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6" r:id="rId3"/>
    <p:sldId id="282" r:id="rId4"/>
    <p:sldId id="283" r:id="rId5"/>
    <p:sldId id="285" r:id="rId6"/>
    <p:sldId id="286" r:id="rId7"/>
    <p:sldId id="287" r:id="rId8"/>
    <p:sldId id="288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Retrieval</a:t>
            </a:r>
            <a:endParaRPr lang="fr-FR" alt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2D864-D576-1576-27C7-AE7FD389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Espace réservé du contenu 4" descr="Une image contenant texte, diagramm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F51FEF5-76BA-DD61-DBD5-A0978CE3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4" y="980729"/>
            <a:ext cx="6786044" cy="5472460"/>
          </a:xfrm>
        </p:spPr>
      </p:pic>
    </p:spTree>
    <p:extLst>
      <p:ext uri="{BB962C8B-B14F-4D97-AF65-F5344CB8AC3E}">
        <p14:creationId xmlns:p14="http://schemas.microsoft.com/office/powerpoint/2010/main" val="39737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68087-C8DE-6A25-0AA4-F90B26CC5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Vectorisation du prompt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057943-4732-2ED9-0DC9-5BEC8E4C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prompt est également vectorisé</a:t>
            </a:r>
          </a:p>
          <a:p>
            <a:pPr lvl="1"/>
            <a:r>
              <a:rPr lang="fr-FR" dirty="0"/>
              <a:t>En direct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B48EC3-7F9D-3911-A42B-AF4DBB49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600209"/>
            <a:ext cx="747816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055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A88D71-EB7F-3E7C-C95B-3917194C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Retrieval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027C64-0046-5A20-A35B-071B14E62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retrieval</a:t>
            </a:r>
            <a:r>
              <a:rPr lang="fr-FR" dirty="0"/>
              <a:t> consiste à parcourir la BD de vecteurs pour trouver les vecteurs les plus proche du prompt</a:t>
            </a:r>
          </a:p>
          <a:p>
            <a:pPr lvl="1"/>
            <a:r>
              <a:rPr lang="fr-FR" dirty="0"/>
              <a:t>Modèle </a:t>
            </a:r>
            <a:r>
              <a:rPr lang="fr-FR" dirty="0" err="1"/>
              <a:t>kNN</a:t>
            </a:r>
            <a:r>
              <a:rPr lang="fr-FR" dirty="0"/>
              <a:t> : k </a:t>
            </a:r>
            <a:r>
              <a:rPr lang="fr-FR" dirty="0" err="1"/>
              <a:t>Nearest</a:t>
            </a:r>
            <a:r>
              <a:rPr lang="fr-FR" dirty="0"/>
              <a:t> Neighbors</a:t>
            </a:r>
          </a:p>
          <a:p>
            <a:pPr lvl="1"/>
            <a:r>
              <a:rPr lang="fr-FR" dirty="0"/>
              <a:t>Framework </a:t>
            </a:r>
            <a:r>
              <a:rPr lang="fr-FR" dirty="0" err="1"/>
              <a:t>Scikit-learn</a:t>
            </a:r>
            <a:r>
              <a:rPr lang="fr-FR" dirty="0"/>
              <a:t> ou </a:t>
            </a:r>
            <a:r>
              <a:rPr lang="fr-FR" dirty="0" err="1"/>
              <a:t>np.vstack</a:t>
            </a:r>
            <a:endParaRPr lang="fr-FR" dirty="0"/>
          </a:p>
          <a:p>
            <a:pPr lvl="1"/>
            <a:r>
              <a:rPr lang="fr-FR" dirty="0"/>
              <a:t>Nécessite d'être rapide</a:t>
            </a:r>
          </a:p>
          <a:p>
            <a:pPr lvl="1"/>
            <a:r>
              <a:rPr lang="fr-FR" dirty="0"/>
              <a:t>GPU recommandé</a:t>
            </a:r>
          </a:p>
          <a:p>
            <a:pPr lvl="1"/>
            <a:r>
              <a:rPr lang="fr-FR" dirty="0"/>
              <a:t>k varie de 1 à quelques dizaines</a:t>
            </a:r>
          </a:p>
          <a:p>
            <a:r>
              <a:rPr lang="fr-FR" dirty="0"/>
              <a:t>Le </a:t>
            </a:r>
            <a:r>
              <a:rPr lang="fr-FR"/>
              <a:t>Retrieval</a:t>
            </a:r>
            <a:r>
              <a:rPr lang="fr-FR" dirty="0"/>
              <a:t> retourne donc une liste de vecteurs triés avec les scores</a:t>
            </a:r>
          </a:p>
        </p:txBody>
      </p:sp>
    </p:spTree>
    <p:extLst>
      <p:ext uri="{BB962C8B-B14F-4D97-AF65-F5344CB8AC3E}">
        <p14:creationId xmlns:p14="http://schemas.microsoft.com/office/powerpoint/2010/main" val="4246885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A45055-9DC2-9613-FA9F-8234BE282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F520CE-9D9F-1351-0554-264AB6E8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meilleurs vecteurs sont retournés</a:t>
            </a:r>
          </a:p>
          <a:p>
            <a:pPr lvl="1"/>
            <a:r>
              <a:rPr lang="fr-FR" dirty="0"/>
              <a:t>Triés par score</a:t>
            </a:r>
          </a:p>
          <a:p>
            <a:pPr lvl="1"/>
            <a:r>
              <a:rPr lang="en-US" dirty="0" err="1"/>
              <a:t>cosine_similarity</a:t>
            </a:r>
            <a:r>
              <a:rPr lang="en-US" dirty="0"/>
              <a:t>(</a:t>
            </a:r>
            <a:r>
              <a:rPr lang="en-US" dirty="0" err="1"/>
              <a:t>query_embedding</a:t>
            </a:r>
            <a:r>
              <a:rPr lang="en-US" dirty="0"/>
              <a:t>, </a:t>
            </a:r>
            <a:r>
              <a:rPr lang="en-US" dirty="0" err="1"/>
              <a:t>np.vstack</a:t>
            </a:r>
            <a:r>
              <a:rPr lang="en-US" dirty="0"/>
              <a:t>(embeddings))</a:t>
            </a:r>
            <a:endParaRPr lang="fr-FR" dirty="0"/>
          </a:p>
          <a:p>
            <a:pPr lvl="1"/>
            <a:r>
              <a:rPr lang="fr-FR" dirty="0"/>
              <a:t>Très rapide</a:t>
            </a:r>
          </a:p>
          <a:p>
            <a:r>
              <a:rPr lang="fr-FR" dirty="0"/>
              <a:t>Gestion de la précision de la réponse</a:t>
            </a:r>
          </a:p>
          <a:p>
            <a:r>
              <a:rPr lang="fr-FR" dirty="0"/>
              <a:t>Meilleur gestion des hallucinations</a:t>
            </a:r>
          </a:p>
          <a:p>
            <a:pPr lvl="1"/>
            <a:r>
              <a:rPr lang="fr-FR" dirty="0"/>
              <a:t>Si le meilleurs score est trop faible</a:t>
            </a:r>
          </a:p>
          <a:p>
            <a:pPr lvl="1"/>
            <a:r>
              <a:rPr lang="fr-FR" dirty="0"/>
              <a:t>J ne sais pas !</a:t>
            </a:r>
          </a:p>
        </p:txBody>
      </p:sp>
    </p:spTree>
    <p:extLst>
      <p:ext uri="{BB962C8B-B14F-4D97-AF65-F5344CB8AC3E}">
        <p14:creationId xmlns:p14="http://schemas.microsoft.com/office/powerpoint/2010/main" val="34790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6C4528-6434-5246-DFDF-4078515C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Retrieval</a:t>
            </a:r>
            <a:r>
              <a:rPr lang="fr-FR" dirty="0"/>
              <a:t> léger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A9C0E3-7DD2-4637-5C63-6E31DD6E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Récupération des </a:t>
            </a:r>
            <a:r>
              <a:rPr lang="fr-FR" dirty="0" err="1"/>
              <a:t>métadata</a:t>
            </a:r>
            <a:endParaRPr lang="fr-FR" dirty="0"/>
          </a:p>
          <a:p>
            <a:pPr lvl="1"/>
            <a:r>
              <a:rPr lang="fr-FR" dirty="0"/>
              <a:t>Récupération du </a:t>
            </a:r>
            <a:r>
              <a:rPr lang="fr-FR" dirty="0" err="1"/>
              <a:t>chunk</a:t>
            </a:r>
            <a:endParaRPr lang="fr-FR" dirty="0"/>
          </a:p>
          <a:p>
            <a:pPr lvl="1"/>
            <a:r>
              <a:rPr lang="fr-FR" dirty="0"/>
              <a:t>Pas de LLM</a:t>
            </a:r>
          </a:p>
          <a:p>
            <a:r>
              <a:rPr lang="fr-FR" dirty="0"/>
              <a:t>Cas d'utilisation</a:t>
            </a:r>
          </a:p>
          <a:p>
            <a:pPr lvl="1"/>
            <a:r>
              <a:rPr lang="fr-FR" dirty="0" err="1"/>
              <a:t>Chatbot</a:t>
            </a:r>
            <a:endParaRPr lang="fr-FR" dirty="0"/>
          </a:p>
          <a:p>
            <a:pPr lvl="1"/>
            <a:r>
              <a:rPr lang="fr-FR" dirty="0"/>
              <a:t>Moteur de recherche</a:t>
            </a:r>
          </a:p>
        </p:txBody>
      </p:sp>
    </p:spTree>
    <p:extLst>
      <p:ext uri="{BB962C8B-B14F-4D97-AF65-F5344CB8AC3E}">
        <p14:creationId xmlns:p14="http://schemas.microsoft.com/office/powerpoint/2010/main" val="1345439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C2F40-ACAB-B971-D53F-3C1202E6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Retrieval</a:t>
            </a:r>
            <a:r>
              <a:rPr lang="fr-FR" dirty="0"/>
              <a:t> augmenté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82241C-6832-F692-4788-C7F567F3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retrouver les </a:t>
            </a:r>
            <a:r>
              <a:rPr lang="fr-FR" dirty="0" err="1"/>
              <a:t>chunks</a:t>
            </a:r>
            <a:r>
              <a:rPr lang="fr-FR" dirty="0"/>
              <a:t> et de les réinjecter dans le prompt du LLM</a:t>
            </a:r>
          </a:p>
          <a:p>
            <a:pPr lvl="1"/>
            <a:r>
              <a:rPr lang="fr-FR" dirty="0"/>
              <a:t>Retour d'une réponse augmentée</a:t>
            </a:r>
          </a:p>
          <a:p>
            <a:pPr lvl="1"/>
            <a:r>
              <a:rPr lang="fr-FR" dirty="0"/>
              <a:t>Dépendant du k de </a:t>
            </a:r>
            <a:r>
              <a:rPr lang="fr-FR" dirty="0" err="1"/>
              <a:t>kNN</a:t>
            </a:r>
            <a:endParaRPr lang="fr-FR" dirty="0"/>
          </a:p>
          <a:p>
            <a:r>
              <a:rPr lang="fr-FR" dirty="0"/>
              <a:t>Combien prendre de k (</a:t>
            </a:r>
            <a:r>
              <a:rPr lang="fr-FR" dirty="0" err="1"/>
              <a:t>knn</a:t>
            </a:r>
            <a:r>
              <a:rPr lang="fr-FR" dirty="0"/>
              <a:t>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90E74C-C14F-98D0-9501-2579DAEA1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2842857"/>
            <a:ext cx="1933845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8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2EFD8E-4F0C-FFFF-6162-D6838C8A6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Injection des </a:t>
            </a:r>
            <a:r>
              <a:rPr lang="fr-FR" dirty="0" err="1"/>
              <a:t>embeddings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D3A8AA-C390-0049-CA52-388642CB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vecteurs sont bien plus légers que le document originel</a:t>
            </a:r>
          </a:p>
          <a:p>
            <a:pPr lvl="1"/>
            <a:r>
              <a:rPr lang="fr-FR" dirty="0"/>
              <a:t>Plutôt que de réinjecter les </a:t>
            </a:r>
            <a:r>
              <a:rPr lang="fr-FR" dirty="0" err="1"/>
              <a:t>chunks</a:t>
            </a:r>
            <a:r>
              <a:rPr lang="fr-FR" dirty="0"/>
              <a:t> dans le prompt il est possible de réinjecter directement les vecteurs</a:t>
            </a:r>
          </a:p>
          <a:p>
            <a:pPr lvl="1"/>
            <a:r>
              <a:rPr lang="fr-FR" dirty="0"/>
              <a:t>Nécessite d'être </a:t>
            </a:r>
            <a:r>
              <a:rPr lang="fr-FR" dirty="0" err="1"/>
              <a:t>embedder</a:t>
            </a:r>
            <a:r>
              <a:rPr lang="fr-FR" dirty="0"/>
              <a:t> avec un modèle compatible</a:t>
            </a:r>
          </a:p>
          <a:p>
            <a:pPr lvl="1"/>
            <a:r>
              <a:rPr lang="fr-FR" dirty="0"/>
              <a:t>Mistral AI compatible uniquement avec mistral-</a:t>
            </a:r>
            <a:r>
              <a:rPr lang="fr-FR" dirty="0" err="1"/>
              <a:t>embed</a:t>
            </a:r>
            <a:endParaRPr lang="fr-FR" dirty="0"/>
          </a:p>
          <a:p>
            <a:pPr lvl="1"/>
            <a:r>
              <a:rPr lang="fr-FR" dirty="0"/>
              <a:t>Propriétaire à </a:t>
            </a:r>
            <a:r>
              <a:rPr lang="fr-FR"/>
              <a:t>chaque modèle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282685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</TotalTime>
  <Words>217</Words>
  <Application>Microsoft Office PowerPoint</Application>
  <PresentationFormat>Affichage à l'écran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Architecture</vt:lpstr>
      <vt:lpstr>Vectorisation du prompt</vt:lpstr>
      <vt:lpstr>Retrieval</vt:lpstr>
      <vt:lpstr>Scores</vt:lpstr>
      <vt:lpstr>Retrieval léger</vt:lpstr>
      <vt:lpstr>Retrieval augmenté</vt:lpstr>
      <vt:lpstr>Injection des embeddings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264</cp:revision>
  <dcterms:created xsi:type="dcterms:W3CDTF">2000-04-10T19:33:12Z</dcterms:created>
  <dcterms:modified xsi:type="dcterms:W3CDTF">2025-06-16T06:22:53Z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