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76" r:id="rId3"/>
    <p:sldId id="277" r:id="rId4"/>
    <p:sldId id="278" r:id="rId5"/>
    <p:sldId id="272" r:id="rId6"/>
    <p:sldId id="279" r:id="rId7"/>
    <p:sldId id="280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71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/>
              <a:t>LLM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5661248"/>
            <a:ext cx="6400800" cy="551554"/>
          </a:xfrm>
        </p:spPr>
        <p:txBody>
          <a:bodyPr/>
          <a:lstStyle/>
          <a:p>
            <a:pPr eaLnBrk="1" hangingPunct="1"/>
            <a:r>
              <a:rPr lang="fr-FR" altLang="fr-FR" dirty="0"/>
              <a:t>Augmentation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107222" y="1120676"/>
            <a:ext cx="4929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Large </a:t>
            </a:r>
            <a:r>
              <a:rPr lang="fr-FR" sz="3600" dirty="0" err="1"/>
              <a:t>Language</a:t>
            </a:r>
            <a:r>
              <a:rPr lang="fr-FR" sz="3600" dirty="0"/>
              <a:t> Model</a:t>
            </a:r>
          </a:p>
          <a:p>
            <a:pPr algn="ctr"/>
            <a:r>
              <a:rPr lang="fr-FR" sz="3600" dirty="0" err="1"/>
              <a:t>Embedding</a:t>
            </a:r>
            <a:endParaRPr lang="fr-FR" sz="3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2C0B44-A72F-4C23-DF0D-20BA9F6F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56" y="2852936"/>
            <a:ext cx="3851920" cy="24631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3EA56-7AFF-2D78-ED74-A79E2C10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D3116-3EDB-E50F-2228-F97618BF2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d'envoyer les k meilleurs vecteurs dans le prompt du LLM</a:t>
            </a:r>
          </a:p>
          <a:p>
            <a:r>
              <a:rPr lang="fr-FR" dirty="0"/>
              <a:t>Permet d'augmenter la réponse</a:t>
            </a:r>
          </a:p>
          <a:p>
            <a:pPr lvl="1"/>
            <a:r>
              <a:rPr lang="fr-FR" dirty="0"/>
              <a:t>Par défaut </a:t>
            </a:r>
            <a:r>
              <a:rPr lang="fr-FR" dirty="0" err="1"/>
              <a:t>ChatGPT</a:t>
            </a:r>
            <a:endParaRPr lang="fr-FR" dirty="0"/>
          </a:p>
          <a:p>
            <a:pPr lvl="1"/>
            <a:r>
              <a:rPr lang="fr-FR" dirty="0" err="1"/>
              <a:t>query_engine</a:t>
            </a:r>
            <a:r>
              <a:rPr lang="fr-FR" dirty="0"/>
              <a:t> = </a:t>
            </a:r>
            <a:r>
              <a:rPr lang="fr-FR" dirty="0" err="1"/>
              <a:t>index.as_query_engine</a:t>
            </a:r>
            <a:r>
              <a:rPr lang="fr-FR" dirty="0"/>
              <a:t>(</a:t>
            </a:r>
            <a:r>
              <a:rPr lang="fr-FR" dirty="0" err="1"/>
              <a:t>similarity_top_k</a:t>
            </a:r>
            <a:r>
              <a:rPr lang="fr-FR" dirty="0"/>
              <a:t>=3)</a:t>
            </a:r>
          </a:p>
          <a:p>
            <a:pPr lvl="1"/>
            <a:r>
              <a:rPr lang="fr-FR" dirty="0" err="1"/>
              <a:t>query</a:t>
            </a:r>
            <a:r>
              <a:rPr lang="fr-FR" dirty="0"/>
              <a:t> = "Qu'est ce que le RAG en IA?"</a:t>
            </a:r>
          </a:p>
          <a:p>
            <a:pPr lvl="1"/>
            <a:r>
              <a:rPr lang="fr-FR" dirty="0" err="1"/>
              <a:t>response</a:t>
            </a:r>
            <a:r>
              <a:rPr lang="fr-FR" dirty="0"/>
              <a:t> = </a:t>
            </a:r>
            <a:r>
              <a:rPr lang="fr-FR" dirty="0" err="1"/>
              <a:t>query_engine.query</a:t>
            </a:r>
            <a:r>
              <a:rPr lang="fr-FR" dirty="0"/>
              <a:t>(</a:t>
            </a:r>
            <a:r>
              <a:rPr lang="fr-FR" dirty="0" err="1"/>
              <a:t>query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196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6DB49-3E47-C9E1-BA53-56AB2860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modèles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499F8-3954-EF55-FA08-31267FFA7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d'utiliser d'autres LLM</a:t>
            </a:r>
          </a:p>
          <a:p>
            <a:pPr lvl="1"/>
            <a:r>
              <a:rPr lang="fr-FR" dirty="0"/>
              <a:t>Mistral</a:t>
            </a:r>
          </a:p>
          <a:p>
            <a:pPr lvl="1"/>
            <a:r>
              <a:rPr lang="fr-FR" dirty="0"/>
              <a:t>Claude</a:t>
            </a:r>
          </a:p>
          <a:p>
            <a:pPr lvl="1"/>
            <a:r>
              <a:rPr lang="fr-FR" dirty="0" err="1"/>
              <a:t>DeepSeek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r>
              <a:rPr lang="fr-FR" dirty="0"/>
              <a:t>Voir exemples</a:t>
            </a:r>
          </a:p>
        </p:txBody>
      </p:sp>
    </p:spTree>
    <p:extLst>
      <p:ext uri="{BB962C8B-B14F-4D97-AF65-F5344CB8AC3E}">
        <p14:creationId xmlns:p14="http://schemas.microsoft.com/office/powerpoint/2010/main" val="394768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BF66E-0C7B-57E2-F13B-A290960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Augmentation avec les </a:t>
            </a:r>
            <a:r>
              <a:rPr lang="fr-FR" dirty="0" err="1"/>
              <a:t>metadata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E5AE1-9BE8-18DA-C412-74D1685DA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sourcer les réponses</a:t>
            </a:r>
          </a:p>
          <a:p>
            <a:pPr lvl="1"/>
            <a:r>
              <a:rPr lang="fr-FR" dirty="0"/>
              <a:t>Dans </a:t>
            </a:r>
            <a:r>
              <a:rPr lang="fr-FR" dirty="0" err="1"/>
              <a:t>VectorDB</a:t>
            </a:r>
            <a:r>
              <a:rPr lang="fr-FR" dirty="0"/>
              <a:t> chaque </a:t>
            </a:r>
            <a:r>
              <a:rPr lang="fr-FR" dirty="0" err="1"/>
              <a:t>Vector</a:t>
            </a:r>
            <a:r>
              <a:rPr lang="fr-FR" dirty="0"/>
              <a:t> est associé à un </a:t>
            </a:r>
            <a:r>
              <a:rPr lang="fr-FR" dirty="0" err="1"/>
              <a:t>Chunk</a:t>
            </a:r>
            <a:endParaRPr lang="fr-FR" dirty="0"/>
          </a:p>
          <a:p>
            <a:pPr lvl="1"/>
            <a:r>
              <a:rPr lang="fr-FR" dirty="0"/>
              <a:t>Et donc à un document</a:t>
            </a:r>
          </a:p>
          <a:p>
            <a:pPr lvl="1"/>
            <a:r>
              <a:rPr lang="fr-FR" dirty="0"/>
              <a:t>Voir exemples</a:t>
            </a:r>
          </a:p>
        </p:txBody>
      </p:sp>
    </p:spTree>
    <p:extLst>
      <p:ext uri="{BB962C8B-B14F-4D97-AF65-F5344CB8AC3E}">
        <p14:creationId xmlns:p14="http://schemas.microsoft.com/office/powerpoint/2010/main" val="355991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C825A-C5F2-B5CC-2204-495E8FE9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Solidification du </a:t>
            </a:r>
            <a:r>
              <a:rPr lang="fr-FR" dirty="0" err="1"/>
              <a:t>VectorStore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9F4C30-B2D6-AA07-B2A4-61CC39111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le </a:t>
            </a:r>
            <a:r>
              <a:rPr lang="fr-FR" dirty="0" err="1"/>
              <a:t>VectorStore</a:t>
            </a:r>
            <a:r>
              <a:rPr lang="fr-FR" dirty="0"/>
              <a:t> est en RAM</a:t>
            </a:r>
          </a:p>
          <a:p>
            <a:pPr lvl="1"/>
            <a:r>
              <a:rPr lang="fr-FR" dirty="0"/>
              <a:t>Perte à chaque redémarrage</a:t>
            </a:r>
          </a:p>
          <a:p>
            <a:r>
              <a:rPr lang="fr-FR" dirty="0"/>
              <a:t>Possibilité de l'enregistrer sur disque dur</a:t>
            </a:r>
          </a:p>
          <a:p>
            <a:pPr lvl="1"/>
            <a:r>
              <a:rPr lang="fr-FR" dirty="0"/>
              <a:t>Par Pickle</a:t>
            </a:r>
          </a:p>
          <a:p>
            <a:pPr lvl="1"/>
            <a:r>
              <a:rPr lang="it-IT" dirty="0" err="1"/>
              <a:t>index.storage_context.persist</a:t>
            </a:r>
            <a:r>
              <a:rPr lang="it-IT" dirty="0"/>
              <a:t>("data/storage")</a:t>
            </a:r>
            <a:endParaRPr lang="fr-FR" dirty="0"/>
          </a:p>
          <a:p>
            <a:r>
              <a:rPr lang="fr-FR" dirty="0"/>
              <a:t>Pour retrouver l'index</a:t>
            </a:r>
          </a:p>
          <a:p>
            <a:pPr lvl="1"/>
            <a:r>
              <a:rPr lang="fr-FR" dirty="0" err="1"/>
              <a:t>storage_context</a:t>
            </a:r>
            <a:r>
              <a:rPr lang="fr-FR" dirty="0"/>
              <a:t> = </a:t>
            </a:r>
            <a:r>
              <a:rPr lang="fr-FR" dirty="0" err="1"/>
              <a:t>StorageContext.from_defaults</a:t>
            </a:r>
            <a:r>
              <a:rPr lang="fr-FR" dirty="0"/>
              <a:t>(</a:t>
            </a:r>
            <a:r>
              <a:rPr lang="fr-FR" dirty="0" err="1"/>
              <a:t>persist_dir</a:t>
            </a:r>
            <a:r>
              <a:rPr lang="fr-FR" dirty="0"/>
              <a:t>="data/</a:t>
            </a:r>
            <a:r>
              <a:rPr lang="fr-FR" dirty="0" err="1"/>
              <a:t>storage</a:t>
            </a:r>
            <a:r>
              <a:rPr lang="fr-FR" dirty="0"/>
              <a:t>")</a:t>
            </a:r>
          </a:p>
          <a:p>
            <a:pPr lvl="1"/>
            <a:r>
              <a:rPr lang="fr-FR" dirty="0"/>
              <a:t>index = </a:t>
            </a:r>
            <a:r>
              <a:rPr lang="fr-FR" dirty="0" err="1"/>
              <a:t>load_index_from_storage</a:t>
            </a:r>
            <a:r>
              <a:rPr lang="fr-FR" dirty="0"/>
              <a:t>(</a:t>
            </a:r>
            <a:r>
              <a:rPr lang="fr-FR" dirty="0" err="1"/>
              <a:t>storage_context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303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C8610-6FA3-BFCE-68CB-4FC669C8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PgVector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9021A-9850-3DEB-85D1-7E65097F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Base de données de vectorielle</a:t>
            </a:r>
          </a:p>
          <a:p>
            <a:r>
              <a:rPr lang="fr-FR" dirty="0"/>
              <a:t>Nécessaire au-delà de 10M </a:t>
            </a:r>
            <a:r>
              <a:rPr lang="fr-FR" dirty="0" err="1"/>
              <a:t>Chunks</a:t>
            </a:r>
            <a:endParaRPr lang="fr-FR" dirty="0"/>
          </a:p>
          <a:p>
            <a:r>
              <a:rPr lang="fr-FR" dirty="0"/>
              <a:t>Stockage fiable++</a:t>
            </a:r>
          </a:p>
          <a:p>
            <a:r>
              <a:rPr lang="fr-FR" dirty="0"/>
              <a:t>Rapide</a:t>
            </a:r>
          </a:p>
          <a:p>
            <a:r>
              <a:rPr lang="fr-FR" dirty="0"/>
              <a:t>Compatible SQL</a:t>
            </a:r>
          </a:p>
        </p:txBody>
      </p:sp>
    </p:spTree>
    <p:extLst>
      <p:ext uri="{BB962C8B-B14F-4D97-AF65-F5344CB8AC3E}">
        <p14:creationId xmlns:p14="http://schemas.microsoft.com/office/powerpoint/2010/main" val="324073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EE49E-05ED-4DF6-A7FA-B90623C4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PineCone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38827-88AA-BF92-4E26-8756D909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 vectorielle</a:t>
            </a:r>
          </a:p>
          <a:p>
            <a:r>
              <a:rPr lang="fr-FR" dirty="0"/>
              <a:t>SaaS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95FABB-4EBA-9A4A-B938-A82865735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916832"/>
            <a:ext cx="4277322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2772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3592</TotalTime>
  <Words>198</Words>
  <Application>Microsoft Office PowerPoint</Application>
  <PresentationFormat>Affichage à l'écran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Augmentation</vt:lpstr>
      <vt:lpstr>Autres modèles</vt:lpstr>
      <vt:lpstr>Augmentation avec les metadata</vt:lpstr>
      <vt:lpstr>Solidification du VectorStore</vt:lpstr>
      <vt:lpstr>PgVector</vt:lpstr>
      <vt:lpstr>PineCone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275</cp:revision>
  <dcterms:created xsi:type="dcterms:W3CDTF">2000-04-10T19:33:12Z</dcterms:created>
  <dcterms:modified xsi:type="dcterms:W3CDTF">2025-06-16T09:15:33Z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