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6" r:id="rId3"/>
    <p:sldId id="281" r:id="rId4"/>
    <p:sldId id="282" r:id="rId5"/>
    <p:sldId id="284" r:id="rId6"/>
    <p:sldId id="283" r:id="rId7"/>
    <p:sldId id="285" r:id="rId8"/>
    <p:sldId id="28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/>
              <a:t>Agent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3EA56-7AFF-2D78-ED74-A79E2C10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 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D3116-3EDB-E50F-2228-F97618BF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intelligence artificielle, un agent intelligent est une entité autonome, éventuellement dotée d'une persona, éventuellement capable de percevoir son environnement grâce à des capteurs, ainsi que d'agir sur celui-ci, au moyen d'effecteurs, afin de réaliser une tâche</a:t>
            </a:r>
          </a:p>
        </p:txBody>
      </p:sp>
    </p:spTree>
    <p:extLst>
      <p:ext uri="{BB962C8B-B14F-4D97-AF65-F5344CB8AC3E}">
        <p14:creationId xmlns:p14="http://schemas.microsoft.com/office/powerpoint/2010/main" val="353196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130BB-9F17-3B45-8948-B193BC00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724F3-AE22-BFB5-97C6-34205098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agent doit donc être capable</a:t>
            </a:r>
          </a:p>
          <a:p>
            <a:pPr lvl="1"/>
            <a:r>
              <a:rPr lang="fr-FR" dirty="0"/>
              <a:t>D'interagir avec une API externe</a:t>
            </a:r>
          </a:p>
          <a:p>
            <a:pPr lvl="1"/>
            <a:r>
              <a:rPr lang="fr-FR" dirty="0"/>
              <a:t>API, SQL, Capteurs, …</a:t>
            </a:r>
          </a:p>
          <a:p>
            <a:pPr lvl="1"/>
            <a:r>
              <a:rPr lang="fr-FR" dirty="0"/>
              <a:t>D'interagir avec le LLM</a:t>
            </a:r>
          </a:p>
          <a:p>
            <a:r>
              <a:rPr lang="fr-FR" dirty="0"/>
              <a:t>L'agent va enrichir la réponse du LLM</a:t>
            </a:r>
          </a:p>
          <a:p>
            <a:pPr lvl="1"/>
            <a:r>
              <a:rPr lang="fr-FR" dirty="0"/>
              <a:t>Arrive en fin de RAG</a:t>
            </a:r>
          </a:p>
          <a:p>
            <a:r>
              <a:rPr lang="fr-FR" dirty="0"/>
              <a:t>Peut être autonome</a:t>
            </a:r>
          </a:p>
          <a:p>
            <a:pPr lvl="1"/>
            <a:r>
              <a:rPr lang="fr-FR" dirty="0"/>
              <a:t>Programme indépendant</a:t>
            </a:r>
          </a:p>
        </p:txBody>
      </p:sp>
    </p:spTree>
    <p:extLst>
      <p:ext uri="{BB962C8B-B14F-4D97-AF65-F5344CB8AC3E}">
        <p14:creationId xmlns:p14="http://schemas.microsoft.com/office/powerpoint/2010/main" val="34297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1E18B-F2F8-FC0E-821B-0E065BBC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834EA-A5F6-CE1B-773B-0E640B1F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Supposons une fonction métier</a:t>
            </a:r>
          </a:p>
          <a:p>
            <a:pPr lvl="1"/>
            <a:r>
              <a:rPr lang="fr-FR" dirty="0"/>
              <a:t>Capteur de température</a:t>
            </a:r>
          </a:p>
          <a:p>
            <a:pPr lvl="1"/>
            <a:r>
              <a:rPr lang="fr-FR" dirty="0"/>
              <a:t>Calcul complexe</a:t>
            </a:r>
          </a:p>
          <a:p>
            <a:pPr lvl="1"/>
            <a:r>
              <a:rPr lang="fr-FR" dirty="0"/>
              <a:t>Interrogation 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6FB7DA-E576-0E2B-82BD-78634B04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42476"/>
            <a:ext cx="393437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FB44-3720-AF55-BCCA-3E745129F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8474-4BBE-F12B-D19E-EA2B4F94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6DA66-047F-4265-AE6A-7C51A1C8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agent permet d'enrichir la requête LLM par la méthode de l'agent</a:t>
            </a:r>
          </a:p>
          <a:p>
            <a:pPr marL="457200" lvl="1" indent="0">
              <a:buNone/>
            </a:pPr>
            <a:r>
              <a:rPr lang="fr-FR" sz="2000" dirty="0"/>
              <a:t>agent = </a:t>
            </a:r>
            <a:r>
              <a:rPr lang="fr-FR" sz="2000" dirty="0" err="1"/>
              <a:t>FunctionAgent</a:t>
            </a:r>
            <a:r>
              <a:rPr lang="fr-FR" sz="2000" dirty="0"/>
              <a:t>(</a:t>
            </a:r>
          </a:p>
          <a:p>
            <a:pPr marL="45720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tools</a:t>
            </a:r>
            <a:r>
              <a:rPr lang="fr-FR" sz="2000" dirty="0"/>
              <a:t>=[</a:t>
            </a:r>
            <a:r>
              <a:rPr lang="fr-FR" sz="2000" dirty="0" err="1"/>
              <a:t>multiply</a:t>
            </a:r>
            <a:r>
              <a:rPr lang="fr-FR" sz="2000" dirty="0"/>
              <a:t>],</a:t>
            </a:r>
          </a:p>
          <a:p>
            <a:pPr marL="45720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llm</a:t>
            </a:r>
            <a:r>
              <a:rPr lang="fr-FR" sz="2000" dirty="0"/>
              <a:t>=</a:t>
            </a:r>
            <a:r>
              <a:rPr lang="fr-FR" sz="2000" dirty="0" err="1"/>
              <a:t>OpenAI</a:t>
            </a:r>
            <a:r>
              <a:rPr lang="fr-FR" sz="2000" dirty="0"/>
              <a:t>(model="gpt-4o-mini"),</a:t>
            </a:r>
          </a:p>
          <a:p>
            <a:pPr marL="45720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system_prompt</a:t>
            </a:r>
            <a:r>
              <a:rPr lang="fr-FR" sz="2000" dirty="0"/>
              <a:t>="""You are a </a:t>
            </a:r>
            <a:r>
              <a:rPr lang="fr-FR" sz="2000" dirty="0" err="1"/>
              <a:t>helpful</a:t>
            </a:r>
            <a:r>
              <a:rPr lang="fr-FR" sz="2000" dirty="0"/>
              <a:t> assistant </a:t>
            </a:r>
            <a:r>
              <a:rPr lang="fr-FR" sz="2000" dirty="0" err="1"/>
              <a:t>that</a:t>
            </a:r>
            <a:r>
              <a:rPr lang="fr-FR" sz="2000" dirty="0"/>
              <a:t> can </a:t>
            </a:r>
            <a:r>
              <a:rPr lang="fr-FR" sz="2000" dirty="0" err="1"/>
              <a:t>perform</a:t>
            </a:r>
            <a:r>
              <a:rPr lang="fr-FR" sz="2000" dirty="0"/>
              <a:t> </a:t>
            </a:r>
            <a:r>
              <a:rPr lang="fr-FR" sz="2000" dirty="0" err="1"/>
              <a:t>calculations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    and </a:t>
            </a:r>
            <a:r>
              <a:rPr lang="fr-FR" sz="2000" dirty="0" err="1"/>
              <a:t>search</a:t>
            </a:r>
            <a:r>
              <a:rPr lang="fr-FR" sz="2000" dirty="0"/>
              <a:t> </a:t>
            </a:r>
            <a:r>
              <a:rPr lang="fr-FR" sz="2000" dirty="0" err="1"/>
              <a:t>through</a:t>
            </a:r>
            <a:r>
              <a:rPr lang="fr-FR" sz="2000" dirty="0"/>
              <a:t> documents to </a:t>
            </a:r>
            <a:r>
              <a:rPr lang="fr-FR" sz="2000" dirty="0" err="1"/>
              <a:t>answer</a:t>
            </a:r>
            <a:r>
              <a:rPr lang="fr-FR" sz="2000" dirty="0"/>
              <a:t> questions.""",</a:t>
            </a:r>
          </a:p>
          <a:p>
            <a:pPr marL="457200" lvl="1" indent="0">
              <a:buNone/>
            </a:pPr>
            <a:r>
              <a:rPr lang="fr-FR" sz="2000" dirty="0"/>
              <a:t>)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 err="1"/>
              <a:t>async</a:t>
            </a:r>
            <a:r>
              <a:rPr lang="fr-FR" sz="2000" dirty="0"/>
              <a:t> </a:t>
            </a:r>
            <a:r>
              <a:rPr lang="fr-FR" sz="2000" dirty="0" err="1"/>
              <a:t>def</a:t>
            </a:r>
            <a:r>
              <a:rPr lang="fr-FR" sz="2000" dirty="0"/>
              <a:t> main():</a:t>
            </a:r>
          </a:p>
          <a:p>
            <a:pPr marL="45720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response</a:t>
            </a:r>
            <a:r>
              <a:rPr lang="fr-FR" sz="2000" dirty="0"/>
              <a:t> = </a:t>
            </a:r>
            <a:r>
              <a:rPr lang="fr-FR" sz="2000" dirty="0" err="1"/>
              <a:t>await</a:t>
            </a:r>
            <a:r>
              <a:rPr lang="fr-FR" sz="2000" dirty="0"/>
              <a:t> </a:t>
            </a:r>
            <a:r>
              <a:rPr lang="fr-FR" sz="2000" dirty="0" err="1"/>
              <a:t>agent.run</a:t>
            </a:r>
            <a:r>
              <a:rPr lang="fr-FR" sz="2000" dirty="0"/>
              <a:t>("Combien font 123 * 456")</a:t>
            </a:r>
          </a:p>
          <a:p>
            <a:pPr marL="45720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response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59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AE19E-D7A7-0E83-F8DA-E918DFF2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8FFFA-B049-8E1A-76C8-AFB0D2E4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Supposons une requête LLM classique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agent permet d'enrichir la requête LLM par la méthode de l'agent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00F459-FD1D-7884-E515-56D3F4BC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060848"/>
            <a:ext cx="4124901" cy="1152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856640-9286-AACA-76D7-A66B9006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21223"/>
            <a:ext cx="672558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3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7EE6-7E1B-5825-8754-6C774094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 + RAG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2D3AE-96B6-89FA-63AA-1CCED998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Agent est indépendant du RAG</a:t>
            </a:r>
          </a:p>
          <a:p>
            <a:pPr lvl="1"/>
            <a:r>
              <a:rPr lang="fr-FR" dirty="0"/>
              <a:t>Peut compléter du RAG</a:t>
            </a:r>
          </a:p>
          <a:p>
            <a:pPr lvl="1"/>
            <a:r>
              <a:rPr lang="fr-FR" dirty="0"/>
              <a:t>Il suffit de mettre le RAG dans une fonction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423BD9-3EAB-8AFF-0220-56A980CD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46" y="2996952"/>
            <a:ext cx="6839905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8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BE16-BFBA-9F6D-2476-F57EB0BD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 + RAG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0A1AF-10C0-974E-68B0-1E0BB274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prompt </a:t>
            </a:r>
            <a:r>
              <a:rPr lang="fr-FR" dirty="0"/>
              <a:t>suivant va effectuer un RAG puis un appel à la fonction </a:t>
            </a:r>
            <a:r>
              <a:rPr lang="fr-FR" dirty="0" err="1"/>
              <a:t>multiply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E79563-ECC2-8F67-34DA-2A52D023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28" y="2785973"/>
            <a:ext cx="533474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226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</TotalTime>
  <Words>237</Words>
  <Application>Microsoft Office PowerPoint</Application>
  <PresentationFormat>Affichage à l'écran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Agent IA</vt:lpstr>
      <vt:lpstr>Agent</vt:lpstr>
      <vt:lpstr>Exemple</vt:lpstr>
      <vt:lpstr>Agent</vt:lpstr>
      <vt:lpstr>Agent</vt:lpstr>
      <vt:lpstr>Agent + RAG</vt:lpstr>
      <vt:lpstr>Agent + RAG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2025-06-16T09:57:14Z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