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1"/>
  </p:notesMasterIdLst>
  <p:handoutMasterIdLst>
    <p:handoutMasterId r:id="rId22"/>
  </p:handoutMasterIdLst>
  <p:sldIdLst>
    <p:sldId id="264" r:id="rId2"/>
    <p:sldId id="336" r:id="rId3"/>
    <p:sldId id="343" r:id="rId4"/>
    <p:sldId id="357" r:id="rId5"/>
    <p:sldId id="305" r:id="rId6"/>
    <p:sldId id="348" r:id="rId7"/>
    <p:sldId id="338" r:id="rId8"/>
    <p:sldId id="339" r:id="rId9"/>
    <p:sldId id="340" r:id="rId10"/>
    <p:sldId id="349" r:id="rId11"/>
    <p:sldId id="350" r:id="rId12"/>
    <p:sldId id="355" r:id="rId13"/>
    <p:sldId id="356" r:id="rId14"/>
    <p:sldId id="351" r:id="rId15"/>
    <p:sldId id="342" r:id="rId16"/>
    <p:sldId id="344" r:id="rId17"/>
    <p:sldId id="352" r:id="rId18"/>
    <p:sldId id="353" r:id="rId19"/>
    <p:sldId id="354" r:id="rId20"/>
  </p:sldIdLst>
  <p:sldSz cx="9144000" cy="6858000" type="screen4x3"/>
  <p:notesSz cx="6648450" cy="9782175"/>
  <p:defaultTextStyle>
    <a:defPPr>
      <a:defRPr lang="fr-FR"/>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94590" autoAdjust="0"/>
  </p:normalViewPr>
  <p:slideViewPr>
    <p:cSldViewPr>
      <p:cViewPr varScale="1">
        <p:scale>
          <a:sx n="83" d="100"/>
          <a:sy n="83" d="100"/>
        </p:scale>
        <p:origin x="1445"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1000" smtClean="0"/>
            </a:lvl1pPr>
          </a:lstStyle>
          <a:p>
            <a:pPr>
              <a:defRPr/>
            </a:pPr>
            <a:fld id="{AAF0067D-8566-4E0C-89B7-281A6C8D4DBA}"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2052"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800" smtClean="0"/>
            </a:lvl1pPr>
          </a:lstStyle>
          <a:p>
            <a:pPr>
              <a:defRPr/>
            </a:pPr>
            <a:r>
              <a:rPr lang="fr-FR" altLang="fr-FR"/>
              <a:t>I-</a:t>
            </a:r>
            <a:fld id="{AC8E7E6C-B130-4586-B348-12993F241AB9}"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524000" y="241300"/>
            <a:ext cx="5100638" cy="3825875"/>
          </a:xfrm>
          <a:ln/>
        </p:spPr>
      </p:sp>
      <p:sp>
        <p:nvSpPr>
          <p:cNvPr id="8195" name="Rectangle 3"/>
          <p:cNvSpPr>
            <a:spLocks noGrp="1" noChangeArrowheads="1"/>
          </p:cNvSpPr>
          <p:nvPr>
            <p:ph type="body" idx="1"/>
          </p:nvPr>
        </p:nvSpPr>
        <p:spPr>
          <a:xfrm>
            <a:off x="217488" y="4175125"/>
            <a:ext cx="6164262" cy="792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smtClean="0">
                <a:latin typeface="Arial" panose="020B0604020202020204" pitchFamily="34" charset="0"/>
                <a:cs typeface="Arial" panose="020B0604020202020204" pitchFamily="34" charset="0"/>
              </a:rPr>
              <a:t>&lt;ipf&gt;L,71: Reflection for Getters and Setters&lt;/ipf&gt;</a:t>
            </a:r>
          </a:p>
          <a:p>
            <a:endParaRPr lang="en-US" altLang="fr-FR" smtClean="0">
              <a:latin typeface="Arial" panose="020B0604020202020204" pitchFamily="34" charset="0"/>
              <a:cs typeface="Arial" panose="020B0604020202020204" pitchFamily="34" charset="0"/>
            </a:endParaRPr>
          </a:p>
          <a:p>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107415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155793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5508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12078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extLst>
      <p:ext uri="{BB962C8B-B14F-4D97-AF65-F5344CB8AC3E}">
        <p14:creationId xmlns:p14="http://schemas.microsoft.com/office/powerpoint/2010/main" val="3268995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05156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252788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227215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95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414536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93555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defRPr/>
            </a:pPr>
            <a:r>
              <a:rPr lang="fr-FR" altLang="fr-FR" sz="1200" smtClean="0"/>
              <a:t>Page </a:t>
            </a:r>
            <a:fld id="{7FA05324-1968-4D5E-8785-077EBC8C9C00}" type="slidenum">
              <a:rPr lang="fr-FR" altLang="fr-FR" sz="1200" smtClean="0"/>
              <a:pPr>
                <a:spcBef>
                  <a:spcPct val="50000"/>
                </a:spcBef>
                <a:defRPr/>
              </a:pPr>
              <a:t>‹N°›</a:t>
            </a:fld>
            <a:endParaRPr lang="fr-FR" altLang="fr-FR" smtClean="0">
              <a:latin typeface="Times New Roman" panose="02020603050405020304" pitchFamily="18" charset="0"/>
            </a:endParaRPr>
          </a:p>
        </p:txBody>
      </p:sp>
      <p:sp>
        <p:nvSpPr>
          <p:cNvPr id="1028" name="Rectangle 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29" name="Rectangle 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subTitle" idx="1"/>
          </p:nvPr>
        </p:nvSpPr>
        <p:spPr/>
        <p:txBody>
          <a:bodyPr/>
          <a:lstStyle/>
          <a:p>
            <a:pPr eaLnBrk="1" hangingPunct="1"/>
            <a:endParaRPr lang="fr-FR" altLang="fr-FR" dirty="0" smtClean="0"/>
          </a:p>
          <a:p>
            <a:pPr eaLnBrk="1" hangingPunct="1"/>
            <a:r>
              <a:rPr lang="fr-FR" altLang="fr-FR" dirty="0" smtClean="0"/>
              <a:t>Introduction</a:t>
            </a:r>
          </a:p>
          <a:p>
            <a:pPr eaLnBrk="1" hangingPunct="1"/>
            <a:r>
              <a:rPr lang="fr-FR" altLang="fr-FR" smtClean="0"/>
              <a:t>www.CyrilVincent.com</a:t>
            </a:r>
            <a:endParaRPr lang="fr-FR" altLang="fr-FR" dirty="0" smtClean="0"/>
          </a:p>
        </p:txBody>
      </p:sp>
      <p:pic>
        <p:nvPicPr>
          <p:cNvPr id="1028" name="Picture 4" descr="Insights from Stackoverflow: Most voted for Spring 4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371600"/>
            <a:ext cx="5905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r>
              <a:rPr lang="fr-FR" altLang="fr-FR" smtClean="0"/>
              <a:t>Spring Core</a:t>
            </a:r>
          </a:p>
        </p:txBody>
      </p:sp>
      <p:sp>
        <p:nvSpPr>
          <p:cNvPr id="13315" name="Espace réservé du contenu 2"/>
          <p:cNvSpPr>
            <a:spLocks noGrp="1"/>
          </p:cNvSpPr>
          <p:nvPr>
            <p:ph idx="1"/>
          </p:nvPr>
        </p:nvSpPr>
        <p:spPr/>
        <p:txBody>
          <a:bodyPr/>
          <a:lstStyle/>
          <a:p>
            <a:r>
              <a:rPr lang="fr-FR" altLang="fr-FR" smtClean="0"/>
              <a:t>Spring Core s’appuie principalement sur l’intégration de trois concepts clés :</a:t>
            </a:r>
          </a:p>
          <a:p>
            <a:pPr lvl="1"/>
            <a:r>
              <a:rPr lang="fr-FR" altLang="fr-FR" smtClean="0"/>
              <a:t>L’ IoC est assurée de deux façons différentes : la recherche de dépendances l'injection de dépendance</a:t>
            </a:r>
          </a:p>
          <a:p>
            <a:r>
              <a:rPr lang="fr-FR" altLang="fr-FR" smtClean="0"/>
              <a:t>La programmation orientée aspect (AOP)</a:t>
            </a:r>
          </a:p>
          <a:p>
            <a:r>
              <a:rPr lang="fr-FR" altLang="fr-FR" smtClean="0"/>
              <a:t>une couche d’abstraction</a:t>
            </a:r>
          </a:p>
          <a:p>
            <a:endParaRPr lang="fr-FR" altLang="fr-FR"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Espace réservé du contenu 2"/>
          <p:cNvSpPr>
            <a:spLocks noGrp="1"/>
          </p:cNvSpPr>
          <p:nvPr>
            <p:ph idx="1"/>
          </p:nvPr>
        </p:nvSpPr>
        <p:spPr/>
        <p:txBody>
          <a:bodyPr/>
          <a:lstStyle/>
          <a:p>
            <a:r>
              <a:rPr lang="fr-FR" altLang="fr-FR" smtClean="0"/>
              <a:t>Une énorme quantité de librairie pour facilité le développement</a:t>
            </a:r>
          </a:p>
          <a:p>
            <a:pPr lvl="1"/>
            <a:r>
              <a:rPr lang="fr-FR" altLang="fr-FR" smtClean="0"/>
              <a:t>Accès et intégration des données pour l'intégration de JDBC, des ORM, de la sérialisation des données, de JMS et des transactions.</a:t>
            </a:r>
          </a:p>
          <a:p>
            <a:pPr lvl="1"/>
            <a:r>
              <a:rPr lang="fr-FR" altLang="fr-FR" smtClean="0"/>
              <a:t>Web pour la réalisation d'applications web avec les technologies Servlet et websocket</a:t>
            </a:r>
          </a:p>
          <a:p>
            <a:pPr lvl="1"/>
            <a:r>
              <a:rPr lang="fr-FR" altLang="fr-FR" smtClean="0"/>
              <a:t>Test pour l'intégration avec des frameworks de test comme JUnit</a:t>
            </a:r>
          </a:p>
          <a:p>
            <a:pPr lvl="1"/>
            <a:r>
              <a:rPr lang="fr-FR" altLang="fr-FR" smtClean="0"/>
              <a:t>…</a:t>
            </a:r>
          </a:p>
        </p:txBody>
      </p:sp>
      <p:pic>
        <p:nvPicPr>
          <p:cNvPr id="2050" name="Picture 2" descr="https://miro.medium.com/max/3798/1*gycg7f5bYLuR4ut_JAEs7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0"/>
            <a:ext cx="4612173" cy="198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spring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457" y="26508"/>
            <a:ext cx="8377081" cy="628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173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Spring_Mod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4824"/>
            <a:ext cx="9214743" cy="4590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449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r>
              <a:rPr lang="fr-FR" altLang="fr-FR" smtClean="0"/>
              <a:t>Spring Boot</a:t>
            </a:r>
          </a:p>
        </p:txBody>
      </p:sp>
      <p:sp>
        <p:nvSpPr>
          <p:cNvPr id="15363" name="Espace réservé du contenu 2"/>
          <p:cNvSpPr>
            <a:spLocks noGrp="1"/>
          </p:cNvSpPr>
          <p:nvPr>
            <p:ph idx="1"/>
          </p:nvPr>
        </p:nvSpPr>
        <p:spPr/>
        <p:txBody>
          <a:bodyPr/>
          <a:lstStyle/>
          <a:p>
            <a:r>
              <a:rPr lang="fr-FR" altLang="fr-FR" smtClean="0"/>
              <a:t>Sur couche de Spring Framework pour facilité le développement</a:t>
            </a:r>
          </a:p>
          <a:p>
            <a:pPr lvl="1"/>
            <a:r>
              <a:rPr lang="fr-FR" altLang="fr-FR" smtClean="0"/>
              <a:t>Programmation par annotations et conventions</a:t>
            </a:r>
          </a:p>
          <a:p>
            <a:pPr lvl="1"/>
            <a:r>
              <a:rPr lang="fr-FR" altLang="fr-FR" smtClean="0"/>
              <a:t>Compatible Maven et Gradle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p:txBody>
          <a:bodyPr/>
          <a:lstStyle/>
          <a:p>
            <a:r>
              <a:rPr lang="fr-FR" altLang="fr-FR" smtClean="0"/>
              <a:t>Architecture</a:t>
            </a:r>
          </a:p>
        </p:txBody>
      </p:sp>
      <p:sp>
        <p:nvSpPr>
          <p:cNvPr id="16387" name="Espace réservé du contenu 2"/>
          <p:cNvSpPr>
            <a:spLocks noGrp="1"/>
          </p:cNvSpPr>
          <p:nvPr>
            <p:ph idx="1"/>
          </p:nvPr>
        </p:nvSpPr>
        <p:spPr/>
        <p:txBody>
          <a:bodyPr/>
          <a:lstStyle/>
          <a:p>
            <a:r>
              <a:rPr lang="fr-FR" altLang="fr-FR" smtClean="0"/>
              <a:t>Une application typique utilisant Spring est généralement structurée en trois couches :</a:t>
            </a:r>
          </a:p>
          <a:p>
            <a:pPr lvl="1"/>
            <a:r>
              <a:rPr lang="fr-FR" altLang="fr-FR" smtClean="0"/>
              <a:t>la couche présentation : interface homme machine</a:t>
            </a:r>
          </a:p>
          <a:p>
            <a:pPr lvl="1"/>
            <a:r>
              <a:rPr lang="fr-FR" altLang="fr-FR" smtClean="0"/>
              <a:t>la couche service : interface métier avec mise en oeuvre de certaines fonctionnalités (transactions, sécurité, ...)</a:t>
            </a:r>
          </a:p>
          <a:p>
            <a:pPr lvl="1"/>
            <a:r>
              <a:rPr lang="fr-FR" altLang="fr-FR" smtClean="0"/>
              <a:t>la couche accès aux données : recherche et persistance des objets du domaine</a:t>
            </a:r>
          </a:p>
          <a:p>
            <a:r>
              <a:rPr lang="fr-FR" altLang="fr-FR" smtClean="0"/>
              <a:t>Spring est utilisé pour créer et injecter les objets requis de la couche précédente.</a:t>
            </a:r>
          </a:p>
          <a:p>
            <a:endParaRPr lang="fr-FR" altLang="fr-FR"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p:txBody>
          <a:bodyPr/>
          <a:lstStyle/>
          <a:p>
            <a:r>
              <a:rPr lang="fr-FR" altLang="fr-FR" smtClean="0"/>
              <a:t>Avantages</a:t>
            </a:r>
          </a:p>
        </p:txBody>
      </p:sp>
      <p:sp>
        <p:nvSpPr>
          <p:cNvPr id="17411" name="Espace réservé du contenu 2"/>
          <p:cNvSpPr>
            <a:spLocks noGrp="1"/>
          </p:cNvSpPr>
          <p:nvPr>
            <p:ph idx="1"/>
          </p:nvPr>
        </p:nvSpPr>
        <p:spPr>
          <a:xfrm>
            <a:off x="755650" y="1484313"/>
            <a:ext cx="7993063" cy="4114800"/>
          </a:xfrm>
        </p:spPr>
        <p:txBody>
          <a:bodyPr/>
          <a:lstStyle/>
          <a:p>
            <a:r>
              <a:rPr lang="fr-FR" altLang="fr-FR" sz="2000" smtClean="0"/>
              <a:t>Spring est un framework open source majoritairement développé par SpringSource mais il n'est pas standardisé par le JCP.</a:t>
            </a:r>
          </a:p>
          <a:p>
            <a:r>
              <a:rPr lang="fr-FR" altLang="fr-FR" sz="2000" smtClean="0"/>
              <a:t>Core est très largement utilisé dans le monde Java, ce qui en fait un standard de facto et constitue une certaine garantie sur la pérennité du framework.</a:t>
            </a:r>
          </a:p>
          <a:p>
            <a:r>
              <a:rPr lang="fr-FR" altLang="fr-FR" sz="2000" smtClean="0"/>
              <a:t>Spring propose une très bonne intégration avec des frameworks open source (Struts, Hibernate, ...) ou des standards de Java (Servlets, JMS, JDO, ...)</a:t>
            </a:r>
          </a:p>
          <a:p>
            <a:r>
              <a:rPr lang="fr-FR" altLang="fr-FR" sz="2000" smtClean="0"/>
              <a:t>Toutes les fonctionnalités de Spring peuvent s'utiliser dans un serveur Java EE et pour la plupart dans un simple conteneur web ou une application standalone.</a:t>
            </a:r>
          </a:p>
          <a:p>
            <a:r>
              <a:rPr lang="fr-FR" altLang="fr-FR" sz="2000" smtClean="0"/>
              <a:t>Les fonctionnalités offertes par Spring sont très (trop) nombreuses</a:t>
            </a:r>
          </a:p>
          <a:p>
            <a:endParaRPr lang="fr-FR" altLang="fr-FR" sz="20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p:txBody>
          <a:bodyPr/>
          <a:lstStyle/>
          <a:p>
            <a:endParaRPr lang="fr-FR" altLang="fr-FR" smtClean="0"/>
          </a:p>
        </p:txBody>
      </p:sp>
      <p:sp>
        <p:nvSpPr>
          <p:cNvPr id="18435" name="Espace réservé du contenu 2"/>
          <p:cNvSpPr>
            <a:spLocks noGrp="1"/>
          </p:cNvSpPr>
          <p:nvPr>
            <p:ph idx="1"/>
          </p:nvPr>
        </p:nvSpPr>
        <p:spPr/>
        <p:txBody>
          <a:bodyPr/>
          <a:lstStyle/>
          <a:p>
            <a:r>
              <a:rPr lang="fr-FR" altLang="fr-FR" smtClean="0"/>
              <a:t>Maven est un gestionnaire de package et de build</a:t>
            </a:r>
          </a:p>
          <a:p>
            <a:pPr lvl="1"/>
            <a:r>
              <a:rPr lang="fr-FR" altLang="fr-FR" smtClean="0"/>
              <a:t>Apache</a:t>
            </a:r>
          </a:p>
          <a:p>
            <a:pPr lvl="1"/>
            <a:r>
              <a:rPr lang="fr-FR" altLang="fr-FR" smtClean="0"/>
              <a:t>Successeur de Ant</a:t>
            </a:r>
          </a:p>
          <a:p>
            <a:pPr lvl="1"/>
            <a:r>
              <a:rPr lang="fr-FR" altLang="fr-FR" smtClean="0"/>
              <a:t>Pom.xml</a:t>
            </a:r>
          </a:p>
          <a:p>
            <a:pPr lvl="1"/>
            <a:r>
              <a:rPr lang="fr-FR" altLang="fr-FR" smtClean="0"/>
              <a:t>Vieux</a:t>
            </a:r>
          </a:p>
          <a:p>
            <a:pPr lvl="1"/>
            <a:r>
              <a:rPr lang="fr-FR" altLang="fr-FR" smtClean="0"/>
              <a:t>Problématique avec Eclipse</a:t>
            </a:r>
          </a:p>
        </p:txBody>
      </p:sp>
      <p:pic>
        <p:nvPicPr>
          <p:cNvPr id="18436" name="Picture 2" descr="Apache Maven S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785813"/>
            <a:ext cx="46577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endParaRPr lang="fr-FR" altLang="fr-FR" smtClean="0"/>
          </a:p>
        </p:txBody>
      </p:sp>
      <p:sp>
        <p:nvSpPr>
          <p:cNvPr id="19459" name="Espace réservé du contenu 2"/>
          <p:cNvSpPr>
            <a:spLocks noGrp="1"/>
          </p:cNvSpPr>
          <p:nvPr>
            <p:ph idx="1"/>
          </p:nvPr>
        </p:nvSpPr>
        <p:spPr/>
        <p:txBody>
          <a:bodyPr/>
          <a:lstStyle/>
          <a:p>
            <a:r>
              <a:rPr lang="fr-FR" altLang="fr-FR" smtClean="0"/>
              <a:t>Gradle</a:t>
            </a:r>
          </a:p>
          <a:p>
            <a:pPr lvl="1"/>
            <a:r>
              <a:rPr lang="fr-FR" altLang="fr-FR" smtClean="0"/>
              <a:t>Concurrent de Maven</a:t>
            </a:r>
          </a:p>
          <a:p>
            <a:pPr lvl="1"/>
            <a:r>
              <a:rPr lang="fr-FR" altLang="fr-FR" smtClean="0"/>
              <a:t>Google</a:t>
            </a:r>
          </a:p>
          <a:p>
            <a:pPr lvl="1"/>
            <a:r>
              <a:rPr lang="fr-FR" altLang="fr-FR" smtClean="0"/>
              <a:t>Indispensable en Android</a:t>
            </a:r>
          </a:p>
          <a:p>
            <a:pPr lvl="1"/>
            <a:r>
              <a:rPr lang="fr-FR" altLang="fr-FR" smtClean="0"/>
              <a:t>Très lié à IntelliJ</a:t>
            </a:r>
          </a:p>
        </p:txBody>
      </p:sp>
      <p:pic>
        <p:nvPicPr>
          <p:cNvPr id="1946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522288"/>
            <a:ext cx="338455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r>
              <a:rPr lang="fr-FR" altLang="fr-FR" smtClean="0"/>
              <a:t>IntelliJ</a:t>
            </a:r>
          </a:p>
        </p:txBody>
      </p:sp>
      <p:sp>
        <p:nvSpPr>
          <p:cNvPr id="20483" name="Espace réservé du contenu 2"/>
          <p:cNvSpPr>
            <a:spLocks noGrp="1"/>
          </p:cNvSpPr>
          <p:nvPr>
            <p:ph idx="1"/>
          </p:nvPr>
        </p:nvSpPr>
        <p:spPr/>
        <p:txBody>
          <a:bodyPr/>
          <a:lstStyle/>
          <a:p>
            <a:r>
              <a:rPr lang="fr-FR" altLang="fr-FR" smtClean="0"/>
              <a:t>IDE Java</a:t>
            </a:r>
          </a:p>
          <a:p>
            <a:pPr lvl="1"/>
            <a:r>
              <a:rPr lang="fr-FR" altLang="fr-FR" smtClean="0"/>
              <a:t>JetBrains</a:t>
            </a:r>
          </a:p>
          <a:p>
            <a:pPr lvl="1"/>
            <a:r>
              <a:rPr lang="fr-FR" altLang="fr-FR" smtClean="0"/>
              <a:t>Bien mieux qu’Eclipse</a:t>
            </a:r>
          </a:p>
          <a:p>
            <a:pPr lvl="1"/>
            <a:endParaRPr lang="fr-FR" altLang="fr-FR"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u contenu 2"/>
          <p:cNvSpPr>
            <a:spLocks noGrp="1"/>
          </p:cNvSpPr>
          <p:nvPr>
            <p:ph idx="1"/>
          </p:nvPr>
        </p:nvSpPr>
        <p:spPr>
          <a:xfrm>
            <a:off x="684213" y="1435100"/>
            <a:ext cx="8261350" cy="4660900"/>
          </a:xfrm>
        </p:spPr>
        <p:txBody>
          <a:bodyPr/>
          <a:lstStyle/>
          <a:p>
            <a:endParaRPr lang="fr-FR" altLang="fr-FR" dirty="0" smtClean="0"/>
          </a:p>
          <a:p>
            <a:r>
              <a:rPr lang="fr-FR" altLang="fr-FR" dirty="0" err="1" smtClean="0"/>
              <a:t>Spring</a:t>
            </a:r>
            <a:r>
              <a:rPr lang="fr-FR" altLang="fr-FR" dirty="0" smtClean="0"/>
              <a:t> est un </a:t>
            </a:r>
            <a:r>
              <a:rPr lang="fr-FR" altLang="fr-FR" dirty="0" err="1" smtClean="0"/>
              <a:t>framework</a:t>
            </a:r>
            <a:r>
              <a:rPr lang="fr-FR" altLang="fr-FR" dirty="0" smtClean="0"/>
              <a:t> libre pour construire et définir l'infrastructure d'une application java, dont il facilite le développement et les tests.</a:t>
            </a:r>
          </a:p>
          <a:p>
            <a:r>
              <a:rPr lang="fr-FR" altLang="fr-FR" dirty="0" smtClean="0"/>
              <a:t>Créé en 2003</a:t>
            </a:r>
          </a:p>
          <a:p>
            <a:r>
              <a:rPr lang="fr-FR" altLang="fr-FR" dirty="0" smtClean="0"/>
              <a:t>Version 5</a:t>
            </a:r>
          </a:p>
          <a:p>
            <a:r>
              <a:rPr lang="fr-FR" altLang="fr-FR" dirty="0" smtClean="0"/>
              <a:t>Spring.io</a:t>
            </a:r>
          </a:p>
          <a:p>
            <a:endParaRPr lang="fr-FR" altLang="fr-FR" dirty="0" smtClean="0"/>
          </a:p>
        </p:txBody>
      </p:sp>
      <p:pic>
        <p:nvPicPr>
          <p:cNvPr id="5123" name="Picture 5"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714375"/>
            <a:ext cx="25590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p:txBody>
          <a:bodyPr/>
          <a:lstStyle/>
          <a:p>
            <a:r>
              <a:rPr lang="fr-FR" altLang="fr-FR" smtClean="0"/>
              <a:t>Historique</a:t>
            </a:r>
          </a:p>
        </p:txBody>
      </p:sp>
      <p:sp>
        <p:nvSpPr>
          <p:cNvPr id="6147" name="Espace réservé du contenu 2"/>
          <p:cNvSpPr>
            <a:spLocks noGrp="1"/>
          </p:cNvSpPr>
          <p:nvPr>
            <p:ph idx="1"/>
          </p:nvPr>
        </p:nvSpPr>
        <p:spPr>
          <a:xfrm>
            <a:off x="1042988" y="1341438"/>
            <a:ext cx="7772400" cy="4114800"/>
          </a:xfrm>
        </p:spPr>
        <p:txBody>
          <a:bodyPr/>
          <a:lstStyle/>
          <a:p>
            <a:r>
              <a:rPr lang="fr-FR" altLang="fr-FR" smtClean="0"/>
              <a:t>Spring 1 : 2004</a:t>
            </a:r>
          </a:p>
          <a:p>
            <a:pPr lvl="1"/>
            <a:r>
              <a:rPr lang="fr-FR" altLang="fr-FR" smtClean="0"/>
              <a:t>Java 2, Core, IoC, IoD, configuration XML</a:t>
            </a:r>
          </a:p>
          <a:p>
            <a:r>
              <a:rPr lang="fr-FR" altLang="fr-FR" smtClean="0"/>
              <a:t>Spring 2 : 2006 </a:t>
            </a:r>
          </a:p>
          <a:p>
            <a:pPr lvl="1"/>
            <a:r>
              <a:rPr lang="fr-FR" altLang="fr-FR" smtClean="0"/>
              <a:t>Java 3, AOP, annotations</a:t>
            </a:r>
          </a:p>
          <a:p>
            <a:r>
              <a:rPr lang="fr-FR" altLang="fr-FR" smtClean="0"/>
              <a:t>Spring 3 : 2009</a:t>
            </a:r>
          </a:p>
          <a:p>
            <a:pPr lvl="1"/>
            <a:r>
              <a:rPr lang="fr-FR" altLang="fr-FR" smtClean="0"/>
              <a:t>Java 5, Rest, MVC</a:t>
            </a:r>
          </a:p>
          <a:p>
            <a:r>
              <a:rPr lang="fr-FR" altLang="fr-FR" smtClean="0"/>
              <a:t>Spring 4 : 2014</a:t>
            </a:r>
          </a:p>
          <a:p>
            <a:pPr lvl="1"/>
            <a:r>
              <a:rPr lang="fr-FR" altLang="fr-FR" smtClean="0"/>
              <a:t>Java 6, JPA</a:t>
            </a:r>
          </a:p>
          <a:p>
            <a:r>
              <a:rPr lang="fr-FR" altLang="fr-FR" smtClean="0"/>
              <a:t>Spring 5 : 2019</a:t>
            </a:r>
          </a:p>
          <a:p>
            <a:pPr lvl="1"/>
            <a:r>
              <a:rPr lang="fr-FR" altLang="fr-FR" smtClean="0"/>
              <a:t>Java 8, Lambda Expression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L'allié de Java</a:t>
            </a:r>
            <a:endParaRPr lang="fr-FR" dirty="0"/>
          </a:p>
        </p:txBody>
      </p:sp>
      <p:pic>
        <p:nvPicPr>
          <p:cNvPr id="2050" name="Picture 2" descr="Java Spring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772816"/>
            <a:ext cx="5619750"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76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87450" y="0"/>
            <a:ext cx="7772400" cy="1143000"/>
          </a:xfrm>
        </p:spPr>
        <p:txBody>
          <a:bodyPr/>
          <a:lstStyle/>
          <a:p>
            <a:r>
              <a:rPr lang="fr-FR" altLang="fr-FR" smtClean="0"/>
              <a:t>Conteneur léger</a:t>
            </a:r>
          </a:p>
        </p:txBody>
      </p:sp>
      <p:sp>
        <p:nvSpPr>
          <p:cNvPr id="7171" name="Rectangle 3"/>
          <p:cNvSpPr>
            <a:spLocks noGrp="1" noChangeArrowheads="1"/>
          </p:cNvSpPr>
          <p:nvPr>
            <p:ph idx="1"/>
          </p:nvPr>
        </p:nvSpPr>
        <p:spPr bwMode="gray">
          <a:xfrm>
            <a:off x="279400" y="1312863"/>
            <a:ext cx="8599488" cy="3494087"/>
          </a:xfrm>
        </p:spPr>
        <p:txBody>
          <a:bodyPr/>
          <a:lstStyle/>
          <a:p>
            <a:r>
              <a:rPr lang="fr-FR" altLang="fr-FR" sz="2400" smtClean="0"/>
              <a:t>Spring est un container léger</a:t>
            </a:r>
          </a:p>
          <a:p>
            <a:pPr lvl="1"/>
            <a:r>
              <a:rPr lang="fr-FR" altLang="fr-FR" sz="2000" smtClean="0"/>
              <a:t>"Spring est effectivement un conteneur dit “ léger ”, c’est-à-dire une infrastructure similaire à un serveur d'application JEE. Il prend donc en charge la création d’objets et la mise en relation d’objets par l’intermédiaire d’un fichier de configuration qui décrit les objets à fabriquer et les relations de dépendances entre ces objets. Le gros avantage par rapport aux serveurs d’application est qu’avec Spring, les classes n’ont pas besoin d’implémenter une quelconque interface pour être prises en charge par le framework (au contraire des EJB). C’est en ce sens que Spring est qualifié de conteneur “ léger ”." (Erik Gollot)</a:t>
            </a:r>
            <a:endParaRPr lang="fr-FR" altLang="fr-FR" sz="20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r>
              <a:rPr lang="fr-FR" altLang="fr-FR" smtClean="0"/>
              <a:t>Spring</a:t>
            </a:r>
          </a:p>
        </p:txBody>
      </p:sp>
      <p:sp>
        <p:nvSpPr>
          <p:cNvPr id="9219" name="Espace réservé du contenu 2"/>
          <p:cNvSpPr>
            <a:spLocks noGrp="1"/>
          </p:cNvSpPr>
          <p:nvPr>
            <p:ph idx="1"/>
          </p:nvPr>
        </p:nvSpPr>
        <p:spPr/>
        <p:txBody>
          <a:bodyPr/>
          <a:lstStyle/>
          <a:p>
            <a:r>
              <a:rPr lang="fr-FR" altLang="fr-FR" smtClean="0"/>
              <a:t>Spring est en fait 3 outils</a:t>
            </a:r>
          </a:p>
          <a:p>
            <a:pPr lvl="1"/>
            <a:r>
              <a:rPr lang="fr-FR" altLang="fr-FR" smtClean="0"/>
              <a:t>Spring Core</a:t>
            </a:r>
          </a:p>
          <a:p>
            <a:pPr lvl="1"/>
            <a:r>
              <a:rPr lang="fr-FR" altLang="fr-FR" smtClean="0"/>
              <a:t>Spring Framework</a:t>
            </a:r>
          </a:p>
          <a:p>
            <a:pPr lvl="1"/>
            <a:r>
              <a:rPr lang="fr-FR" altLang="fr-FR" smtClean="0"/>
              <a:t>Spring Boot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p:txBody>
          <a:bodyPr/>
          <a:lstStyle/>
          <a:p>
            <a:r>
              <a:rPr lang="fr-FR" altLang="fr-FR" smtClean="0"/>
              <a:t>Principes</a:t>
            </a:r>
          </a:p>
        </p:txBody>
      </p:sp>
      <p:sp>
        <p:nvSpPr>
          <p:cNvPr id="10243" name="Espace réservé du contenu 2"/>
          <p:cNvSpPr>
            <a:spLocks noGrp="1"/>
          </p:cNvSpPr>
          <p:nvPr>
            <p:ph idx="1"/>
          </p:nvPr>
        </p:nvSpPr>
        <p:spPr/>
        <p:txBody>
          <a:bodyPr/>
          <a:lstStyle/>
          <a:p>
            <a:r>
              <a:rPr lang="fr-FR" altLang="fr-FR" smtClean="0"/>
              <a:t>Spring n'est rien d'autre qu'une factory améliorée</a:t>
            </a:r>
          </a:p>
          <a:p>
            <a:pPr lvl="1"/>
            <a:r>
              <a:rPr lang="fr-FR" altLang="fr-FR" smtClean="0"/>
              <a:t>Abstrait l'instanciation et la durée de vie des objets</a:t>
            </a:r>
          </a:p>
          <a:p>
            <a:r>
              <a:rPr lang="fr-FR" altLang="fr-FR" smtClean="0"/>
              <a:t>Spring encourage le couplage faible</a:t>
            </a:r>
          </a:p>
          <a:p>
            <a:pPr lvl="1"/>
            <a:r>
              <a:rPr lang="fr-FR" altLang="fr-FR" smtClean="0"/>
              <a:t>Pattern Loosely Coupled Object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r>
              <a:rPr lang="fr-FR" altLang="fr-FR" smtClean="0"/>
              <a:t>Abstraction</a:t>
            </a:r>
          </a:p>
        </p:txBody>
      </p:sp>
      <p:sp>
        <p:nvSpPr>
          <p:cNvPr id="11267" name="Espace réservé du contenu 2"/>
          <p:cNvSpPr>
            <a:spLocks noGrp="1"/>
          </p:cNvSpPr>
          <p:nvPr>
            <p:ph idx="1"/>
          </p:nvPr>
        </p:nvSpPr>
        <p:spPr/>
        <p:txBody>
          <a:bodyPr/>
          <a:lstStyle/>
          <a:p>
            <a:r>
              <a:rPr lang="fr-FR" altLang="fr-FR" smtClean="0"/>
              <a:t>La couche d’abstraction permet d’intégrer d’autres librairies avec une plus grande facilité.</a:t>
            </a:r>
          </a:p>
          <a:p>
            <a:r>
              <a:rPr lang="fr-FR" altLang="fr-FR" smtClean="0"/>
              <a:t>Cela se fait par l’apport ou non de couches d’abstraction spécifiques à des frameworks particuliers.</a:t>
            </a:r>
          </a:p>
          <a:p>
            <a:r>
              <a:rPr lang="fr-FR" altLang="fr-FR" smtClean="0"/>
              <a:t>Ne dépend pas d'interfaces particulières</a:t>
            </a:r>
          </a:p>
          <a:p>
            <a:r>
              <a:rPr lang="fr-FR" altLang="fr-FR" smtClean="0"/>
              <a:t>Principe de couplage faible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r>
              <a:rPr lang="fr-FR" altLang="fr-FR" smtClean="0"/>
              <a:t>Composition de Spring</a:t>
            </a:r>
          </a:p>
        </p:txBody>
      </p:sp>
      <p:sp>
        <p:nvSpPr>
          <p:cNvPr id="12291" name="Espace réservé du contenu 2"/>
          <p:cNvSpPr>
            <a:spLocks noGrp="1"/>
          </p:cNvSpPr>
          <p:nvPr>
            <p:ph idx="1"/>
          </p:nvPr>
        </p:nvSpPr>
        <p:spPr/>
        <p:txBody>
          <a:bodyPr/>
          <a:lstStyle/>
          <a:p>
            <a:r>
              <a:rPr lang="fr-FR" altLang="fr-FR" smtClean="0"/>
              <a:t>Spring Core</a:t>
            </a:r>
          </a:p>
          <a:p>
            <a:pPr lvl="1"/>
            <a:r>
              <a:rPr lang="fr-FR" altLang="fr-FR" smtClean="0"/>
              <a:t>Il s'agit de la fabrique générique</a:t>
            </a:r>
          </a:p>
          <a:p>
            <a:pPr lvl="1"/>
            <a:r>
              <a:rPr lang="fr-FR" altLang="fr-FR" smtClean="0"/>
              <a:t>Elément essentiel</a:t>
            </a:r>
          </a:p>
          <a:p>
            <a:pPr lvl="1"/>
            <a:r>
              <a:rPr lang="fr-FR" altLang="fr-FR" smtClean="0"/>
              <a:t>Par abus de langage Spring = Spring Core</a:t>
            </a:r>
          </a:p>
          <a:p>
            <a:r>
              <a:rPr lang="fr-FR" altLang="fr-FR" smtClean="0"/>
              <a:t>Le principal avantage est de composer les beans de façon plus déclarative plutôt que de façon impérative dans le programme</a:t>
            </a:r>
          </a:p>
          <a:p>
            <a:pPr lvl="1"/>
            <a:r>
              <a:rPr lang="fr-FR" altLang="fr-FR" smtClean="0"/>
              <a:t>On peut, par exemple, définir les beans par le biais de fichiers de configuration</a:t>
            </a:r>
          </a:p>
        </p:txBody>
      </p:sp>
    </p:spTree>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2996</TotalTime>
  <Words>601</Words>
  <Application>Microsoft Office PowerPoint</Application>
  <PresentationFormat>Affichage à l'écran (4:3)</PresentationFormat>
  <Paragraphs>87</Paragraphs>
  <Slides>19</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Courier New</vt:lpstr>
      <vt:lpstr>Monotype Sorts</vt:lpstr>
      <vt:lpstr>Times New Roman</vt:lpstr>
      <vt:lpstr>cvc</vt:lpstr>
      <vt:lpstr>Présentation PowerPoint</vt:lpstr>
      <vt:lpstr>Présentation PowerPoint</vt:lpstr>
      <vt:lpstr>Historique</vt:lpstr>
      <vt:lpstr>L'allié de Java</vt:lpstr>
      <vt:lpstr>Conteneur léger</vt:lpstr>
      <vt:lpstr>Spring</vt:lpstr>
      <vt:lpstr>Principes</vt:lpstr>
      <vt:lpstr>Abstraction</vt:lpstr>
      <vt:lpstr>Composition de Spring</vt:lpstr>
      <vt:lpstr>Spring Core</vt:lpstr>
      <vt:lpstr>Présentation PowerPoint</vt:lpstr>
      <vt:lpstr>Présentation PowerPoint</vt:lpstr>
      <vt:lpstr>Présentation PowerPoint</vt:lpstr>
      <vt:lpstr>Spring Boot</vt:lpstr>
      <vt:lpstr>Architecture</vt:lpstr>
      <vt:lpstr>Avantages</vt:lpstr>
      <vt:lpstr>Présentation PowerPoint</vt:lpstr>
      <vt:lpstr>Présentation PowerPoint</vt:lpstr>
      <vt:lpstr>IntelliJ</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189</cp:revision>
  <dcterms:created xsi:type="dcterms:W3CDTF">2000-04-10T19:33:12Z</dcterms:created>
  <dcterms:modified xsi:type="dcterms:W3CDTF">2020-05-03T17:27:03Z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