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306" r:id="rId10"/>
    <p:sldId id="309" r:id="rId11"/>
    <p:sldId id="323" r:id="rId12"/>
    <p:sldId id="324" r:id="rId13"/>
    <p:sldId id="305" r:id="rId14"/>
    <p:sldId id="307" r:id="rId15"/>
    <p:sldId id="308" r:id="rId16"/>
    <p:sldId id="285" r:id="rId17"/>
    <p:sldId id="334" r:id="rId18"/>
    <p:sldId id="335" r:id="rId19"/>
    <p:sldId id="336" r:id="rId20"/>
    <p:sldId id="329" r:id="rId21"/>
    <p:sldId id="330" r:id="rId22"/>
    <p:sldId id="331" r:id="rId23"/>
    <p:sldId id="333" r:id="rId24"/>
    <p:sldId id="321" r:id="rId25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F2D078C5-E601-4EA3-B30A-885C6944B7A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5AC7AE80-5102-4D26-AC43-911084BDF57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290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&lt;ipf&gt;R,18: Factory Design Pattern&lt;/ipf&gt;</a:t>
            </a:r>
            <a:endParaRPr lang="en-CA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 smtClean="0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 smtClean="0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 smtClean="0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 smtClean="0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&lt;ipf&gt;R,76: Dynamic Loading of Classes&lt;/ipf&gt;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8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1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695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83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0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042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8874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C697C098-3CC2-4A99-B3C6-84DB9BC09017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2</a:t>
            </a:r>
          </a:p>
          <a:p>
            <a:pPr eaLnBrk="1" hangingPunct="1"/>
            <a:r>
              <a:rPr lang="fr-FR" altLang="fr-FR" smtClean="0"/>
              <a:t>Design Pattern</a:t>
            </a:r>
          </a:p>
        </p:txBody>
      </p:sp>
      <p:pic>
        <p:nvPicPr>
          <p:cNvPr id="4" name="Picture 4" descr="Insights from Stackoverflow: Most voted for Spring 4 ques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71600"/>
            <a:ext cx="590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Conception du modèle de domaine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693862"/>
          </a:xfrm>
        </p:spPr>
        <p:txBody>
          <a:bodyPr/>
          <a:lstStyle/>
          <a:p>
            <a:pPr lvl="1"/>
            <a:r>
              <a:rPr lang="fr-FR" altLang="fr-FR" smtClean="0"/>
              <a:t>Exemple 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225675" y="3343275"/>
            <a:ext cx="4332288" cy="2324100"/>
            <a:chOff x="1402" y="1994"/>
            <a:chExt cx="2729" cy="1464"/>
          </a:xfrm>
        </p:grpSpPr>
        <p:sp>
          <p:nvSpPr>
            <p:cNvPr id="20485" name="Freeform 5"/>
            <p:cNvSpPr>
              <a:spLocks noEditPoints="1"/>
            </p:cNvSpPr>
            <p:nvPr/>
          </p:nvSpPr>
          <p:spPr bwMode="auto">
            <a:xfrm>
              <a:off x="2071" y="2262"/>
              <a:ext cx="654" cy="9"/>
            </a:xfrm>
            <a:custGeom>
              <a:avLst/>
              <a:gdLst>
                <a:gd name="T0" fmla="*/ 1 w 1191"/>
                <a:gd name="T1" fmla="*/ 0 h 16"/>
                <a:gd name="T2" fmla="*/ 1 w 1191"/>
                <a:gd name="T3" fmla="*/ 0 h 16"/>
                <a:gd name="T4" fmla="*/ 1 w 1191"/>
                <a:gd name="T5" fmla="*/ 1 h 16"/>
                <a:gd name="T6" fmla="*/ 1 w 1191"/>
                <a:gd name="T7" fmla="*/ 1 h 16"/>
                <a:gd name="T8" fmla="*/ 1 w 1191"/>
                <a:gd name="T9" fmla="*/ 1 h 16"/>
                <a:gd name="T10" fmla="*/ 0 w 1191"/>
                <a:gd name="T11" fmla="*/ 1 h 16"/>
                <a:gd name="T12" fmla="*/ 1 w 1191"/>
                <a:gd name="T13" fmla="*/ 0 h 16"/>
                <a:gd name="T14" fmla="*/ 1 w 1191"/>
                <a:gd name="T15" fmla="*/ 0 h 16"/>
                <a:gd name="T16" fmla="*/ 1 w 1191"/>
                <a:gd name="T17" fmla="*/ 0 h 16"/>
                <a:gd name="T18" fmla="*/ 1 w 1191"/>
                <a:gd name="T19" fmla="*/ 1 h 16"/>
                <a:gd name="T20" fmla="*/ 1 w 1191"/>
                <a:gd name="T21" fmla="*/ 1 h 16"/>
                <a:gd name="T22" fmla="*/ 1 w 1191"/>
                <a:gd name="T23" fmla="*/ 1 h 16"/>
                <a:gd name="T24" fmla="*/ 1 w 1191"/>
                <a:gd name="T25" fmla="*/ 1 h 16"/>
                <a:gd name="T26" fmla="*/ 1 w 1191"/>
                <a:gd name="T27" fmla="*/ 0 h 16"/>
                <a:gd name="T28" fmla="*/ 1 w 1191"/>
                <a:gd name="T29" fmla="*/ 0 h 16"/>
                <a:gd name="T30" fmla="*/ 1 w 1191"/>
                <a:gd name="T31" fmla="*/ 0 h 16"/>
                <a:gd name="T32" fmla="*/ 1 w 1191"/>
                <a:gd name="T33" fmla="*/ 1 h 16"/>
                <a:gd name="T34" fmla="*/ 1 w 1191"/>
                <a:gd name="T35" fmla="*/ 1 h 16"/>
                <a:gd name="T36" fmla="*/ 1 w 1191"/>
                <a:gd name="T37" fmla="*/ 1 h 16"/>
                <a:gd name="T38" fmla="*/ 1 w 1191"/>
                <a:gd name="T39" fmla="*/ 1 h 16"/>
                <a:gd name="T40" fmla="*/ 1 w 1191"/>
                <a:gd name="T41" fmla="*/ 0 h 16"/>
                <a:gd name="T42" fmla="*/ 2 w 1191"/>
                <a:gd name="T43" fmla="*/ 0 h 16"/>
                <a:gd name="T44" fmla="*/ 2 w 1191"/>
                <a:gd name="T45" fmla="*/ 0 h 16"/>
                <a:gd name="T46" fmla="*/ 2 w 1191"/>
                <a:gd name="T47" fmla="*/ 1 h 16"/>
                <a:gd name="T48" fmla="*/ 2 w 1191"/>
                <a:gd name="T49" fmla="*/ 1 h 16"/>
                <a:gd name="T50" fmla="*/ 2 w 1191"/>
                <a:gd name="T51" fmla="*/ 1 h 16"/>
                <a:gd name="T52" fmla="*/ 2 w 1191"/>
                <a:gd name="T53" fmla="*/ 1 h 16"/>
                <a:gd name="T54" fmla="*/ 2 w 1191"/>
                <a:gd name="T55" fmla="*/ 0 h 16"/>
                <a:gd name="T56" fmla="*/ 2 w 1191"/>
                <a:gd name="T57" fmla="*/ 0 h 16"/>
                <a:gd name="T58" fmla="*/ 2 w 1191"/>
                <a:gd name="T59" fmla="*/ 0 h 16"/>
                <a:gd name="T60" fmla="*/ 2 w 1191"/>
                <a:gd name="T61" fmla="*/ 1 h 16"/>
                <a:gd name="T62" fmla="*/ 2 w 1191"/>
                <a:gd name="T63" fmla="*/ 1 h 16"/>
                <a:gd name="T64" fmla="*/ 2 w 1191"/>
                <a:gd name="T65" fmla="*/ 1 h 16"/>
                <a:gd name="T66" fmla="*/ 2 w 1191"/>
                <a:gd name="T67" fmla="*/ 1 h 16"/>
                <a:gd name="T68" fmla="*/ 2 w 1191"/>
                <a:gd name="T69" fmla="*/ 0 h 16"/>
                <a:gd name="T70" fmla="*/ 2 w 1191"/>
                <a:gd name="T71" fmla="*/ 0 h 16"/>
                <a:gd name="T72" fmla="*/ 3 w 1191"/>
                <a:gd name="T73" fmla="*/ 0 h 16"/>
                <a:gd name="T74" fmla="*/ 3 w 1191"/>
                <a:gd name="T75" fmla="*/ 1 h 16"/>
                <a:gd name="T76" fmla="*/ 3 w 1191"/>
                <a:gd name="T77" fmla="*/ 1 h 16"/>
                <a:gd name="T78" fmla="*/ 2 w 1191"/>
                <a:gd name="T79" fmla="*/ 1 h 16"/>
                <a:gd name="T80" fmla="*/ 2 w 1191"/>
                <a:gd name="T81" fmla="*/ 1 h 16"/>
                <a:gd name="T82" fmla="*/ 2 w 1191"/>
                <a:gd name="T83" fmla="*/ 0 h 16"/>
                <a:gd name="T84" fmla="*/ 3 w 1191"/>
                <a:gd name="T85" fmla="*/ 0 h 16"/>
                <a:gd name="T86" fmla="*/ 3 w 1191"/>
                <a:gd name="T87" fmla="*/ 0 h 16"/>
                <a:gd name="T88" fmla="*/ 3 w 1191"/>
                <a:gd name="T89" fmla="*/ 1 h 16"/>
                <a:gd name="T90" fmla="*/ 3 w 1191"/>
                <a:gd name="T91" fmla="*/ 1 h 16"/>
                <a:gd name="T92" fmla="*/ 3 w 1191"/>
                <a:gd name="T93" fmla="*/ 1 h 16"/>
                <a:gd name="T94" fmla="*/ 3 w 1191"/>
                <a:gd name="T95" fmla="*/ 1 h 16"/>
                <a:gd name="T96" fmla="*/ 3 w 1191"/>
                <a:gd name="T97" fmla="*/ 0 h 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91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2"/>
                    <a:pt x="192" y="8"/>
                  </a:cubicBezTo>
                  <a:cubicBezTo>
                    <a:pt x="192" y="3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3"/>
                    <a:pt x="512" y="8"/>
                  </a:cubicBezTo>
                  <a:cubicBezTo>
                    <a:pt x="512" y="12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7" y="16"/>
                    <a:pt x="384" y="12"/>
                    <a:pt x="384" y="8"/>
                  </a:cubicBezTo>
                  <a:cubicBezTo>
                    <a:pt x="384" y="3"/>
                    <a:pt x="387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3"/>
                    <a:pt x="704" y="8"/>
                  </a:cubicBezTo>
                  <a:cubicBezTo>
                    <a:pt x="704" y="12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79" y="16"/>
                    <a:pt x="576" y="12"/>
                    <a:pt x="576" y="8"/>
                  </a:cubicBezTo>
                  <a:cubicBezTo>
                    <a:pt x="576" y="3"/>
                    <a:pt x="579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3"/>
                    <a:pt x="896" y="8"/>
                  </a:cubicBezTo>
                  <a:cubicBezTo>
                    <a:pt x="896" y="12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1" y="16"/>
                    <a:pt x="768" y="12"/>
                    <a:pt x="768" y="8"/>
                  </a:cubicBezTo>
                  <a:cubicBezTo>
                    <a:pt x="768" y="3"/>
                    <a:pt x="771" y="0"/>
                    <a:pt x="776" y="0"/>
                  </a:cubicBezTo>
                  <a:close/>
                  <a:moveTo>
                    <a:pt x="968" y="0"/>
                  </a:moveTo>
                  <a:lnTo>
                    <a:pt x="1080" y="0"/>
                  </a:lnTo>
                  <a:cubicBezTo>
                    <a:pt x="1084" y="0"/>
                    <a:pt x="1088" y="3"/>
                    <a:pt x="1088" y="8"/>
                  </a:cubicBezTo>
                  <a:cubicBezTo>
                    <a:pt x="1088" y="12"/>
                    <a:pt x="1084" y="16"/>
                    <a:pt x="1080" y="16"/>
                  </a:cubicBezTo>
                  <a:lnTo>
                    <a:pt x="968" y="16"/>
                  </a:lnTo>
                  <a:cubicBezTo>
                    <a:pt x="963" y="16"/>
                    <a:pt x="960" y="12"/>
                    <a:pt x="960" y="8"/>
                  </a:cubicBezTo>
                  <a:cubicBezTo>
                    <a:pt x="960" y="3"/>
                    <a:pt x="963" y="0"/>
                    <a:pt x="968" y="0"/>
                  </a:cubicBezTo>
                  <a:close/>
                  <a:moveTo>
                    <a:pt x="1160" y="0"/>
                  </a:moveTo>
                  <a:lnTo>
                    <a:pt x="1183" y="0"/>
                  </a:lnTo>
                  <a:cubicBezTo>
                    <a:pt x="1188" y="0"/>
                    <a:pt x="1191" y="3"/>
                    <a:pt x="1191" y="8"/>
                  </a:cubicBezTo>
                  <a:cubicBezTo>
                    <a:pt x="1191" y="12"/>
                    <a:pt x="1188" y="16"/>
                    <a:pt x="1183" y="16"/>
                  </a:cubicBezTo>
                  <a:lnTo>
                    <a:pt x="1160" y="16"/>
                  </a:lnTo>
                  <a:cubicBezTo>
                    <a:pt x="1155" y="16"/>
                    <a:pt x="1152" y="12"/>
                    <a:pt x="1152" y="8"/>
                  </a:cubicBezTo>
                  <a:cubicBezTo>
                    <a:pt x="1152" y="3"/>
                    <a:pt x="1155" y="0"/>
                    <a:pt x="1160" y="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blackWhite">
            <a:xfrm>
              <a:off x="1402" y="2351"/>
              <a:ext cx="673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blackWhite">
            <a:xfrm>
              <a:off x="1402" y="2203"/>
              <a:ext cx="673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blackWhite">
            <a:xfrm>
              <a:off x="1402" y="2033"/>
              <a:ext cx="673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603" y="2055"/>
              <a:ext cx="2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Client</a:t>
              </a:r>
              <a:endParaRPr lang="en-US" altLang="fr-FR" sz="2400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blackWhite">
            <a:xfrm>
              <a:off x="2721" y="2390"/>
              <a:ext cx="949" cy="149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blackWhite">
            <a:xfrm>
              <a:off x="2721" y="2243"/>
              <a:ext cx="949" cy="147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blackWhite">
            <a:xfrm>
              <a:off x="2721" y="1994"/>
              <a:ext cx="949" cy="249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948" y="2002"/>
              <a:ext cx="47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/>
                <a:t>«interface»</a:t>
              </a:r>
              <a:endParaRPr lang="en-US" altLang="fr-FR" sz="2400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018" y="2126"/>
              <a:ext cx="29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IEntity</a:t>
              </a:r>
              <a:endParaRPr lang="en-US" altLang="fr-FR" sz="2400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2665" y="2214"/>
              <a:ext cx="56" cy="104"/>
            </a:xfrm>
            <a:custGeom>
              <a:avLst/>
              <a:gdLst>
                <a:gd name="T0" fmla="*/ 0 w 56"/>
                <a:gd name="T1" fmla="*/ 104 h 104"/>
                <a:gd name="T2" fmla="*/ 56 w 56"/>
                <a:gd name="T3" fmla="*/ 52 h 104"/>
                <a:gd name="T4" fmla="*/ 0 w 56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104">
                  <a:moveTo>
                    <a:pt x="0" y="104"/>
                  </a:moveTo>
                  <a:lnTo>
                    <a:pt x="56" y="52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blackWhite">
            <a:xfrm>
              <a:off x="3315" y="3310"/>
              <a:ext cx="81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blackWhite">
            <a:xfrm>
              <a:off x="3315" y="3162"/>
              <a:ext cx="81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blackWhite">
            <a:xfrm>
              <a:off x="3315" y="2992"/>
              <a:ext cx="816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484" y="3014"/>
              <a:ext cx="4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POJOImpl</a:t>
              </a:r>
              <a:endParaRPr lang="en-US" altLang="fr-FR" sz="2400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blackWhite">
            <a:xfrm>
              <a:off x="2252" y="3310"/>
              <a:ext cx="88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blackWhite">
            <a:xfrm>
              <a:off x="2252" y="3162"/>
              <a:ext cx="88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blackWhite">
            <a:xfrm>
              <a:off x="2252" y="2992"/>
              <a:ext cx="886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2332" y="3014"/>
              <a:ext cx="6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EntityBeanImpl</a:t>
              </a:r>
              <a:endParaRPr lang="en-US" altLang="fr-FR" sz="2400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195" y="2644"/>
              <a:ext cx="528" cy="348"/>
            </a:xfrm>
            <a:custGeom>
              <a:avLst/>
              <a:gdLst>
                <a:gd name="T0" fmla="*/ 0 w 528"/>
                <a:gd name="T1" fmla="*/ 0 h 348"/>
                <a:gd name="T2" fmla="*/ 0 w 528"/>
                <a:gd name="T3" fmla="*/ 115 h 348"/>
                <a:gd name="T4" fmla="*/ 528 w 528"/>
                <a:gd name="T5" fmla="*/ 115 h 348"/>
                <a:gd name="T6" fmla="*/ 528 w 528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348">
                  <a:moveTo>
                    <a:pt x="0" y="0"/>
                  </a:moveTo>
                  <a:lnTo>
                    <a:pt x="0" y="115"/>
                  </a:lnTo>
                  <a:lnTo>
                    <a:pt x="528" y="115"/>
                  </a:lnTo>
                  <a:lnTo>
                    <a:pt x="528" y="3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6" name="Freeform 26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7" name="Freeform 27"/>
            <p:cNvSpPr>
              <a:spLocks/>
            </p:cNvSpPr>
            <p:nvPr/>
          </p:nvSpPr>
          <p:spPr bwMode="auto">
            <a:xfrm>
              <a:off x="2696" y="2644"/>
              <a:ext cx="499" cy="348"/>
            </a:xfrm>
            <a:custGeom>
              <a:avLst/>
              <a:gdLst>
                <a:gd name="T0" fmla="*/ 499 w 499"/>
                <a:gd name="T1" fmla="*/ 0 h 348"/>
                <a:gd name="T2" fmla="*/ 499 w 499"/>
                <a:gd name="T3" fmla="*/ 115 h 348"/>
                <a:gd name="T4" fmla="*/ 0 w 499"/>
                <a:gd name="T5" fmla="*/ 115 h 348"/>
                <a:gd name="T6" fmla="*/ 0 w 49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9" h="348">
                  <a:moveTo>
                    <a:pt x="499" y="0"/>
                  </a:moveTo>
                  <a:lnTo>
                    <a:pt x="499" y="115"/>
                  </a:lnTo>
                  <a:lnTo>
                    <a:pt x="0" y="115"/>
                  </a:lnTo>
                  <a:lnTo>
                    <a:pt x="0" y="3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8" name="Freeform 28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9" name="Freeform 29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14288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smtClean="0"/>
              <a:t>Chargement dynamique de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043362"/>
          </a:xfrm>
        </p:spPr>
        <p:txBody>
          <a:bodyPr/>
          <a:lstStyle/>
          <a:p>
            <a:r>
              <a:rPr lang="fr-FR" altLang="fr-FR" sz="2400" smtClean="0"/>
              <a:t>Les frameworks doivent souvent exécuter du code fourni par le client lors de l’exécution</a:t>
            </a:r>
          </a:p>
          <a:p>
            <a:pPr lvl="1"/>
            <a:r>
              <a:rPr lang="fr-FR" altLang="fr-FR" sz="2000" smtClean="0"/>
              <a:t>Par exemple :</a:t>
            </a:r>
          </a:p>
          <a:p>
            <a:pPr lvl="2"/>
            <a:r>
              <a:rPr lang="fr-FR" altLang="fr-FR" sz="1800" smtClean="0"/>
              <a:t>Les moteurs de servlets exécutent des servlets</a:t>
            </a:r>
          </a:p>
          <a:p>
            <a:pPr lvl="2"/>
            <a:r>
              <a:rPr lang="fr-FR" altLang="fr-FR" sz="1800" i="1" smtClean="0"/>
              <a:t>Ant</a:t>
            </a:r>
            <a:r>
              <a:rPr lang="fr-FR" altLang="fr-FR" sz="1800" smtClean="0"/>
              <a:t> exécute des tâches personnalisées</a:t>
            </a:r>
          </a:p>
          <a:p>
            <a:pPr lvl="1"/>
            <a:r>
              <a:rPr lang="fr-FR" altLang="fr-FR" sz="2000" smtClean="0"/>
              <a:t>Ils doivent charger les classes des clients</a:t>
            </a:r>
          </a:p>
          <a:p>
            <a:pPr lvl="2"/>
            <a:r>
              <a:rPr lang="fr-FR" altLang="fr-FR" sz="1800" smtClean="0"/>
              <a:t>Ces classes ne font pas partie du </a:t>
            </a:r>
            <a:r>
              <a:rPr lang="fr-FR" altLang="fr-FR" sz="1800" smtClean="0">
                <a:cs typeface="Arial" panose="020B0604020202020204" pitchFamily="34" charset="0"/>
              </a:rPr>
              <a:t>chemin d’accès</a:t>
            </a:r>
            <a:r>
              <a:rPr lang="fr-FR" altLang="fr-FR" sz="1800" smtClean="0"/>
              <a:t> du framework</a:t>
            </a:r>
          </a:p>
          <a:p>
            <a:r>
              <a:rPr lang="fr-FR" altLang="fr-FR" sz="2400" smtClean="0"/>
              <a:t>Java supporte le chargement dynamique de classes</a:t>
            </a:r>
          </a:p>
          <a:p>
            <a:pPr lvl="1"/>
            <a:r>
              <a:rPr lang="fr-FR" altLang="fr-FR" sz="2000" smtClean="0">
                <a:latin typeface="Courier New" panose="02070309020205020404" pitchFamily="49" charset="0"/>
              </a:rPr>
              <a:t>Class.forName(className)</a:t>
            </a:r>
            <a:r>
              <a:rPr lang="fr-FR" altLang="fr-FR" sz="2000" smtClean="0"/>
              <a:t> si le byte code est accessible via le </a:t>
            </a:r>
            <a:r>
              <a:rPr lang="fr-FR" altLang="fr-FR" sz="2000" smtClean="0">
                <a:cs typeface="Arial" panose="020B0604020202020204" pitchFamily="34" charset="0"/>
              </a:rPr>
              <a:t>chemin d’accès</a:t>
            </a:r>
            <a:r>
              <a:rPr lang="fr-FR" altLang="fr-FR" sz="2000" smtClean="0"/>
              <a:t> </a:t>
            </a:r>
            <a:endParaRPr lang="fr-FR" altLang="fr-F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altLang="fr-FR" sz="2000" smtClean="0"/>
              <a:t>Plus compliqué lorsque le byte code n’est pas accessible via le </a:t>
            </a:r>
            <a:r>
              <a:rPr lang="fr-FR" altLang="fr-FR" sz="2000" smtClean="0">
                <a:cs typeface="Arial" panose="020B0604020202020204" pitchFamily="34" charset="0"/>
              </a:rPr>
              <a:t>chemin d’accès</a:t>
            </a:r>
            <a:r>
              <a:rPr lang="fr-FR" altLang="fr-FR" sz="2000" smtClean="0"/>
              <a:t> </a:t>
            </a:r>
          </a:p>
          <a:p>
            <a:pPr lvl="2"/>
            <a:r>
              <a:rPr lang="fr-FR" altLang="fr-FR" sz="1800" smtClean="0"/>
              <a:t>Le framework doit alors effectuer une recherche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Le design pattern </a:t>
            </a:r>
            <a:r>
              <a:rPr lang="fr-FR" altLang="fr-FR" i="1" smtClean="0"/>
              <a:t>Fabrication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949325"/>
          </a:xfrm>
        </p:spPr>
        <p:txBody>
          <a:bodyPr/>
          <a:lstStyle/>
          <a:p>
            <a:r>
              <a:rPr lang="fr-FR" altLang="fr-FR" sz="2400" smtClean="0"/>
              <a:t>Le rôle du pattern </a:t>
            </a:r>
            <a:r>
              <a:rPr lang="fr-FR" altLang="fr-FR" sz="2400" i="1" smtClean="0">
                <a:latin typeface="Century Schoolbook" panose="02040604050505020304" pitchFamily="18" charset="0"/>
              </a:rPr>
              <a:t>Fabrication </a:t>
            </a:r>
            <a:r>
              <a:rPr lang="fr-FR" altLang="fr-FR" sz="2400" smtClean="0">
                <a:cs typeface="Arial" panose="020B0604020202020204" pitchFamily="34" charset="0"/>
              </a:rPr>
              <a:t>est de permettre la création d’instances</a:t>
            </a:r>
            <a:r>
              <a:rPr lang="fr-FR" altLang="fr-FR" sz="2400" smtClean="0"/>
              <a:t> de classe sans appel explicite de méthode constructeur</a:t>
            </a:r>
            <a:endParaRPr lang="fr-FR" altLang="fr-FR" sz="2400" i="1" smtClean="0">
              <a:latin typeface="Century Schoolbook" panose="02040604050505020304" pitchFamily="18" charset="0"/>
            </a:endParaRPr>
          </a:p>
          <a:p>
            <a:pPr lvl="1"/>
            <a:r>
              <a:rPr lang="fr-FR" altLang="fr-FR" sz="2000" smtClean="0">
                <a:latin typeface="Courier New" panose="02070309020205020404" pitchFamily="49" charset="0"/>
              </a:rPr>
              <a:t>Class.forName()</a:t>
            </a:r>
            <a:r>
              <a:rPr lang="fr-FR" altLang="fr-FR" sz="2000" smtClean="0"/>
              <a:t> facilite l’implémentation des fabriques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gray">
          <a:xfrm>
            <a:off x="146050" y="3248025"/>
            <a:ext cx="9070975" cy="17383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5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// Dans PromotionFactory.java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Promotion getPromotion(String couponCode)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String className = config.getClassName(couponCode);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</a:t>
            </a:r>
            <a:r>
              <a:rPr lang="en-US" altLang="fr-FR" sz="1600" b="1">
                <a:latin typeface="Courier New" panose="02070309020205020404" pitchFamily="49" charset="0"/>
              </a:rPr>
              <a:t>Promotion promo = (Promotion) Class.forName(className).newInstance();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return promo;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5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fr-FR" smtClean="0"/>
              <a:t>Design Patterns JEE </a:t>
            </a:r>
            <a:endParaRPr lang="fr-FR" altLang="fr-F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198563"/>
            <a:ext cx="8599488" cy="5746750"/>
          </a:xfrm>
        </p:spPr>
        <p:txBody>
          <a:bodyPr/>
          <a:lstStyle/>
          <a:p>
            <a:r>
              <a:rPr lang="fr-FR" altLang="fr-FR" sz="1800" smtClean="0"/>
              <a:t>JEE fournit un framework pour la construction d’applications distribuées complexes</a:t>
            </a:r>
          </a:p>
          <a:p>
            <a:pPr lvl="1"/>
            <a:r>
              <a:rPr lang="fr-FR" altLang="fr-FR" sz="1600" smtClean="0"/>
              <a:t>Support transparent pour les problèmes les plus communs</a:t>
            </a:r>
          </a:p>
          <a:p>
            <a:pPr>
              <a:spcBef>
                <a:spcPts val="1000"/>
              </a:spcBef>
            </a:pPr>
            <a:r>
              <a:rPr lang="fr-FR" altLang="fr-FR" sz="1800" smtClean="0"/>
              <a:t>Il y a de nombreux problèmes qu’un développeur doit toujours prendre en considération :</a:t>
            </a:r>
          </a:p>
          <a:p>
            <a:pPr lvl="1"/>
            <a:r>
              <a:rPr lang="fr-FR" altLang="fr-FR" sz="1600" b="1" smtClean="0"/>
              <a:t>Flexibilité</a:t>
            </a:r>
          </a:p>
          <a:p>
            <a:pPr lvl="2"/>
            <a:r>
              <a:rPr lang="fr-FR" altLang="fr-FR" sz="1400" smtClean="0"/>
              <a:t>Les logiciels évoluent</a:t>
            </a:r>
          </a:p>
          <a:p>
            <a:pPr lvl="3"/>
            <a:r>
              <a:rPr lang="fr-FR" altLang="fr-FR" sz="1200" smtClean="0"/>
              <a:t>Concevoir pour pouvoir adapter</a:t>
            </a:r>
          </a:p>
          <a:p>
            <a:pPr lvl="1"/>
            <a:r>
              <a:rPr lang="fr-FR" altLang="fr-FR" sz="1600" b="1" smtClean="0"/>
              <a:t>Maintenabilité</a:t>
            </a:r>
          </a:p>
          <a:p>
            <a:pPr lvl="2"/>
            <a:r>
              <a:rPr lang="fr-FR" altLang="fr-FR" sz="1400" smtClean="0"/>
              <a:t>Le code doit pouvoir être maintenu de la façon la plus simple possible</a:t>
            </a:r>
          </a:p>
          <a:p>
            <a:pPr lvl="1"/>
            <a:r>
              <a:rPr lang="fr-FR" altLang="fr-FR" sz="1600" b="1" smtClean="0"/>
              <a:t>Performances et Extensibilité</a:t>
            </a:r>
          </a:p>
          <a:p>
            <a:pPr lvl="2"/>
            <a:r>
              <a:rPr lang="fr-FR" altLang="fr-FR" sz="1400" smtClean="0"/>
              <a:t>Les systèmes des entreprises s’étendent</a:t>
            </a:r>
          </a:p>
          <a:p>
            <a:pPr lvl="2"/>
            <a:r>
              <a:rPr lang="fr-FR" altLang="fr-FR" sz="1400" smtClean="0"/>
              <a:t>Ce qui aura un impact sur les performances</a:t>
            </a:r>
          </a:p>
          <a:p>
            <a:pPr lvl="1"/>
            <a:r>
              <a:rPr lang="fr-FR" altLang="fr-FR" sz="1600" b="1" smtClean="0"/>
              <a:t>Complexité extrême</a:t>
            </a:r>
          </a:p>
          <a:p>
            <a:pPr lvl="2"/>
            <a:r>
              <a:rPr lang="fr-FR" altLang="fr-FR" sz="1400" smtClean="0"/>
              <a:t>Les solutions les plus performantes ne sont pas toujours les meilleures !</a:t>
            </a:r>
          </a:p>
          <a:p>
            <a:pPr>
              <a:spcBef>
                <a:spcPts val="1000"/>
              </a:spcBef>
            </a:pPr>
            <a:r>
              <a:rPr lang="fr-FR" altLang="fr-FR" sz="1800" smtClean="0"/>
              <a:t>Maintenir l’équilibre entre ces différents points est la clé d’une bonne conception</a:t>
            </a:r>
          </a:p>
          <a:p>
            <a:endParaRPr lang="fr-FR" altLang="fr-F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811213"/>
          </a:xfrm>
        </p:spPr>
        <p:txBody>
          <a:bodyPr/>
          <a:lstStyle/>
          <a:p>
            <a:r>
              <a:rPr lang="en-US" altLang="fr-FR" smtClean="0"/>
              <a:t>Le pattern </a:t>
            </a:r>
            <a:r>
              <a:rPr lang="en-US" altLang="fr-FR" i="1" smtClean="0"/>
              <a:t>Entity</a:t>
            </a:r>
            <a:endParaRPr lang="fr-FR" altLang="fr-FR" i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551362"/>
          </a:xfrm>
        </p:spPr>
        <p:txBody>
          <a:bodyPr/>
          <a:lstStyle/>
          <a:p>
            <a:r>
              <a:rPr lang="fr-FR" altLang="fr-FR" smtClean="0"/>
              <a:t>Une </a:t>
            </a:r>
            <a:r>
              <a:rPr lang="fr-FR" altLang="fr-FR" i="1" smtClean="0">
                <a:latin typeface="Century Schoolbook" panose="02040604050505020304" pitchFamily="18" charset="0"/>
              </a:rPr>
              <a:t>Entity </a:t>
            </a:r>
            <a:r>
              <a:rPr lang="fr-FR" altLang="fr-FR" smtClean="0"/>
              <a:t>a les caractéristiques suivantes :</a:t>
            </a:r>
          </a:p>
          <a:p>
            <a:r>
              <a:rPr lang="fr-FR" altLang="fr-FR" smtClean="0"/>
              <a:t>Il représente des données catégorisées entité dans le modèle du domaine</a:t>
            </a:r>
          </a:p>
          <a:p>
            <a:pPr lvl="1"/>
            <a:r>
              <a:rPr lang="fr-FR" altLang="fr-FR" smtClean="0"/>
              <a:t>Il est orienté DATA</a:t>
            </a:r>
          </a:p>
          <a:p>
            <a:pPr lvl="1"/>
            <a:r>
              <a:rPr lang="fr-FR" altLang="fr-FR" smtClean="0"/>
              <a:t>Il maintient l’état des entités</a:t>
            </a:r>
          </a:p>
          <a:p>
            <a:pPr lvl="1"/>
            <a:r>
              <a:rPr lang="fr-FR" altLang="fr-FR" smtClean="0"/>
              <a:t>Il peut aussi représenter les relations entre différentes entités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15337" cy="725487"/>
          </a:xfrm>
        </p:spPr>
        <p:txBody>
          <a:bodyPr/>
          <a:lstStyle/>
          <a:p>
            <a:r>
              <a:rPr lang="fr-FR" altLang="fr-FR" smtClean="0"/>
              <a:t>Stratégies d’implémentation du pattern </a:t>
            </a:r>
            <a:r>
              <a:rPr lang="fr-FR" altLang="fr-FR" i="1" smtClean="0"/>
              <a:t>Entity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46562"/>
          </a:xfrm>
        </p:spPr>
        <p:txBody>
          <a:bodyPr/>
          <a:lstStyle/>
          <a:p>
            <a:r>
              <a:rPr lang="fr-FR" altLang="fr-FR" smtClean="0"/>
              <a:t>POJO (</a:t>
            </a:r>
            <a:r>
              <a:rPr lang="fr-FR" altLang="fr-FR" u="sng" smtClean="0"/>
              <a:t>P</a:t>
            </a:r>
            <a:r>
              <a:rPr lang="fr-FR" altLang="fr-FR" smtClean="0"/>
              <a:t>lain </a:t>
            </a:r>
            <a:r>
              <a:rPr lang="fr-FR" altLang="fr-FR" u="sng" smtClean="0"/>
              <a:t>O</a:t>
            </a:r>
            <a:r>
              <a:rPr lang="fr-FR" altLang="fr-FR" smtClean="0"/>
              <a:t>ld </a:t>
            </a:r>
            <a:r>
              <a:rPr lang="fr-FR" altLang="fr-FR" u="sng" smtClean="0"/>
              <a:t>J</a:t>
            </a:r>
            <a:r>
              <a:rPr lang="fr-FR" altLang="fr-FR" smtClean="0"/>
              <a:t>ava </a:t>
            </a:r>
            <a:r>
              <a:rPr lang="fr-FR" altLang="fr-FR" u="sng" smtClean="0"/>
              <a:t>O</a:t>
            </a:r>
            <a:r>
              <a:rPr lang="fr-FR" altLang="fr-FR" smtClean="0"/>
              <a:t>bject)</a:t>
            </a:r>
          </a:p>
          <a:p>
            <a:pPr lvl="1"/>
            <a:r>
              <a:rPr lang="fr-FR" altLang="fr-FR" smtClean="0"/>
              <a:t>Simple à implémenter</a:t>
            </a:r>
          </a:p>
          <a:p>
            <a:pPr lvl="1"/>
            <a:r>
              <a:rPr lang="fr-FR" altLang="fr-FR" smtClean="0"/>
              <a:t>Le développeur doit :</a:t>
            </a:r>
          </a:p>
          <a:p>
            <a:pPr lvl="2"/>
            <a:r>
              <a:rPr lang="fr-FR" altLang="fr-FR" smtClean="0"/>
              <a:t>Gérer la persistance</a:t>
            </a:r>
          </a:p>
          <a:p>
            <a:pPr lvl="2"/>
            <a:r>
              <a:rPr lang="fr-FR" altLang="fr-FR" smtClean="0"/>
              <a:t>Implémenter les transactions pour les cas d’utilisation</a:t>
            </a:r>
          </a:p>
          <a:p>
            <a:r>
              <a:rPr lang="fr-FR" altLang="fr-FR" smtClean="0"/>
              <a:t>JPA</a:t>
            </a:r>
          </a:p>
          <a:p>
            <a:pPr lvl="1"/>
            <a:r>
              <a:rPr lang="fr-FR" altLang="fr-FR" smtClean="0"/>
              <a:t>Les beans entité peuvent implémenter la persistance des objets métier</a:t>
            </a:r>
          </a:p>
          <a:p>
            <a:pPr lvl="1"/>
            <a:r>
              <a:rPr lang="fr-FR" altLang="fr-FR" smtClean="0"/>
              <a:t>Possibilité d’utilisation de session stateless</a:t>
            </a:r>
          </a:p>
          <a:p>
            <a:pPr lvl="1"/>
            <a:r>
              <a:rPr lang="fr-FR" altLang="fr-FR" smtClean="0"/>
              <a:t>Restrictions :</a:t>
            </a:r>
          </a:p>
          <a:p>
            <a:pPr lvl="2"/>
            <a:r>
              <a:rPr lang="fr-FR" altLang="fr-FR" smtClean="0"/>
              <a:t>Doivent s’exécuter dans un serveur d’applications</a:t>
            </a:r>
          </a:p>
          <a:p>
            <a:pPr lvl="2"/>
            <a:r>
              <a:rPr lang="fr-FR" altLang="fr-FR" smtClean="0"/>
              <a:t>Pas d’héritage pour les beans entité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Layers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Les patterns structuraux s'assemblent en couche</a:t>
            </a:r>
          </a:p>
          <a:p>
            <a:r>
              <a:rPr lang="fr-FR" altLang="fr-FR" smtClean="0"/>
              <a:t>Chaque couche est un composant</a:t>
            </a:r>
          </a:p>
          <a:p>
            <a:r>
              <a:rPr lang="fr-FR" altLang="fr-FR" smtClean="0"/>
              <a:t>Les dépendances entre les couches sont bien définies</a:t>
            </a:r>
          </a:p>
          <a:p>
            <a:r>
              <a:rPr lang="fr-FR" altLang="fr-FR" smtClean="0"/>
              <a:t>Entity Layer (EL) est la couche la plus basse en terme de dépendance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Repository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Une classe Repository contient les accès à la source de données</a:t>
            </a:r>
          </a:p>
          <a:p>
            <a:pPr lvl="1"/>
            <a:r>
              <a:rPr lang="fr-FR" altLang="fr-FR" smtClean="0"/>
              <a:t>La communication se fait via les entités</a:t>
            </a:r>
          </a:p>
          <a:p>
            <a:pPr lvl="1"/>
            <a:r>
              <a:rPr lang="fr-FR" altLang="fr-FR" smtClean="0"/>
              <a:t>CRUD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Le pattern </a:t>
            </a:r>
            <a:r>
              <a:rPr lang="en-US" altLang="fr-FR" i="1" smtClean="0"/>
              <a:t>Application Service</a:t>
            </a:r>
            <a:endParaRPr lang="fr-FR" altLang="fr-FR" i="1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619375"/>
          </a:xfrm>
        </p:spPr>
        <p:txBody>
          <a:bodyPr/>
          <a:lstStyle/>
          <a:p>
            <a:r>
              <a:rPr lang="fr-FR" altLang="fr-FR" sz="2400" smtClean="0"/>
              <a:t>Un objet </a:t>
            </a:r>
            <a:r>
              <a:rPr lang="fr-FR" altLang="fr-FR" sz="2400" i="1" smtClean="0">
                <a:latin typeface="Century Schoolbook" panose="02040604050505020304" pitchFamily="18" charset="0"/>
              </a:rPr>
              <a:t>Application Service </a:t>
            </a:r>
            <a:r>
              <a:rPr lang="fr-FR" altLang="fr-FR" sz="2400" smtClean="0"/>
              <a:t>est implémenté séparément</a:t>
            </a:r>
          </a:p>
          <a:p>
            <a:pPr lvl="1"/>
            <a:r>
              <a:rPr lang="fr-FR" altLang="fr-FR" sz="2000" smtClean="0"/>
              <a:t>Il fournit les opérations qui n’appartiennent à aucun objet métier particulier</a:t>
            </a:r>
          </a:p>
          <a:p>
            <a:pPr lvl="2"/>
            <a:r>
              <a:rPr lang="fr-FR" altLang="fr-FR" sz="1800" smtClean="0"/>
              <a:t>Centralise et agrège le comportement de l’opération “réaffecter stock”</a:t>
            </a:r>
          </a:p>
          <a:p>
            <a:pPr lvl="1"/>
            <a:r>
              <a:rPr lang="fr-FR" altLang="fr-FR" sz="2000" smtClean="0"/>
              <a:t>Il ne maintient pas l’état des objets métier persistants</a:t>
            </a:r>
          </a:p>
          <a:p>
            <a:pPr lvl="2"/>
            <a:r>
              <a:rPr lang="fr-FR" altLang="fr-FR" sz="1800" smtClean="0"/>
              <a:t>Cette responsabilité demeure celle des objets métier sous-jacents</a:t>
            </a:r>
          </a:p>
          <a:p>
            <a:r>
              <a:rPr lang="fr-FR" altLang="fr-FR" sz="2400" smtClean="0"/>
              <a:t>Un objet </a:t>
            </a:r>
            <a:r>
              <a:rPr lang="fr-FR" altLang="fr-FR" sz="2400" i="1" smtClean="0"/>
              <a:t>Application service</a:t>
            </a:r>
            <a:r>
              <a:rPr lang="fr-FR" altLang="fr-FR" sz="2400" smtClean="0"/>
              <a:t> interagit avec :</a:t>
            </a:r>
          </a:p>
          <a:p>
            <a:pPr lvl="1"/>
            <a:r>
              <a:rPr lang="fr-FR" altLang="fr-FR" sz="2000" smtClean="0"/>
              <a:t>Les objets métier pour accéder à l’état</a:t>
            </a:r>
          </a:p>
          <a:p>
            <a:pPr lvl="1"/>
            <a:r>
              <a:rPr lang="fr-FR" altLang="fr-FR" sz="2000" smtClean="0"/>
              <a:t>D’autres services de l’application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Service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Une classe service est dépendante des entités et des repositories</a:t>
            </a:r>
          </a:p>
          <a:p>
            <a:r>
              <a:rPr lang="fr-FR" altLang="fr-FR" smtClean="0"/>
              <a:t>Représente un Use Case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Qu’est-ce qu’un Design Pattern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r>
              <a:rPr lang="fr-FR" altLang="fr-FR" sz="2000" smtClean="0"/>
              <a:t>Concevoir des systèmes logiciel complexes n’est pas trivial</a:t>
            </a:r>
          </a:p>
          <a:p>
            <a:r>
              <a:rPr lang="fr-FR" altLang="fr-FR" sz="2000" smtClean="0"/>
              <a:t>De nombreuses contraintes imposent des restrictions à la conception</a:t>
            </a:r>
          </a:p>
          <a:p>
            <a:pPr lvl="1"/>
            <a:r>
              <a:rPr lang="fr-FR" altLang="fr-FR" sz="1800" smtClean="0"/>
              <a:t>Exigences fonctionnelles</a:t>
            </a:r>
          </a:p>
          <a:p>
            <a:pPr lvl="2"/>
            <a:r>
              <a:rPr lang="fr-FR" altLang="fr-FR" sz="1600" smtClean="0"/>
              <a:t>Sujettes au changement</a:t>
            </a:r>
          </a:p>
          <a:p>
            <a:pPr lvl="1"/>
            <a:r>
              <a:rPr lang="fr-FR" altLang="fr-FR" sz="1800" smtClean="0"/>
              <a:t>Limitations imposées par le matériel</a:t>
            </a:r>
          </a:p>
          <a:p>
            <a:pPr lvl="1"/>
            <a:r>
              <a:rPr lang="fr-FR" altLang="fr-FR" sz="1800" smtClean="0"/>
              <a:t>Contraintes des langages de programmation</a:t>
            </a:r>
          </a:p>
          <a:p>
            <a:pPr lvl="1"/>
            <a:r>
              <a:rPr lang="fr-FR" altLang="fr-FR" sz="1800" smtClean="0"/>
              <a:t>Logiciels et frameworks existants</a:t>
            </a:r>
          </a:p>
          <a:p>
            <a:pPr lvl="1"/>
            <a:r>
              <a:rPr lang="fr-FR" altLang="fr-FR" sz="1800" smtClean="0"/>
              <a:t>Dates butoir des projets</a:t>
            </a:r>
          </a:p>
          <a:p>
            <a:r>
              <a:rPr lang="fr-FR" altLang="fr-FR" sz="2000" smtClean="0"/>
              <a:t>Nombreux sont, parmi ces problèmes, ceux qui ne sont pas nouveaux</a:t>
            </a:r>
          </a:p>
          <a:p>
            <a:pPr lvl="1"/>
            <a:r>
              <a:rPr lang="fr-FR" altLang="fr-FR" sz="1800" smtClean="0"/>
              <a:t>Ils ont déjà été traités par des experts du domaine</a:t>
            </a:r>
          </a:p>
          <a:p>
            <a:r>
              <a:rPr lang="fr-FR" altLang="fr-FR" sz="2000" smtClean="0"/>
              <a:t>Les design patterns intègrent les connaissances des experts !</a:t>
            </a:r>
          </a:p>
          <a:p>
            <a:endParaRPr lang="fr-FR" altLang="fr-F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Inversion de Contrôle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 smtClean="0"/>
              <a:t>La recherche de dépendance consiste pour un objet à interroger le conteneur, afin de trouver ses dépendances avec les autres objets.</a:t>
            </a:r>
          </a:p>
          <a:p>
            <a:endParaRPr lang="fr-FR" alt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IoC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 smtClean="0"/>
              <a:t>Utiliser une fabrique à usage général plutôt qu’une fabrique personnalisée</a:t>
            </a:r>
          </a:p>
          <a:p>
            <a:pPr lvl="1"/>
            <a:r>
              <a:rPr lang="fr-FR" altLang="fr-FR" sz="2000" smtClean="0"/>
              <a:t>Il n’est plus nécessaire d’écrire et de maintenir du code pour lire des fichiers de configuration spécifiques</a:t>
            </a:r>
          </a:p>
          <a:p>
            <a:pPr lvl="1"/>
            <a:r>
              <a:rPr lang="fr-FR" altLang="fr-FR" sz="2000" smtClean="0"/>
              <a:t>Il faut un container permettant l’IoC</a:t>
            </a:r>
          </a:p>
          <a:p>
            <a:r>
              <a:rPr lang="fr-FR" altLang="fr-FR" sz="2400" smtClean="0"/>
              <a:t>Les clients n’invoquent plus la fabrique directement</a:t>
            </a:r>
          </a:p>
          <a:p>
            <a:pPr lvl="1"/>
            <a:r>
              <a:rPr lang="fr-FR" altLang="fr-FR" sz="2000" smtClean="0"/>
              <a:t>C’est la fabrique qui injecte les dépendances aux clients</a:t>
            </a:r>
          </a:p>
          <a:p>
            <a:pPr lvl="2"/>
            <a:r>
              <a:rPr lang="fr-FR" altLang="fr-FR" sz="1800" smtClean="0"/>
              <a:t>Par invocation du constructeur ou par appel d’une méthode « setter »</a:t>
            </a:r>
          </a:p>
          <a:p>
            <a:r>
              <a:rPr lang="fr-FR" altLang="fr-FR" sz="2600" smtClean="0"/>
              <a:t>Comment à partir d'une interface créé la classe concrète sans la connaitre</a:t>
            </a:r>
          </a:p>
          <a:p>
            <a:pPr lvl="1"/>
            <a:r>
              <a:rPr lang="fr-FR" altLang="fr-FR" sz="2200" smtClean="0"/>
              <a:t>En passant par une fabrique et un paramètre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Injection of Dependancy</a:t>
            </a:r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Certaines classes ont besoin d'une dépendance pour fonctionner</a:t>
            </a:r>
          </a:p>
          <a:p>
            <a:pPr lvl="1"/>
            <a:r>
              <a:rPr lang="fr-FR" altLang="fr-FR" smtClean="0"/>
              <a:t>Paramètre d'un constructeur</a:t>
            </a:r>
          </a:p>
          <a:p>
            <a:pPr lvl="1"/>
            <a:r>
              <a:rPr lang="fr-FR" altLang="fr-FR" smtClean="0"/>
              <a:t>Setter</a:t>
            </a:r>
          </a:p>
          <a:p>
            <a:r>
              <a:rPr lang="fr-FR" altLang="fr-FR" smtClean="0"/>
              <a:t>Cette dépendance provient de la couche au dessus donc de la fabrique</a:t>
            </a:r>
          </a:p>
          <a:p>
            <a:pPr lvl="1"/>
            <a:r>
              <a:rPr lang="fr-FR" altLang="fr-FR" smtClean="0"/>
              <a:t>Comment passer un paramètre à une instance dont on connait pas le type</a:t>
            </a:r>
          </a:p>
          <a:p>
            <a:pPr lvl="1"/>
            <a:r>
              <a:rPr lang="fr-FR" altLang="fr-FR" smtClean="0"/>
              <a:t>Par une fabrique et par une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IoD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Spring, grâce à sa couche d’abstraction, ne concurrence pas d’autres frameworks dans une couche spécifique d’un modèle architectural MVC mais s’avère un framework multi-couches pouvant s’insérer au niveau de toutes les couches</a:t>
            </a:r>
          </a:p>
          <a:p>
            <a:r>
              <a:rPr lang="fr-FR" altLang="fr-FR" smtClean="0"/>
              <a:t>Ainsi il permet Hibernate et JPA pour la couche Repository ou JSF pour la vue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Anti Patterns</a:t>
            </a: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>
          <a:xfrm>
            <a:off x="900113" y="1341438"/>
            <a:ext cx="7772400" cy="4114800"/>
          </a:xfrm>
        </p:spPr>
        <p:txBody>
          <a:bodyPr/>
          <a:lstStyle/>
          <a:p>
            <a:r>
              <a:rPr lang="fr-FR" altLang="fr-FR" sz="2000" smtClean="0"/>
              <a:t>Abstraction inverse</a:t>
            </a:r>
          </a:p>
          <a:p>
            <a:r>
              <a:rPr lang="fr-FR" altLang="fr-FR" sz="2000" smtClean="0"/>
              <a:t>Action à distance</a:t>
            </a:r>
          </a:p>
          <a:p>
            <a:r>
              <a:rPr lang="fr-FR" altLang="fr-FR" sz="2000" smtClean="0"/>
              <a:t>Ancre de bateau</a:t>
            </a:r>
          </a:p>
          <a:p>
            <a:r>
              <a:rPr lang="fr-FR" altLang="fr-FR" sz="2000" smtClean="0"/>
              <a:t>Erreur de copier/coller</a:t>
            </a:r>
          </a:p>
          <a:p>
            <a:r>
              <a:rPr lang="fr-FR" altLang="fr-FR" sz="2000" smtClean="0"/>
              <a:t>Programmation spaghetti</a:t>
            </a:r>
          </a:p>
          <a:p>
            <a:r>
              <a:rPr lang="fr-FR" altLang="fr-FR" sz="2000" smtClean="0"/>
              <a:t>Réinventer la roue (carrée)</a:t>
            </a:r>
          </a:p>
          <a:p>
            <a:r>
              <a:rPr lang="fr-FR" altLang="fr-FR" sz="2000" smtClean="0"/>
              <a:t>Surcharge des interfaces</a:t>
            </a:r>
          </a:p>
          <a:p>
            <a:r>
              <a:rPr lang="fr-FR" altLang="fr-FR" sz="2000" smtClean="0"/>
              <a:t>L'objet divin</a:t>
            </a:r>
          </a:p>
          <a:p>
            <a:r>
              <a:rPr lang="fr-FR" altLang="fr-FR" sz="2000" smtClean="0"/>
              <a:t>Vous n'en aurez pas besoin (YAGNI)</a:t>
            </a:r>
          </a:p>
          <a:p>
            <a:r>
              <a:rPr lang="fr-FR" altLang="fr-FR" sz="2000" smtClean="0"/>
              <a:t>ArchitectureAsRequirements</a:t>
            </a:r>
          </a:p>
          <a:p>
            <a:r>
              <a:rPr lang="fr-FR" altLang="fr-FR" sz="2000" smtClean="0"/>
              <a:t>ArchitectureByImplication</a:t>
            </a:r>
          </a:p>
          <a:p>
            <a:r>
              <a:rPr lang="fr-FR" altLang="fr-FR" sz="2000" smtClean="0"/>
              <a:t>Coulée de lave</a:t>
            </a:r>
          </a:p>
          <a:p>
            <a:r>
              <a:rPr lang="fr-FR" altLang="fr-FR" sz="2000" smtClean="0"/>
              <a:t>Deuxième Système</a:t>
            </a:r>
          </a:p>
          <a:p>
            <a:r>
              <a:rPr lang="fr-FR" altLang="fr-FR" sz="2000" smtClean="0"/>
              <a:t>Marteau doré</a:t>
            </a:r>
          </a:p>
          <a:p>
            <a:endParaRPr lang="fr-FR" altLang="fr-FR" sz="2000" smtClean="0"/>
          </a:p>
          <a:p>
            <a:endParaRPr lang="fr-FR" altLang="fr-F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Qu’est-ce qu’un Design Pattern ?</a:t>
            </a:r>
            <a:endParaRPr lang="en-US" altLang="fr-FR" smtClean="0"/>
          </a:p>
        </p:txBody>
      </p:sp>
      <p:sp>
        <p:nvSpPr>
          <p:cNvPr id="7171" name="Rectangle 52"/>
          <p:cNvSpPr>
            <a:spLocks noChangeArrowheads="1"/>
          </p:cNvSpPr>
          <p:nvPr/>
        </p:nvSpPr>
        <p:spPr bwMode="auto">
          <a:xfrm>
            <a:off x="279400" y="1249363"/>
            <a:ext cx="8599488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341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Utilisé à l'origine dans le contexte du bâtiment et de l'urbanisme</a:t>
            </a:r>
            <a:endParaRPr lang="en-US" altLang="fr-FR" sz="18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patterns liés à l’architecture sont destinés aux problèmes de fonctionnalité et d’esthétique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Par ex : </a:t>
            </a:r>
            <a:r>
              <a:rPr lang="fr-FR" altLang="fr-FR" sz="1800" i="1">
                <a:solidFill>
                  <a:srgbClr val="000080"/>
                </a:solidFill>
              </a:rPr>
              <a:t>Cooking Layout, Light on Two Sides</a:t>
            </a: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systèmes logiciel traitent de problèmes extrêmement complexes</a:t>
            </a: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patterns logiciel traitent de nombreux problèmes, parmi lesquels :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Comportement dynamique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Optimisation des performances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Maintenabilité et flexibilité du code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Réutilisabilité du code</a:t>
            </a:r>
          </a:p>
        </p:txBody>
      </p:sp>
      <p:sp>
        <p:nvSpPr>
          <p:cNvPr id="7172" name="Rectangle 53"/>
          <p:cNvSpPr>
            <a:spLocks noChangeArrowheads="1"/>
          </p:cNvSpPr>
          <p:nvPr/>
        </p:nvSpPr>
        <p:spPr bwMode="blackWhite">
          <a:xfrm>
            <a:off x="609600" y="1658938"/>
            <a:ext cx="8148638" cy="1684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tIns="182880" bIns="182880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GB" altLang="fr-FR" sz="1800">
                <a:solidFill>
                  <a:srgbClr val="000080"/>
                </a:solidFill>
              </a:rPr>
              <a:t>“</a:t>
            </a:r>
            <a:r>
              <a:rPr lang="fr-FR" altLang="fr-FR" sz="1800">
                <a:solidFill>
                  <a:srgbClr val="000080"/>
                </a:solidFill>
              </a:rPr>
              <a:t>Chaque pattern décrit un problème que l’on rencontre encore et encore dans notre environnement. Il décrit une solution centrale à ce problème de telle manière que vous pouvez utiliser cette même solution des millions de fois dans des situations toujours différentes.”</a:t>
            </a:r>
            <a:br>
              <a:rPr lang="fr-FR" altLang="fr-FR" sz="1800">
                <a:solidFill>
                  <a:srgbClr val="000080"/>
                </a:solidFill>
              </a:rPr>
            </a:br>
            <a:r>
              <a:rPr lang="en-GB" altLang="fr-FR" sz="1800">
                <a:solidFill>
                  <a:srgbClr val="000080"/>
                </a:solidFill>
              </a:rPr>
              <a:t/>
            </a:r>
            <a:br>
              <a:rPr lang="en-GB" altLang="fr-FR" sz="1800">
                <a:solidFill>
                  <a:srgbClr val="000080"/>
                </a:solidFill>
              </a:rPr>
            </a:br>
            <a:r>
              <a:rPr lang="en-GB" altLang="fr-FR" sz="1800">
                <a:solidFill>
                  <a:srgbClr val="000080"/>
                </a:solidFill>
              </a:rPr>
              <a:t>					</a:t>
            </a:r>
            <a:r>
              <a:rPr lang="en-GB" altLang="fr-FR" sz="1800">
                <a:solidFill>
                  <a:srgbClr val="000080"/>
                </a:solidFill>
                <a:cs typeface="Arial" panose="020B0604020202020204" pitchFamily="34" charset="0"/>
              </a:rPr>
              <a:t>—</a:t>
            </a:r>
            <a:r>
              <a:rPr lang="en-GB" altLang="fr-FR" sz="1800">
                <a:solidFill>
                  <a:srgbClr val="000080"/>
                </a:solidFill>
              </a:rPr>
              <a:t>Christopher Alexander (1977)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8"/>
            <a:ext cx="7772400" cy="11430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Caractéristiques des design patterns</a:t>
            </a:r>
            <a:endParaRPr lang="en-US" altLang="fr-FR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52913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altLang="fr-FR" sz="2000" smtClean="0"/>
              <a:t>Les descriptions de modèles comprennent quatre éléments :</a:t>
            </a:r>
          </a:p>
          <a:p>
            <a:pPr lvl="1"/>
            <a:r>
              <a:rPr lang="fr-FR" altLang="fr-FR" sz="1800" b="1" smtClean="0"/>
              <a:t>Nom</a:t>
            </a:r>
            <a:endParaRPr lang="fr-FR" altLang="fr-FR" sz="1800" smtClean="0"/>
          </a:p>
          <a:p>
            <a:pPr lvl="2"/>
            <a:r>
              <a:rPr lang="fr-FR" altLang="fr-FR" sz="1600" smtClean="0"/>
              <a:t>Devrait faire partie du vocabulaire de toute la communauté des concepteurs d’applications</a:t>
            </a:r>
          </a:p>
          <a:p>
            <a:pPr lvl="1"/>
            <a:r>
              <a:rPr lang="fr-FR" altLang="fr-FR" sz="1800" b="1" smtClean="0"/>
              <a:t>Problème</a:t>
            </a:r>
            <a:endParaRPr lang="fr-FR" altLang="fr-FR" sz="1800" smtClean="0"/>
          </a:p>
          <a:p>
            <a:pPr lvl="2"/>
            <a:r>
              <a:rPr lang="fr-FR" altLang="fr-FR" sz="1600" smtClean="0"/>
              <a:t>Décrit dans quelles situations appliquer le modèle</a:t>
            </a:r>
          </a:p>
          <a:p>
            <a:pPr lvl="1"/>
            <a:r>
              <a:rPr lang="fr-FR" altLang="fr-FR" sz="1800" b="1" smtClean="0"/>
              <a:t>Solution</a:t>
            </a:r>
            <a:endParaRPr lang="fr-FR" altLang="fr-FR" sz="1800" smtClean="0"/>
          </a:p>
          <a:p>
            <a:pPr lvl="2"/>
            <a:r>
              <a:rPr lang="fr-FR" altLang="fr-FR" sz="1600" smtClean="0"/>
              <a:t>Les constituants du modèle et comment ils traitent le problème</a:t>
            </a:r>
          </a:p>
          <a:p>
            <a:pPr lvl="2"/>
            <a:r>
              <a:rPr lang="fr-FR" altLang="fr-FR" sz="1600" smtClean="0"/>
              <a:t>Il peut s’agir d’une vue d’ensemble de haut niveau ou d’une approche générale</a:t>
            </a:r>
          </a:p>
          <a:p>
            <a:pPr lvl="2"/>
            <a:r>
              <a:rPr lang="fr-FR" altLang="fr-FR" sz="1600" smtClean="0"/>
              <a:t>On y trouve habituellement des exemples concrets pour faciliter la compréhension</a:t>
            </a:r>
          </a:p>
          <a:p>
            <a:pPr lvl="1"/>
            <a:r>
              <a:rPr lang="fr-FR" altLang="fr-FR" sz="1800" b="1" smtClean="0"/>
              <a:t>Conséquences</a:t>
            </a:r>
            <a:endParaRPr lang="fr-FR" altLang="fr-FR" sz="1800" smtClean="0"/>
          </a:p>
          <a:p>
            <a:pPr lvl="2"/>
            <a:r>
              <a:rPr lang="fr-FR" altLang="fr-FR" sz="1600" smtClean="0"/>
              <a:t>L’application d’un modèle aura un effet sur le reste du système</a:t>
            </a:r>
          </a:p>
          <a:p>
            <a:pPr lvl="2"/>
            <a:r>
              <a:rPr lang="fr-FR" altLang="fr-FR" sz="1600" smtClean="0"/>
              <a:t>Le connaître à l’avance vous permet de le planifier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Les Design Patterns du GoF</a:t>
            </a:r>
            <a:endParaRPr lang="en-US" altLang="fr-FR" smtClean="0">
              <a:solidFill>
                <a:schemeClr val="tx1"/>
              </a:solidFill>
            </a:endParaRPr>
          </a:p>
        </p:txBody>
      </p:sp>
      <p:sp>
        <p:nvSpPr>
          <p:cNvPr id="11267" name="Rectangle 1079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346450"/>
          </a:xfrm>
        </p:spPr>
        <p:txBody>
          <a:bodyPr/>
          <a:lstStyle/>
          <a:p>
            <a:r>
              <a:rPr lang="fr-FR" altLang="fr-FR" sz="2400" smtClean="0"/>
              <a:t>La programmation OO est maintenant une discipline mature</a:t>
            </a:r>
          </a:p>
          <a:p>
            <a:pPr lvl="1"/>
            <a:r>
              <a:rPr lang="fr-FR" altLang="fr-FR" sz="2000" smtClean="0"/>
              <a:t>Java et C++ sont deux langages bien établis</a:t>
            </a:r>
          </a:p>
          <a:p>
            <a:pPr lvl="1"/>
            <a:r>
              <a:rPr lang="fr-FR" altLang="fr-FR" sz="2000" smtClean="0"/>
              <a:t>UML est largement répandu</a:t>
            </a:r>
          </a:p>
          <a:p>
            <a:r>
              <a:rPr lang="fr-FR" altLang="fr-FR" sz="2400" smtClean="0"/>
              <a:t>Il existe de nombreux experts</a:t>
            </a:r>
          </a:p>
          <a:p>
            <a:pPr lvl="1"/>
            <a:r>
              <a:rPr lang="fr-FR" altLang="fr-FR" sz="2000" smtClean="0"/>
              <a:t>Les ouvrages traitant des design patterns sont très nombreux</a:t>
            </a:r>
          </a:p>
          <a:p>
            <a:r>
              <a:rPr lang="fr-FR" altLang="fr-FR" sz="2400" i="1" smtClean="0"/>
              <a:t>Design Patterns, Catalogue de modèles de conception réutilisables</a:t>
            </a:r>
          </a:p>
          <a:p>
            <a:pPr lvl="1"/>
            <a:r>
              <a:rPr lang="fr-FR" altLang="fr-FR" sz="2000" smtClean="0"/>
              <a:t>Gamma, Helm, Johnson, and Vlissides (</a:t>
            </a:r>
            <a:r>
              <a:rPr lang="fr-FR" altLang="fr-FR" sz="2000" i="1" smtClean="0">
                <a:latin typeface="Century Schoolbook" panose="02040604050505020304" pitchFamily="18" charset="0"/>
              </a:rPr>
              <a:t>Gang of Four</a:t>
            </a:r>
            <a:r>
              <a:rPr lang="fr-FR" altLang="fr-FR" sz="2000" smtClean="0"/>
              <a:t>, ou </a:t>
            </a:r>
            <a:r>
              <a:rPr lang="fr-FR" altLang="fr-FR" sz="2000" i="1" smtClean="0">
                <a:latin typeface="Century Schoolbook" panose="02040604050505020304" pitchFamily="18" charset="0"/>
              </a:rPr>
              <a:t>GoF</a:t>
            </a:r>
            <a:r>
              <a:rPr lang="fr-FR" altLang="fr-FR" sz="2000" smtClean="0"/>
              <a:t>)</a:t>
            </a:r>
          </a:p>
          <a:p>
            <a:pPr lvl="2"/>
            <a:r>
              <a:rPr lang="fr-FR" altLang="fr-FR" sz="1800" smtClean="0"/>
              <a:t>L’ouvrage de référence pour les design patterns OO</a:t>
            </a:r>
          </a:p>
          <a:p>
            <a:pPr lvl="2"/>
            <a:r>
              <a:rPr lang="fr-FR" altLang="fr-FR" sz="1800" smtClean="0"/>
              <a:t>Une grande partie de cet ouvrage fait maintenant partie du vocabulaire commun aux développeurs OO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Design Patterns OO : exemple 1</a:t>
            </a:r>
            <a:endParaRPr lang="en-US" altLang="fr-FR" smtClean="0">
              <a:solidFill>
                <a:schemeClr val="tx1"/>
              </a:solidFill>
            </a:endParaRP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468687"/>
          </a:xfrm>
        </p:spPr>
        <p:txBody>
          <a:bodyPr/>
          <a:lstStyle/>
          <a:p>
            <a:r>
              <a:rPr lang="fr-FR" altLang="fr-FR" sz="2400" smtClean="0"/>
              <a:t>Problème</a:t>
            </a:r>
          </a:p>
          <a:p>
            <a:pPr lvl="1"/>
            <a:r>
              <a:rPr lang="fr-FR" altLang="fr-FR" sz="2000" smtClean="0"/>
              <a:t>Dans mon application, j’ai besoin d’accéder aux informations concernant la configuration</a:t>
            </a:r>
          </a:p>
          <a:p>
            <a:pPr lvl="1"/>
            <a:r>
              <a:rPr lang="fr-FR" altLang="fr-FR" sz="2000" smtClean="0"/>
              <a:t>Je peux avoir besoin d’y accéder depuis n’importe quel point de mon application</a:t>
            </a:r>
          </a:p>
          <a:p>
            <a:pPr lvl="1"/>
            <a:r>
              <a:rPr lang="fr-FR" altLang="fr-FR" sz="2000" smtClean="0"/>
              <a:t>Je veux modéliser par une classe cette information : </a:t>
            </a:r>
            <a:r>
              <a:rPr lang="fr-FR" altLang="fr-FR" sz="2000" smtClean="0">
                <a:latin typeface="Courier New" panose="02070309020205020404" pitchFamily="49" charset="0"/>
              </a:rPr>
              <a:t>ConfigInfo</a:t>
            </a:r>
          </a:p>
          <a:p>
            <a:pPr lvl="2"/>
            <a:r>
              <a:rPr lang="fr-FR" altLang="fr-FR" sz="1800" smtClean="0"/>
              <a:t>Mais il ne doit exister qu’</a:t>
            </a:r>
            <a:r>
              <a:rPr lang="fr-FR" altLang="fr-FR" sz="1800" i="1" smtClean="0">
                <a:latin typeface="Century Schoolbook" panose="02040604050505020304" pitchFamily="18" charset="0"/>
              </a:rPr>
              <a:t>une seule instance de cette classe</a:t>
            </a:r>
          </a:p>
          <a:p>
            <a:pPr lvl="1"/>
            <a:r>
              <a:rPr lang="fr-FR" altLang="fr-FR" sz="2000" smtClean="0"/>
              <a:t>Pour améliorer mon code</a:t>
            </a:r>
          </a:p>
          <a:p>
            <a:pPr lvl="2"/>
            <a:r>
              <a:rPr lang="fr-FR" altLang="fr-FR" sz="1800" smtClean="0"/>
              <a:t>Je souhaite éviter le passage de nombreuses références à cet objet</a:t>
            </a:r>
          </a:p>
          <a:p>
            <a:pPr lvl="2"/>
            <a:r>
              <a:rPr lang="fr-FR" altLang="fr-FR" sz="1800" smtClean="0"/>
              <a:t>Je ne veux pas employer de variables globales</a:t>
            </a:r>
          </a:p>
          <a:p>
            <a:endParaRPr lang="fr-FR" alt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Le pattern </a:t>
            </a:r>
            <a:r>
              <a:rPr lang="fr-FR" altLang="fr-FR" i="1" smtClean="0"/>
              <a:t>Singleton</a:t>
            </a:r>
            <a:endParaRPr lang="en-US" altLang="fr-FR" i="1" smtClean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593975"/>
          </a:xfrm>
        </p:spPr>
        <p:txBody>
          <a:bodyPr/>
          <a:lstStyle/>
          <a:p>
            <a:r>
              <a:rPr lang="fr-FR" altLang="fr-FR" smtClean="0"/>
              <a:t>Solution : le pattern </a:t>
            </a:r>
            <a:r>
              <a:rPr lang="fr-FR" altLang="fr-FR" i="1" smtClean="0"/>
              <a:t>Singleton</a:t>
            </a:r>
          </a:p>
          <a:p>
            <a:pPr lvl="1"/>
            <a:r>
              <a:rPr lang="fr-FR" altLang="fr-FR" smtClean="0"/>
              <a:t>Faire en sorte que le client ne puisse pas instancier la classe directement</a:t>
            </a:r>
          </a:p>
          <a:p>
            <a:pPr lvl="2"/>
            <a:r>
              <a:rPr lang="fr-FR" altLang="fr-FR" smtClean="0"/>
              <a:t>Pour cela, rendre le constructeur privé</a:t>
            </a:r>
          </a:p>
          <a:p>
            <a:pPr lvl="1"/>
            <a:r>
              <a:rPr lang="fr-FR" altLang="fr-FR" smtClean="0"/>
              <a:t>Fournir une méthode de classe qui permet l’accès à l’unique instance</a:t>
            </a:r>
          </a:p>
          <a:p>
            <a:pPr lvl="2"/>
            <a:r>
              <a:rPr lang="fr-FR" altLang="fr-FR" smtClean="0"/>
              <a:t>La méthode </a:t>
            </a:r>
            <a:r>
              <a:rPr lang="fr-FR" altLang="fr-FR" smtClean="0">
                <a:latin typeface="Courier New" panose="02070309020205020404" pitchFamily="49" charset="0"/>
              </a:rPr>
              <a:t>getInstance()</a:t>
            </a:r>
            <a:r>
              <a:rPr lang="fr-FR" altLang="fr-FR" smtClean="0"/>
              <a:t> retourne l’instance unique (après l’avoir créée si nécessaire)</a:t>
            </a:r>
          </a:p>
          <a:p>
            <a:pPr lvl="1"/>
            <a:endParaRPr lang="fr-FR" altLang="fr-FR" smtClean="0"/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Le pattern </a:t>
            </a:r>
            <a:r>
              <a:rPr lang="fr-FR" altLang="fr-FR" i="1" smtClean="0"/>
              <a:t>Singleton</a:t>
            </a:r>
            <a:r>
              <a:rPr lang="fr-FR" altLang="fr-FR" smtClean="0"/>
              <a:t/>
            </a:r>
            <a:br>
              <a:rPr lang="fr-FR" altLang="fr-FR" smtClean="0"/>
            </a:br>
            <a:r>
              <a:rPr lang="fr-FR" altLang="fr-FR" smtClean="0"/>
              <a:t>(suite)</a:t>
            </a:r>
            <a:endParaRPr lang="en-US" altLang="fr-FR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62050"/>
            <a:ext cx="8599488" cy="5818188"/>
          </a:xfrm>
        </p:spPr>
        <p:txBody>
          <a:bodyPr/>
          <a:lstStyle/>
          <a:p>
            <a:r>
              <a:rPr lang="fr-FR" altLang="fr-FR" sz="2000" smtClean="0"/>
              <a:t>Exemple de code 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 smtClean="0"/>
          </a:p>
          <a:p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endParaRPr lang="fr-FR" altLang="fr-FR" sz="1200" smtClean="0"/>
          </a:p>
          <a:p>
            <a:endParaRPr lang="fr-FR" altLang="fr-FR" sz="2000" smtClean="0"/>
          </a:p>
          <a:p>
            <a:endParaRPr lang="fr-FR" altLang="fr-FR" sz="600" smtClean="0"/>
          </a:p>
          <a:p>
            <a:r>
              <a:rPr lang="fr-FR" altLang="fr-FR" sz="2000" smtClean="0"/>
              <a:t>Conséquences</a:t>
            </a:r>
          </a:p>
          <a:p>
            <a:pPr lvl="1"/>
            <a:r>
              <a:rPr lang="fr-FR" altLang="fr-FR" sz="1800" smtClean="0"/>
              <a:t>Elimine les variables globales et la nécessité de transmettre des arguments</a:t>
            </a:r>
          </a:p>
          <a:p>
            <a:pPr lvl="1"/>
            <a:r>
              <a:rPr lang="fr-FR" altLang="fr-FR" sz="1800" smtClean="0"/>
              <a:t>La classe </a:t>
            </a:r>
            <a:r>
              <a:rPr lang="fr-FR" altLang="fr-FR" sz="1800" i="1" smtClean="0"/>
              <a:t>Singleton</a:t>
            </a:r>
            <a:r>
              <a:rPr lang="fr-FR" altLang="fr-FR" sz="1800" smtClean="0"/>
              <a:t> contrôle la création de l’unique instance</a:t>
            </a:r>
          </a:p>
          <a:p>
            <a:pPr lvl="2"/>
            <a:r>
              <a:rPr lang="fr-FR" altLang="fr-FR" sz="1600" smtClean="0"/>
              <a:t>Peut être créée lors de la première utilisation ou lors de l’initialisation des membres statiques de la classe</a:t>
            </a:r>
          </a:p>
          <a:p>
            <a:pPr lvl="1"/>
            <a:r>
              <a:rPr lang="fr-FR" altLang="fr-FR" sz="1800" smtClean="0"/>
              <a:t>La classe </a:t>
            </a:r>
            <a:r>
              <a:rPr lang="fr-FR" altLang="fr-FR" sz="1800" i="1" smtClean="0"/>
              <a:t>Singleton</a:t>
            </a:r>
            <a:r>
              <a:rPr lang="fr-FR" altLang="fr-FR" sz="1800" smtClean="0"/>
              <a:t> peut changer d’instance</a:t>
            </a:r>
          </a:p>
          <a:p>
            <a:pPr lvl="1"/>
            <a:r>
              <a:rPr lang="fr-FR" altLang="fr-FR" sz="1800" smtClean="0"/>
              <a:t>Le code client appelle toujours la méthode </a:t>
            </a:r>
            <a:r>
              <a:rPr lang="fr-FR" altLang="fr-FR" sz="1800" smtClean="0">
                <a:latin typeface="Courier New" panose="02070309020205020404" pitchFamily="49" charset="0"/>
              </a:rPr>
              <a:t>getInstance()</a:t>
            </a:r>
            <a:endParaRPr lang="fr-FR" altLang="fr-FR" sz="1800" smtClean="0"/>
          </a:p>
          <a:p>
            <a:pPr lvl="1"/>
            <a:r>
              <a:rPr lang="fr-FR" altLang="fr-FR" sz="1800" smtClean="0"/>
              <a:t>Les membres statiques ne sont pas hérités par les sous-classes</a:t>
            </a:r>
          </a:p>
          <a:p>
            <a:endParaRPr lang="fr-FR" altLang="fr-FR" sz="2000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blackWhite">
          <a:xfrm>
            <a:off x="598488" y="1544638"/>
            <a:ext cx="6383337" cy="2444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public class ConfigInfo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private static ConfigInfo instance;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private ConfigInfo() {}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public static synchronized ConfigInfo getInstance()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if (instance == null)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    instance = new ConfigInfo();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return instance;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// autres méthodes ici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blackWhite">
          <a:xfrm>
            <a:off x="3876675" y="3822700"/>
            <a:ext cx="5046663" cy="53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ConfigInfo config = ConfigInfo.getInstance();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config.getConfigValue();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Loosely Coupled Object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Une bonne pratique OO consiste à “concevoir des interfaces”</a:t>
            </a:r>
          </a:p>
          <a:p>
            <a:r>
              <a:rPr lang="fr-FR" altLang="fr-FR" smtClean="0"/>
              <a:t>Définir les </a:t>
            </a:r>
            <a:r>
              <a:rPr lang="fr-FR" altLang="fr-FR" i="1" smtClean="0"/>
              <a:t>Entity </a:t>
            </a:r>
            <a:r>
              <a:rPr lang="fr-FR" altLang="fr-FR" smtClean="0"/>
              <a:t>et l’ensemble des services d’une application en tant qu’interfaces</a:t>
            </a:r>
          </a:p>
          <a:p>
            <a:pPr lvl="1"/>
            <a:r>
              <a:rPr lang="fr-FR" altLang="fr-FR" smtClean="0"/>
              <a:t>L’implémentation sous-jacente peut être changée</a:t>
            </a:r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Words>2185</Words>
  <Application>Microsoft Office PowerPoint</Application>
  <PresentationFormat>Affichage à l'écran (4:3)</PresentationFormat>
  <Paragraphs>312</Paragraphs>
  <Slides>24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Courier New</vt:lpstr>
      <vt:lpstr>Monotype Sorts</vt:lpstr>
      <vt:lpstr>Times New Roman</vt:lpstr>
      <vt:lpstr>cvc</vt:lpstr>
      <vt:lpstr>Présentation PowerPoint</vt:lpstr>
      <vt:lpstr>Qu’est-ce qu’un Design Pattern ?</vt:lpstr>
      <vt:lpstr>Qu’est-ce qu’un Design Pattern ?</vt:lpstr>
      <vt:lpstr>Caractéristiques des design patterns</vt:lpstr>
      <vt:lpstr>Les Design Patterns du GoF</vt:lpstr>
      <vt:lpstr>Design Patterns OO : exemple 1</vt:lpstr>
      <vt:lpstr>Le pattern Singleton</vt:lpstr>
      <vt:lpstr>Le pattern Singleton (suite)</vt:lpstr>
      <vt:lpstr>Loosely Coupled Object</vt:lpstr>
      <vt:lpstr>Conception du modèle de domaine</vt:lpstr>
      <vt:lpstr>Chargement dynamique de classes</vt:lpstr>
      <vt:lpstr>Le design pattern Fabrication</vt:lpstr>
      <vt:lpstr>Design Patterns JEE </vt:lpstr>
      <vt:lpstr>Le pattern Entity</vt:lpstr>
      <vt:lpstr>Stratégies d’implémentation du pattern Entity</vt:lpstr>
      <vt:lpstr>Layers</vt:lpstr>
      <vt:lpstr>Repository</vt:lpstr>
      <vt:lpstr>Le pattern Application Service</vt:lpstr>
      <vt:lpstr>Service</vt:lpstr>
      <vt:lpstr>Inversion de Contrôle</vt:lpstr>
      <vt:lpstr>IoC</vt:lpstr>
      <vt:lpstr>Injection of Dependancy</vt:lpstr>
      <vt:lpstr>IoD</vt:lpstr>
      <vt:lpstr>Anti Patterns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164</cp:revision>
  <dcterms:created xsi:type="dcterms:W3CDTF">2000-04-10T19:33:12Z</dcterms:created>
  <dcterms:modified xsi:type="dcterms:W3CDTF">2020-05-03T17:26:49Z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