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73" r:id="rId4"/>
    <p:sldId id="274" r:id="rId5"/>
    <p:sldId id="278" r:id="rId6"/>
    <p:sldId id="279" r:id="rId7"/>
    <p:sldId id="287" r:id="rId8"/>
    <p:sldId id="288" r:id="rId9"/>
    <p:sldId id="280" r:id="rId10"/>
    <p:sldId id="281" r:id="rId11"/>
    <p:sldId id="282" r:id="rId12"/>
    <p:sldId id="283" r:id="rId13"/>
    <p:sldId id="286" r:id="rId14"/>
    <p:sldId id="284" r:id="rId15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6F57AF50-53F1-4D8D-A03B-9E227602940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F025E2AA-4506-4AA8-82CD-F8AF3FFCE30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&lt;ipf&gt;L,67: Writing Framework Code&lt;/ipf&gt;</a:t>
            </a: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What we’re going to look at in this section.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&lt;ipf&gt;R,13: Object Persistence Example 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&lt;ipf&gt;R,15: Step 1: Write the Java Class&lt;/ipf&gt;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2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0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1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6574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6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9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91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742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7A4742FB-E6AA-4D82-AC04-EA1C834C892E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Spring JPA avec H2</a:t>
            </a:r>
          </a:p>
        </p:txBody>
      </p:sp>
      <p:pic>
        <p:nvPicPr>
          <p:cNvPr id="4" name="Picture 2" descr="https://miro.medium.com/max/3798/1*gycg7f5bYLuR4ut_JAEs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612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CrudRepository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Interface générique </a:t>
            </a:r>
            <a:r>
              <a:rPr lang="fr-FR" dirty="0" err="1" smtClean="0"/>
              <a:t>Spring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Interface CRUD</a:t>
            </a:r>
          </a:p>
          <a:p>
            <a:pPr lvl="1">
              <a:defRPr/>
            </a:pPr>
            <a:r>
              <a:rPr lang="fr-FR" dirty="0" smtClean="0"/>
              <a:t>Utilisation par héritage</a:t>
            </a:r>
          </a:p>
          <a:p>
            <a:pPr lvl="1">
              <a:defRPr/>
            </a:pPr>
            <a:endParaRPr lang="fr-FR" dirty="0" smtClean="0"/>
          </a:p>
          <a:p>
            <a:pPr marL="457200" lvl="1" indent="0">
              <a:buFontTx/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CustomerRepository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&lt;Customer, Long&gt;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Les </a:t>
            </a:r>
            <a:r>
              <a:rPr lang="en-US" dirty="0" err="1" smtClean="0"/>
              <a:t>génériques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l’entité</a:t>
            </a:r>
            <a:r>
              <a:rPr lang="en-US" dirty="0" smtClean="0"/>
              <a:t> et le type de la </a:t>
            </a:r>
            <a:r>
              <a:rPr lang="en-US" dirty="0" err="1" smtClean="0"/>
              <a:t>clé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Méthode CrudRepository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Les méthodes sont</a:t>
            </a:r>
          </a:p>
          <a:p>
            <a:pPr lvl="1"/>
            <a:r>
              <a:rPr lang="fr-FR" altLang="fr-FR" sz="2000" smtClean="0"/>
              <a:t>count() : Compte le nombre d’entité</a:t>
            </a:r>
          </a:p>
          <a:p>
            <a:pPr lvl="1"/>
            <a:r>
              <a:rPr lang="fr-FR" altLang="fr-FR" sz="2000" smtClean="0"/>
              <a:t>delete(entity) : Efface l’entité</a:t>
            </a:r>
          </a:p>
          <a:p>
            <a:pPr lvl="1"/>
            <a:r>
              <a:rPr lang="fr-FR" altLang="fr-FR" sz="2000" smtClean="0"/>
              <a:t>deleteAll(entites) : Efface toutes les entités</a:t>
            </a:r>
          </a:p>
          <a:p>
            <a:pPr lvl="1"/>
            <a:r>
              <a:rPr lang="fr-FR" altLang="fr-FR" sz="2000" smtClean="0"/>
              <a:t>deleteById(id) : Efface par l’id</a:t>
            </a:r>
          </a:p>
          <a:p>
            <a:pPr lvl="1"/>
            <a:r>
              <a:rPr lang="fr-FR" altLang="fr-FR" sz="2000" smtClean="0"/>
              <a:t>existsById(id) : Retourne vrai si l’id existe</a:t>
            </a:r>
          </a:p>
          <a:p>
            <a:pPr lvl="1"/>
            <a:r>
              <a:rPr lang="fr-FR" altLang="fr-FR" sz="2000" smtClean="0"/>
              <a:t>findAll() : Renvoie toutes les entités</a:t>
            </a:r>
          </a:p>
          <a:p>
            <a:pPr lvl="1"/>
            <a:r>
              <a:rPr lang="fr-FR" altLang="fr-FR" sz="2000" smtClean="0"/>
              <a:t>findAllById(ids) : Retourne les entités par une liste d’id</a:t>
            </a:r>
          </a:p>
          <a:p>
            <a:pPr lvl="1"/>
            <a:r>
              <a:rPr lang="fr-FR" altLang="fr-FR" sz="2000" smtClean="0"/>
              <a:t>findById(id) : Retourne l’entité par son id</a:t>
            </a:r>
          </a:p>
          <a:p>
            <a:pPr lvl="1"/>
            <a:r>
              <a:rPr lang="fr-FR" altLang="fr-FR" sz="2000" smtClean="0"/>
              <a:t>save(entity) : Sauvegarde l’entité</a:t>
            </a:r>
          </a:p>
          <a:p>
            <a:pPr lvl="1"/>
            <a:r>
              <a:rPr lang="fr-FR" altLang="fr-FR" sz="2000" smtClean="0"/>
              <a:t>saveAll(entities) : Sauvegarde les entités</a:t>
            </a:r>
          </a:p>
          <a:p>
            <a:pPr lvl="1"/>
            <a:endParaRPr lang="fr-FR" altLang="fr-FR" sz="2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Héritage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000" smtClean="0"/>
              <a:t>Il suffit d’hériter l’interface dans une interface pour que le repository soit auto-implémenté</a:t>
            </a:r>
          </a:p>
          <a:p>
            <a:endParaRPr lang="fr-FR" altLang="fr-FR" smtClean="0"/>
          </a:p>
          <a:p>
            <a:pPr marL="457200" lvl="1" indent="0">
              <a:buFontTx/>
              <a:buNone/>
            </a:pPr>
            <a:r>
              <a:rPr lang="en-US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CustomerRepository extends CrudRepository&lt;Customer, Long&gt; {}</a:t>
            </a:r>
          </a:p>
          <a:p>
            <a:pPr marL="457200" lvl="1" indent="0">
              <a:buFontTx/>
              <a:buNone/>
            </a:pPr>
            <a:endParaRPr lang="en-US" altLang="fr-FR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Requêtes automatiques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41148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fr-FR" sz="2200" dirty="0" smtClean="0"/>
              <a:t>Il suffit d’ajouter les méthodes pour qu’elle soit auto-implémenté</a:t>
            </a:r>
          </a:p>
          <a:p>
            <a:pPr lvl="1">
              <a:defRPr/>
            </a:pPr>
            <a:r>
              <a:rPr lang="fr-FR" sz="1800" dirty="0" smtClean="0"/>
              <a:t>Déduit par la norme de nommage</a:t>
            </a:r>
          </a:p>
          <a:p>
            <a:pPr lvl="1">
              <a:defRPr/>
            </a:pPr>
            <a:r>
              <a:rPr lang="fr-FR" sz="1800" dirty="0" err="1" smtClean="0"/>
              <a:t>findBy</a:t>
            </a:r>
            <a:r>
              <a:rPr lang="fr-FR" sz="1800" i="1" dirty="0" err="1" smtClean="0"/>
              <a:t>FieldName</a:t>
            </a:r>
            <a:endParaRPr lang="fr-FR" sz="1800" i="1" dirty="0" smtClean="0"/>
          </a:p>
          <a:p>
            <a:pPr lvl="1">
              <a:defRPr/>
            </a:pPr>
            <a:r>
              <a:rPr lang="fr-FR" sz="1800" i="1" dirty="0" err="1" smtClean="0"/>
              <a:t>removeBy</a:t>
            </a:r>
            <a:endParaRPr lang="fr-FR" sz="1800" i="1" dirty="0" smtClean="0"/>
          </a:p>
          <a:p>
            <a:pPr lvl="1">
              <a:defRPr/>
            </a:pPr>
            <a:endParaRPr lang="fr-FR" sz="1800" i="1" dirty="0" smtClean="0"/>
          </a:p>
          <a:p>
            <a:pPr>
              <a:defRPr/>
            </a:pPr>
            <a:endParaRPr lang="fr-FR" dirty="0"/>
          </a:p>
        </p:txBody>
      </p:sp>
      <p:pic>
        <p:nvPicPr>
          <p:cNvPr id="1946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08500"/>
            <a:ext cx="6648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PagingAndSortingRepository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Interface qui dérive de CrudRepository</a:t>
            </a:r>
          </a:p>
          <a:p>
            <a:pPr lvl="1"/>
            <a:r>
              <a:rPr lang="fr-FR" altLang="fr-FR" smtClean="0"/>
              <a:t>Ajouter à toutes les méthodes la possibilité de trier et paginer</a:t>
            </a:r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r>
              <a:rPr lang="en-US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Page&lt;User&gt; users = repository.findAll(PageRequest.of(1, 20));</a:t>
            </a:r>
            <a:endParaRPr lang="fr-FR" altLang="fr-FR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altLang="fr-FR" smtClean="0"/>
          </a:p>
        </p:txBody>
      </p:sp>
      <p:pic>
        <p:nvPicPr>
          <p:cNvPr id="2048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57563"/>
            <a:ext cx="6724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>
                <a:cs typeface="Arial" panose="020B0604020202020204" pitchFamily="34" charset="0"/>
              </a:rPr>
              <a:t>F</a:t>
            </a:r>
            <a:r>
              <a:rPr lang="fr-FR" altLang="fr-FR" smtClean="0"/>
              <a:t>rameworks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821237"/>
          </a:xfrm>
        </p:spPr>
        <p:txBody>
          <a:bodyPr/>
          <a:lstStyle/>
          <a:p>
            <a:r>
              <a:rPr lang="fr-FR" altLang="fr-FR" sz="2000" smtClean="0"/>
              <a:t>Les frameworks sont destinés à fournir des supports simplifiant les développements</a:t>
            </a:r>
          </a:p>
          <a:p>
            <a:pPr lvl="1"/>
            <a:r>
              <a:rPr lang="fr-FR" altLang="fr-FR" sz="1800" smtClean="0"/>
              <a:t>Bibliothèques, outils, environnements d’exécution , etc.</a:t>
            </a:r>
          </a:p>
          <a:p>
            <a:pPr lvl="1"/>
            <a:r>
              <a:rPr lang="fr-FR" altLang="fr-FR" sz="1800" smtClean="0"/>
              <a:t>Ils sont porteurs de la réutilisation</a:t>
            </a:r>
          </a:p>
          <a:p>
            <a:r>
              <a:rPr lang="fr-FR" altLang="fr-FR" sz="2000" smtClean="0"/>
              <a:t>Lors de l’écriture de frameworks, vous devez songer à la flexibilité</a:t>
            </a:r>
          </a:p>
          <a:p>
            <a:pPr lvl="1"/>
            <a:r>
              <a:rPr lang="fr-FR" altLang="fr-FR" sz="1800" smtClean="0"/>
              <a:t>Ils doivent pouvoir travailler avec des objets arbitraires</a:t>
            </a:r>
          </a:p>
          <a:p>
            <a:pPr lvl="1"/>
            <a:r>
              <a:rPr lang="fr-FR" altLang="fr-FR" sz="1800" smtClean="0"/>
              <a:t>Ils doivent pouvoir exécuter du code client</a:t>
            </a:r>
          </a:p>
          <a:p>
            <a:pPr lvl="1"/>
            <a:r>
              <a:rPr lang="fr-FR" altLang="fr-FR" sz="1800" smtClean="0"/>
              <a:t>Les développeurs doivent pouvoir contrôler et configurer le framework</a:t>
            </a:r>
          </a:p>
          <a:p>
            <a:r>
              <a:rPr lang="fr-FR" altLang="fr-FR" sz="2000" smtClean="0"/>
              <a:t>Java offre certains mécanismes qui apportent de l’aide pour la création de frameworks flexibles</a:t>
            </a:r>
          </a:p>
          <a:p>
            <a:pPr lvl="1"/>
            <a:r>
              <a:rPr lang="fr-FR" altLang="fr-FR" sz="1800" smtClean="0"/>
              <a:t>Interfaces</a:t>
            </a:r>
          </a:p>
          <a:p>
            <a:pPr lvl="1"/>
            <a:r>
              <a:rPr lang="fr-FR" altLang="fr-FR" sz="1800" smtClean="0"/>
              <a:t>Réflexion</a:t>
            </a:r>
          </a:p>
          <a:p>
            <a:pPr lvl="2"/>
            <a:r>
              <a:rPr lang="fr-FR" altLang="fr-FR" sz="1600" smtClean="0"/>
              <a:t>JavaBeans</a:t>
            </a:r>
          </a:p>
          <a:p>
            <a:pPr lvl="2"/>
            <a:r>
              <a:rPr lang="fr-FR" altLang="fr-FR" sz="1600" smtClean="0"/>
              <a:t>Annotations</a:t>
            </a:r>
          </a:p>
          <a:p>
            <a:pPr lvl="1"/>
            <a:r>
              <a:rPr lang="fr-FR" altLang="fr-FR" sz="1800" smtClean="0"/>
              <a:t>Chargement dynamique de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Exemple de persistance objet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819150"/>
          </a:xfrm>
        </p:spPr>
        <p:txBody>
          <a:bodyPr/>
          <a:lstStyle/>
          <a:p>
            <a:r>
              <a:rPr lang="fr-FR" altLang="fr-FR" smtClean="0"/>
              <a:t>Comme exemple, nous allons prendre la classe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fr-FR" altLang="fr-FR" smtClean="0">
              <a:cs typeface="Arial" panose="020B0604020202020204" pitchFamily="34" charset="0"/>
            </a:endParaRPr>
          </a:p>
          <a:p>
            <a:endParaRPr lang="fr-FR" altLang="fr-FR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blackWhite">
          <a:xfrm>
            <a:off x="2335213" y="2332038"/>
            <a:ext cx="2041525" cy="2517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Duration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 b="1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id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hours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minutes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seconds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getXXX/setXXX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toString()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327275" y="2767013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2343150" y="4005263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260350"/>
            <a:ext cx="7772400" cy="1143000"/>
          </a:xfrm>
        </p:spPr>
        <p:txBody>
          <a:bodyPr/>
          <a:lstStyle/>
          <a:p>
            <a:r>
              <a:rPr lang="fr-FR" altLang="fr-FR" smtClean="0"/>
              <a:t>Etape 1 : Ecriture de la classe Java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296988"/>
            <a:ext cx="8599488" cy="1419225"/>
          </a:xfrm>
        </p:spPr>
        <p:txBody>
          <a:bodyPr/>
          <a:lstStyle/>
          <a:p>
            <a:r>
              <a:rPr lang="fr-FR" altLang="fr-FR" sz="2000" smtClean="0"/>
              <a:t>Définir une classe Java qui respecte les conventions JavaBean</a:t>
            </a:r>
          </a:p>
          <a:p>
            <a:pPr lvl="1"/>
            <a:r>
              <a:rPr lang="fr-FR" altLang="fr-FR" sz="1800" smtClean="0"/>
              <a:t>Définir un constructeur sans paramètre</a:t>
            </a:r>
          </a:p>
          <a:p>
            <a:pPr lvl="1"/>
            <a:r>
              <a:rPr lang="fr-FR" altLang="fr-FR" sz="1800" smtClean="0"/>
              <a:t>Fournir les méthodes get/set pour chaque champ</a:t>
            </a:r>
          </a:p>
          <a:p>
            <a:r>
              <a:rPr lang="fr-FR" altLang="fr-FR" sz="2000" smtClean="0"/>
              <a:t>Note : aucune classe/interface Hibernate n’est utilisée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blackWhite">
          <a:xfrm>
            <a:off x="1947863" y="2913063"/>
            <a:ext cx="4691062" cy="3295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package rain;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Duration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id;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minutes;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seconds;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public Duration()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public int getHours()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return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JPA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Java Persistence API</a:t>
            </a:r>
          </a:p>
          <a:p>
            <a:r>
              <a:rPr lang="fr-FR" altLang="fr-FR" smtClean="0"/>
              <a:t>Basé sur les annotations</a:t>
            </a:r>
          </a:p>
          <a:p>
            <a:r>
              <a:rPr lang="fr-FR" altLang="fr-FR" smtClean="0"/>
              <a:t>Inspiré de Hibernate</a:t>
            </a:r>
          </a:p>
          <a:p>
            <a:r>
              <a:rPr lang="fr-FR" altLang="fr-FR" smtClean="0"/>
              <a:t>C'est l'interface par-dessus Hibernate</a:t>
            </a:r>
          </a:p>
          <a:p>
            <a:r>
              <a:rPr lang="fr-FR" altLang="fr-FR" smtClean="0"/>
              <a:t>Supporte tous les autres ORM (Toplink)</a:t>
            </a:r>
          </a:p>
          <a:p>
            <a:r>
              <a:rPr lang="fr-FR" altLang="fr-FR" smtClean="0"/>
              <a:t>N'utilise plus les HBM</a:t>
            </a:r>
          </a:p>
          <a:p>
            <a:r>
              <a:rPr lang="fr-FR" altLang="fr-FR" smtClean="0"/>
              <a:t>JPA 2</a:t>
            </a:r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JPA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JPA simplifie JPA</a:t>
            </a:r>
          </a:p>
          <a:p>
            <a:r>
              <a:rPr lang="fr-FR" altLang="fr-FR" smtClean="0"/>
              <a:t>Ne nécessite plus l’implémentation d’un repository</a:t>
            </a:r>
          </a:p>
          <a:p>
            <a:pPr lvl="1"/>
            <a:r>
              <a:rPr lang="fr-FR" altLang="fr-FR" smtClean="0"/>
              <a:t>CRUD automatique</a:t>
            </a:r>
          </a:p>
          <a:p>
            <a:pPr lvl="1"/>
            <a:r>
              <a:rPr lang="fr-FR" altLang="fr-FR" smtClean="0"/>
              <a:t>Pagination automatique</a:t>
            </a:r>
          </a:p>
          <a:p>
            <a:pPr lvl="1"/>
            <a:r>
              <a:rPr lang="fr-FR" altLang="fr-FR" smtClean="0"/>
              <a:t>Lazy Loading automatique</a:t>
            </a:r>
          </a:p>
          <a:p>
            <a:pPr lvl="1"/>
            <a:r>
              <a:rPr lang="fr-FR" altLang="fr-FR" smtClean="0"/>
              <a:t>Accès direct à JPA possible</a:t>
            </a:r>
          </a:p>
          <a:p>
            <a:pPr lvl="1"/>
            <a:r>
              <a:rPr lang="fr-FR" altLang="fr-FR" smtClean="0"/>
              <a:t>JPQL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Dépendances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Boot</a:t>
            </a:r>
          </a:p>
          <a:p>
            <a:r>
              <a:rPr lang="fr-FR" altLang="fr-FR" smtClean="0"/>
              <a:t>Lombok</a:t>
            </a:r>
          </a:p>
          <a:p>
            <a:r>
              <a:rPr lang="fr-FR" altLang="fr-FR" smtClean="0"/>
              <a:t>H2</a:t>
            </a:r>
          </a:p>
          <a:p>
            <a:pPr lvl="1"/>
            <a:r>
              <a:rPr lang="fr-FR" altLang="fr-FR" smtClean="0"/>
              <a:t>H2 est une base de données en mémoire</a:t>
            </a:r>
          </a:p>
          <a:p>
            <a:pPr lvl="1"/>
            <a:r>
              <a:rPr lang="fr-FR" altLang="fr-FR" smtClean="0"/>
              <a:t>Très utilisé en test</a:t>
            </a:r>
          </a:p>
          <a:p>
            <a:endParaRPr lang="fr-FR" altLang="fr-FR" smtClean="0"/>
          </a:p>
        </p:txBody>
      </p:sp>
      <p:pic>
        <p:nvPicPr>
          <p:cNvPr id="13316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425"/>
            <a:ext cx="93249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Portabilité des base de données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1434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892016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Entity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611188" y="1916113"/>
            <a:ext cx="3455987" cy="4114800"/>
          </a:xfrm>
        </p:spPr>
        <p:txBody>
          <a:bodyPr/>
          <a:lstStyle/>
          <a:p>
            <a:r>
              <a:rPr lang="fr-FR" altLang="fr-FR" smtClean="0"/>
              <a:t>L’entité sauvegardé doit être une classe Entity annoté par @Entity</a:t>
            </a:r>
          </a:p>
          <a:p>
            <a:pPr lvl="1"/>
            <a:r>
              <a:rPr lang="fr-FR" altLang="fr-FR" smtClean="0"/>
              <a:t>Lombok</a:t>
            </a:r>
          </a:p>
        </p:txBody>
      </p:sp>
      <p:pic>
        <p:nvPicPr>
          <p:cNvPr id="1536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682750"/>
            <a:ext cx="48863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</TotalTime>
  <Words>501</Words>
  <Application>Microsoft Office PowerPoint</Application>
  <PresentationFormat>Affichage à l'écran (4:3)</PresentationFormat>
  <Paragraphs>115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Frameworks</vt:lpstr>
      <vt:lpstr>Exemple de persistance objet</vt:lpstr>
      <vt:lpstr>Etape 1 : Ecriture de la classe Java</vt:lpstr>
      <vt:lpstr>JPA</vt:lpstr>
      <vt:lpstr>Spring JPA</vt:lpstr>
      <vt:lpstr>Dépendances</vt:lpstr>
      <vt:lpstr>Portabilité des base de données</vt:lpstr>
      <vt:lpstr>Entity</vt:lpstr>
      <vt:lpstr>CrudRepository</vt:lpstr>
      <vt:lpstr>Méthode CrudRepository</vt:lpstr>
      <vt:lpstr>Héritage</vt:lpstr>
      <vt:lpstr>Requêtes automatiques</vt:lpstr>
      <vt:lpstr>PagingAndSortingRepository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207</cp:revision>
  <dcterms:created xsi:type="dcterms:W3CDTF">2000-04-10T19:33:12Z</dcterms:created>
  <dcterms:modified xsi:type="dcterms:W3CDTF">2020-05-03T17:26:33Z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