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1"/>
  </p:notesMasterIdLst>
  <p:handoutMasterIdLst>
    <p:handoutMasterId r:id="rId52"/>
  </p:handoutMasterIdLst>
  <p:sldIdLst>
    <p:sldId id="264" r:id="rId2"/>
    <p:sldId id="265" r:id="rId3"/>
    <p:sldId id="266" r:id="rId4"/>
    <p:sldId id="267" r:id="rId5"/>
    <p:sldId id="268" r:id="rId6"/>
    <p:sldId id="269" r:id="rId7"/>
    <p:sldId id="271" r:id="rId8"/>
    <p:sldId id="272" r:id="rId9"/>
    <p:sldId id="279" r:id="rId10"/>
    <p:sldId id="280" r:id="rId11"/>
    <p:sldId id="281" r:id="rId12"/>
    <p:sldId id="282" r:id="rId13"/>
    <p:sldId id="283" r:id="rId14"/>
    <p:sldId id="284" r:id="rId15"/>
    <p:sldId id="285" r:id="rId16"/>
    <p:sldId id="286" r:id="rId17"/>
    <p:sldId id="298" r:id="rId18"/>
    <p:sldId id="287" r:id="rId19"/>
    <p:sldId id="288" r:id="rId20"/>
    <p:sldId id="290" r:id="rId21"/>
    <p:sldId id="294" r:id="rId22"/>
    <p:sldId id="295" r:id="rId23"/>
    <p:sldId id="291" r:id="rId24"/>
    <p:sldId id="289" r:id="rId25"/>
    <p:sldId id="321" r:id="rId26"/>
    <p:sldId id="293" r:id="rId27"/>
    <p:sldId id="322" r:id="rId28"/>
    <p:sldId id="296" r:id="rId29"/>
    <p:sldId id="297" r:id="rId30"/>
    <p:sldId id="301" r:id="rId31"/>
    <p:sldId id="318" r:id="rId32"/>
    <p:sldId id="303" r:id="rId33"/>
    <p:sldId id="304" r:id="rId34"/>
    <p:sldId id="319" r:id="rId35"/>
    <p:sldId id="306" r:id="rId36"/>
    <p:sldId id="307" r:id="rId37"/>
    <p:sldId id="308" r:id="rId38"/>
    <p:sldId id="309" r:id="rId39"/>
    <p:sldId id="310" r:id="rId40"/>
    <p:sldId id="311" r:id="rId41"/>
    <p:sldId id="312" r:id="rId42"/>
    <p:sldId id="315" r:id="rId43"/>
    <p:sldId id="314" r:id="rId44"/>
    <p:sldId id="316" r:id="rId45"/>
    <p:sldId id="317" r:id="rId46"/>
    <p:sldId id="305" r:id="rId47"/>
    <p:sldId id="320" r:id="rId48"/>
    <p:sldId id="313" r:id="rId49"/>
    <p:sldId id="323" r:id="rId50"/>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83" d="100"/>
          <a:sy n="83" d="100"/>
        </p:scale>
        <p:origin x="144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a:lvl1pPr>
          </a:lstStyle>
          <a:p>
            <a:pPr>
              <a:defRPr/>
            </a:pPr>
            <a:fld id="{37A86DD5-4380-4F48-96A0-06D1378E28F7}"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a:lvl1pPr>
          </a:lstStyle>
          <a:p>
            <a:pPr>
              <a:defRPr/>
            </a:pPr>
            <a:r>
              <a:rPr lang="fr-FR" altLang="fr-FR"/>
              <a:t>I-</a:t>
            </a:r>
            <a:fld id="{CC75DB85-8403-48A5-9992-BB103BEB13FD}"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&lt;*s*o*u*r*c*e*&gt;*5*7*7*g*3*-*1*-*4*&lt;*/*s*o*u*r*c*e*&gt;</a:t>
            </a:r>
            <a:endParaRPr lang="en-US" altLang="fr-FR" sz="800">
              <a:solidFill>
                <a:srgbClr val="000000"/>
              </a:solidFill>
            </a:endParaRPr>
          </a:p>
        </p:txBody>
      </p:sp>
      <p:sp>
        <p:nvSpPr>
          <p:cNvPr id="6147" name="Rectangle 2"/>
          <p:cNvSpPr>
            <a:spLocks noGrp="1" noRot="1" noChangeAspect="1" noChangeArrowheads="1" noTextEdit="1"/>
          </p:cNvSpPr>
          <p:nvPr>
            <p:ph type="sldImg"/>
          </p:nvPr>
        </p:nvSpPr>
        <p:spPr>
          <a:xfrm>
            <a:off x="877888" y="733425"/>
            <a:ext cx="4892675" cy="3670300"/>
          </a:xfrm>
          <a:ln/>
        </p:spPr>
      </p:sp>
      <p:sp>
        <p:nvSpPr>
          <p:cNvPr id="6148" name="Rectangle 3"/>
          <p:cNvSpPr>
            <a:spLocks noGrp="1" noChangeArrowheads="1"/>
          </p:cNvSpPr>
          <p:nvPr>
            <p:ph type="body" idx="1"/>
          </p:nvPr>
        </p:nvSpPr>
        <p:spPr>
          <a:xfrm>
            <a:off x="228600" y="3962400"/>
            <a:ext cx="6488113" cy="282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What Is a Service-Oriented Architecture?</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ltLang="fr-FR" smtClean="0">
              <a:latin typeface="Arial" panose="020B0604020202020204" pitchFamily="34" charset="0"/>
              <a:cs typeface="Arial" panose="020B0604020202020204" pitchFamily="34" charset="0"/>
            </a:endParaRPr>
          </a:p>
          <a:p>
            <a:pPr eaLnBrk="1" hangingPunct="1"/>
            <a:r>
              <a:rPr lang="en-US" altLang="fr-FR" smtClean="0">
                <a:latin typeface="Arial" panose="020B0604020202020204" pitchFamily="34" charset="0"/>
                <a:cs typeface="Arial" panose="020B0604020202020204" pitchFamily="34" charset="0"/>
              </a:rPr>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&lt;*s*o*u*r*c*e*&gt;*5*7*7*g*3*-*7*-*1*6*&lt;*/*s*o*u*r*c*e*&gt;</a:t>
            </a:r>
            <a:endParaRPr lang="en-US" altLang="fr-FR" sz="800">
              <a:solidFill>
                <a:srgbClr val="000000"/>
              </a:solidFill>
            </a:endParaRPr>
          </a:p>
        </p:txBody>
      </p:sp>
      <p:sp>
        <p:nvSpPr>
          <p:cNvPr id="24579" name="Slide Image Placeholder 1"/>
          <p:cNvSpPr>
            <a:spLocks noGrp="1" noRot="1" noChangeAspect="1" noTextEdit="1"/>
          </p:cNvSpPr>
          <p:nvPr>
            <p:ph type="sldImg"/>
          </p:nvPr>
        </p:nvSpPr>
        <p:spPr>
          <a:xfrm>
            <a:off x="877888" y="733425"/>
            <a:ext cx="4892675" cy="3670300"/>
          </a:xfrm>
          <a:ln/>
        </p:spPr>
      </p:sp>
      <p:sp>
        <p:nvSpPr>
          <p:cNvPr id="24580"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&lt;*s*o*u*r*c*e*&gt;*5*7*7*g*3*-*7*-*1*7*&lt;*/*s*o*u*r*c*e*&gt;</a:t>
            </a:r>
            <a:endParaRPr lang="en-US" altLang="fr-FR" sz="800">
              <a:solidFill>
                <a:srgbClr val="000000"/>
              </a:solidFill>
            </a:endParaRPr>
          </a:p>
        </p:txBody>
      </p:sp>
      <p:sp>
        <p:nvSpPr>
          <p:cNvPr id="26627" name="Rectangle 2"/>
          <p:cNvSpPr>
            <a:spLocks noGrp="1" noRot="1" noChangeAspect="1" noChangeArrowheads="1" noTextEdit="1"/>
          </p:cNvSpPr>
          <p:nvPr>
            <p:ph type="sldImg"/>
          </p:nvPr>
        </p:nvSpPr>
        <p:spPr>
          <a:xfrm>
            <a:off x="877888" y="733425"/>
            <a:ext cx="4892675" cy="3670300"/>
          </a:xfrm>
          <a:ln/>
        </p:spPr>
      </p:sp>
      <p:sp>
        <p:nvSpPr>
          <p:cNvPr id="26628" name="Rectangle 3"/>
          <p:cNvSpPr>
            <a:spLocks noGrp="1" noChangeArrowheads="1"/>
          </p:cNvSpPr>
          <p:nvPr>
            <p:ph type="body" idx="1"/>
          </p:nvPr>
        </p:nvSpPr>
        <p:spPr>
          <a:xfrm>
            <a:off x="228600" y="3962400"/>
            <a:ext cx="6488113" cy="147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Implementing a Provider</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Tell them that we are concerned with server-side.  So they will not learn JavaScript today</a:t>
            </a:r>
          </a:p>
          <a:p>
            <a:pPr eaLnBrk="1" hangingPunct="1"/>
            <a:endParaRPr lang="en-US" altLang="fr-FR" smtClean="0">
              <a:latin typeface="Arial" panose="020B0604020202020204" pitchFamily="34" charset="0"/>
              <a:cs typeface="Arial" panose="020B0604020202020204" pitchFamily="34" charset="0"/>
            </a:endParaRP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&lt;*s*o*u*r*c*e*&gt;*5*7*7*g*3*-*7*-*2*3*&lt;*/*s*o*u*r*c*e*&gt;</a:t>
            </a:r>
            <a:endParaRPr lang="en-US" altLang="fr-FR" sz="800">
              <a:solidFill>
                <a:srgbClr val="000000"/>
              </a:solidFill>
            </a:endParaRPr>
          </a:p>
        </p:txBody>
      </p:sp>
      <p:sp>
        <p:nvSpPr>
          <p:cNvPr id="28675" name="Rectangle 2"/>
          <p:cNvSpPr>
            <a:spLocks noGrp="1" noRot="1" noChangeAspect="1" noChangeArrowheads="1" noTextEdit="1"/>
          </p:cNvSpPr>
          <p:nvPr>
            <p:ph type="sldImg"/>
          </p:nvPr>
        </p:nvSpPr>
        <p:spPr>
          <a:xfrm>
            <a:off x="877888" y="733425"/>
            <a:ext cx="4892675" cy="3670300"/>
          </a:xfrm>
          <a:ln/>
        </p:spPr>
      </p:sp>
      <p:sp>
        <p:nvSpPr>
          <p:cNvPr id="28676"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A RESTful Inventory Control Application</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Could mention that RESTful Web services are a good fit for such Create-Read-Update-Delete tasks</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&lt;*s*o*u*r*c*e*&gt;*5*7*7*g*3*-*7*-*2*4*&lt;*/*s*o*u*r*c*e*&gt;</a:t>
            </a:r>
            <a:endParaRPr lang="en-US" altLang="fr-FR" sz="800">
              <a:solidFill>
                <a:srgbClr val="000000"/>
              </a:solidFill>
            </a:endParaRPr>
          </a:p>
        </p:txBody>
      </p:sp>
      <p:sp>
        <p:nvSpPr>
          <p:cNvPr id="30723" name="Rectangle 2"/>
          <p:cNvSpPr>
            <a:spLocks noGrp="1" noRot="1" noChangeAspect="1" noChangeArrowheads="1" noTextEdit="1"/>
          </p:cNvSpPr>
          <p:nvPr>
            <p:ph type="sldImg"/>
          </p:nvPr>
        </p:nvSpPr>
        <p:spPr>
          <a:xfrm>
            <a:off x="877888" y="733425"/>
            <a:ext cx="4892675" cy="3670300"/>
          </a:xfrm>
          <a:ln/>
        </p:spPr>
      </p:sp>
      <p:sp>
        <p:nvSpPr>
          <p:cNvPr id="30724"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A RESTful Inventory Control Application</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notes:The course load has Glassfish updated.  The “bonus” exercise at the back has the steps to install and use Jersey.</a:t>
            </a:r>
          </a:p>
          <a:p>
            <a:pPr eaLnBrk="1" hangingPunct="1"/>
            <a:endParaRPr lang="en-US" altLang="fr-FR" smtClean="0">
              <a:latin typeface="Arial" panose="020B0604020202020204" pitchFamily="34" charset="0"/>
              <a:cs typeface="Arial" panose="020B0604020202020204" pitchFamily="34" charset="0"/>
            </a:endParaRP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&lt;*s*o*u*r*c*e*&gt;*5*7*7*g*3*-*1*-*5*&lt;*/*s*o*u*r*c*e*&gt;</a:t>
            </a:r>
            <a:endParaRPr lang="en-US" altLang="fr-FR" sz="800">
              <a:solidFill>
                <a:srgbClr val="000000"/>
              </a:solidFill>
            </a:endParaRPr>
          </a:p>
        </p:txBody>
      </p:sp>
      <p:sp>
        <p:nvSpPr>
          <p:cNvPr id="8195" name="Rectangle 2"/>
          <p:cNvSpPr>
            <a:spLocks noGrp="1" noRot="1" noChangeAspect="1" noChangeArrowheads="1" noTextEdit="1"/>
          </p:cNvSpPr>
          <p:nvPr>
            <p:ph type="sldImg"/>
          </p:nvPr>
        </p:nvSpPr>
        <p:spPr>
          <a:xfrm>
            <a:off x="877888" y="733425"/>
            <a:ext cx="4892675" cy="3670300"/>
          </a:xfrm>
          <a:ln/>
        </p:spPr>
      </p:sp>
      <p:sp>
        <p:nvSpPr>
          <p:cNvPr id="8196"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Loose Coupling</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If someone asks:  but aren’t you tied to the interface?</a:t>
            </a:r>
          </a:p>
          <a:p>
            <a:pPr eaLnBrk="1" hangingPunct="1"/>
            <a:r>
              <a:rPr lang="en-US" altLang="fr-FR" smtClean="0">
                <a:latin typeface="Arial" panose="020B0604020202020204" pitchFamily="34" charset="0"/>
                <a:cs typeface="Arial" panose="020B0604020202020204" pitchFamily="34" charset="0"/>
              </a:rPr>
              <a:t>Answer: yes … we’ll also look at message-oriented interfaces to reduce coupling to the actual method name,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&lt;*s*o*u*r*c*e*&gt;*5*7*7*g*3*-*1*-*6*&lt;*/*s*o*u*r*c*e*&gt;</a:t>
            </a:r>
            <a:endParaRPr lang="en-US" altLang="fr-FR" sz="800">
              <a:solidFill>
                <a:srgbClr val="000000"/>
              </a:solidFill>
            </a:endParaRPr>
          </a:p>
        </p:txBody>
      </p:sp>
      <p:sp>
        <p:nvSpPr>
          <p:cNvPr id="10243" name="Slide Image Placeholder 1"/>
          <p:cNvSpPr>
            <a:spLocks noGrp="1" noRot="1" noChangeAspect="1" noTextEdit="1"/>
          </p:cNvSpPr>
          <p:nvPr>
            <p:ph type="sldImg"/>
          </p:nvPr>
        </p:nvSpPr>
        <p:spPr>
          <a:xfrm>
            <a:off x="877888" y="733425"/>
            <a:ext cx="4892675" cy="3670300"/>
          </a:xfrm>
          <a:ln/>
        </p:spPr>
      </p:sp>
      <p:sp>
        <p:nvSpPr>
          <p:cNvPr id="10244"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&lt;*s*o*u*r*c*e*&gt;*5*7*7*g*3*-*1*-*7*&lt;*/*s*o*u*r*c*e*&gt;</a:t>
            </a:r>
            <a:endParaRPr lang="en-US" altLang="fr-FR" sz="800">
              <a:solidFill>
                <a:srgbClr val="000000"/>
              </a:solidFill>
            </a:endParaRPr>
          </a:p>
        </p:txBody>
      </p:sp>
      <p:sp>
        <p:nvSpPr>
          <p:cNvPr id="12291" name="Rectangle 2"/>
          <p:cNvSpPr>
            <a:spLocks noGrp="1" noRot="1" noChangeAspect="1" noChangeArrowheads="1" noTextEdit="1"/>
          </p:cNvSpPr>
          <p:nvPr>
            <p:ph type="sldImg"/>
          </p:nvPr>
        </p:nvSpPr>
        <p:spPr>
          <a:xfrm>
            <a:off x="877888" y="733425"/>
            <a:ext cx="4892675" cy="3670300"/>
          </a:xfrm>
          <a:ln/>
        </p:spPr>
      </p:sp>
      <p:sp>
        <p:nvSpPr>
          <p:cNvPr id="12292"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Why Interoperable?</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Business rules that change frequently:  e.g.: if the taxable status of something changes, need to fix only one application.</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&lt;*s*o*u*r*c*e*&gt;*5*7*7*g*3*-*1*-*8*&lt;*/*s*o*u*r*c*e*&gt;</a:t>
            </a:r>
            <a:endParaRPr lang="en-US" altLang="fr-FR" sz="800">
              <a:solidFill>
                <a:srgbClr val="000000"/>
              </a:solidFill>
            </a:endParaRPr>
          </a:p>
        </p:txBody>
      </p:sp>
      <p:sp>
        <p:nvSpPr>
          <p:cNvPr id="14339" name="Rectangle 2"/>
          <p:cNvSpPr>
            <a:spLocks noGrp="1" noRot="1" noChangeAspect="1" noChangeArrowheads="1" noTextEdit="1"/>
          </p:cNvSpPr>
          <p:nvPr>
            <p:ph type="sldImg"/>
          </p:nvPr>
        </p:nvSpPr>
        <p:spPr>
          <a:xfrm>
            <a:off x="877888" y="733425"/>
            <a:ext cx="4892675" cy="3670300"/>
          </a:xfrm>
          <a:ln/>
        </p:spPr>
      </p:sp>
      <p:sp>
        <p:nvSpPr>
          <p:cNvPr id="14340" name="Rectangle 3"/>
          <p:cNvSpPr>
            <a:spLocks noGrp="1" noChangeArrowheads="1"/>
          </p:cNvSpPr>
          <p:nvPr>
            <p:ph type="body" idx="1"/>
          </p:nvPr>
        </p:nvSpPr>
        <p:spPr>
          <a:xfrm>
            <a:off x="228600" y="3962400"/>
            <a:ext cx="6488113" cy="99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Advantages of SOA</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Just summarizing the points of the previous slides using jargon terms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&lt;*s*o*u*r*c*e*&gt;*5*7*7*g*3*-*1*-*1*2*&lt;*/*s*o*u*r*c*e*&gt;</a:t>
            </a:r>
            <a:endParaRPr lang="en-US" altLang="fr-FR" sz="800">
              <a:solidFill>
                <a:srgbClr val="000000"/>
              </a:solidFill>
            </a:endParaRPr>
          </a:p>
        </p:txBody>
      </p:sp>
      <p:sp>
        <p:nvSpPr>
          <p:cNvPr id="16387" name="Slide Image Placeholder 1"/>
          <p:cNvSpPr>
            <a:spLocks noGrp="1" noRot="1" noChangeAspect="1" noTextEdit="1"/>
          </p:cNvSpPr>
          <p:nvPr>
            <p:ph type="sldImg"/>
          </p:nvPr>
        </p:nvSpPr>
        <p:spPr>
          <a:xfrm>
            <a:off x="877888" y="733425"/>
            <a:ext cx="4892675" cy="3670300"/>
          </a:xfrm>
          <a:ln/>
        </p:spPr>
      </p:sp>
      <p:sp>
        <p:nvSpPr>
          <p:cNvPr id="16388"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&lt;*s*o*u*r*c*e*&gt;*5*7*7*g*3*-*1*-*1*3*&lt;*/*s*o*u*r*c*e*&gt;</a:t>
            </a:r>
            <a:endParaRPr lang="en-US" altLang="fr-FR" sz="800">
              <a:solidFill>
                <a:srgbClr val="000000"/>
              </a:solidFill>
            </a:endParaRPr>
          </a:p>
        </p:txBody>
      </p:sp>
      <p:sp>
        <p:nvSpPr>
          <p:cNvPr id="18435" name="Slide Image Placeholder 1"/>
          <p:cNvSpPr>
            <a:spLocks noGrp="1" noRot="1" noChangeAspect="1" noTextEdit="1"/>
          </p:cNvSpPr>
          <p:nvPr>
            <p:ph type="sldImg"/>
          </p:nvPr>
        </p:nvSpPr>
        <p:spPr>
          <a:xfrm>
            <a:off x="877888" y="733425"/>
            <a:ext cx="4892675" cy="3670300"/>
          </a:xfrm>
          <a:ln/>
        </p:spPr>
      </p:sp>
      <p:sp>
        <p:nvSpPr>
          <p:cNvPr id="18436"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&lt;*s*o*u*r*c*e*&gt;*5*7*7*g*3*-*1*-*2*3*&lt;*/*s*o*u*r*c*e*&gt;</a:t>
            </a:r>
            <a:endParaRPr lang="en-US" altLang="fr-FR" sz="800">
              <a:solidFill>
                <a:srgbClr val="000000"/>
              </a:solidFill>
            </a:endParaRPr>
          </a:p>
        </p:txBody>
      </p:sp>
      <p:sp>
        <p:nvSpPr>
          <p:cNvPr id="20483" name="Rectangle 2"/>
          <p:cNvSpPr>
            <a:spLocks noGrp="1" noRot="1" noChangeAspect="1" noChangeArrowheads="1" noTextEdit="1"/>
          </p:cNvSpPr>
          <p:nvPr>
            <p:ph type="sldImg"/>
          </p:nvPr>
        </p:nvSpPr>
        <p:spPr>
          <a:xfrm>
            <a:off x="877888" y="733425"/>
            <a:ext cx="4892675" cy="3670300"/>
          </a:xfrm>
          <a:ln/>
        </p:spPr>
      </p:sp>
      <p:sp>
        <p:nvSpPr>
          <p:cNvPr id="20484" name="Rectangle 3"/>
          <p:cNvSpPr>
            <a:spLocks noGrp="1" noChangeArrowheads="1"/>
          </p:cNvSpPr>
          <p:nvPr>
            <p:ph type="body" idx="1"/>
          </p:nvPr>
        </p:nvSpPr>
        <p:spPr>
          <a:xfrm>
            <a:off x="228600" y="3962400"/>
            <a:ext cx="6488113" cy="1181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JAX-WS</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This section is there to give them a quick taste of building a Web service.  Later, we’ll go about it systematically starting from XML.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&lt;*s*o*u*r*c*e*&gt;*5*7*7*g*3*-*7*-*1*5*&lt;*/*s*o*u*r*c*e*&gt;</a:t>
            </a:r>
            <a:endParaRPr lang="en-US" altLang="fr-FR" sz="800">
              <a:solidFill>
                <a:srgbClr val="000000"/>
              </a:solidFill>
            </a:endParaRPr>
          </a:p>
        </p:txBody>
      </p:sp>
      <p:sp>
        <p:nvSpPr>
          <p:cNvPr id="22531" name="Rectangle 2"/>
          <p:cNvSpPr>
            <a:spLocks noGrp="1" noRot="1" noChangeAspect="1" noChangeArrowheads="1" noTextEdit="1"/>
          </p:cNvSpPr>
          <p:nvPr>
            <p:ph type="sldImg"/>
          </p:nvPr>
        </p:nvSpPr>
        <p:spPr>
          <a:xfrm>
            <a:off x="877888" y="733425"/>
            <a:ext cx="4892675" cy="3670300"/>
          </a:xfrm>
          <a:ln/>
        </p:spPr>
      </p:sp>
      <p:sp>
        <p:nvSpPr>
          <p:cNvPr id="22532"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REST</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MySQL, Oracle, etc. all support Xpath.  Lead in to next slide.</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86747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6997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1705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4208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2012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79895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5691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213301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13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7279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01333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smtClean="0"/>
              <a:t>Page </a:t>
            </a:r>
            <a:fld id="{1706FA2A-E49C-4B2B-8D52-E45B1D57F2DD}" type="slidenum">
              <a:rPr lang="fr-FR" altLang="fr-FR" sz="1200" smtClean="0"/>
              <a:pPr>
                <a:spcBef>
                  <a:spcPct val="50000"/>
                </a:spcBef>
                <a:defRPr/>
              </a:pPr>
              <a:t>‹N°›</a:t>
            </a:fld>
            <a:endParaRPr lang="fr-FR" altLang="fr-FR" smtClean="0">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smtClean="0"/>
          </a:p>
          <a:p>
            <a:pPr eaLnBrk="1" hangingPunct="1"/>
            <a:r>
              <a:rPr lang="fr-FR" altLang="fr-FR" smtClean="0"/>
              <a:t>REST</a:t>
            </a:r>
          </a:p>
        </p:txBody>
      </p:sp>
      <p:pic>
        <p:nvPicPr>
          <p:cNvPr id="4099"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81213"/>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8" name="Picture 2" descr="https://miro.medium.com/max/1596/1*rk90QZ30GTAVGd-34lge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315" y="1412776"/>
            <a:ext cx="6144617" cy="2295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fr-FR" smtClean="0"/>
              <a:t>REST</a:t>
            </a:r>
          </a:p>
        </p:txBody>
      </p:sp>
      <p:sp>
        <p:nvSpPr>
          <p:cNvPr id="21507" name="Rectangle 3"/>
          <p:cNvSpPr>
            <a:spLocks noGrp="1" noChangeArrowheads="1"/>
          </p:cNvSpPr>
          <p:nvPr>
            <p:ph idx="1"/>
          </p:nvPr>
        </p:nvSpPr>
        <p:spPr>
          <a:xfrm>
            <a:off x="252413" y="1271588"/>
            <a:ext cx="8599487" cy="4940300"/>
          </a:xfrm>
        </p:spPr>
        <p:txBody>
          <a:bodyPr/>
          <a:lstStyle/>
          <a:p>
            <a:r>
              <a:rPr lang="fr-FR" altLang="fr-FR" sz="1800" smtClean="0"/>
              <a:t>REST (</a:t>
            </a:r>
            <a:r>
              <a:rPr lang="fr-FR" altLang="fr-FR" sz="1800" i="1" u="sng" smtClean="0"/>
              <a:t>Re</a:t>
            </a:r>
            <a:r>
              <a:rPr lang="fr-FR" altLang="fr-FR" sz="1800" i="1" smtClean="0"/>
              <a:t>presentational </a:t>
            </a:r>
            <a:r>
              <a:rPr lang="fr-FR" altLang="fr-FR" sz="1800" i="1" u="sng" smtClean="0"/>
              <a:t>S</a:t>
            </a:r>
            <a:r>
              <a:rPr lang="fr-FR" altLang="fr-FR" sz="1800" i="1" smtClean="0"/>
              <a:t>tate </a:t>
            </a:r>
            <a:r>
              <a:rPr lang="fr-FR" altLang="fr-FR" sz="1800" i="1" u="sng" smtClean="0"/>
              <a:t>T</a:t>
            </a:r>
            <a:r>
              <a:rPr lang="fr-FR" altLang="fr-FR" sz="1800" i="1" smtClean="0"/>
              <a:t>ransfer </a:t>
            </a:r>
            <a:r>
              <a:rPr lang="fr-FR" altLang="fr-FR" sz="1800" smtClean="0"/>
              <a:t>) est un type</a:t>
            </a:r>
            <a:br>
              <a:rPr lang="fr-FR" altLang="fr-FR" sz="1800" smtClean="0"/>
            </a:br>
            <a:r>
              <a:rPr lang="fr-FR" altLang="fr-FR" sz="1800" smtClean="0"/>
              <a:t>d’architecture logicielle</a:t>
            </a:r>
          </a:p>
          <a:p>
            <a:pPr lvl="1"/>
            <a:r>
              <a:rPr lang="fr-FR" altLang="fr-FR" sz="1800" smtClean="0"/>
              <a:t>Décrit des architectures distribuées constituées de services </a:t>
            </a:r>
            <a:br>
              <a:rPr lang="fr-FR" altLang="fr-FR" sz="1800" smtClean="0"/>
            </a:br>
            <a:r>
              <a:rPr lang="fr-FR" altLang="fr-FR" sz="1800" smtClean="0"/>
              <a:t>sans états</a:t>
            </a:r>
          </a:p>
          <a:p>
            <a:pPr lvl="1"/>
            <a:r>
              <a:rPr lang="fr-FR" altLang="fr-FR" sz="1800" smtClean="0"/>
              <a:t>Forgé par Roy Fielding pour décrire l’architecture du World Wide Web</a:t>
            </a:r>
          </a:p>
          <a:p>
            <a:r>
              <a:rPr lang="fr-FR" altLang="fr-FR" sz="1800" smtClean="0"/>
              <a:t>Dans les services Web SOAP/WSDL, toutes les opérations vont à l’URL du service est sont déterminées par le type du message reçu</a:t>
            </a:r>
          </a:p>
          <a:p>
            <a:r>
              <a:rPr lang="fr-FR" altLang="fr-FR" sz="1800" smtClean="0"/>
              <a:t>Dans REST, chaque opération a une URL unique </a:t>
            </a:r>
          </a:p>
          <a:p>
            <a:pPr lvl="1"/>
            <a:r>
              <a:rPr lang="fr-FR" altLang="fr-FR" sz="1800" smtClean="0"/>
              <a:t>Le  client envoie la requête HTTP a une « ressource » sur le serveur</a:t>
            </a:r>
          </a:p>
          <a:p>
            <a:pPr lvl="1"/>
            <a:r>
              <a:rPr lang="fr-FR" altLang="fr-FR" sz="1800" smtClean="0"/>
              <a:t>Les données sont généralement envoyées et reçues par le serveur sous forme de messages XML ordinaires</a:t>
            </a:r>
          </a:p>
          <a:p>
            <a:pPr lvl="1"/>
            <a:r>
              <a:rPr lang="fr-FR" altLang="fr-FR" sz="1800" smtClean="0"/>
              <a:t>REST est plus simple et moins formel que l’emploi de SOAP/WSDL</a:t>
            </a:r>
          </a:p>
          <a:p>
            <a:r>
              <a:rPr lang="fr-FR" altLang="fr-FR" sz="1800" smtClean="0"/>
              <a:t>On peut utiliser l’API Provider côté serveur pour servir du XML ordinaire</a:t>
            </a:r>
          </a:p>
          <a:p>
            <a:pPr lvl="1"/>
            <a:r>
              <a:rPr lang="fr-FR" altLang="fr-FR" sz="1800" smtClean="0"/>
              <a:t>Utile si le XML est stocké en colonne dans une base de données et que la base prend en charge les interrogations style XPath</a:t>
            </a:r>
            <a:endParaRPr lang="fr-FR" altLang="fr-FR" sz="1800" smtClean="0">
              <a:latin typeface="Courier New" panose="02070309020205020404" pitchFamily="49" charset="0"/>
              <a:cs typeface="Courier New" panose="02070309020205020404" pitchFamily="49"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altLang="fr-FR" smtClean="0"/>
              <a:t>Qu’est-ce qui rend Ajax différent?</a:t>
            </a:r>
          </a:p>
        </p:txBody>
      </p:sp>
      <p:sp>
        <p:nvSpPr>
          <p:cNvPr id="23555" name="Rectangle 3"/>
          <p:cNvSpPr>
            <a:spLocks noGrp="1" noChangeArrowheads="1"/>
          </p:cNvSpPr>
          <p:nvPr>
            <p:ph idx="1"/>
          </p:nvPr>
        </p:nvSpPr>
        <p:spPr>
          <a:xfrm>
            <a:off x="279400" y="1312863"/>
            <a:ext cx="8599488" cy="1431925"/>
          </a:xfrm>
        </p:spPr>
        <p:txBody>
          <a:bodyPr/>
          <a:lstStyle/>
          <a:p>
            <a:r>
              <a:rPr lang="fr-FR" altLang="fr-FR" sz="1800" smtClean="0"/>
              <a:t>Dans les applications Web classiques, les requêtes sont synchrones</a:t>
            </a:r>
          </a:p>
          <a:p>
            <a:pPr lvl="1"/>
            <a:r>
              <a:rPr lang="fr-FR" altLang="fr-FR" sz="1800" smtClean="0"/>
              <a:t>La réponse du serveur amène le client à une page différente </a:t>
            </a:r>
          </a:p>
          <a:p>
            <a:r>
              <a:rPr lang="fr-FR" altLang="fr-FR" sz="1800" smtClean="0"/>
              <a:t>Les applications Ajax émettent les requêtes de manière asynchrone</a:t>
            </a:r>
          </a:p>
          <a:p>
            <a:pPr lvl="1"/>
            <a:r>
              <a:rPr lang="fr-FR" altLang="fr-FR" sz="1800" smtClean="0"/>
              <a:t>Quand la réponse arrive, le client met à jour la page Web courante</a:t>
            </a:r>
          </a:p>
        </p:txBody>
      </p:sp>
      <p:graphicFrame>
        <p:nvGraphicFramePr>
          <p:cNvPr id="23556" name="Object 2"/>
          <p:cNvGraphicFramePr>
            <a:graphicFrameLocks noChangeAspect="1"/>
          </p:cNvGraphicFramePr>
          <p:nvPr/>
        </p:nvGraphicFramePr>
        <p:xfrm>
          <a:off x="484188" y="3017838"/>
          <a:ext cx="3392487" cy="2771775"/>
        </p:xfrm>
        <a:graphic>
          <a:graphicData uri="http://schemas.openxmlformats.org/presentationml/2006/ole">
            <mc:AlternateContent xmlns:mc="http://schemas.openxmlformats.org/markup-compatibility/2006">
              <mc:Choice xmlns:v="urn:schemas-microsoft-com:vml" Requires="v">
                <p:oleObj spid="_x0000_s23560" name="Visio" r:id="rId5" imgW="3391939" imgH="2771706" progId="">
                  <p:embed/>
                </p:oleObj>
              </mc:Choice>
              <mc:Fallback>
                <p:oleObj name="Visio" r:id="rId5" imgW="3391939" imgH="2771706"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3017838"/>
                        <a:ext cx="3392487" cy="27717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
          <p:cNvGraphicFramePr>
            <a:graphicFrameLocks noChangeAspect="1"/>
          </p:cNvGraphicFramePr>
          <p:nvPr/>
        </p:nvGraphicFramePr>
        <p:xfrm>
          <a:off x="4187825" y="3327400"/>
          <a:ext cx="4581525" cy="2066925"/>
        </p:xfrm>
        <a:graphic>
          <a:graphicData uri="http://schemas.openxmlformats.org/presentationml/2006/ole">
            <mc:AlternateContent xmlns:mc="http://schemas.openxmlformats.org/markup-compatibility/2006">
              <mc:Choice xmlns:v="urn:schemas-microsoft-com:vml" Requires="v">
                <p:oleObj spid="_x0000_s23561" name="Visio" r:id="rId7" imgW="4644189" imgH="2187953" progId="">
                  <p:embed/>
                </p:oleObj>
              </mc:Choice>
              <mc:Fallback>
                <p:oleObj name="Visio" r:id="rId7" imgW="4644189" imgH="2187953"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825" y="3327400"/>
                        <a:ext cx="4581525" cy="20669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altLang="fr-FR" smtClean="0"/>
              <a:t>Ajax</a:t>
            </a:r>
          </a:p>
        </p:txBody>
      </p:sp>
      <p:sp>
        <p:nvSpPr>
          <p:cNvPr id="25603" name="Rectangle 3"/>
          <p:cNvSpPr>
            <a:spLocks noGrp="1" noChangeArrowheads="1"/>
          </p:cNvSpPr>
          <p:nvPr>
            <p:ph idx="1"/>
          </p:nvPr>
        </p:nvSpPr>
        <p:spPr>
          <a:xfrm>
            <a:off x="279400" y="1316038"/>
            <a:ext cx="8599488" cy="4503737"/>
          </a:xfrm>
        </p:spPr>
        <p:txBody>
          <a:bodyPr/>
          <a:lstStyle/>
          <a:p>
            <a:r>
              <a:rPr lang="fr-FR" altLang="fr-FR" sz="1800" smtClean="0"/>
              <a:t>Acronyme de </a:t>
            </a:r>
            <a:r>
              <a:rPr lang="fr-FR" altLang="fr-FR" sz="1800" i="1" smtClean="0"/>
              <a:t>Asynchronous JavaScript &amp; XML</a:t>
            </a:r>
          </a:p>
          <a:p>
            <a:pPr lvl="1"/>
            <a:r>
              <a:rPr lang="fr-FR" altLang="fr-FR" sz="1800" smtClean="0"/>
              <a:t>Terme forgé par Jesse James Garrett dans un article de 2005 : </a:t>
            </a:r>
            <a:r>
              <a:rPr lang="fr-FR" altLang="fr-FR" sz="1600" smtClean="0">
                <a:latin typeface="Courier New" panose="02070309020205020404" pitchFamily="49" charset="0"/>
                <a:cs typeface="Courier New" panose="02070309020205020404" pitchFamily="49" charset="0"/>
              </a:rPr>
              <a:t>www.adaptivepath.com/ideas/essays/archives/000385.php</a:t>
            </a:r>
          </a:p>
          <a:p>
            <a:r>
              <a:rPr lang="fr-FR" altLang="fr-FR" sz="1800" smtClean="0"/>
              <a:t>En Ajax, le code JavaScript est exécuté par le navigateur Web</a:t>
            </a:r>
          </a:p>
          <a:p>
            <a:pPr lvl="1"/>
            <a:r>
              <a:rPr lang="fr-FR" altLang="fr-FR" sz="1800" smtClean="0">
                <a:latin typeface="Courier New" panose="02070309020205020404" pitchFamily="49" charset="0"/>
              </a:rPr>
              <a:t>XmlHttpRequest</a:t>
            </a:r>
            <a:r>
              <a:rPr lang="fr-FR" altLang="fr-FR" sz="1800" smtClean="0"/>
              <a:t> est émis par le code JavaScript</a:t>
            </a:r>
          </a:p>
          <a:p>
            <a:pPr lvl="2"/>
            <a:r>
              <a:rPr lang="fr-FR" altLang="fr-FR" sz="1800" smtClean="0"/>
              <a:t>Un objet spécial peut demander les données du serveur sans recharger la page</a:t>
            </a:r>
          </a:p>
          <a:p>
            <a:pPr lvl="2"/>
            <a:r>
              <a:rPr lang="fr-FR" altLang="fr-FR" sz="1800" smtClean="0"/>
              <a:t>La page Web courante est actualisée avec la réponse quand elle</a:t>
            </a:r>
            <a:br>
              <a:rPr lang="fr-FR" altLang="fr-FR" sz="1800" smtClean="0"/>
            </a:br>
            <a:r>
              <a:rPr lang="fr-FR" altLang="fr-FR" sz="1800" smtClean="0"/>
              <a:t>est disponible</a:t>
            </a:r>
          </a:p>
          <a:p>
            <a:pPr lvl="1"/>
            <a:r>
              <a:rPr lang="fr-FR" altLang="fr-FR" sz="1800" smtClean="0"/>
              <a:t>XML est utilisée pour renvoyer les données depuis le serveur</a:t>
            </a:r>
          </a:p>
          <a:p>
            <a:pPr lvl="2"/>
            <a:r>
              <a:rPr lang="fr-FR" altLang="fr-FR" sz="1800" smtClean="0"/>
              <a:t>XML est analysé par JavaScript et utilisé pour actualiser l’affichage</a:t>
            </a:r>
          </a:p>
          <a:p>
            <a:r>
              <a:rPr lang="fr-FR" altLang="fr-FR" sz="1800" smtClean="0"/>
              <a:t>L’essentiel d’Ajax se trouve côté client</a:t>
            </a:r>
          </a:p>
          <a:p>
            <a:pPr lvl="1"/>
            <a:r>
              <a:rPr lang="fr-FR" altLang="fr-FR" sz="1800" smtClean="0"/>
              <a:t>JavaScript dépasse la portée de ce cours</a:t>
            </a:r>
          </a:p>
          <a:p>
            <a:pPr lvl="1"/>
            <a:r>
              <a:rPr lang="fr-FR" altLang="fr-FR" sz="1800" smtClean="0"/>
              <a:t>Nous nous intéressons plus à ce qui doit être fait côté serveur</a:t>
            </a:r>
          </a:p>
        </p:txBody>
      </p:sp>
      <p:grpSp>
        <p:nvGrpSpPr>
          <p:cNvPr id="25604" name="Group 4"/>
          <p:cNvGrpSpPr>
            <a:grpSpLocks/>
          </p:cNvGrpSpPr>
          <p:nvPr/>
        </p:nvGrpSpPr>
        <p:grpSpPr bwMode="auto">
          <a:xfrm>
            <a:off x="527050" y="2482850"/>
            <a:ext cx="523875" cy="549275"/>
            <a:chOff x="286" y="1234"/>
            <a:chExt cx="330" cy="346"/>
          </a:xfrm>
        </p:grpSpPr>
        <p:sp>
          <p:nvSpPr>
            <p:cNvPr id="25608"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9" name="Rectangle 6"/>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grpSp>
        <p:nvGrpSpPr>
          <p:cNvPr id="25605" name="Group 7"/>
          <p:cNvGrpSpPr>
            <a:grpSpLocks/>
          </p:cNvGrpSpPr>
          <p:nvPr/>
        </p:nvGrpSpPr>
        <p:grpSpPr bwMode="auto">
          <a:xfrm>
            <a:off x="527050" y="5256213"/>
            <a:ext cx="523875" cy="549275"/>
            <a:chOff x="286" y="1234"/>
            <a:chExt cx="330" cy="346"/>
          </a:xfrm>
        </p:grpSpPr>
        <p:sp>
          <p:nvSpPr>
            <p:cNvPr id="25606" name="Oval 8"/>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7" name="Rectangle 9"/>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06488" y="169863"/>
            <a:ext cx="7772400" cy="1143000"/>
          </a:xfrm>
        </p:spPr>
        <p:txBody>
          <a:bodyPr/>
          <a:lstStyle/>
          <a:p>
            <a:r>
              <a:rPr lang="fr-FR" altLang="fr-FR" smtClean="0"/>
              <a:t>Une application de gestion de stock RESTful</a:t>
            </a:r>
          </a:p>
        </p:txBody>
      </p:sp>
      <p:sp>
        <p:nvSpPr>
          <p:cNvPr id="27651" name="Rectangle 3"/>
          <p:cNvSpPr>
            <a:spLocks noGrp="1" noChangeArrowheads="1"/>
          </p:cNvSpPr>
          <p:nvPr>
            <p:ph idx="1"/>
          </p:nvPr>
        </p:nvSpPr>
        <p:spPr>
          <a:xfrm>
            <a:off x="279400" y="1312863"/>
            <a:ext cx="8599488" cy="5145087"/>
          </a:xfrm>
        </p:spPr>
        <p:txBody>
          <a:bodyPr/>
          <a:lstStyle/>
          <a:p>
            <a:pPr>
              <a:lnSpc>
                <a:spcPts val="2000"/>
              </a:lnSpc>
            </a:pPr>
            <a:r>
              <a:rPr lang="fr-FR" altLang="fr-FR" sz="1800" smtClean="0"/>
              <a:t>Supposez par exemple qu’on veuille construire un service Web  de</a:t>
            </a:r>
            <a:br>
              <a:rPr lang="fr-FR" altLang="fr-FR" sz="1800" smtClean="0"/>
            </a:br>
            <a:r>
              <a:rPr lang="fr-FR" altLang="fr-FR" sz="1800" smtClean="0"/>
              <a:t>gestion de stock</a:t>
            </a:r>
          </a:p>
          <a:p>
            <a:pPr lvl="1">
              <a:lnSpc>
                <a:spcPts val="2000"/>
              </a:lnSpc>
            </a:pPr>
            <a:r>
              <a:rPr lang="fr-FR" altLang="fr-FR" sz="1800" smtClean="0">
                <a:cs typeface="Courier New" panose="02070309020205020404" pitchFamily="49" charset="0"/>
              </a:rPr>
              <a:t>Disponible à l’adresse </a:t>
            </a:r>
            <a:r>
              <a:rPr lang="fr-FR" altLang="fr-FR" sz="1800" smtClean="0">
                <a:latin typeface="Courier New" panose="02070309020205020404" pitchFamily="49" charset="0"/>
                <a:cs typeface="Courier New" panose="02070309020205020404" pitchFamily="49" charset="0"/>
              </a:rPr>
              <a:t>http://rf.com/inventory/rs/item/</a:t>
            </a:r>
            <a:r>
              <a:rPr lang="fr-FR" altLang="fr-FR" sz="1800" i="1" smtClean="0">
                <a:latin typeface="Courier New" panose="02070309020205020404" pitchFamily="49" charset="0"/>
                <a:cs typeface="Courier New" panose="02070309020205020404" pitchFamily="49" charset="0"/>
              </a:rPr>
              <a:t>XXXX</a:t>
            </a:r>
            <a:endParaRPr lang="fr-FR" altLang="fr-FR" sz="1800" i="1" smtClean="0"/>
          </a:p>
          <a:p>
            <a:pPr>
              <a:lnSpc>
                <a:spcPts val="2000"/>
              </a:lnSpc>
            </a:pPr>
            <a:r>
              <a:rPr lang="fr-FR" altLang="fr-FR" sz="1800" smtClean="0"/>
              <a:t>Un client Ajax émet des requêtes HTTP/XML</a:t>
            </a:r>
          </a:p>
          <a:p>
            <a:pPr lvl="1">
              <a:lnSpc>
                <a:spcPts val="2000"/>
              </a:lnSpc>
            </a:pPr>
            <a:r>
              <a:rPr lang="fr-FR" altLang="fr-FR" sz="1800" smtClean="0">
                <a:latin typeface="Courier New" panose="02070309020205020404" pitchFamily="49" charset="0"/>
                <a:cs typeface="Courier New" panose="02070309020205020404" pitchFamily="49" charset="0"/>
              </a:rPr>
              <a:t>HTTP GET</a:t>
            </a:r>
            <a:r>
              <a:rPr lang="fr-FR" altLang="fr-FR" sz="1800" smtClean="0"/>
              <a:t> vers l’URL </a:t>
            </a:r>
            <a:r>
              <a:rPr lang="fr-FR" altLang="fr-FR" sz="1800" smtClean="0">
                <a:latin typeface="Courier New" panose="02070309020205020404" pitchFamily="49" charset="0"/>
              </a:rPr>
              <a:t>/all</a:t>
            </a:r>
            <a:r>
              <a:rPr lang="fr-FR" altLang="fr-FR" sz="1800" smtClean="0"/>
              <a:t> retournera tous les articles en stock</a:t>
            </a:r>
          </a:p>
          <a:p>
            <a:pPr lvl="2">
              <a:lnSpc>
                <a:spcPts val="2000"/>
              </a:lnSpc>
            </a:pPr>
            <a:r>
              <a:rPr lang="fr-FR" altLang="fr-FR" sz="1800" smtClean="0"/>
              <a:t>La réponse retournée sera un document XML</a:t>
            </a:r>
          </a:p>
          <a:p>
            <a:pPr lvl="1">
              <a:lnSpc>
                <a:spcPts val="2000"/>
              </a:lnSpc>
            </a:pPr>
            <a:r>
              <a:rPr lang="fr-FR" altLang="fr-FR" sz="1800" smtClean="0">
                <a:latin typeface="Courier New" panose="02070309020205020404" pitchFamily="49" charset="0"/>
                <a:cs typeface="Courier New" panose="02070309020205020404" pitchFamily="49" charset="0"/>
              </a:rPr>
              <a:t>HTTP POST</a:t>
            </a:r>
            <a:r>
              <a:rPr lang="fr-FR" altLang="fr-FR" sz="1800" smtClean="0"/>
              <a:t> déclenchera une mise à jour du stock</a:t>
            </a:r>
          </a:p>
          <a:p>
            <a:pPr lvl="2">
              <a:lnSpc>
                <a:spcPts val="2000"/>
              </a:lnSpc>
            </a:pPr>
            <a:r>
              <a:rPr lang="fr-FR" altLang="fr-FR" sz="1800" smtClean="0"/>
              <a:t>Le document XML posté contiendra </a:t>
            </a:r>
            <a:r>
              <a:rPr lang="fr-FR" altLang="fr-FR" sz="1800" smtClean="0">
                <a:latin typeface="Courier New" panose="02070309020205020404" pitchFamily="49" charset="0"/>
                <a:cs typeface="Courier New" panose="02070309020205020404" pitchFamily="49" charset="0"/>
              </a:rPr>
              <a:t>product_id</a:t>
            </a:r>
            <a:r>
              <a:rPr lang="fr-FR" altLang="fr-FR" sz="1800" smtClean="0"/>
              <a:t> et la</a:t>
            </a:r>
            <a:br>
              <a:rPr lang="fr-FR" altLang="fr-FR" sz="1800" smtClean="0"/>
            </a:br>
            <a:r>
              <a:rPr lang="fr-FR" altLang="fr-FR" sz="1800" smtClean="0"/>
              <a:t>nouvelle quantité</a:t>
            </a:r>
          </a:p>
          <a:p>
            <a:pPr lvl="1">
              <a:lnSpc>
                <a:spcPts val="2000"/>
              </a:lnSpc>
            </a:pPr>
            <a:r>
              <a:rPr lang="fr-FR" altLang="fr-FR" sz="1800" smtClean="0">
                <a:latin typeface="Courier New" panose="02070309020205020404" pitchFamily="49" charset="0"/>
                <a:cs typeface="Courier New" panose="02070309020205020404" pitchFamily="49" charset="0"/>
              </a:rPr>
              <a:t>HTTP PUT</a:t>
            </a:r>
            <a:r>
              <a:rPr lang="fr-FR" altLang="fr-FR" sz="1800" smtClean="0"/>
              <a:t> provoquera l’insertion de l’enregistrement dans la base de données côté serveur</a:t>
            </a:r>
          </a:p>
          <a:p>
            <a:pPr lvl="2">
              <a:lnSpc>
                <a:spcPts val="2000"/>
              </a:lnSpc>
            </a:pPr>
            <a:r>
              <a:rPr lang="fr-FR" altLang="fr-FR" sz="1800" smtClean="0"/>
              <a:t>L’URL sera </a:t>
            </a:r>
            <a:r>
              <a:rPr lang="fr-FR" altLang="fr-FR" sz="1800" smtClean="0">
                <a:latin typeface="Courier New" panose="02070309020205020404" pitchFamily="49" charset="0"/>
                <a:cs typeface="Courier New" panose="02070309020205020404" pitchFamily="49" charset="0"/>
              </a:rPr>
              <a:t>/3012</a:t>
            </a:r>
            <a:r>
              <a:rPr lang="fr-FR" altLang="fr-FR" sz="1800" smtClean="0"/>
              <a:t> pour insérer l’enregistrement contenant </a:t>
            </a:r>
            <a:r>
              <a:rPr lang="fr-FR" altLang="fr-FR" sz="1800" smtClean="0">
                <a:latin typeface="Courier New" panose="02070309020205020404" pitchFamily="49" charset="0"/>
                <a:cs typeface="Courier New" panose="02070309020205020404" pitchFamily="49" charset="0"/>
              </a:rPr>
              <a:t>product_id=3012</a:t>
            </a:r>
          </a:p>
          <a:p>
            <a:pPr lvl="2">
              <a:lnSpc>
                <a:spcPts val="2000"/>
              </a:lnSpc>
            </a:pPr>
            <a:r>
              <a:rPr lang="fr-FR" altLang="fr-FR" sz="1800" smtClean="0"/>
              <a:t>Le XML posté contiendra la quantité</a:t>
            </a:r>
          </a:p>
          <a:p>
            <a:pPr lvl="1">
              <a:lnSpc>
                <a:spcPts val="2000"/>
              </a:lnSpc>
            </a:pPr>
            <a:r>
              <a:rPr lang="fr-FR" altLang="fr-FR" sz="1800" smtClean="0">
                <a:latin typeface="Courier New" panose="02070309020205020404" pitchFamily="49" charset="0"/>
                <a:cs typeface="Courier New" panose="02070309020205020404" pitchFamily="49" charset="0"/>
              </a:rPr>
              <a:t>HTTP DELETE</a:t>
            </a:r>
            <a:r>
              <a:rPr lang="fr-FR" altLang="fr-FR" sz="1800" smtClean="0"/>
              <a:t> provoquera la suppression de l’enregistrement dans la base de données côté serveur</a:t>
            </a:r>
          </a:p>
          <a:p>
            <a:pPr lvl="2">
              <a:lnSpc>
                <a:spcPts val="2000"/>
              </a:lnSpc>
            </a:pPr>
            <a:r>
              <a:rPr lang="fr-FR" altLang="fr-FR" sz="1800" smtClean="0"/>
              <a:t>L’URL sera </a:t>
            </a:r>
            <a:r>
              <a:rPr lang="fr-FR" altLang="fr-FR" sz="1800" smtClean="0">
                <a:latin typeface="Courier New" panose="02070309020205020404" pitchFamily="49" charset="0"/>
                <a:cs typeface="Courier New" panose="02070309020205020404" pitchFamily="49" charset="0"/>
              </a:rPr>
              <a:t>/3012</a:t>
            </a:r>
            <a:r>
              <a:rPr lang="fr-FR" altLang="fr-FR" sz="1800" smtClean="0"/>
              <a:t> pour supprimer l’enregistrement contenant </a:t>
            </a:r>
            <a:r>
              <a:rPr lang="fr-FR" altLang="fr-FR" sz="1800" smtClean="0">
                <a:latin typeface="Courier New" panose="02070309020205020404" pitchFamily="49" charset="0"/>
                <a:cs typeface="Courier New" panose="02070309020205020404" pitchFamily="49" charset="0"/>
              </a:rPr>
              <a:t>product_id=3012</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9188" y="184150"/>
            <a:ext cx="7772400" cy="1143000"/>
          </a:xfrm>
        </p:spPr>
        <p:txBody>
          <a:bodyPr/>
          <a:lstStyle/>
          <a:p>
            <a:r>
              <a:rPr lang="fr-FR" altLang="fr-FR" smtClean="0"/>
              <a:t>Implémenter des services RESTful  avec JAX-RS</a:t>
            </a:r>
            <a:r>
              <a:rPr lang="fr-FR" altLang="fr-FR" smtClean="0">
                <a:latin typeface="Courier New" panose="02070309020205020404" pitchFamily="49" charset="0"/>
              </a:rPr>
              <a:t> </a:t>
            </a:r>
            <a:endParaRPr lang="fr-FR" altLang="fr-FR" smtClean="0"/>
          </a:p>
        </p:txBody>
      </p:sp>
      <p:sp>
        <p:nvSpPr>
          <p:cNvPr id="29699" name="Rectangle 3"/>
          <p:cNvSpPr>
            <a:spLocks noGrp="1" noChangeArrowheads="1"/>
          </p:cNvSpPr>
          <p:nvPr>
            <p:ph idx="1"/>
          </p:nvPr>
        </p:nvSpPr>
        <p:spPr>
          <a:xfrm>
            <a:off x="279400" y="1312863"/>
            <a:ext cx="8599488" cy="3979862"/>
          </a:xfrm>
        </p:spPr>
        <p:txBody>
          <a:bodyPr/>
          <a:lstStyle/>
          <a:p>
            <a:r>
              <a:rPr lang="fr-FR" altLang="fr-FR" sz="1800" smtClean="0"/>
              <a:t>JAX-RS simplifie le développement de services RESTful</a:t>
            </a:r>
          </a:p>
          <a:p>
            <a:pPr lvl="1"/>
            <a:r>
              <a:rPr lang="fr-FR" altLang="fr-FR" sz="1800" smtClean="0"/>
              <a:t>JAX-RS est une API standard définie par la JSR 311</a:t>
            </a:r>
          </a:p>
          <a:p>
            <a:pPr lvl="1"/>
            <a:r>
              <a:rPr lang="fr-FR" altLang="fr-FR" sz="1800" smtClean="0">
                <a:latin typeface="Courier New" panose="02070309020205020404" pitchFamily="49" charset="0"/>
              </a:rPr>
              <a:t>jsr311-api.jar</a:t>
            </a:r>
            <a:r>
              <a:rPr lang="fr-FR" altLang="fr-FR" sz="1800" smtClean="0"/>
              <a:t> doit être dans le classpath durant la compilation</a:t>
            </a:r>
          </a:p>
          <a:p>
            <a:r>
              <a:rPr lang="fr-FR" altLang="fr-FR" sz="1800" smtClean="0"/>
              <a:t>L’implémentation de référence pour JAX-RS s’appelle Jersey</a:t>
            </a:r>
          </a:p>
          <a:p>
            <a:pPr lvl="1"/>
            <a:r>
              <a:rPr lang="fr-FR" altLang="fr-FR" sz="1800" smtClean="0"/>
              <a:t>Pour utiliser Jersey dans votre application Web, mettez à jour GlassFish </a:t>
            </a:r>
            <a:br>
              <a:rPr lang="fr-FR" altLang="fr-FR" sz="1800" smtClean="0"/>
            </a:br>
            <a:r>
              <a:rPr lang="fr-FR" altLang="fr-FR" sz="1800" smtClean="0"/>
              <a:t>(ou un autre serveur d’applications)  et incluez Jersey</a:t>
            </a:r>
          </a:p>
          <a:p>
            <a:pPr lvl="1"/>
            <a:r>
              <a:rPr lang="fr-FR" altLang="fr-FR" sz="1800" smtClean="0">
                <a:latin typeface="Courier New" panose="02070309020205020404" pitchFamily="49" charset="0"/>
              </a:rPr>
              <a:t>jsr311-api.jar</a:t>
            </a:r>
            <a:r>
              <a:rPr lang="fr-FR" altLang="fr-FR" sz="1800" smtClean="0"/>
              <a:t> distribué avec Jersey</a:t>
            </a:r>
          </a:p>
          <a:p>
            <a:r>
              <a:rPr lang="fr-FR" altLang="fr-FR" sz="1800" smtClean="0"/>
              <a:t>Pour implémenter un service RESTful avec JAX-RS :</a:t>
            </a:r>
          </a:p>
          <a:p>
            <a:pPr lvl="1"/>
            <a:r>
              <a:rPr lang="fr-FR" altLang="fr-FR" sz="1800" smtClean="0"/>
              <a:t>Configurer l’association d’URL dans </a:t>
            </a:r>
            <a:r>
              <a:rPr lang="fr-FR" altLang="fr-FR" sz="1800" smtClean="0">
                <a:latin typeface="Courier New" panose="02070309020205020404" pitchFamily="49" charset="0"/>
                <a:cs typeface="Courier New" panose="02070309020205020404" pitchFamily="49" charset="0"/>
              </a:rPr>
              <a:t>web.xml</a:t>
            </a:r>
          </a:p>
          <a:p>
            <a:pPr lvl="1"/>
            <a:r>
              <a:rPr lang="fr-FR" altLang="fr-FR" sz="1800" smtClean="0"/>
              <a:t>Écrire le service Web avec des annotations JAX-RS </a:t>
            </a:r>
          </a:p>
          <a:p>
            <a:pPr lvl="1"/>
            <a:r>
              <a:rPr lang="fr-FR" altLang="fr-FR" sz="1800" smtClean="0"/>
              <a:t>Créer et déployer le fichier WAR comme d’habitude</a:t>
            </a:r>
          </a:p>
          <a:p>
            <a:r>
              <a:rPr lang="fr-FR" altLang="fr-FR" sz="2200" smtClean="0"/>
              <a:t>Complexe</a:t>
            </a:r>
          </a:p>
          <a:p>
            <a:pPr lvl="1"/>
            <a:endParaRPr lang="fr-FR" altLang="fr-FR" sz="1800" smtClean="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r>
              <a:rPr lang="fr-FR" altLang="fr-FR" smtClean="0"/>
              <a:t>Spring Boot</a:t>
            </a:r>
          </a:p>
        </p:txBody>
      </p:sp>
      <p:sp>
        <p:nvSpPr>
          <p:cNvPr id="31747" name="Espace réservé du contenu 2"/>
          <p:cNvSpPr>
            <a:spLocks noGrp="1"/>
          </p:cNvSpPr>
          <p:nvPr>
            <p:ph idx="1"/>
          </p:nvPr>
        </p:nvSpPr>
        <p:spPr>
          <a:xfrm>
            <a:off x="900113" y="1700213"/>
            <a:ext cx="7772400" cy="4114800"/>
          </a:xfrm>
        </p:spPr>
        <p:txBody>
          <a:bodyPr/>
          <a:lstStyle/>
          <a:p>
            <a:r>
              <a:rPr lang="fr-FR" altLang="fr-FR" smtClean="0"/>
              <a:t>Spring Boot permet de simplifier le développement REST backend</a:t>
            </a:r>
          </a:p>
          <a:p>
            <a:r>
              <a:rPr lang="fr-FR" altLang="fr-FR" smtClean="0"/>
              <a:t>Dépendance Spring Web</a:t>
            </a:r>
          </a:p>
          <a:p>
            <a:endParaRPr lang="fr-FR" altLang="fr-FR" smtClean="0"/>
          </a:p>
        </p:txBody>
      </p:sp>
      <p:pic>
        <p:nvPicPr>
          <p:cNvPr id="3174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41738"/>
            <a:ext cx="75152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s://miro.medium.com/max/1596/1*rk90QZ30GTAVGd-34lgeh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3219" y="-3204"/>
            <a:ext cx="4586188" cy="1713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altLang="fr-FR" smtClean="0"/>
              <a:t>Initializr</a:t>
            </a:r>
          </a:p>
        </p:txBody>
      </p:sp>
      <p:sp>
        <p:nvSpPr>
          <p:cNvPr id="32771" name="Espace réservé du contenu 2"/>
          <p:cNvSpPr>
            <a:spLocks noGrp="1"/>
          </p:cNvSpPr>
          <p:nvPr>
            <p:ph idx="1"/>
          </p:nvPr>
        </p:nvSpPr>
        <p:spPr/>
        <p:txBody>
          <a:bodyPr/>
          <a:lstStyle/>
          <a:p>
            <a:endParaRPr lang="fr-FR" altLang="fr-FR" smtClean="0"/>
          </a:p>
        </p:txBody>
      </p:sp>
      <p:pic>
        <p:nvPicPr>
          <p:cNvPr id="32772" name="Picture 2" descr="initializ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268413"/>
            <a:ext cx="12041188" cy="699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altLang="fr-FR" smtClean="0"/>
              <a:t>Dépendances</a:t>
            </a:r>
          </a:p>
        </p:txBody>
      </p:sp>
      <p:sp>
        <p:nvSpPr>
          <p:cNvPr id="33795" name="Espace réservé du contenu 2"/>
          <p:cNvSpPr>
            <a:spLocks noGrp="1"/>
          </p:cNvSpPr>
          <p:nvPr>
            <p:ph idx="1"/>
          </p:nvPr>
        </p:nvSpPr>
        <p:spPr/>
        <p:txBody>
          <a:bodyPr/>
          <a:lstStyle/>
          <a:p>
            <a:r>
              <a:rPr lang="fr-FR" altLang="fr-FR" smtClean="0"/>
              <a:t>Lombok</a:t>
            </a:r>
          </a:p>
          <a:p>
            <a:pPr lvl="1"/>
            <a:r>
              <a:rPr lang="fr-FR" altLang="fr-FR" smtClean="0"/>
              <a:t>Permet de simplifier la programmation Java</a:t>
            </a:r>
          </a:p>
          <a:p>
            <a:pPr lvl="1"/>
            <a:r>
              <a:rPr lang="fr-FR" altLang="fr-FR" smtClean="0"/>
              <a:t>Création des constructeurs et des getter / setter automatique</a:t>
            </a:r>
          </a:p>
          <a:p>
            <a:r>
              <a:rPr lang="fr-FR" altLang="fr-FR" smtClean="0"/>
              <a:t>JPA</a:t>
            </a:r>
          </a:p>
          <a:p>
            <a:r>
              <a:rPr lang="fr-FR" altLang="fr-FR" smtClean="0"/>
              <a:t>H2</a:t>
            </a:r>
          </a:p>
          <a:p>
            <a:pPr lvl="1"/>
            <a:r>
              <a:rPr lang="fr-FR" altLang="fr-FR" smtClean="0"/>
              <a:t>Base de données en mémoire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altLang="fr-FR" smtClean="0"/>
              <a:t>Explore</a:t>
            </a:r>
          </a:p>
        </p:txBody>
      </p:sp>
      <p:sp>
        <p:nvSpPr>
          <p:cNvPr id="34819" name="Espace réservé du contenu 2"/>
          <p:cNvSpPr>
            <a:spLocks noGrp="1"/>
          </p:cNvSpPr>
          <p:nvPr>
            <p:ph idx="1"/>
          </p:nvPr>
        </p:nvSpPr>
        <p:spPr>
          <a:xfrm>
            <a:off x="468313" y="1593850"/>
            <a:ext cx="4033837" cy="4114800"/>
          </a:xfrm>
        </p:spPr>
        <p:txBody>
          <a:bodyPr/>
          <a:lstStyle/>
          <a:p>
            <a:r>
              <a:rPr lang="fr-FR" altLang="fr-FR" smtClean="0"/>
              <a:t>Dans le menu Explore nous pouvons visualiser les fichiers générés</a:t>
            </a:r>
          </a:p>
        </p:txBody>
      </p:sp>
      <p:pic>
        <p:nvPicPr>
          <p:cNvPr id="3482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592263"/>
            <a:ext cx="3963987"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altLang="fr-FR" smtClean="0"/>
              <a:t>IntelliJ</a:t>
            </a:r>
          </a:p>
        </p:txBody>
      </p:sp>
      <p:sp>
        <p:nvSpPr>
          <p:cNvPr id="35843" name="Espace réservé du contenu 2"/>
          <p:cNvSpPr>
            <a:spLocks noGrp="1"/>
          </p:cNvSpPr>
          <p:nvPr>
            <p:ph idx="1"/>
          </p:nvPr>
        </p:nvSpPr>
        <p:spPr>
          <a:xfrm>
            <a:off x="395288" y="1333500"/>
            <a:ext cx="7772400" cy="4114800"/>
          </a:xfrm>
        </p:spPr>
        <p:txBody>
          <a:bodyPr/>
          <a:lstStyle/>
          <a:p>
            <a:r>
              <a:rPr lang="fr-FR" altLang="fr-FR" smtClean="0"/>
              <a:t>Pour exécuter le projet via IntelliJ il faut configurer Maven ou Gradle</a:t>
            </a:r>
          </a:p>
          <a:p>
            <a:pPr lvl="1"/>
            <a:r>
              <a:rPr lang="fr-FR" altLang="fr-FR" smtClean="0"/>
              <a:t>Clique droit sur pom.xml &gt; Add as maven project</a:t>
            </a:r>
          </a:p>
          <a:p>
            <a:pPr lvl="1"/>
            <a:r>
              <a:rPr lang="fr-FR" altLang="fr-FR" smtClean="0"/>
              <a:t>Automatique pour Gradle après téléchargement</a:t>
            </a:r>
          </a:p>
          <a:p>
            <a:endParaRPr lang="fr-FR" altLang="fr-FR" smtClean="0"/>
          </a:p>
        </p:txBody>
      </p:sp>
      <p:pic>
        <p:nvPicPr>
          <p:cNvPr id="3584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657600"/>
            <a:ext cx="61341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1106488" y="260350"/>
            <a:ext cx="7772400" cy="1143000"/>
          </a:xfrm>
        </p:spPr>
        <p:txBody>
          <a:bodyPr>
            <a:normAutofit fontScale="90000"/>
          </a:bodyPr>
          <a:lstStyle/>
          <a:p>
            <a:pPr>
              <a:defRPr/>
            </a:pPr>
            <a:r>
              <a:rPr lang="fr-FR" dirty="0" smtClean="0"/>
              <a:t>Qu’est-ce qu’une architecture orientée services ?</a:t>
            </a:r>
            <a:endParaRPr lang="fr-FR" dirty="0"/>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pPr>
              <a:defRPr/>
            </a:pPr>
            <a:r>
              <a:rPr lang="fr-FR" sz="1800" dirty="0" smtClean="0"/>
              <a:t>Une architecture orientée services se compose de services faiblement couplés et interopérables</a:t>
            </a:r>
          </a:p>
          <a:p>
            <a:pPr lvl="1">
              <a:defRPr/>
            </a:pPr>
            <a:r>
              <a:rPr lang="fr-FR" sz="1800" dirty="0" smtClean="0"/>
              <a:t>Services : chaque composant de l’architecture est dédié à une tâche</a:t>
            </a:r>
          </a:p>
          <a:p>
            <a:pPr lvl="1">
              <a:defRPr/>
            </a:pPr>
            <a:r>
              <a:rPr lang="fr-FR" sz="1800" dirty="0" smtClean="0"/>
              <a:t>Faiblement couplés : les services sont relativement indépendants</a:t>
            </a:r>
          </a:p>
          <a:p>
            <a:pPr lvl="1">
              <a:defRPr/>
            </a:pPr>
            <a:r>
              <a:rPr lang="fr-FR" sz="1800" dirty="0" smtClean="0"/>
              <a:t>Interopérables : les services sont conformes à un standard</a:t>
            </a:r>
          </a:p>
        </p:txBody>
      </p:sp>
      <p:pic>
        <p:nvPicPr>
          <p:cNvPr id="512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3000375"/>
            <a:ext cx="58293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fr-FR" altLang="fr-FR" smtClean="0"/>
              <a:t>Contrôleur</a:t>
            </a:r>
          </a:p>
        </p:txBody>
      </p:sp>
      <p:sp>
        <p:nvSpPr>
          <p:cNvPr id="36867" name="Espace réservé du contenu 2"/>
          <p:cNvSpPr>
            <a:spLocks noGrp="1"/>
          </p:cNvSpPr>
          <p:nvPr>
            <p:ph idx="1"/>
          </p:nvPr>
        </p:nvSpPr>
        <p:spPr/>
        <p:txBody>
          <a:bodyPr/>
          <a:lstStyle/>
          <a:p>
            <a:r>
              <a:rPr lang="fr-FR" altLang="fr-FR" smtClean="0"/>
              <a:t>Le contrôleur REST est la représentation Java du service</a:t>
            </a:r>
          </a:p>
          <a:p>
            <a:pPr lvl="1"/>
            <a:r>
              <a:rPr lang="fr-FR" altLang="fr-FR" smtClean="0"/>
              <a:t>Classe</a:t>
            </a:r>
          </a:p>
          <a:p>
            <a:pPr lvl="1"/>
            <a:r>
              <a:rPr lang="fr-FR" altLang="fr-FR" smtClean="0"/>
              <a:t>Design Pattern Controller</a:t>
            </a:r>
          </a:p>
          <a:p>
            <a:pPr lvl="1"/>
            <a:r>
              <a:rPr lang="fr-FR" altLang="fr-FR" smtClean="0"/>
              <a:t>@RestController</a:t>
            </a:r>
          </a:p>
          <a:p>
            <a:r>
              <a:rPr lang="fr-FR" altLang="fr-FR" smtClean="0"/>
              <a:t>Exemple</a:t>
            </a:r>
          </a:p>
          <a:p>
            <a:pPr lvl="1"/>
            <a:r>
              <a:rPr lang="fr-FR" altLang="fr-FR" smtClean="0"/>
              <a:t>@RestController</a:t>
            </a:r>
          </a:p>
          <a:p>
            <a:pPr lvl="1"/>
            <a:r>
              <a:rPr lang="fr-FR" altLang="fr-FR" smtClean="0"/>
              <a:t>public class HelloController {}</a:t>
            </a:r>
          </a:p>
        </p:txBody>
      </p:sp>
      <p:pic>
        <p:nvPicPr>
          <p:cNvPr id="4" name="Picture 2" descr="https://miro.medium.com/max/1596/1*rk90QZ30GTAVGd-34lgeh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717032"/>
            <a:ext cx="3240360" cy="1210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FR" altLang="fr-FR" smtClean="0"/>
              <a:t>URL Mapping</a:t>
            </a:r>
          </a:p>
        </p:txBody>
      </p:sp>
      <p:sp>
        <p:nvSpPr>
          <p:cNvPr id="3" name="Espace réservé du contenu 2"/>
          <p:cNvSpPr>
            <a:spLocks noGrp="1"/>
          </p:cNvSpPr>
          <p:nvPr>
            <p:ph idx="1"/>
          </p:nvPr>
        </p:nvSpPr>
        <p:spPr/>
        <p:txBody>
          <a:bodyPr/>
          <a:lstStyle/>
          <a:p>
            <a:pPr>
              <a:defRPr/>
            </a:pPr>
            <a:r>
              <a:rPr lang="fr-FR" dirty="0" smtClean="0"/>
              <a:t>L’annotation @</a:t>
            </a:r>
            <a:r>
              <a:rPr lang="fr-FR" dirty="0" err="1" smtClean="0"/>
              <a:t>GetMapping</a:t>
            </a:r>
            <a:r>
              <a:rPr lang="fr-FR" dirty="0" smtClean="0"/>
              <a:t> permet d’associer une URL à une méthode</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GetMapping</a:t>
            </a:r>
            <a:r>
              <a:rPr lang="en-US" sz="2000" dirty="0" smtClean="0">
                <a:latin typeface="Courier New" panose="02070309020205020404" pitchFamily="49" charset="0"/>
                <a:cs typeface="Courier New" panose="02070309020205020404" pitchFamily="49" charset="0"/>
              </a:rPr>
              <a:t>("/hello")</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public String hello()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“Hello”;</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altLang="fr-FR" smtClean="0"/>
              <a:t>Paramètres</a:t>
            </a:r>
          </a:p>
        </p:txBody>
      </p:sp>
      <p:sp>
        <p:nvSpPr>
          <p:cNvPr id="38915" name="Espace réservé du contenu 2"/>
          <p:cNvSpPr>
            <a:spLocks noGrp="1"/>
          </p:cNvSpPr>
          <p:nvPr>
            <p:ph idx="1"/>
          </p:nvPr>
        </p:nvSpPr>
        <p:spPr/>
        <p:txBody>
          <a:bodyPr/>
          <a:lstStyle/>
          <a:p>
            <a:r>
              <a:rPr lang="fr-FR" altLang="fr-FR" smtClean="0"/>
              <a:t>@RequestParam</a:t>
            </a:r>
          </a:p>
          <a:p>
            <a:r>
              <a:rPr lang="en-US" altLang="fr-FR" sz="2400" smtClean="0">
                <a:latin typeface="Courier New" panose="02070309020205020404" pitchFamily="49" charset="0"/>
                <a:cs typeface="Courier New" panose="02070309020205020404" pitchFamily="49" charset="0"/>
              </a:rPr>
              <a:t>@GetMapping("/hello")</a:t>
            </a:r>
          </a:p>
          <a:p>
            <a:r>
              <a:rPr lang="en-US" altLang="fr-FR" sz="2400" smtClean="0">
                <a:latin typeface="Courier New" panose="02070309020205020404" pitchFamily="49" charset="0"/>
                <a:cs typeface="Courier New" panose="02070309020205020404" pitchFamily="49" charset="0"/>
              </a:rPr>
              <a:t>public String hello(@RequestParam(value = "name", defaultValue = "World") String name)</a:t>
            </a:r>
            <a:endParaRPr lang="fr-FR" altLang="fr-FR" sz="2400" smtClean="0">
              <a:latin typeface="Courier New" panose="02070309020205020404" pitchFamily="49"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FR" altLang="fr-FR" smtClean="0"/>
              <a:t>JSON</a:t>
            </a:r>
          </a:p>
        </p:txBody>
      </p:sp>
      <p:sp>
        <p:nvSpPr>
          <p:cNvPr id="3" name="Espace réservé du contenu 2"/>
          <p:cNvSpPr>
            <a:spLocks noGrp="1"/>
          </p:cNvSpPr>
          <p:nvPr>
            <p:ph idx="1"/>
          </p:nvPr>
        </p:nvSpPr>
        <p:spPr/>
        <p:txBody>
          <a:bodyPr/>
          <a:lstStyle/>
          <a:p>
            <a:pPr>
              <a:defRPr/>
            </a:pPr>
            <a:r>
              <a:rPr lang="fr-FR" dirty="0" err="1" smtClean="0"/>
              <a:t>Javascript</a:t>
            </a:r>
            <a:r>
              <a:rPr lang="fr-FR" dirty="0" smtClean="0"/>
              <a:t> Object Notation</a:t>
            </a:r>
          </a:p>
          <a:p>
            <a:pPr lvl="1">
              <a:defRPr/>
            </a:pPr>
            <a:r>
              <a:rPr lang="fr-FR" dirty="0" smtClean="0"/>
              <a:t>Formalisme de structuration des DATA</a:t>
            </a:r>
          </a:p>
          <a:p>
            <a:pPr lvl="1">
              <a:defRPr/>
            </a:pPr>
            <a:r>
              <a:rPr lang="fr-FR" dirty="0" smtClean="0"/>
              <a:t>{} = instance</a:t>
            </a:r>
          </a:p>
          <a:p>
            <a:pPr lvl="1">
              <a:defRPr/>
            </a:pPr>
            <a:r>
              <a:rPr lang="fr-FR" dirty="0" smtClean="0"/>
              <a:t>[] = tableau</a:t>
            </a:r>
          </a:p>
          <a:p>
            <a:pPr>
              <a:defRPr/>
            </a:pPr>
            <a:r>
              <a:rPr lang="fr-FR" dirty="0" smtClean="0"/>
              <a:t>Exemple</a:t>
            </a:r>
          </a:p>
          <a:p>
            <a:pPr marL="457200" lvl="1" indent="0">
              <a:buFontTx/>
              <a:buNone/>
              <a:defRPr/>
            </a:pPr>
            <a:r>
              <a:rPr lang="en-US" sz="2000" dirty="0" smtClean="0">
                <a:latin typeface="Courier New" panose="02070309020205020404" pitchFamily="49" charset="0"/>
                <a:cs typeface="Courier New" panose="02070309020205020404" pitchFamily="49" charset="0"/>
              </a:rPr>
              <a:t>{</a:t>
            </a:r>
          </a:p>
          <a:p>
            <a:pPr marL="457200" lvl="1" indent="0">
              <a:buFontTx/>
              <a:buNone/>
              <a:defRPr/>
            </a:pPr>
            <a:r>
              <a:rPr lang="en-US" sz="2000" dirty="0" smtClean="0">
                <a:latin typeface="Courier New" panose="02070309020205020404" pitchFamily="49" charset="0"/>
                <a:cs typeface="Courier New" panose="02070309020205020404" pitchFamily="49" charset="0"/>
              </a:rPr>
              <a:t>    "id": 1,</a:t>
            </a:r>
          </a:p>
          <a:p>
            <a:pPr marL="457200" lvl="1" indent="0">
              <a:buFontTx/>
              <a:buNone/>
              <a:defRPr/>
            </a:pPr>
            <a:r>
              <a:rPr lang="en-US" sz="2000" dirty="0" smtClean="0">
                <a:latin typeface="Courier New" panose="02070309020205020404" pitchFamily="49" charset="0"/>
                <a:cs typeface="Courier New" panose="02070309020205020404" pitchFamily="49" charset="0"/>
              </a:rPr>
              <a:t>    "content": "Hello, World!"</a:t>
            </a:r>
          </a:p>
          <a:p>
            <a:pPr marL="457200" lvl="1" indent="0">
              <a:buFontTx/>
              <a:buNone/>
              <a:defRPr/>
            </a:pPr>
            <a:r>
              <a:rPr lang="en-US" sz="2000" dirty="0" smtClean="0">
                <a:latin typeface="Courier New" panose="02070309020205020404" pitchFamily="49" charset="0"/>
                <a:cs typeface="Courier New" panose="02070309020205020404" pitchFamily="49" charset="0"/>
              </a:rPr>
              <a:t>}</a:t>
            </a:r>
            <a:endParaRPr lang="fr-FR" sz="2000" dirty="0" smtClean="0">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p:txBody>
          <a:bodyPr/>
          <a:lstStyle/>
          <a:p>
            <a:r>
              <a:rPr lang="fr-FR" altLang="fr-FR" smtClean="0"/>
              <a:t>Mapping Java - JSON</a:t>
            </a:r>
          </a:p>
        </p:txBody>
      </p:sp>
      <p:sp>
        <p:nvSpPr>
          <p:cNvPr id="40963" name="Espace réservé du contenu 2"/>
          <p:cNvSpPr>
            <a:spLocks noGrp="1"/>
          </p:cNvSpPr>
          <p:nvPr>
            <p:ph idx="1"/>
          </p:nvPr>
        </p:nvSpPr>
        <p:spPr/>
        <p:txBody>
          <a:bodyPr/>
          <a:lstStyle/>
          <a:p>
            <a:r>
              <a:rPr lang="fr-FR" altLang="fr-FR" smtClean="0"/>
              <a:t>Une classe Java doit mapper le JSON</a:t>
            </a:r>
          </a:p>
          <a:p>
            <a:pPr lvl="1"/>
            <a:r>
              <a:rPr lang="fr-FR" altLang="fr-FR" smtClean="0"/>
              <a:t>Design Pattern DTO</a:t>
            </a:r>
          </a:p>
          <a:p>
            <a:pPr lvl="1"/>
            <a:endParaRPr lang="fr-FR" altLang="fr-FR" smtClean="0"/>
          </a:p>
        </p:txBody>
      </p:sp>
      <p:pic>
        <p:nvPicPr>
          <p:cNvPr id="4096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71800"/>
            <a:ext cx="5124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altLang="fr-FR" smtClean="0"/>
              <a:t>JSON 2 Java</a:t>
            </a:r>
          </a:p>
        </p:txBody>
      </p:sp>
      <p:sp>
        <p:nvSpPr>
          <p:cNvPr id="41987" name="Espace réservé du contenu 2"/>
          <p:cNvSpPr>
            <a:spLocks noGrp="1"/>
          </p:cNvSpPr>
          <p:nvPr>
            <p:ph idx="1"/>
          </p:nvPr>
        </p:nvSpPr>
        <p:spPr/>
        <p:txBody>
          <a:bodyPr/>
          <a:lstStyle/>
          <a:p>
            <a:r>
              <a:rPr lang="fr-FR" altLang="fr-FR" smtClean="0"/>
              <a:t>codebeautify.org/json-to-java-converter</a:t>
            </a:r>
          </a:p>
        </p:txBody>
      </p:sp>
      <p:pic>
        <p:nvPicPr>
          <p:cNvPr id="4198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8" y="2852738"/>
            <a:ext cx="91471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lstStyle/>
          <a:p>
            <a:r>
              <a:rPr lang="fr-FR" altLang="fr-FR" smtClean="0"/>
              <a:t>Lombok</a:t>
            </a:r>
          </a:p>
        </p:txBody>
      </p:sp>
      <p:sp>
        <p:nvSpPr>
          <p:cNvPr id="43011" name="Espace réservé du contenu 2"/>
          <p:cNvSpPr>
            <a:spLocks noGrp="1"/>
          </p:cNvSpPr>
          <p:nvPr>
            <p:ph idx="1"/>
          </p:nvPr>
        </p:nvSpPr>
        <p:spPr/>
        <p:txBody>
          <a:bodyPr/>
          <a:lstStyle/>
          <a:p>
            <a:endParaRPr lang="fr-FR" altLang="fr-FR" smtClean="0"/>
          </a:p>
        </p:txBody>
      </p:sp>
      <p:pic>
        <p:nvPicPr>
          <p:cNvPr id="4301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49500"/>
            <a:ext cx="91821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altLang="fr-FR" smtClean="0"/>
              <a:t>Json2Pojo</a:t>
            </a:r>
          </a:p>
        </p:txBody>
      </p:sp>
      <p:sp>
        <p:nvSpPr>
          <p:cNvPr id="44035" name="Espace réservé du contenu 2"/>
          <p:cNvSpPr>
            <a:spLocks noGrp="1"/>
          </p:cNvSpPr>
          <p:nvPr>
            <p:ph idx="1"/>
          </p:nvPr>
        </p:nvSpPr>
        <p:spPr/>
        <p:txBody>
          <a:bodyPr/>
          <a:lstStyle/>
          <a:p>
            <a:endParaRPr lang="fr-FR" altLang="fr-FR" smtClean="0"/>
          </a:p>
        </p:txBody>
      </p:sp>
      <p:pic>
        <p:nvPicPr>
          <p:cNvPr id="44036" name="Picture 2" descr="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1509713"/>
            <a:ext cx="51720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descr="Screensho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3602038"/>
            <a:ext cx="62198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p:txBody>
          <a:bodyPr/>
          <a:lstStyle/>
          <a:p>
            <a:r>
              <a:rPr lang="fr-FR" altLang="fr-FR" smtClean="0"/>
              <a:t>Jackson 2</a:t>
            </a:r>
          </a:p>
        </p:txBody>
      </p:sp>
      <p:sp>
        <p:nvSpPr>
          <p:cNvPr id="45059" name="Espace réservé du contenu 2"/>
          <p:cNvSpPr>
            <a:spLocks noGrp="1"/>
          </p:cNvSpPr>
          <p:nvPr>
            <p:ph idx="1"/>
          </p:nvPr>
        </p:nvSpPr>
        <p:spPr/>
        <p:txBody>
          <a:bodyPr/>
          <a:lstStyle/>
          <a:p>
            <a:r>
              <a:rPr lang="fr-FR" altLang="fr-FR" smtClean="0"/>
              <a:t>Il suffit de retourner une entité Java pour qu’elle soit sérialisée automatiquement en JSON</a:t>
            </a:r>
          </a:p>
          <a:p>
            <a:pPr lvl="1"/>
            <a:r>
              <a:rPr lang="fr-FR" altLang="fr-FR" smtClean="0"/>
              <a:t>Implémentation Serializable obligatoire</a:t>
            </a:r>
          </a:p>
          <a:p>
            <a:pPr lvl="1"/>
            <a:r>
              <a:rPr lang="fr-FR" altLang="fr-FR" smtClean="0"/>
              <a:t>Via la librairie Jackson 2</a:t>
            </a:r>
          </a:p>
          <a:p>
            <a:pPr lvl="1"/>
            <a:r>
              <a:rPr lang="fr-FR" altLang="fr-FR" smtClean="0"/>
              <a:t>Via MappingJackson2HttpMessageConverter</a:t>
            </a:r>
          </a:p>
          <a:p>
            <a:pPr lvl="1"/>
            <a:endParaRPr lang="fr-FR" altLang="fr-FR" smtClean="0"/>
          </a:p>
          <a:p>
            <a:pPr lvl="1"/>
            <a:endParaRPr lang="fr-FR" altLang="fr-FR"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p:txBody>
          <a:bodyPr/>
          <a:lstStyle/>
          <a:p>
            <a:r>
              <a:rPr lang="fr-FR" altLang="fr-FR" smtClean="0"/>
              <a:t>Exécution</a:t>
            </a:r>
          </a:p>
        </p:txBody>
      </p:sp>
      <p:sp>
        <p:nvSpPr>
          <p:cNvPr id="46083" name="Espace réservé du contenu 2"/>
          <p:cNvSpPr>
            <a:spLocks noGrp="1"/>
          </p:cNvSpPr>
          <p:nvPr>
            <p:ph idx="1"/>
          </p:nvPr>
        </p:nvSpPr>
        <p:spPr/>
        <p:txBody>
          <a:bodyPr/>
          <a:lstStyle/>
          <a:p>
            <a:r>
              <a:rPr lang="fr-FR" altLang="fr-FR" smtClean="0"/>
              <a:t>Directement</a:t>
            </a:r>
          </a:p>
          <a:p>
            <a:pPr lvl="1"/>
            <a:r>
              <a:rPr lang="fr-FR" altLang="fr-FR" smtClean="0"/>
              <a:t>gradlew bootRun</a:t>
            </a:r>
          </a:p>
          <a:p>
            <a:pPr lvl="1"/>
            <a:r>
              <a:rPr lang="fr-FR" altLang="fr-FR" smtClean="0"/>
              <a:t>mvnw spring-boot:run</a:t>
            </a:r>
          </a:p>
          <a:p>
            <a:r>
              <a:rPr lang="fr-FR" altLang="fr-FR" smtClean="0"/>
              <a:t>Via .JAR</a:t>
            </a:r>
          </a:p>
          <a:p>
            <a:pPr lvl="1"/>
            <a:r>
              <a:rPr lang="fr-FR" altLang="fr-FR" smtClean="0"/>
              <a:t>gradlew build</a:t>
            </a:r>
          </a:p>
          <a:p>
            <a:pPr lvl="1"/>
            <a:r>
              <a:rPr lang="fr-FR" altLang="fr-FR" smtClean="0"/>
              <a:t>java -jar build/libs/gs-rest-service-0.1.0.jar</a:t>
            </a:r>
          </a:p>
          <a:p>
            <a:pPr lvl="1"/>
            <a:r>
              <a:rPr lang="fr-FR" altLang="fr-FR" smtClean="0"/>
              <a:t>mvnw spring-boot:run</a:t>
            </a:r>
          </a:p>
          <a:p>
            <a:pPr lvl="1"/>
            <a:r>
              <a:rPr lang="fr-FR" altLang="fr-FR" smtClean="0"/>
              <a:t>java -jar target/gs-rest-service-0.1.0.jar</a:t>
            </a:r>
          </a:p>
          <a:p>
            <a:pPr lvl="1"/>
            <a:endParaRPr lang="fr-FR" altLang="fr-FR"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343025" y="3271838"/>
            <a:ext cx="64579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p:txBody>
          <a:bodyPr/>
          <a:lstStyle/>
          <a:p>
            <a:r>
              <a:rPr lang="fr-FR" altLang="fr-FR" smtClean="0"/>
              <a:t>Couplage faible</a:t>
            </a:r>
          </a:p>
        </p:txBody>
      </p:sp>
      <p:sp>
        <p:nvSpPr>
          <p:cNvPr id="7172" name="Rectangle 3"/>
          <p:cNvSpPr>
            <a:spLocks noGrp="1" noChangeArrowheads="1"/>
          </p:cNvSpPr>
          <p:nvPr>
            <p:ph idx="1"/>
          </p:nvPr>
        </p:nvSpPr>
        <p:spPr>
          <a:xfrm>
            <a:off x="279400" y="1270000"/>
            <a:ext cx="8599488" cy="1733550"/>
          </a:xfrm>
        </p:spPr>
        <p:txBody>
          <a:bodyPr/>
          <a:lstStyle/>
          <a:p>
            <a:r>
              <a:rPr lang="fr-FR" altLang="fr-FR" sz="1800" smtClean="0"/>
              <a:t>Le couplage faible est obtenu </a:t>
            </a:r>
            <a:r>
              <a:rPr lang="fr-FR" altLang="fr-FR" sz="1800" i="1" smtClean="0"/>
              <a:t>via </a:t>
            </a:r>
            <a:r>
              <a:rPr lang="fr-FR" altLang="fr-FR" sz="1800" smtClean="0"/>
              <a:t>l’emploi d’interfaces bien définies</a:t>
            </a:r>
          </a:p>
          <a:p>
            <a:pPr lvl="1"/>
            <a:r>
              <a:rPr lang="fr-FR" altLang="fr-FR" sz="1800" smtClean="0"/>
              <a:t>Les changements d’implémentation d’un service n’affectent pas ses clients</a:t>
            </a:r>
          </a:p>
          <a:p>
            <a:pPr lvl="1"/>
            <a:r>
              <a:rPr lang="fr-FR" altLang="fr-FR" sz="1800" smtClean="0"/>
              <a:t>Services et clients peuvent être développés indépendamment</a:t>
            </a:r>
          </a:p>
          <a:p>
            <a:r>
              <a:rPr lang="fr-FR" altLang="fr-FR" sz="1800" smtClean="0"/>
              <a:t>L’interface forme le contrat de service </a:t>
            </a:r>
          </a:p>
          <a:p>
            <a:pPr lvl="1">
              <a:buFontTx/>
              <a:buNone/>
            </a:pPr>
            <a:r>
              <a:rPr lang="fr-FR" altLang="fr-FR" sz="1800" smtClean="0"/>
              <a:t>	Si l’interface est modifiée, le code du client échoue</a:t>
            </a:r>
          </a:p>
        </p:txBody>
      </p:sp>
      <p:sp>
        <p:nvSpPr>
          <p:cNvPr id="7173"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Interface bien définie  (ne doit pas changer)</a:t>
            </a:r>
          </a:p>
        </p:txBody>
      </p:sp>
      <p:sp>
        <p:nvSpPr>
          <p:cNvPr id="7174"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affectés si l’implémentation est modifiée</a:t>
            </a:r>
          </a:p>
        </p:txBody>
      </p:sp>
      <p:sp>
        <p:nvSpPr>
          <p:cNvPr id="7175"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interdépendants</a:t>
            </a:r>
          </a:p>
        </p:txBody>
      </p:sp>
      <p:sp>
        <p:nvSpPr>
          <p:cNvPr id="7176"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interfaces sont orientées services</a:t>
            </a:r>
          </a:p>
        </p:txBody>
      </p:sp>
      <p:sp>
        <p:nvSpPr>
          <p:cNvPr id="7177" name="TextBox 13"/>
          <p:cNvSpPr txBox="1">
            <a:spLocks noChangeArrowheads="1"/>
          </p:cNvSpPr>
          <p:nvPr/>
        </p:nvSpPr>
        <p:spPr bwMode="gray">
          <a:xfrm>
            <a:off x="2613025" y="4348163"/>
            <a:ext cx="3414713" cy="2460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7178" name="AutoShape 84"/>
          <p:cNvSpPr>
            <a:spLocks noChangeArrowheads="1"/>
          </p:cNvSpPr>
          <p:nvPr/>
        </p:nvSpPr>
        <p:spPr bwMode="black">
          <a:xfrm>
            <a:off x="511175" y="2674938"/>
            <a:ext cx="381000" cy="381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endParaRPr lang="fr-F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p:txBody>
          <a:bodyPr/>
          <a:lstStyle/>
          <a:p>
            <a:r>
              <a:rPr lang="fr-FR" altLang="fr-FR" smtClean="0"/>
              <a:t>Classe Main</a:t>
            </a:r>
          </a:p>
        </p:txBody>
      </p:sp>
      <p:sp>
        <p:nvSpPr>
          <p:cNvPr id="47107" name="Espace réservé du contenu 2"/>
          <p:cNvSpPr>
            <a:spLocks noGrp="1"/>
          </p:cNvSpPr>
          <p:nvPr>
            <p:ph idx="1"/>
          </p:nvPr>
        </p:nvSpPr>
        <p:spPr/>
        <p:txBody>
          <a:bodyPr/>
          <a:lstStyle/>
          <a:p>
            <a:r>
              <a:rPr lang="fr-FR" altLang="fr-FR" smtClean="0"/>
              <a:t>@SpringBootApplication</a:t>
            </a:r>
          </a:p>
          <a:p>
            <a:pPr lvl="1"/>
            <a:r>
              <a:rPr lang="fr-FR" altLang="fr-FR" smtClean="0"/>
              <a:t>Autoconfiguration</a:t>
            </a:r>
          </a:p>
          <a:p>
            <a:pPr lvl="1"/>
            <a:r>
              <a:rPr lang="fr-FR" altLang="fr-FR" smtClean="0"/>
              <a:t>Scan automatiquement les annotations</a:t>
            </a:r>
          </a:p>
          <a:p>
            <a:pPr lvl="1"/>
            <a:r>
              <a:rPr lang="fr-FR" altLang="fr-FR" smtClean="0"/>
              <a:t>Généré automatiquement par Spring Boot</a:t>
            </a:r>
          </a:p>
        </p:txBody>
      </p:sp>
      <p:pic>
        <p:nvPicPr>
          <p:cNvPr id="4710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038600"/>
            <a:ext cx="58483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lstStyle/>
          <a:p>
            <a:r>
              <a:rPr lang="fr-FR" altLang="fr-FR" smtClean="0"/>
              <a:t>Entity &amp; Repository</a:t>
            </a:r>
          </a:p>
        </p:txBody>
      </p:sp>
      <p:sp>
        <p:nvSpPr>
          <p:cNvPr id="48131" name="Espace réservé du contenu 2"/>
          <p:cNvSpPr>
            <a:spLocks noGrp="1"/>
          </p:cNvSpPr>
          <p:nvPr>
            <p:ph idx="1"/>
          </p:nvPr>
        </p:nvSpPr>
        <p:spPr>
          <a:xfrm>
            <a:off x="1173163" y="1981200"/>
            <a:ext cx="3614737" cy="4114800"/>
          </a:xfrm>
        </p:spPr>
        <p:txBody>
          <a:bodyPr/>
          <a:lstStyle/>
          <a:p>
            <a:r>
              <a:rPr lang="fr-FR" altLang="fr-FR" smtClean="0"/>
              <a:t>Création d’une entité et d’un repository fictif « en dur » pour les besoins de la démo</a:t>
            </a:r>
          </a:p>
        </p:txBody>
      </p:sp>
      <p:pic>
        <p:nvPicPr>
          <p:cNvPr id="4813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916113"/>
            <a:ext cx="4086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altLang="fr-FR" smtClean="0"/>
              <a:t>Contrôleur</a:t>
            </a:r>
          </a:p>
        </p:txBody>
      </p:sp>
      <p:sp>
        <p:nvSpPr>
          <p:cNvPr id="49155" name="Espace réservé du contenu 5"/>
          <p:cNvSpPr>
            <a:spLocks noGrp="1"/>
          </p:cNvSpPr>
          <p:nvPr>
            <p:ph idx="1"/>
          </p:nvPr>
        </p:nvSpPr>
        <p:spPr>
          <a:xfrm>
            <a:off x="1173163" y="1989138"/>
            <a:ext cx="7772400" cy="4114800"/>
          </a:xfrm>
        </p:spPr>
        <p:txBody>
          <a:bodyPr/>
          <a:lstStyle/>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@RestController</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class EmployeeController {</a:t>
            </a:r>
          </a:p>
          <a:p>
            <a:pPr marL="0" indent="0">
              <a:buFont typeface="Monotype Sorts" pitchFamily="2" charset="2"/>
              <a:buNone/>
            </a:pPr>
            <a:endParaRPr lang="fr-FR" altLang="fr-FR" sz="2000" smtClean="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private EmployeeMockRepository = new EmployeeMockRepository()</a:t>
            </a:r>
          </a:p>
          <a:p>
            <a:pPr marL="0" indent="0">
              <a:buFont typeface="Monotype Sorts" pitchFamily="2" charset="2"/>
              <a:buNone/>
            </a:pPr>
            <a:endParaRPr lang="fr-FR" altLang="fr-FR" sz="2000" smtClean="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@GetMapping("/employees")</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List&lt;Employee&gt; all() {</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return repository.findAll();</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r>
              <a:rPr lang="fr-FR" altLang="fr-FR" smtClean="0"/>
              <a:t>Paramètres</a:t>
            </a:r>
          </a:p>
        </p:txBody>
      </p:sp>
      <p:sp>
        <p:nvSpPr>
          <p:cNvPr id="50179" name="Espace réservé du contenu 2"/>
          <p:cNvSpPr>
            <a:spLocks noGrp="1"/>
          </p:cNvSpPr>
          <p:nvPr>
            <p:ph idx="1"/>
          </p:nvPr>
        </p:nvSpPr>
        <p:spPr/>
        <p:txBody>
          <a:bodyPr/>
          <a:lstStyle/>
          <a:p>
            <a:r>
              <a:rPr lang="fr-FR" altLang="fr-FR" smtClean="0"/>
              <a:t>@RequestParam</a:t>
            </a:r>
          </a:p>
          <a:p>
            <a:pPr lvl="1"/>
            <a:r>
              <a:rPr lang="en-US" altLang="fr-FR" sz="2000" smtClean="0">
                <a:latin typeface="Courier New" panose="02070309020205020404" pitchFamily="49" charset="0"/>
                <a:cs typeface="Courier New" panose="02070309020205020404" pitchFamily="49" charset="0"/>
              </a:rPr>
              <a:t>@GetMapping("/hello")</a:t>
            </a:r>
          </a:p>
          <a:p>
            <a:pPr lvl="1"/>
            <a:r>
              <a:rPr lang="en-US" altLang="fr-FR" sz="2000" smtClean="0">
                <a:latin typeface="Courier New" panose="02070309020205020404" pitchFamily="49" charset="0"/>
                <a:cs typeface="Courier New" panose="02070309020205020404" pitchFamily="49" charset="0"/>
              </a:rPr>
              <a:t>public String hello(@RequestParam(value = "name", defaultValue = "World") String name)</a:t>
            </a:r>
          </a:p>
          <a:p>
            <a:r>
              <a:rPr lang="fr-FR" altLang="fr-FR" smtClean="0"/>
              <a:t>Ecriture simplifiée</a:t>
            </a:r>
          </a:p>
          <a:p>
            <a:pPr lvl="1"/>
            <a:endParaRPr lang="fr-FR" altLang="fr-FR" sz="2000" smtClean="0">
              <a:latin typeface="Courier New" panose="02070309020205020404" pitchFamily="49" charset="0"/>
              <a:cs typeface="Courier New" panose="02070309020205020404" pitchFamily="49" charset="0"/>
            </a:endParaRPr>
          </a:p>
        </p:txBody>
      </p:sp>
      <p:pic>
        <p:nvPicPr>
          <p:cNvPr id="5018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149725"/>
            <a:ext cx="61436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r>
              <a:rPr lang="fr-FR" altLang="fr-FR" smtClean="0"/>
              <a:t>Préfixe d’URL</a:t>
            </a:r>
          </a:p>
        </p:txBody>
      </p:sp>
      <p:sp>
        <p:nvSpPr>
          <p:cNvPr id="3" name="Espace réservé du contenu 2"/>
          <p:cNvSpPr>
            <a:spLocks noGrp="1"/>
          </p:cNvSpPr>
          <p:nvPr>
            <p:ph idx="1"/>
          </p:nvPr>
        </p:nvSpPr>
        <p:spPr/>
        <p:txBody>
          <a:bodyPr/>
          <a:lstStyle/>
          <a:p>
            <a:pPr>
              <a:defRPr/>
            </a:pPr>
            <a:r>
              <a:rPr lang="fr-FR" dirty="0" smtClean="0"/>
              <a:t>Il est possible d’ajouter un préfixe d’URL sur le contrôleur</a:t>
            </a:r>
          </a:p>
          <a:p>
            <a:pPr>
              <a:defRPr/>
            </a:pPr>
            <a:endParaRPr lang="fr-FR" dirty="0" smtClean="0"/>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RestController</a:t>
            </a:r>
            <a:endParaRPr lang="en-US" sz="2000" dirty="0" smtClean="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RequestMapping</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api</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public class </a:t>
            </a:r>
            <a:r>
              <a:rPr lang="en-US" sz="2000" dirty="0" err="1" smtClean="0">
                <a:latin typeface="Courier New" panose="02070309020205020404" pitchFamily="49" charset="0"/>
                <a:cs typeface="Courier New" panose="02070309020205020404" pitchFamily="49" charset="0"/>
              </a:rPr>
              <a:t>EmployeeRestController</a:t>
            </a: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lstStyle/>
          <a:p>
            <a:r>
              <a:rPr lang="fr-FR" altLang="fr-FR" smtClean="0"/>
              <a:t>CRUD</a:t>
            </a:r>
          </a:p>
        </p:txBody>
      </p:sp>
      <p:sp>
        <p:nvSpPr>
          <p:cNvPr id="52227" name="Espace réservé du contenu 2"/>
          <p:cNvSpPr>
            <a:spLocks noGrp="1"/>
          </p:cNvSpPr>
          <p:nvPr>
            <p:ph idx="1"/>
          </p:nvPr>
        </p:nvSpPr>
        <p:spPr/>
        <p:txBody>
          <a:bodyPr/>
          <a:lstStyle/>
          <a:p>
            <a:r>
              <a:rPr lang="fr-FR" altLang="fr-FR" sz="2400" smtClean="0"/>
              <a:t>Roy Fiedling est l’inventeur de l’architecture REST</a:t>
            </a:r>
          </a:p>
          <a:p>
            <a:r>
              <a:rPr lang="fr-FR" altLang="fr-FR" sz="2400" smtClean="0"/>
              <a:t>HTTP possède 4 verbes par défaut</a:t>
            </a:r>
          </a:p>
          <a:p>
            <a:pPr lvl="1"/>
            <a:r>
              <a:rPr lang="fr-FR" altLang="fr-FR" sz="2000" smtClean="0"/>
              <a:t>GET, POST, PUT, DELETE</a:t>
            </a:r>
          </a:p>
          <a:p>
            <a:pPr lvl="1"/>
            <a:r>
              <a:rPr lang="fr-FR" altLang="fr-FR" sz="2000" smtClean="0"/>
              <a:t>Et souvent d’autres verbes comme PATCH</a:t>
            </a:r>
          </a:p>
          <a:p>
            <a:r>
              <a:rPr lang="fr-FR" altLang="fr-FR" sz="2400" smtClean="0"/>
              <a:t>D’après Roy Fiedling, nous pouvons associer les CRUD aux verbes</a:t>
            </a:r>
          </a:p>
          <a:p>
            <a:pPr lvl="1"/>
            <a:r>
              <a:rPr lang="fr-FR" altLang="fr-FR" sz="2000" smtClean="0"/>
              <a:t>Create : POST</a:t>
            </a:r>
          </a:p>
          <a:p>
            <a:pPr lvl="1"/>
            <a:r>
              <a:rPr lang="fr-FR" altLang="fr-FR" sz="2000" smtClean="0"/>
              <a:t>Request : GET</a:t>
            </a:r>
          </a:p>
          <a:p>
            <a:pPr lvl="1"/>
            <a:r>
              <a:rPr lang="fr-FR" altLang="fr-FR" sz="2000" smtClean="0"/>
              <a:t>Update : PUT</a:t>
            </a:r>
          </a:p>
          <a:p>
            <a:pPr lvl="1"/>
            <a:r>
              <a:rPr lang="fr-FR" altLang="fr-FR" sz="2000" smtClean="0"/>
              <a:t>Delete : DELETE</a:t>
            </a:r>
          </a:p>
          <a:p>
            <a:pPr lvl="1"/>
            <a:r>
              <a:rPr lang="fr-FR" altLang="fr-FR" sz="2000" smtClean="0"/>
              <a:t>Non obligatoire</a:t>
            </a:r>
          </a:p>
          <a:p>
            <a:pPr lvl="1"/>
            <a:endParaRPr lang="fr-FR" altLang="fr-FR" sz="20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r>
              <a:rPr lang="fr-FR" altLang="fr-FR" smtClean="0"/>
              <a:t>GET</a:t>
            </a:r>
          </a:p>
        </p:txBody>
      </p:sp>
      <p:sp>
        <p:nvSpPr>
          <p:cNvPr id="53251" name="Espace réservé du contenu 2"/>
          <p:cNvSpPr>
            <a:spLocks noGrp="1"/>
          </p:cNvSpPr>
          <p:nvPr>
            <p:ph idx="1"/>
          </p:nvPr>
        </p:nvSpPr>
        <p:spPr/>
        <p:txBody>
          <a:bodyPr/>
          <a:lstStyle/>
          <a:p>
            <a:r>
              <a:rPr lang="fr-FR" altLang="fr-FR" smtClean="0"/>
              <a:t>Il faut des méthodes pour getById et getAll</a:t>
            </a:r>
          </a:p>
        </p:txBody>
      </p:sp>
      <p:pic>
        <p:nvPicPr>
          <p:cNvPr id="5325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71775"/>
            <a:ext cx="64198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FR" altLang="fr-FR" smtClean="0"/>
              <a:t>POST</a:t>
            </a:r>
          </a:p>
        </p:txBody>
      </p:sp>
      <p:sp>
        <p:nvSpPr>
          <p:cNvPr id="54275" name="Espace réservé du contenu 2"/>
          <p:cNvSpPr>
            <a:spLocks noGrp="1"/>
          </p:cNvSpPr>
          <p:nvPr>
            <p:ph idx="1"/>
          </p:nvPr>
        </p:nvSpPr>
        <p:spPr/>
        <p:txBody>
          <a:bodyPr/>
          <a:lstStyle/>
          <a:p>
            <a:r>
              <a:rPr lang="fr-FR" altLang="fr-FR" smtClean="0"/>
              <a:t>Dans cet exemple POST crée un insert (create) via JPA save</a:t>
            </a:r>
          </a:p>
          <a:p>
            <a:r>
              <a:rPr lang="fr-FR" altLang="fr-FR" smtClean="0"/>
              <a:t>POST sait uniquement communiquer via le body</a:t>
            </a:r>
          </a:p>
          <a:p>
            <a:pPr lvl="1"/>
            <a:r>
              <a:rPr lang="fr-FR" altLang="fr-FR" smtClean="0"/>
              <a:t>@RequestBody</a:t>
            </a:r>
          </a:p>
        </p:txBody>
      </p:sp>
      <p:pic>
        <p:nvPicPr>
          <p:cNvPr id="5427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365625"/>
            <a:ext cx="6086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p:txBody>
          <a:bodyPr/>
          <a:lstStyle/>
          <a:p>
            <a:r>
              <a:rPr lang="fr-FR" altLang="fr-FR" smtClean="0"/>
              <a:t>PUT</a:t>
            </a:r>
          </a:p>
        </p:txBody>
      </p:sp>
      <p:sp>
        <p:nvSpPr>
          <p:cNvPr id="55299" name="Espace réservé du contenu 2"/>
          <p:cNvSpPr>
            <a:spLocks noGrp="1"/>
          </p:cNvSpPr>
          <p:nvPr>
            <p:ph idx="1"/>
          </p:nvPr>
        </p:nvSpPr>
        <p:spPr/>
        <p:txBody>
          <a:bodyPr/>
          <a:lstStyle/>
          <a:p>
            <a:r>
              <a:rPr lang="fr-FR" altLang="fr-FR" smtClean="0"/>
              <a:t>PUT gère les updates</a:t>
            </a:r>
          </a:p>
        </p:txBody>
      </p:sp>
      <p:pic>
        <p:nvPicPr>
          <p:cNvPr id="5530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867025"/>
            <a:ext cx="84867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p:txBody>
          <a:bodyPr/>
          <a:lstStyle/>
          <a:p>
            <a:r>
              <a:rPr lang="fr-FR" altLang="fr-FR" smtClean="0"/>
              <a:t>Delete</a:t>
            </a:r>
          </a:p>
        </p:txBody>
      </p:sp>
      <p:sp>
        <p:nvSpPr>
          <p:cNvPr id="56323" name="Espace réservé du contenu 2"/>
          <p:cNvSpPr>
            <a:spLocks noGrp="1"/>
          </p:cNvSpPr>
          <p:nvPr>
            <p:ph idx="1"/>
          </p:nvPr>
        </p:nvSpPr>
        <p:spPr/>
        <p:txBody>
          <a:bodyPr/>
          <a:lstStyle/>
          <a:p>
            <a:endParaRPr lang="fr-FR" altLang="fr-FR" smtClean="0"/>
          </a:p>
        </p:txBody>
      </p:sp>
      <p:pic>
        <p:nvPicPr>
          <p:cNvPr id="5632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928938"/>
            <a:ext cx="49053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9788" y="2228850"/>
            <a:ext cx="70485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p:txBody>
          <a:bodyPr/>
          <a:lstStyle/>
          <a:p>
            <a:r>
              <a:rPr lang="fr-FR" altLang="fr-FR" smtClean="0"/>
              <a:t>Interopérabilité</a:t>
            </a:r>
          </a:p>
        </p:txBody>
      </p:sp>
      <p:sp>
        <p:nvSpPr>
          <p:cNvPr id="9220" name="Rectangle 3"/>
          <p:cNvSpPr>
            <a:spLocks noGrp="1" noChangeArrowheads="1"/>
          </p:cNvSpPr>
          <p:nvPr>
            <p:ph idx="1"/>
          </p:nvPr>
        </p:nvSpPr>
        <p:spPr>
          <a:xfrm>
            <a:off x="279400" y="1198563"/>
            <a:ext cx="8599488" cy="5021262"/>
          </a:xfrm>
        </p:spPr>
        <p:txBody>
          <a:bodyPr/>
          <a:lstStyle/>
          <a:p>
            <a:r>
              <a:rPr lang="fr-FR" altLang="fr-FR" sz="1800" smtClean="0"/>
              <a:t>Services et clients peuvent être écrits dans un langage quelconque</a:t>
            </a:r>
          </a:p>
          <a:p>
            <a:pPr lvl="1"/>
            <a:r>
              <a:rPr lang="fr-FR" altLang="fr-FR" sz="1800" smtClean="0"/>
              <a:t>L’interopérabilité s’obtient grâce à des protocoles standards comme HTTP</a:t>
            </a:r>
          </a:p>
          <a:p>
            <a:pPr lvl="1"/>
            <a:r>
              <a:rPr lang="fr-FR" altLang="fr-FR" sz="1800" smtClean="0"/>
              <a:t>Ainsi qu’à un accord sur le format des messages échangés</a:t>
            </a:r>
          </a:p>
          <a:p>
            <a:endParaRPr lang="fr-FR" altLang="fr-FR" sz="1800" smtClean="0"/>
          </a:p>
          <a:p>
            <a:endParaRPr lang="fr-FR" altLang="fr-FR" sz="1800" smtClean="0"/>
          </a:p>
          <a:p>
            <a:endParaRPr lang="fr-FR" altLang="fr-FR" sz="1800" smtClean="0"/>
          </a:p>
          <a:p>
            <a:endParaRPr lang="fr-FR" altLang="fr-FR" sz="1800" smtClean="0"/>
          </a:p>
          <a:p>
            <a:endParaRPr lang="fr-FR" altLang="fr-FR" sz="1800" smtClean="0"/>
          </a:p>
          <a:p>
            <a:endParaRPr lang="fr-FR" altLang="fr-FR" sz="800" smtClean="0"/>
          </a:p>
          <a:p>
            <a:endParaRPr lang="fr-FR" altLang="fr-FR" sz="800" smtClean="0"/>
          </a:p>
          <a:p>
            <a:endParaRPr lang="fr-FR" altLang="fr-FR" sz="800" smtClean="0"/>
          </a:p>
          <a:p>
            <a:pPr>
              <a:spcBef>
                <a:spcPct val="0"/>
              </a:spcBef>
            </a:pPr>
            <a:r>
              <a:rPr lang="fr-FR" altLang="fr-FR" sz="1800" smtClean="0"/>
              <a:t>Nous nous concentrerons sur l’écriture de services Web et de clients en Java en utilisant JAX-WS</a:t>
            </a:r>
          </a:p>
          <a:p>
            <a:pPr lvl="1"/>
            <a:r>
              <a:rPr lang="fr-FR" altLang="fr-FR" sz="1800" smtClean="0"/>
              <a:t>JAX-WS supporte les standards WS-I (</a:t>
            </a:r>
            <a:r>
              <a:rPr lang="fr-FR" altLang="fr-FR" sz="1800" i="1" u="sng" smtClean="0"/>
              <a:t>W</a:t>
            </a:r>
            <a:r>
              <a:rPr lang="fr-FR" altLang="fr-FR" sz="1800" i="1" smtClean="0"/>
              <a:t>eb </a:t>
            </a:r>
            <a:r>
              <a:rPr lang="fr-FR" altLang="fr-FR" sz="1800" i="1" u="sng" smtClean="0"/>
              <a:t>S</a:t>
            </a:r>
            <a:r>
              <a:rPr lang="fr-FR" altLang="fr-FR" sz="1800" i="1" smtClean="0"/>
              <a:t>ervices </a:t>
            </a:r>
            <a:r>
              <a:rPr lang="fr-FR" altLang="fr-FR" sz="1800" i="1" u="sng" smtClean="0"/>
              <a:t>I</a:t>
            </a:r>
            <a:r>
              <a:rPr lang="fr-FR" altLang="fr-FR" sz="1800" i="1" smtClean="0"/>
              <a:t>nteroperability </a:t>
            </a:r>
            <a:r>
              <a:rPr lang="fr-FR" altLang="fr-FR" sz="1800" smtClean="0"/>
              <a:t>)</a:t>
            </a:r>
          </a:p>
        </p:txBody>
      </p:sp>
      <p:sp>
        <p:nvSpPr>
          <p:cNvPr id="9221" name="AutoShape 11"/>
          <p:cNvSpPr>
            <a:spLocks noChangeArrowheads="1"/>
          </p:cNvSpPr>
          <p:nvPr/>
        </p:nvSpPr>
        <p:spPr bwMode="gray">
          <a:xfrm>
            <a:off x="4352925" y="2282825"/>
            <a:ext cx="4545013" cy="327025"/>
          </a:xfrm>
          <a:prstGeom prst="wedgeRectCallout">
            <a:avLst>
              <a:gd name="adj1" fmla="val -61611"/>
              <a:gd name="adj2" fmla="val 89370"/>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messages se conforment à un schéma convenu</a:t>
            </a:r>
          </a:p>
        </p:txBody>
      </p:sp>
      <p:sp>
        <p:nvSpPr>
          <p:cNvPr id="9222" name="AutoShape 12"/>
          <p:cNvSpPr>
            <a:spLocks noChangeArrowheads="1"/>
          </p:cNvSpPr>
          <p:nvPr/>
        </p:nvSpPr>
        <p:spPr bwMode="gray">
          <a:xfrm>
            <a:off x="4959350" y="4175125"/>
            <a:ext cx="3589338" cy="957263"/>
          </a:xfrm>
          <a:prstGeom prst="wedgeRectCallout">
            <a:avLst>
              <a:gd name="adj1" fmla="val -63889"/>
              <a:gd name="adj2" fmla="val -4471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 protocole d’ajout d’en-têtes et d’envoi de messages sur le réseau doit être un standard supporté par tous les langages et les plates-formes cibles</a:t>
            </a:r>
          </a:p>
        </p:txBody>
      </p:sp>
      <p:sp>
        <p:nvSpPr>
          <p:cNvPr id="9223" name="TextBox 7"/>
          <p:cNvSpPr txBox="1">
            <a:spLocks noChangeArrowheads="1"/>
          </p:cNvSpPr>
          <p:nvPr/>
        </p:nvSpPr>
        <p:spPr bwMode="gray">
          <a:xfrm>
            <a:off x="2351088" y="3349625"/>
            <a:ext cx="3462337" cy="246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9224" name="TextBox 8"/>
          <p:cNvSpPr txBox="1">
            <a:spLocks noChangeArrowheads="1"/>
          </p:cNvSpPr>
          <p:nvPr/>
        </p:nvSpPr>
        <p:spPr bwMode="gray">
          <a:xfrm>
            <a:off x="3246438" y="3181350"/>
            <a:ext cx="1101725" cy="2317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(64 EUR, USD)</a:t>
            </a:r>
          </a:p>
        </p:txBody>
      </p:sp>
      <p:sp>
        <p:nvSpPr>
          <p:cNvPr id="9225" name="TextBox 10"/>
          <p:cNvSpPr txBox="1">
            <a:spLocks noChangeArrowheads="1"/>
          </p:cNvSpPr>
          <p:nvPr/>
        </p:nvSpPr>
        <p:spPr bwMode="gray">
          <a:xfrm>
            <a:off x="3816350" y="4665663"/>
            <a:ext cx="820738" cy="23018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(85 USD)</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r>
              <a:rPr lang="fr-FR" altLang="fr-FR" smtClean="0"/>
              <a:t>Gestion des erreurs</a:t>
            </a:r>
          </a:p>
        </p:txBody>
      </p:sp>
      <p:sp>
        <p:nvSpPr>
          <p:cNvPr id="57347" name="Espace réservé du contenu 2"/>
          <p:cNvSpPr>
            <a:spLocks noGrp="1"/>
          </p:cNvSpPr>
          <p:nvPr>
            <p:ph idx="1"/>
          </p:nvPr>
        </p:nvSpPr>
        <p:spPr/>
        <p:txBody>
          <a:bodyPr/>
          <a:lstStyle/>
          <a:p>
            <a:r>
              <a:rPr lang="fr-FR" altLang="fr-FR" smtClean="0"/>
              <a:t>Il faut d’abord créer une exception</a:t>
            </a:r>
          </a:p>
          <a:p>
            <a:pPr lvl="1"/>
            <a:endParaRPr lang="fr-FR" altLang="fr-FR" smtClean="0"/>
          </a:p>
        </p:txBody>
      </p:sp>
      <p:pic>
        <p:nvPicPr>
          <p:cNvPr id="5734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00338"/>
            <a:ext cx="59055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p:txBody>
          <a:bodyPr/>
          <a:lstStyle/>
          <a:p>
            <a:r>
              <a:rPr lang="fr-FR" altLang="fr-FR" smtClean="0"/>
              <a:t>Advice</a:t>
            </a:r>
          </a:p>
        </p:txBody>
      </p:sp>
      <p:sp>
        <p:nvSpPr>
          <p:cNvPr id="58371" name="Espace réservé du contenu 2"/>
          <p:cNvSpPr>
            <a:spLocks noGrp="1"/>
          </p:cNvSpPr>
          <p:nvPr>
            <p:ph idx="1"/>
          </p:nvPr>
        </p:nvSpPr>
        <p:spPr/>
        <p:txBody>
          <a:bodyPr/>
          <a:lstStyle/>
          <a:p>
            <a:r>
              <a:rPr lang="fr-FR" altLang="fr-FR" smtClean="0"/>
              <a:t>Gère automatiquement l’exception du ExceptionHandler si elle arrive en répondant par le ResponseStatus</a:t>
            </a:r>
          </a:p>
          <a:p>
            <a:pPr lvl="1"/>
            <a:r>
              <a:rPr lang="fr-FR" altLang="fr-FR" smtClean="0"/>
              <a:t>Ici 404</a:t>
            </a:r>
          </a:p>
          <a:p>
            <a:pPr lvl="1"/>
            <a:endParaRPr lang="fr-FR" altLang="fr-FR" smtClean="0"/>
          </a:p>
        </p:txBody>
      </p:sp>
      <p:pic>
        <p:nvPicPr>
          <p:cNvPr id="5837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038600"/>
            <a:ext cx="65151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p:txBody>
          <a:bodyPr/>
          <a:lstStyle/>
          <a:p>
            <a:r>
              <a:rPr lang="fr-FR" altLang="fr-FR" smtClean="0"/>
              <a:t>Entity</a:t>
            </a:r>
          </a:p>
        </p:txBody>
      </p:sp>
      <p:sp>
        <p:nvSpPr>
          <p:cNvPr id="59395" name="Espace réservé du contenu 2"/>
          <p:cNvSpPr>
            <a:spLocks noGrp="1"/>
          </p:cNvSpPr>
          <p:nvPr>
            <p:ph idx="1"/>
          </p:nvPr>
        </p:nvSpPr>
        <p:spPr>
          <a:xfrm>
            <a:off x="1173163" y="1981200"/>
            <a:ext cx="3614737" cy="4114800"/>
          </a:xfrm>
        </p:spPr>
        <p:txBody>
          <a:bodyPr/>
          <a:lstStyle/>
          <a:p>
            <a:r>
              <a:rPr lang="fr-FR" altLang="fr-FR" smtClean="0"/>
              <a:t>Entité JPA</a:t>
            </a:r>
          </a:p>
          <a:p>
            <a:r>
              <a:rPr lang="fr-FR" altLang="fr-FR" smtClean="0"/>
              <a:t>@Entity</a:t>
            </a:r>
          </a:p>
        </p:txBody>
      </p:sp>
      <p:pic>
        <p:nvPicPr>
          <p:cNvPr id="5939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916113"/>
            <a:ext cx="4086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p:txBody>
          <a:bodyPr/>
          <a:lstStyle/>
          <a:p>
            <a:r>
              <a:rPr lang="fr-FR" altLang="fr-FR" smtClean="0"/>
              <a:t>Repository</a:t>
            </a:r>
          </a:p>
        </p:txBody>
      </p:sp>
      <p:sp>
        <p:nvSpPr>
          <p:cNvPr id="60419" name="Espace réservé du contenu 2"/>
          <p:cNvSpPr>
            <a:spLocks noGrp="1"/>
          </p:cNvSpPr>
          <p:nvPr>
            <p:ph idx="1"/>
          </p:nvPr>
        </p:nvSpPr>
        <p:spPr/>
        <p:txBody>
          <a:bodyPr/>
          <a:lstStyle/>
          <a:p>
            <a:r>
              <a:rPr lang="fr-FR" altLang="fr-FR" smtClean="0"/>
              <a:t>Accès aux données</a:t>
            </a:r>
          </a:p>
          <a:p>
            <a:r>
              <a:rPr lang="fr-FR" altLang="fr-FR" smtClean="0"/>
              <a:t>Spring JPA Repository</a:t>
            </a:r>
          </a:p>
        </p:txBody>
      </p:sp>
      <p:pic>
        <p:nvPicPr>
          <p:cNvPr id="6042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73463"/>
            <a:ext cx="70580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p:txBody>
          <a:bodyPr/>
          <a:lstStyle/>
          <a:p>
            <a:r>
              <a:rPr lang="fr-FR" altLang="fr-FR" smtClean="0"/>
              <a:t>Initialisation de la base de données</a:t>
            </a:r>
          </a:p>
        </p:txBody>
      </p:sp>
      <p:sp>
        <p:nvSpPr>
          <p:cNvPr id="61443" name="Espace réservé du contenu 2"/>
          <p:cNvSpPr>
            <a:spLocks noGrp="1"/>
          </p:cNvSpPr>
          <p:nvPr>
            <p:ph idx="1"/>
          </p:nvPr>
        </p:nvSpPr>
        <p:spPr/>
        <p:txBody>
          <a:bodyPr/>
          <a:lstStyle/>
          <a:p>
            <a:r>
              <a:rPr lang="fr-FR" altLang="fr-FR" smtClean="0"/>
              <a:t>@Configuration</a:t>
            </a:r>
          </a:p>
          <a:p>
            <a:pPr lvl="1"/>
            <a:r>
              <a:rPr lang="fr-FR" altLang="fr-FR" smtClean="0"/>
              <a:t>Charge les Bean en singleton en avant démarrage</a:t>
            </a:r>
          </a:p>
          <a:p>
            <a:r>
              <a:rPr lang="fr-FR" altLang="fr-FR" smtClean="0"/>
              <a:t>@slf4j</a:t>
            </a:r>
          </a:p>
          <a:p>
            <a:pPr lvl="1"/>
            <a:r>
              <a:rPr lang="fr-FR" altLang="fr-FR" smtClean="0"/>
              <a:t>Simple Logging Facade</a:t>
            </a:r>
          </a:p>
        </p:txBody>
      </p:sp>
      <p:pic>
        <p:nvPicPr>
          <p:cNvPr id="6144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8" y="3860800"/>
            <a:ext cx="87534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altLang="fr-FR" smtClean="0"/>
              <a:t>Contrôleur</a:t>
            </a:r>
          </a:p>
        </p:txBody>
      </p:sp>
      <p:sp>
        <p:nvSpPr>
          <p:cNvPr id="62467" name="Espace réservé du contenu 2"/>
          <p:cNvSpPr>
            <a:spLocks noGrp="1"/>
          </p:cNvSpPr>
          <p:nvPr>
            <p:ph idx="1"/>
          </p:nvPr>
        </p:nvSpPr>
        <p:spPr>
          <a:xfrm>
            <a:off x="1160463" y="1844675"/>
            <a:ext cx="7772400" cy="4114800"/>
          </a:xfrm>
        </p:spPr>
        <p:txBody>
          <a:bodyPr/>
          <a:lstStyle/>
          <a:p>
            <a:r>
              <a:rPr lang="fr-FR" altLang="fr-FR" smtClean="0"/>
              <a:t>Injection du repository par IoD</a:t>
            </a:r>
          </a:p>
        </p:txBody>
      </p:sp>
      <p:pic>
        <p:nvPicPr>
          <p:cNvPr id="62468" name="Imag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24175"/>
            <a:ext cx="55435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p:txBody>
          <a:bodyPr/>
          <a:lstStyle/>
          <a:p>
            <a:r>
              <a:rPr lang="fr-FR" altLang="fr-FR" smtClean="0"/>
              <a:t>Service</a:t>
            </a:r>
          </a:p>
        </p:txBody>
      </p:sp>
      <p:sp>
        <p:nvSpPr>
          <p:cNvPr id="63491" name="Espace réservé du contenu 2"/>
          <p:cNvSpPr>
            <a:spLocks noGrp="1"/>
          </p:cNvSpPr>
          <p:nvPr>
            <p:ph idx="1"/>
          </p:nvPr>
        </p:nvSpPr>
        <p:spPr/>
        <p:txBody>
          <a:bodyPr/>
          <a:lstStyle/>
          <a:p>
            <a:r>
              <a:rPr lang="fr-FR" altLang="fr-FR" smtClean="0"/>
              <a:t>Design Pattern Service</a:t>
            </a:r>
          </a:p>
          <a:p>
            <a:pPr lvl="1"/>
            <a:r>
              <a:rPr lang="fr-FR" altLang="fr-FR" smtClean="0"/>
              <a:t>Le contrôleur ne doit pas posséder de code métier</a:t>
            </a:r>
          </a:p>
          <a:p>
            <a:pPr lvl="1"/>
            <a:r>
              <a:rPr lang="fr-FR" altLang="fr-FR" smtClean="0"/>
              <a:t>Transférer le code dans une classe Service</a:t>
            </a:r>
          </a:p>
          <a:p>
            <a:pPr lvl="1"/>
            <a:r>
              <a:rPr lang="fr-FR" altLang="fr-FR" smtClean="0"/>
              <a:t>@Service</a:t>
            </a:r>
          </a:p>
          <a:p>
            <a:pPr lvl="1"/>
            <a:r>
              <a:rPr lang="fr-FR" altLang="fr-FR" smtClean="0"/>
              <a:t>Le service doit communiquer avec le contrôleur via des DTO</a:t>
            </a:r>
          </a:p>
          <a:p>
            <a:pPr lvl="1"/>
            <a:r>
              <a:rPr lang="fr-FR" altLang="fr-FR" smtClean="0"/>
              <a:t>Jamais via les entités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FR" altLang="fr-FR" smtClean="0"/>
              <a:t>Service</a:t>
            </a:r>
          </a:p>
        </p:txBody>
      </p:sp>
      <p:sp>
        <p:nvSpPr>
          <p:cNvPr id="3" name="Espace réservé du contenu 2"/>
          <p:cNvSpPr>
            <a:spLocks noGrp="1"/>
          </p:cNvSpPr>
          <p:nvPr>
            <p:ph idx="1"/>
          </p:nvPr>
        </p:nvSpPr>
        <p:spPr/>
        <p:txBody>
          <a:bodyPr/>
          <a:lstStyle/>
          <a:p>
            <a:pPr>
              <a:defRPr/>
            </a:pPr>
            <a:r>
              <a:rPr lang="fr-FR" dirty="0" smtClean="0"/>
              <a:t>Il est possible d’ajouter un préfixe d’URL sur le contrôleur</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RestController</a:t>
            </a:r>
            <a:endParaRPr lang="en-US" sz="2000" dirty="0" smtClean="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RequestMapping</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api</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public class </a:t>
            </a:r>
            <a:r>
              <a:rPr lang="en-US" sz="2000" dirty="0" err="1" smtClean="0">
                <a:latin typeface="Courier New" panose="02070309020205020404" pitchFamily="49" charset="0"/>
                <a:cs typeface="Courier New" panose="02070309020205020404" pitchFamily="49" charset="0"/>
              </a:rPr>
              <a:t>EmployeeRestController</a:t>
            </a: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Autowired</a:t>
            </a:r>
            <a:endParaRPr lang="en-US" sz="2000" dirty="0" smtClean="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private </a:t>
            </a:r>
            <a:r>
              <a:rPr lang="en-US" sz="2000" dirty="0" err="1" smtClean="0">
                <a:latin typeface="Courier New" panose="02070309020205020404" pitchFamily="49" charset="0"/>
                <a:cs typeface="Courier New" panose="02070309020205020404" pitchFamily="49" charset="0"/>
              </a:rPr>
              <a:t>EmployeeService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employeeService</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GetMapping</a:t>
            </a:r>
            <a:r>
              <a:rPr lang="en-US" sz="2000" dirty="0" smtClean="0">
                <a:latin typeface="Courier New" panose="02070309020205020404" pitchFamily="49" charset="0"/>
                <a:cs typeface="Courier New" panose="02070309020205020404" pitchFamily="49" charset="0"/>
              </a:rPr>
              <a:t>("/employees")</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public List&lt;Employee&gt; </a:t>
            </a:r>
            <a:r>
              <a:rPr lang="en-US" sz="2000" dirty="0" err="1" smtClean="0">
                <a:latin typeface="Courier New" panose="02070309020205020404" pitchFamily="49" charset="0"/>
                <a:cs typeface="Courier New" panose="02070309020205020404" pitchFamily="49" charset="0"/>
              </a:rPr>
              <a:t>getAllEmployees</a:t>
            </a: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return </a:t>
            </a:r>
            <a:r>
              <a:rPr lang="en-US" sz="2000" dirty="0" err="1" smtClean="0">
                <a:latin typeface="Courier New" panose="02070309020205020404" pitchFamily="49" charset="0"/>
                <a:cs typeface="Courier New" panose="02070309020205020404" pitchFamily="49" charset="0"/>
              </a:rPr>
              <a:t>employeeService.getAllEmployees</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re 1"/>
          <p:cNvSpPr>
            <a:spLocks noGrp="1"/>
          </p:cNvSpPr>
          <p:nvPr>
            <p:ph type="title"/>
          </p:nvPr>
        </p:nvSpPr>
        <p:spPr/>
        <p:txBody>
          <a:bodyPr/>
          <a:lstStyle/>
          <a:p>
            <a:r>
              <a:rPr lang="fr-FR" altLang="fr-FR" smtClean="0"/>
              <a:t>DTO</a:t>
            </a:r>
          </a:p>
        </p:txBody>
      </p:sp>
      <p:sp>
        <p:nvSpPr>
          <p:cNvPr id="65539" name="Espace réservé du contenu 2"/>
          <p:cNvSpPr>
            <a:spLocks noGrp="1"/>
          </p:cNvSpPr>
          <p:nvPr>
            <p:ph idx="1"/>
          </p:nvPr>
        </p:nvSpPr>
        <p:spPr/>
        <p:txBody>
          <a:bodyPr/>
          <a:lstStyle/>
          <a:p>
            <a:r>
              <a:rPr lang="fr-FR" altLang="fr-FR" smtClean="0"/>
              <a:t>Data Transfer Object</a:t>
            </a:r>
          </a:p>
          <a:p>
            <a:pPr lvl="1"/>
            <a:r>
              <a:rPr lang="fr-FR" altLang="fr-FR" smtClean="0"/>
              <a:t>Objet sérialisé pour le transfert JSON</a:t>
            </a:r>
          </a:p>
          <a:p>
            <a:pPr lvl="1"/>
            <a:r>
              <a:rPr lang="fr-FR" altLang="fr-FR" smtClean="0"/>
              <a:t>Au format convenu avec le frontend</a:t>
            </a:r>
          </a:p>
          <a:p>
            <a:pPr lvl="1"/>
            <a:endParaRPr lang="fr-FR" altLang="fr-FR"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p:txBody>
          <a:bodyPr/>
          <a:lstStyle/>
          <a:p>
            <a:r>
              <a:rPr lang="fr-FR" altLang="fr-FR" smtClean="0"/>
              <a:t>Adapter</a:t>
            </a:r>
          </a:p>
        </p:txBody>
      </p:sp>
      <p:sp>
        <p:nvSpPr>
          <p:cNvPr id="65539" name="Espace réservé du contenu 2"/>
          <p:cNvSpPr>
            <a:spLocks noGrp="1"/>
          </p:cNvSpPr>
          <p:nvPr>
            <p:ph idx="1"/>
          </p:nvPr>
        </p:nvSpPr>
        <p:spPr/>
        <p:txBody>
          <a:bodyPr/>
          <a:lstStyle/>
          <a:p>
            <a:pPr>
              <a:defRPr/>
            </a:pPr>
            <a:r>
              <a:rPr lang="fr-FR" altLang="fr-FR" dirty="0" smtClean="0"/>
              <a:t>Adaptation DTO-</a:t>
            </a:r>
            <a:r>
              <a:rPr lang="fr-FR" altLang="fr-FR" dirty="0" err="1" smtClean="0"/>
              <a:t>Entity</a:t>
            </a:r>
            <a:endParaRPr lang="fr-FR" altLang="fr-FR" dirty="0" smtClean="0"/>
          </a:p>
          <a:p>
            <a:pPr>
              <a:defRPr/>
            </a:pPr>
            <a:r>
              <a:rPr lang="fr-FR" altLang="fr-FR" dirty="0" smtClean="0"/>
              <a:t>Adapter</a:t>
            </a:r>
          </a:p>
          <a:p>
            <a:pPr lvl="1">
              <a:defRPr/>
            </a:pPr>
            <a:r>
              <a:rPr lang="fr-FR" altLang="fr-FR" sz="2000" dirty="0" err="1" smtClean="0">
                <a:latin typeface="Courier New" panose="02070309020205020404" pitchFamily="49" charset="0"/>
                <a:cs typeface="Courier New" panose="02070309020205020404" pitchFamily="49" charset="0"/>
              </a:rPr>
              <a:t>toDTO</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entity</a:t>
            </a:r>
            <a:r>
              <a:rPr lang="fr-FR" altLang="fr-FR" sz="2000" dirty="0" smtClean="0">
                <a:latin typeface="Courier New" panose="02070309020205020404" pitchFamily="49" charset="0"/>
                <a:cs typeface="Courier New" panose="02070309020205020404" pitchFamily="49" charset="0"/>
              </a:rPr>
              <a:t>)</a:t>
            </a:r>
          </a:p>
          <a:p>
            <a:pPr lvl="1">
              <a:defRPr/>
            </a:pPr>
            <a:r>
              <a:rPr lang="fr-FR" altLang="fr-FR" sz="2000" dirty="0" err="1" smtClean="0">
                <a:latin typeface="Courier New" panose="02070309020205020404" pitchFamily="49" charset="0"/>
                <a:cs typeface="Courier New" panose="02070309020205020404" pitchFamily="49" charset="0"/>
              </a:rPr>
              <a:t>toEntity</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dto</a:t>
            </a:r>
            <a:r>
              <a:rPr lang="fr-FR" altLang="fr-FR" sz="2000" dirty="0" smtClean="0">
                <a:latin typeface="Courier New" panose="02070309020205020404" pitchFamily="49" charset="0"/>
                <a:cs typeface="Courier New" panose="02070309020205020404" pitchFamily="49" charset="0"/>
              </a:rPr>
              <a:t>)</a:t>
            </a:r>
            <a:endParaRPr lang="fr-FR" altLang="fr-FR" sz="2000" dirty="0">
              <a:latin typeface="Courier New" panose="02070309020205020404" pitchFamily="49" charset="0"/>
              <a:cs typeface="Courier New" panose="02070309020205020404" pitchFamily="49" charset="0"/>
            </a:endParaRPr>
          </a:p>
          <a:p>
            <a:pPr>
              <a:defRPr/>
            </a:pPr>
            <a:r>
              <a:rPr lang="fr-FR" altLang="fr-FR" dirty="0" smtClean="0"/>
              <a:t>Adaptation dans le service</a:t>
            </a:r>
          </a:p>
          <a:p>
            <a:pPr marL="457200" lvl="1" indent="0">
              <a:buFontTx/>
              <a:buNone/>
              <a:defRPr/>
            </a:pPr>
            <a:r>
              <a:rPr lang="fr-FR" altLang="fr-FR" sz="2000" dirty="0" err="1" smtClean="0">
                <a:latin typeface="Courier New" panose="02070309020205020404" pitchFamily="49" charset="0"/>
                <a:cs typeface="Courier New" panose="02070309020205020404" pitchFamily="49" charset="0"/>
              </a:rPr>
              <a:t>entities.stream</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map</a:t>
            </a:r>
            <a:r>
              <a:rPr lang="fr-FR" altLang="fr-FR" sz="2000" dirty="0" smtClean="0">
                <a:latin typeface="Courier New" panose="02070309020205020404" pitchFamily="49" charset="0"/>
                <a:cs typeface="Courier New" panose="02070309020205020404" pitchFamily="49" charset="0"/>
              </a:rPr>
              <a:t>(adapter::</a:t>
            </a:r>
            <a:r>
              <a:rPr lang="fr-FR" altLang="fr-FR" sz="2000" dirty="0" err="1">
                <a:latin typeface="Courier New" panose="02070309020205020404" pitchFamily="49" charset="0"/>
                <a:cs typeface="Courier New" panose="02070309020205020404" pitchFamily="49" charset="0"/>
              </a:rPr>
              <a:t>t</a:t>
            </a:r>
            <a:r>
              <a:rPr lang="fr-FR" altLang="fr-FR" sz="2000" dirty="0" err="1" smtClean="0">
                <a:latin typeface="Courier New" panose="02070309020205020404" pitchFamily="49" charset="0"/>
                <a:cs typeface="Courier New" panose="02070309020205020404" pitchFamily="49" charset="0"/>
              </a:rPr>
              <a:t>oDto</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Collectors.toList</a:t>
            </a:r>
            <a:r>
              <a:rPr lang="fr-FR" altLang="fr-FR" sz="2000" dirty="0" smtClean="0">
                <a:latin typeface="Courier New" panose="02070309020205020404" pitchFamily="49" charset="0"/>
                <a:cs typeface="Courier New" panose="02070309020205020404" pitchFamily="49" charset="0"/>
              </a:rPr>
              <a:t>())</a:t>
            </a:r>
          </a:p>
          <a:p>
            <a:pPr marL="457200" lvl="1" indent="0">
              <a:buFontTx/>
              <a:buNone/>
              <a:defRPr/>
            </a:pPr>
            <a:r>
              <a:rPr lang="fr-FR" altLang="fr-FR" sz="2000" dirty="0" err="1" smtClean="0">
                <a:latin typeface="Courier New" panose="02070309020205020404" pitchFamily="49" charset="0"/>
                <a:cs typeface="Courier New" panose="02070309020205020404" pitchFamily="49" charset="0"/>
              </a:rPr>
              <a:t>dtos.stream</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map</a:t>
            </a:r>
            <a:r>
              <a:rPr lang="fr-FR" altLang="fr-FR" sz="2000" dirty="0" smtClean="0">
                <a:latin typeface="Courier New" panose="02070309020205020404" pitchFamily="49" charset="0"/>
                <a:cs typeface="Courier New" panose="02070309020205020404" pitchFamily="49" charset="0"/>
              </a:rPr>
              <a:t>(adapter::</a:t>
            </a:r>
            <a:r>
              <a:rPr lang="fr-FR" altLang="fr-FR" sz="2000" dirty="0" err="1" smtClean="0">
                <a:latin typeface="Courier New" panose="02070309020205020404" pitchFamily="49" charset="0"/>
                <a:cs typeface="Courier New" panose="02070309020205020404" pitchFamily="49" charset="0"/>
              </a:rPr>
              <a:t>toEntity</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Collectors.toList</a:t>
            </a:r>
            <a:r>
              <a:rPr lang="fr-FR" altLang="fr-FR" sz="2000" dirty="0" smtClean="0">
                <a:latin typeface="Courier New" panose="02070309020205020404" pitchFamily="49" charset="0"/>
                <a:cs typeface="Courier New" panose="02070309020205020404" pitchFamily="49" charset="0"/>
              </a:rPr>
              <a:t>())</a:t>
            </a:r>
          </a:p>
          <a:p>
            <a:pPr lvl="1">
              <a:defRPr/>
            </a:pPr>
            <a:endParaRPr lang="fr-FR" altLang="fr-FR"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altLang="fr-FR" smtClean="0"/>
              <a:t>Pourquoi l’interopérabilité ?</a:t>
            </a:r>
          </a:p>
        </p:txBody>
      </p:sp>
      <p:sp>
        <p:nvSpPr>
          <p:cNvPr id="11267" name="Rectangle 3"/>
          <p:cNvSpPr>
            <a:spLocks noGrp="1" noChangeArrowheads="1"/>
          </p:cNvSpPr>
          <p:nvPr>
            <p:ph idx="1"/>
          </p:nvPr>
        </p:nvSpPr>
        <p:spPr>
          <a:xfrm>
            <a:off x="279400" y="1312863"/>
            <a:ext cx="8599488" cy="3625850"/>
          </a:xfrm>
        </p:spPr>
        <p:txBody>
          <a:bodyPr/>
          <a:lstStyle/>
          <a:p>
            <a:r>
              <a:rPr lang="fr-FR" altLang="fr-FR" sz="1800" smtClean="0"/>
              <a:t>Les services et les clients interopérables réduisent la duplication</a:t>
            </a:r>
          </a:p>
          <a:p>
            <a:pPr lvl="1"/>
            <a:r>
              <a:rPr lang="fr-FR" altLang="fr-FR" sz="1800" smtClean="0"/>
              <a:t>Inutile de reconstruire la même fonctionnalité pour chaque nouveau langage ou chaque nouvelle plate-forme</a:t>
            </a:r>
          </a:p>
          <a:p>
            <a:pPr lvl="1"/>
            <a:r>
              <a:rPr lang="fr-FR" altLang="fr-FR" sz="1800" smtClean="0"/>
              <a:t>Les coûts de développement et de maintenance sont réduits</a:t>
            </a:r>
          </a:p>
          <a:p>
            <a:r>
              <a:rPr lang="fr-FR" altLang="fr-FR" sz="1800" smtClean="0"/>
              <a:t>On peut utiliser le même service depuis toutes les applications, sur toutes les plates-formes</a:t>
            </a:r>
          </a:p>
          <a:p>
            <a:pPr lvl="1"/>
            <a:r>
              <a:rPr lang="fr-FR" altLang="fr-FR" sz="1800" smtClean="0"/>
              <a:t>L’usage du service est cohérent dans toute l’entreprise</a:t>
            </a:r>
          </a:p>
          <a:p>
            <a:pPr lvl="1"/>
            <a:r>
              <a:rPr lang="fr-FR" altLang="fr-FR" sz="1800" smtClean="0"/>
              <a:t>Utile pour les règles métier qui changent fréquemment</a:t>
            </a:r>
          </a:p>
          <a:p>
            <a:r>
              <a:rPr lang="fr-FR" altLang="fr-FR" sz="1800" smtClean="0"/>
              <a:t>La réutilisation a lieu au niveau de services entiers</a:t>
            </a:r>
          </a:p>
          <a:p>
            <a:pPr lvl="1"/>
            <a:r>
              <a:rPr lang="fr-FR" altLang="fr-FR" sz="1800" smtClean="0"/>
              <a:t>Les bibliothèques de classes ne sont utiles que pour les applications écrites dans le même langage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FR" altLang="fr-FR" smtClean="0"/>
              <a:t>Avantages de SOA</a:t>
            </a:r>
          </a:p>
        </p:txBody>
      </p:sp>
      <p:sp>
        <p:nvSpPr>
          <p:cNvPr id="25602" name="Rectangle 3"/>
          <p:cNvSpPr>
            <a:spLocks noGrp="1" noChangeArrowheads="1"/>
          </p:cNvSpPr>
          <p:nvPr>
            <p:ph idx="1"/>
          </p:nvPr>
        </p:nvSpPr>
        <p:spPr>
          <a:xfrm>
            <a:off x="279400" y="1312863"/>
            <a:ext cx="8599488" cy="4708525"/>
          </a:xfrm>
        </p:spPr>
        <p:txBody>
          <a:bodyPr>
            <a:normAutofit lnSpcReduction="10000"/>
          </a:bodyPr>
          <a:lstStyle/>
          <a:p>
            <a:pPr>
              <a:defRPr/>
            </a:pPr>
            <a:r>
              <a:rPr lang="fr-FR" sz="1800" dirty="0" smtClean="0"/>
              <a:t>SOA offre les avantages du couplage faible et de l’interopérabilité</a:t>
            </a:r>
          </a:p>
          <a:p>
            <a:pPr lvl="1">
              <a:defRPr/>
            </a:pPr>
            <a:r>
              <a:rPr lang="fr-FR" sz="1800" dirty="0" smtClean="0"/>
              <a:t>Souplesse pour changer la topologie de l’architecture d’entreprise</a:t>
            </a:r>
          </a:p>
          <a:p>
            <a:pPr lvl="2">
              <a:defRPr/>
            </a:pPr>
            <a:r>
              <a:rPr lang="fr-FR" sz="1800" dirty="0" smtClean="0"/>
              <a:t>Ajouter des serveurs si l’usage est plus important que prévu</a:t>
            </a:r>
          </a:p>
          <a:p>
            <a:pPr lvl="2">
              <a:defRPr/>
            </a:pPr>
            <a:r>
              <a:rPr lang="fr-FR" sz="1800" dirty="0" smtClean="0"/>
              <a:t>Écrire des clients supplémentaires pour répondre à de nouveaux besoins</a:t>
            </a:r>
          </a:p>
          <a:p>
            <a:pPr lvl="1">
              <a:defRPr/>
            </a:pPr>
            <a:r>
              <a:rPr lang="fr-FR" sz="1800" dirty="0" smtClean="0"/>
              <a:t>Réutilisation au niveau des services</a:t>
            </a:r>
          </a:p>
          <a:p>
            <a:pPr lvl="2">
              <a:defRPr/>
            </a:pPr>
            <a:r>
              <a:rPr lang="fr-FR" sz="1800" dirty="0" smtClean="0"/>
              <a:t>Pas seulement au niveau des bibliothèques de classes</a:t>
            </a:r>
          </a:p>
          <a:p>
            <a:pPr lvl="2">
              <a:defRPr/>
            </a:pPr>
            <a:r>
              <a:rPr lang="fr-FR" sz="1800" dirty="0" smtClean="0"/>
              <a:t>Réutilisation entre plates-formes et entre langages de programmation</a:t>
            </a:r>
          </a:p>
          <a:p>
            <a:pPr lvl="2">
              <a:defRPr/>
            </a:pPr>
            <a:r>
              <a:rPr lang="fr-FR" sz="1800" dirty="0" smtClean="0"/>
              <a:t>Entraîne des économies de coûts</a:t>
            </a:r>
          </a:p>
          <a:p>
            <a:pPr lvl="1">
              <a:defRPr/>
            </a:pPr>
            <a:r>
              <a:rPr lang="fr-FR" sz="1800" dirty="0" smtClean="0"/>
              <a:t>Oblige à une cohérence dans l’entreprise</a:t>
            </a:r>
          </a:p>
          <a:p>
            <a:pPr lvl="2">
              <a:defRPr/>
            </a:pPr>
            <a:r>
              <a:rPr lang="fr-FR" sz="1800" dirty="0" smtClean="0"/>
              <a:t>Toutes les applications utilisent les mêmes règles métier si elles utilisent le même service</a:t>
            </a:r>
          </a:p>
          <a:p>
            <a:pPr lvl="1">
              <a:defRPr/>
            </a:pPr>
            <a:r>
              <a:rPr lang="fr-FR" sz="1800" dirty="0" smtClean="0"/>
              <a:t>Il est facile de modifier les règles métier en fonction de nouvelles exigences</a:t>
            </a:r>
          </a:p>
          <a:p>
            <a:pPr lvl="2">
              <a:defRPr/>
            </a:pPr>
            <a:r>
              <a:rPr lang="fr-FR" sz="1800" dirty="0" smtClean="0"/>
              <a:t>Il suffit de modifier une seule base de code</a:t>
            </a:r>
          </a:p>
          <a:p>
            <a:pPr>
              <a:defRPr/>
            </a:pPr>
            <a:r>
              <a:rPr lang="fr-FR" sz="1800" dirty="0" smtClean="0"/>
              <a:t>SOA offre souplesse, réutilisation, économies de coûts, cohérence</a:t>
            </a:r>
            <a:br>
              <a:rPr lang="fr-FR" sz="1800" dirty="0" smtClean="0"/>
            </a:br>
            <a:r>
              <a:rPr lang="fr-FR" sz="1800" dirty="0" smtClean="0"/>
              <a:t>et agilité</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ltLang="fr-FR" smtClean="0"/>
              <a:t>Acteurs SOA</a:t>
            </a:r>
          </a:p>
        </p:txBody>
      </p:sp>
      <p:sp>
        <p:nvSpPr>
          <p:cNvPr id="749571" name="Rectangle 3"/>
          <p:cNvSpPr>
            <a:spLocks noGrp="1" noChangeArrowheads="1"/>
          </p:cNvSpPr>
          <p:nvPr>
            <p:ph idx="1"/>
          </p:nvPr>
        </p:nvSpPr>
        <p:spPr>
          <a:xfrm>
            <a:off x="279400" y="1254125"/>
            <a:ext cx="8599488" cy="5380038"/>
          </a:xfrm>
        </p:spPr>
        <p:txBody>
          <a:bodyPr/>
          <a:lstStyle/>
          <a:p>
            <a:pPr>
              <a:defRPr/>
            </a:pPr>
            <a:r>
              <a:rPr lang="fr-FR" sz="1800" dirty="0" smtClean="0"/>
              <a:t>Dans une SOA, il y a des clients, des services et un annuaire commun</a:t>
            </a:r>
          </a:p>
          <a:p>
            <a:pPr lvl="1">
              <a:defRPr/>
            </a:pPr>
            <a:r>
              <a:rPr lang="fr-FR" sz="1800" dirty="0" smtClean="0"/>
              <a:t>Les services s’enregistrent dans l’annuaire (</a:t>
            </a:r>
            <a:r>
              <a:rPr lang="fr-FR" sz="1800" i="1" dirty="0" smtClean="0"/>
              <a:t>registry</a:t>
            </a:r>
            <a:r>
              <a:rPr lang="fr-FR" sz="1800" dirty="0" smtClean="0"/>
              <a:t>)</a:t>
            </a:r>
          </a:p>
          <a:p>
            <a:pPr lvl="1">
              <a:defRPr/>
            </a:pPr>
            <a:r>
              <a:rPr lang="fr-FR" sz="1800" dirty="0" smtClean="0"/>
              <a:t>Les clients peuvent rechercher un descripteur de service dans l’annuaire</a:t>
            </a:r>
          </a:p>
          <a:p>
            <a:pPr lvl="1">
              <a:defRPr/>
            </a:pPr>
            <a:r>
              <a:rPr lang="fr-FR" sz="1800" dirty="0" smtClean="0"/>
              <a:t>Les clients l’utilisent pour invoquer des opérations directement sur le service</a:t>
            </a:r>
          </a:p>
          <a:p>
            <a:pPr lvl="1">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r>
              <a:rPr lang="fr-FR" sz="1800" dirty="0" smtClean="0"/>
              <a:t>Dans beaucoup d’implémentations, l’annuaire est abandonné</a:t>
            </a:r>
          </a:p>
          <a:p>
            <a:pPr marL="690563" lvl="1" indent="-344488">
              <a:defRPr/>
            </a:pPr>
            <a:r>
              <a:rPr lang="fr-FR" sz="1800" dirty="0" smtClean="0"/>
              <a:t>À la place, le service est installé à un emplacement connu du client</a:t>
            </a:r>
          </a:p>
          <a:p>
            <a:pPr lvl="1">
              <a:defRPr/>
            </a:pPr>
            <a:endParaRPr lang="fr-FR" sz="1800" dirty="0"/>
          </a:p>
        </p:txBody>
      </p:sp>
      <p:pic>
        <p:nvPicPr>
          <p:cNvPr id="1536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5875" y="2852738"/>
            <a:ext cx="431958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5" name="Group 40"/>
          <p:cNvGrpSpPr>
            <a:grpSpLocks/>
          </p:cNvGrpSpPr>
          <p:nvPr/>
        </p:nvGrpSpPr>
        <p:grpSpPr bwMode="auto">
          <a:xfrm>
            <a:off x="542925" y="5827713"/>
            <a:ext cx="523875" cy="549275"/>
            <a:chOff x="286" y="1234"/>
            <a:chExt cx="330" cy="346"/>
          </a:xfrm>
        </p:grpSpPr>
        <p:sp>
          <p:nvSpPr>
            <p:cNvPr id="15366" name="Oval 41"/>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15367" name="Rectangle 42"/>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normAutofit fontScale="90000"/>
          </a:bodyPr>
          <a:lstStyle/>
          <a:p>
            <a:pPr>
              <a:defRPr/>
            </a:pPr>
            <a:r>
              <a:rPr lang="fr-FR" dirty="0" smtClean="0"/>
              <a:t>Les services Web XML  implémentent une SOA</a:t>
            </a:r>
            <a:endParaRPr lang="fr-FR" dirty="0"/>
          </a:p>
        </p:txBody>
      </p:sp>
      <p:sp>
        <p:nvSpPr>
          <p:cNvPr id="17411" name="Rectangle 3"/>
          <p:cNvSpPr>
            <a:spLocks noGrp="1" noChangeArrowheads="1"/>
          </p:cNvSpPr>
          <p:nvPr>
            <p:ph idx="1"/>
          </p:nvPr>
        </p:nvSpPr>
        <p:spPr>
          <a:xfrm>
            <a:off x="279400" y="1312863"/>
            <a:ext cx="8599488" cy="2590800"/>
          </a:xfrm>
        </p:spPr>
        <p:txBody>
          <a:bodyPr/>
          <a:lstStyle/>
          <a:p>
            <a:endParaRPr lang="fr-FR" altLang="fr-FR" sz="1800" smtClean="0"/>
          </a:p>
          <a:p>
            <a:r>
              <a:rPr lang="fr-FR" altLang="fr-FR" sz="1800" smtClean="0"/>
              <a:t>Les services Web XML obtiennent l’interopérabilité et le couplage faible</a:t>
            </a:r>
            <a:br>
              <a:rPr lang="fr-FR" altLang="fr-FR" sz="1800" smtClean="0"/>
            </a:br>
            <a:r>
              <a:rPr lang="fr-FR" altLang="fr-FR" sz="1800" i="1" smtClean="0"/>
              <a:t>via </a:t>
            </a:r>
            <a:r>
              <a:rPr lang="fr-FR" altLang="fr-FR" sz="1800" smtClean="0"/>
              <a:t>l’utilisation de standards</a:t>
            </a:r>
          </a:p>
          <a:p>
            <a:pPr lvl="1"/>
            <a:r>
              <a:rPr lang="fr-FR" altLang="fr-FR" sz="1800" smtClean="0"/>
              <a:t>Les messages de requête et de réponses appliquent des standards</a:t>
            </a:r>
          </a:p>
          <a:p>
            <a:pPr lvl="1"/>
            <a:r>
              <a:rPr lang="fr-FR" altLang="fr-FR" sz="1800" smtClean="0"/>
              <a:t>Les opérations sont invoquées de manière standard</a:t>
            </a:r>
          </a:p>
          <a:p>
            <a:r>
              <a:rPr lang="fr-FR" altLang="fr-FR" sz="1800" smtClean="0"/>
              <a:t>Même la description des messages et des opérations se conforme à</a:t>
            </a:r>
            <a:br>
              <a:rPr lang="fr-FR" altLang="fr-FR" sz="1800" smtClean="0"/>
            </a:br>
            <a:r>
              <a:rPr lang="fr-FR" altLang="fr-FR" sz="1800" smtClean="0"/>
              <a:t>un standard</a:t>
            </a:r>
          </a:p>
          <a:p>
            <a:pPr lvl="1"/>
            <a:r>
              <a:rPr lang="fr-FR" altLang="fr-FR" sz="1800" smtClean="0"/>
              <a:t>Non dépendant de l’implémentation du service</a:t>
            </a:r>
          </a:p>
          <a:p>
            <a:pPr lvl="1"/>
            <a:r>
              <a:rPr lang="fr-FR" altLang="fr-FR" sz="1800" smtClean="0"/>
              <a:t>À partir des descriptions, le code du client  peut être écrit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altLang="fr-FR" smtClean="0"/>
              <a:t>JAX-WS et Metro</a:t>
            </a:r>
          </a:p>
        </p:txBody>
      </p:sp>
      <p:sp>
        <p:nvSpPr>
          <p:cNvPr id="19459" name="Rectangle 3"/>
          <p:cNvSpPr>
            <a:spLocks noGrp="1" noChangeArrowheads="1"/>
          </p:cNvSpPr>
          <p:nvPr>
            <p:ph idx="1"/>
          </p:nvPr>
        </p:nvSpPr>
        <p:spPr>
          <a:xfrm>
            <a:off x="279400" y="1211263"/>
            <a:ext cx="8599488" cy="5221287"/>
          </a:xfrm>
        </p:spPr>
        <p:txBody>
          <a:bodyPr/>
          <a:lstStyle/>
          <a:p>
            <a:pPr>
              <a:lnSpc>
                <a:spcPts val="2000"/>
              </a:lnSpc>
            </a:pPr>
            <a:r>
              <a:rPr lang="fr-FR" altLang="fr-FR" sz="1800" smtClean="0"/>
              <a:t>JAX-WS (</a:t>
            </a:r>
            <a:r>
              <a:rPr lang="fr-FR" altLang="fr-FR" sz="1800" i="1" smtClean="0"/>
              <a:t>Java API for XML Web Services</a:t>
            </a:r>
            <a:r>
              <a:rPr lang="fr-FR" altLang="fr-FR" sz="1800" smtClean="0"/>
              <a:t>) est un standard Java </a:t>
            </a:r>
          </a:p>
          <a:p>
            <a:pPr lvl="1">
              <a:lnSpc>
                <a:spcPts val="2000"/>
              </a:lnSpc>
            </a:pPr>
            <a:r>
              <a:rPr lang="fr-FR" altLang="fr-FR" sz="1800" smtClean="0"/>
              <a:t>Fait partie de Java SE 6, peut être ajouté à Java SE 5</a:t>
            </a:r>
          </a:p>
          <a:p>
            <a:pPr lvl="1">
              <a:lnSpc>
                <a:spcPts val="2000"/>
              </a:lnSpc>
            </a:pPr>
            <a:r>
              <a:rPr lang="fr-FR" altLang="fr-FR" sz="1800" smtClean="0"/>
              <a:t>Ne fonctionne pas avec Java 1.4 ou antérieur, parce que s’appuyant sur</a:t>
            </a:r>
            <a:br>
              <a:rPr lang="fr-FR" altLang="fr-FR" sz="1800" smtClean="0"/>
            </a:br>
            <a:r>
              <a:rPr lang="fr-FR" altLang="fr-FR" sz="1800" smtClean="0"/>
              <a:t>des annotations</a:t>
            </a:r>
          </a:p>
          <a:p>
            <a:pPr>
              <a:lnSpc>
                <a:spcPts val="2000"/>
              </a:lnSpc>
            </a:pPr>
            <a:r>
              <a:rPr lang="fr-FR" altLang="fr-FR" sz="1800" smtClean="0"/>
              <a:t>JAX-WS n’est qu’une API : il faut un framework de services Web pour la mise en œuvre </a:t>
            </a:r>
          </a:p>
          <a:p>
            <a:pPr lvl="1">
              <a:lnSpc>
                <a:spcPts val="2000"/>
              </a:lnSpc>
            </a:pPr>
            <a:r>
              <a:rPr lang="fr-FR" altLang="fr-FR" sz="1800" smtClean="0"/>
              <a:t>L’implémentation de référence s’appelle Metro</a:t>
            </a:r>
          </a:p>
          <a:p>
            <a:pPr lvl="2">
              <a:lnSpc>
                <a:spcPts val="2000"/>
              </a:lnSpc>
            </a:pPr>
            <a:r>
              <a:rPr lang="fr-FR" altLang="fr-FR" sz="1800" smtClean="0"/>
              <a:t>Fait partie des serveurs d’applications GlassFish et Sun</a:t>
            </a:r>
          </a:p>
          <a:p>
            <a:pPr lvl="1">
              <a:lnSpc>
                <a:spcPts val="2000"/>
              </a:lnSpc>
            </a:pPr>
            <a:r>
              <a:rPr lang="fr-FR" altLang="fr-FR" sz="1800" smtClean="0"/>
              <a:t>Tout serveur d’applications Java EE (JBoss, WebSphere, GlassFish, etc.) possède une implémentation JAX-WS</a:t>
            </a:r>
          </a:p>
          <a:p>
            <a:pPr>
              <a:lnSpc>
                <a:spcPts val="2000"/>
              </a:lnSpc>
            </a:pPr>
            <a:r>
              <a:rPr lang="fr-FR" altLang="fr-FR" sz="1800" smtClean="0"/>
              <a:t>Une implémentation JAX-WS comprend :</a:t>
            </a:r>
          </a:p>
          <a:p>
            <a:pPr lvl="1">
              <a:lnSpc>
                <a:spcPts val="2000"/>
              </a:lnSpc>
            </a:pPr>
            <a:r>
              <a:rPr lang="fr-FR" altLang="fr-FR" sz="1800" smtClean="0"/>
              <a:t>Des outils pour traiter les annotations JAX-WS</a:t>
            </a:r>
          </a:p>
          <a:p>
            <a:pPr lvl="1">
              <a:lnSpc>
                <a:spcPts val="2000"/>
              </a:lnSpc>
            </a:pPr>
            <a:r>
              <a:rPr lang="fr-FR" altLang="fr-FR" sz="1800" smtClean="0"/>
              <a:t>Une bibliothèque utilisée lors de l’exécution pour invoquer le service Web</a:t>
            </a:r>
          </a:p>
          <a:p>
            <a:pPr>
              <a:lnSpc>
                <a:spcPts val="2000"/>
              </a:lnSpc>
            </a:pPr>
            <a:r>
              <a:rPr lang="fr-FR" altLang="fr-FR" sz="1800" smtClean="0"/>
              <a:t>JAX-WS standardise le code Java</a:t>
            </a:r>
          </a:p>
          <a:p>
            <a:pPr lvl="1">
              <a:lnSpc>
                <a:spcPts val="2000"/>
              </a:lnSpc>
            </a:pPr>
            <a:r>
              <a:rPr lang="fr-FR" altLang="fr-FR" sz="1800" smtClean="0"/>
              <a:t>Les annotations sont les mêmes</a:t>
            </a:r>
          </a:p>
          <a:p>
            <a:pPr lvl="1">
              <a:lnSpc>
                <a:spcPts val="2000"/>
              </a:lnSpc>
            </a:pPr>
            <a:r>
              <a:rPr lang="fr-FR" altLang="fr-FR" sz="1800" smtClean="0"/>
              <a:t>Fichiers de configuration, bibliothèques et syntaxe des outils diffèrent </a:t>
            </a:r>
            <a:br>
              <a:rPr lang="fr-FR" altLang="fr-FR" sz="1800" smtClean="0"/>
            </a:br>
            <a:r>
              <a:rPr lang="fr-FR" altLang="fr-FR" sz="1800" smtClean="0"/>
              <a:t>d’une implémentation à l’autre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10.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1.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2.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13.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2.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3.xml><?xml version="1.0" encoding="utf-8"?>
<p:tagLst xmlns:a="http://schemas.openxmlformats.org/drawingml/2006/main" xmlns:r="http://schemas.openxmlformats.org/officeDocument/2006/relationships" xmlns:p="http://schemas.openxmlformats.org/presentationml/2006/main">
  <p:tag name="IPF" val="4C2C416368696576696E6720496E7465726F7065726162696C697479"/>
</p:tagLst>
</file>

<file path=ppt/tags/tag4.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5.xml><?xml version="1.0" encoding="utf-8"?>
<p:tagLst xmlns:a="http://schemas.openxmlformats.org/drawingml/2006/main" xmlns:r="http://schemas.openxmlformats.org/officeDocument/2006/relationships" xmlns:p="http://schemas.openxmlformats.org/presentationml/2006/main">
  <p:tag name="IPF" val="4C2C416476616E7461676573206F6620534F41"/>
</p:tagLst>
</file>

<file path=ppt/tags/tag6.xml><?xml version="1.0" encoding="utf-8"?>
<p:tagLst xmlns:a="http://schemas.openxmlformats.org/drawingml/2006/main" xmlns:r="http://schemas.openxmlformats.org/officeDocument/2006/relationships" xmlns:p="http://schemas.openxmlformats.org/presentationml/2006/main">
  <p:tag name="IPF" val="522C534F41204163746F7273"/>
</p:tagLst>
</file>

<file path=ppt/tags/tag7.xml><?xml version="1.0" encoding="utf-8"?>
<p:tagLst xmlns:a="http://schemas.openxmlformats.org/drawingml/2006/main" xmlns:r="http://schemas.openxmlformats.org/officeDocument/2006/relationships" xmlns:p="http://schemas.openxmlformats.org/presentationml/2006/main">
  <p:tag name="IPF" val="522C584D4C2057656220536572766963657320496D706C656D656E74206120534F41"/>
</p:tagLst>
</file>

<file path=ppt/tags/tag8.xml><?xml version="1.0" encoding="utf-8"?>
<p:tagLst xmlns:a="http://schemas.openxmlformats.org/drawingml/2006/main" xmlns:r="http://schemas.openxmlformats.org/officeDocument/2006/relationships" xmlns:p="http://schemas.openxmlformats.org/presentationml/2006/main">
  <p:tag name="IPF" val="522C4A41582D5753"/>
</p:tagLst>
</file>

<file path=ppt/tags/tag9.xml><?xml version="1.0" encoding="utf-8"?>
<p:tagLst xmlns:a="http://schemas.openxmlformats.org/drawingml/2006/main" xmlns:r="http://schemas.openxmlformats.org/officeDocument/2006/relationships" xmlns:p="http://schemas.openxmlformats.org/presentationml/2006/main">
  <p:tag name="IPF" val="4C2C5245535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3261</TotalTime>
  <Words>1958</Words>
  <Application>Microsoft Office PowerPoint</Application>
  <PresentationFormat>Affichage à l'écran (4:3)</PresentationFormat>
  <Paragraphs>370</Paragraphs>
  <Slides>49</Slides>
  <Notes>13</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49</vt:i4>
      </vt:variant>
    </vt:vector>
  </HeadingPairs>
  <TitlesOfParts>
    <vt:vector size="56" baseType="lpstr">
      <vt:lpstr>Arial</vt:lpstr>
      <vt:lpstr>Courier New</vt:lpstr>
      <vt:lpstr>Monotype Sorts</vt:lpstr>
      <vt:lpstr>Times New Roman</vt:lpstr>
      <vt:lpstr>Wingdings</vt:lpstr>
      <vt:lpstr>cvc</vt:lpstr>
      <vt:lpstr>Visio</vt:lpstr>
      <vt:lpstr>Présentation PowerPoint</vt:lpstr>
      <vt:lpstr>Qu’est-ce qu’une architecture orientée services ?</vt:lpstr>
      <vt:lpstr>Couplage faible</vt:lpstr>
      <vt:lpstr>Interopérabilité</vt:lpstr>
      <vt:lpstr>Pourquoi l’interopérabilité ?</vt:lpstr>
      <vt:lpstr>Avantages de SOA</vt:lpstr>
      <vt:lpstr>Acteurs SOA</vt:lpstr>
      <vt:lpstr>Les services Web XML  implémentent une SOA</vt:lpstr>
      <vt:lpstr>JAX-WS et Metro</vt:lpstr>
      <vt:lpstr>REST</vt:lpstr>
      <vt:lpstr>Qu’est-ce qui rend Ajax différent?</vt:lpstr>
      <vt:lpstr>Ajax</vt:lpstr>
      <vt:lpstr>Une application de gestion de stock RESTful</vt:lpstr>
      <vt:lpstr>Implémenter des services RESTful  avec JAX-RS </vt:lpstr>
      <vt:lpstr>Spring Boot</vt:lpstr>
      <vt:lpstr>Initializr</vt:lpstr>
      <vt:lpstr>Dépendances</vt:lpstr>
      <vt:lpstr>Explore</vt:lpstr>
      <vt:lpstr>IntelliJ</vt:lpstr>
      <vt:lpstr>Contrôleur</vt:lpstr>
      <vt:lpstr>URL Mapping</vt:lpstr>
      <vt:lpstr>Paramètres</vt:lpstr>
      <vt:lpstr>JSON</vt:lpstr>
      <vt:lpstr>Mapping Java - JSON</vt:lpstr>
      <vt:lpstr>JSON 2 Java</vt:lpstr>
      <vt:lpstr>Lombok</vt:lpstr>
      <vt:lpstr>Json2Pojo</vt:lpstr>
      <vt:lpstr>Jackson 2</vt:lpstr>
      <vt:lpstr>Exécution</vt:lpstr>
      <vt:lpstr>Classe Main</vt:lpstr>
      <vt:lpstr>Entity &amp; Repository</vt:lpstr>
      <vt:lpstr>Contrôleur</vt:lpstr>
      <vt:lpstr>Paramètres</vt:lpstr>
      <vt:lpstr>Préfixe d’URL</vt:lpstr>
      <vt:lpstr>CRUD</vt:lpstr>
      <vt:lpstr>GET</vt:lpstr>
      <vt:lpstr>POST</vt:lpstr>
      <vt:lpstr>PUT</vt:lpstr>
      <vt:lpstr>Delete</vt:lpstr>
      <vt:lpstr>Gestion des erreurs</vt:lpstr>
      <vt:lpstr>Advice</vt:lpstr>
      <vt:lpstr>Entity</vt:lpstr>
      <vt:lpstr>Repository</vt:lpstr>
      <vt:lpstr>Initialisation de la base de données</vt:lpstr>
      <vt:lpstr>Contrôleur</vt:lpstr>
      <vt:lpstr>Service</vt:lpstr>
      <vt:lpstr>Service</vt:lpstr>
      <vt:lpstr>DTO</vt:lpstr>
      <vt:lpstr>Adapter</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200</cp:revision>
  <dcterms:created xsi:type="dcterms:W3CDTF">2000-04-10T19:33:12Z</dcterms:created>
  <dcterms:modified xsi:type="dcterms:W3CDTF">2020-05-03T17:26:25Z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