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304" r:id="rId3"/>
    <p:sldId id="305" r:id="rId4"/>
    <p:sldId id="306" r:id="rId5"/>
    <p:sldId id="315" r:id="rId6"/>
    <p:sldId id="308" r:id="rId7"/>
    <p:sldId id="310" r:id="rId8"/>
    <p:sldId id="314" r:id="rId9"/>
    <p:sldId id="316" r:id="rId10"/>
    <p:sldId id="312" r:id="rId11"/>
    <p:sldId id="336" r:id="rId12"/>
    <p:sldId id="339" r:id="rId13"/>
    <p:sldId id="340" r:id="rId14"/>
    <p:sldId id="341" r:id="rId15"/>
    <p:sldId id="342" r:id="rId16"/>
    <p:sldId id="344" r:id="rId17"/>
    <p:sldId id="345" r:id="rId18"/>
    <p:sldId id="346" r:id="rId19"/>
    <p:sldId id="347" r:id="rId20"/>
    <p:sldId id="348" r:id="rId21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4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1DAFA8CB-0F46-499E-A5F1-442BA15412A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F7D9623E-678C-448A-95DF-8761F551053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792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&lt;ipf&gt;R,70: Leveraging Reflection&lt;/ipf&gt;</a:t>
            </a: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Impractical to have lots of inner classes each implementing one test method each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792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&lt;ipf&gt;L,71: Reflection for Getters and Setters&lt;/ipf&gt;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&lt;ipf&gt;R,72: Extracting Properties From a JavaBean&lt;/ipf&gt;</a:t>
            </a:r>
          </a:p>
          <a:p>
            <a:r>
              <a:rPr lang="en-CA" altLang="fr-FR" smtClean="0">
                <a:latin typeface="Arial" panose="020B0604020202020204" pitchFamily="34" charset="0"/>
                <a:cs typeface="Arial" panose="020B0604020202020204" pitchFamily="34" charset="0"/>
              </a:rPr>
              <a:t>java.beans.Introspector: be familiar with it</a:t>
            </a: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&lt;ipf&gt;R,72: Extracting Properties From a JavaBean&lt;/ipf&gt;</a:t>
            </a:r>
          </a:p>
          <a:p>
            <a:r>
              <a:rPr lang="en-CA" altLang="fr-FR" smtClean="0">
                <a:latin typeface="Arial" panose="020B0604020202020204" pitchFamily="34" charset="0"/>
                <a:cs typeface="Arial" panose="020B0604020202020204" pitchFamily="34" charset="0"/>
              </a:rPr>
              <a:t>java.beans.Introspector: be familiar with it</a:t>
            </a: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&lt;*s*o*u*r*c*e*&gt;*5*1*6*c*1*-*6*-*5*&lt;*/*s*o*u*r*c*e*&gt;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A: permits change of implementation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&lt;*s*o*u*r*c*e*&gt;*5*1*6*c*1*-*6*-*7*&lt;*/*s*o*u*r*c*e*&gt;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&lt;*s*o*u*r*c*e*&gt;*5*1*6*c*1*-*6*-*8*&lt;*/*s*o*u*r*c*e*&gt;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1795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Technically supports other configuration mechanisms. Don’t know if anyone actually uses them.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The highlighted stuff is pointed out on next slide, so use in conjunction with it.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&lt;*s*o*u*r*c*e*&gt;*5*1*6*c*1*-*6*-*9*&lt;*/*s*o*u*r*c*e*&gt;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3124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JavaBeans need to have a default constructor and be Serializabe. Spring beans don’t.</a:t>
            </a: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Request, session scopes are supported for Web applications. Can add custom scopes too.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In case you get the question, prototype only specified separate instance (setter is invoked only once). If you want a new instance each time the value is needed, then you need method injection with the getter method abstract and returning a new instance of the service each time.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In case you get the question, you can add unsupported types for parameters by providing a PropertyEditor for them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9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2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25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69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44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77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70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09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59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100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2610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 smtClean="0"/>
              <a:t>Page </a:t>
            </a:r>
            <a:fld id="{2ECD2E9D-D25C-4731-83AF-4CE5CEB4F148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IoC</a:t>
            </a:r>
          </a:p>
        </p:txBody>
      </p:sp>
      <p:pic>
        <p:nvPicPr>
          <p:cNvPr id="4099" name="Picture 5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770063"/>
            <a:ext cx="2559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Configuration de Spring avec des beans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557338"/>
            <a:ext cx="8864600" cy="4991100"/>
          </a:xfrm>
        </p:spPr>
        <p:txBody>
          <a:bodyPr/>
          <a:lstStyle/>
          <a:p>
            <a:r>
              <a:rPr lang="fr-FR" altLang="fr-FR" sz="1800" smtClean="0"/>
              <a:t>Chaque objet configuré avec Spring est nommé </a:t>
            </a:r>
            <a:r>
              <a:rPr lang="fr-FR" altLang="fr-FR" sz="1800" smtClean="0">
                <a:latin typeface="Courier New" panose="02070309020205020404" pitchFamily="49" charset="0"/>
              </a:rPr>
              <a:t>bean</a:t>
            </a:r>
          </a:p>
          <a:p>
            <a:pPr lvl="1"/>
            <a:r>
              <a:rPr lang="fr-FR" altLang="fr-FR" sz="1600" smtClean="0"/>
              <a:t>Il n’est pas nécessaire que ce soit un JavaBean mais les conventions de nommage doivent être respectées</a:t>
            </a:r>
          </a:p>
          <a:p>
            <a:r>
              <a:rPr lang="fr-FR" altLang="fr-FR" sz="1800" smtClean="0"/>
              <a:t>Le défaut est </a:t>
            </a:r>
            <a:r>
              <a:rPr lang="fr-FR" altLang="fr-FR" sz="1800" smtClean="0">
                <a:latin typeface="Courier New" panose="02070309020205020404" pitchFamily="49" charset="0"/>
              </a:rPr>
              <a:t>singleton</a:t>
            </a:r>
          </a:p>
          <a:p>
            <a:pPr lvl="1"/>
            <a:r>
              <a:rPr lang="fr-FR" altLang="fr-FR" sz="1600" smtClean="0"/>
              <a:t>La même instance est injectée pour tous les clients du bean</a:t>
            </a:r>
          </a:p>
          <a:p>
            <a:pPr lvl="1"/>
            <a:r>
              <a:rPr lang="fr-FR" altLang="fr-FR" sz="1600" smtClean="0">
                <a:latin typeface="Courier New" panose="02070309020205020404" pitchFamily="49" charset="0"/>
              </a:rPr>
              <a:t>prototype</a:t>
            </a:r>
            <a:r>
              <a:rPr lang="fr-FR" altLang="fr-FR" sz="1600" smtClean="0"/>
              <a:t> permet d’indiquer qu’une instance particulière doit être fournie</a:t>
            </a:r>
          </a:p>
          <a:p>
            <a:r>
              <a:rPr lang="fr-FR" altLang="fr-FR" sz="1800" smtClean="0"/>
              <a:t>Un bean est intégralement configuré avant d’être injecté dans d’autres beans</a:t>
            </a:r>
          </a:p>
          <a:p>
            <a:pPr lvl="1"/>
            <a:r>
              <a:rPr lang="fr-FR" altLang="fr-FR" sz="1600" smtClean="0"/>
              <a:t>Le constructeur spécifié (ou le constructeur par défaut) est invoqué</a:t>
            </a:r>
          </a:p>
          <a:p>
            <a:pPr lvl="2"/>
            <a:r>
              <a:rPr lang="fr-FR" altLang="fr-FR" sz="1400" smtClean="0"/>
              <a:t>Avec les bons arguments</a:t>
            </a:r>
          </a:p>
          <a:p>
            <a:pPr lvl="1"/>
            <a:r>
              <a:rPr lang="fr-FR" altLang="fr-FR" sz="1600" smtClean="0"/>
              <a:t>Toutes les propriétés spécifiées sont initialisées via les méthodes « setter »</a:t>
            </a:r>
          </a:p>
          <a:p>
            <a:r>
              <a:rPr lang="fr-FR" altLang="fr-FR" sz="1800" smtClean="0"/>
              <a:t>Les paramètres des constructeurs et des méthodes mutateurs peuvent être des références à des beans ou des valeurs</a:t>
            </a:r>
          </a:p>
          <a:p>
            <a:pPr lvl="1"/>
            <a:r>
              <a:rPr lang="fr-FR" altLang="fr-FR" sz="1600" smtClean="0">
                <a:latin typeface="Courier New" panose="02070309020205020404" pitchFamily="49" charset="0"/>
              </a:rPr>
              <a:t>String</a:t>
            </a:r>
            <a:r>
              <a:rPr lang="fr-FR" altLang="fr-FR" sz="1600" smtClean="0"/>
              <a:t>, </a:t>
            </a:r>
            <a:r>
              <a:rPr lang="fr-FR" altLang="fr-FR" sz="1600" smtClean="0">
                <a:latin typeface="Courier New" panose="02070309020205020404" pitchFamily="49" charset="0"/>
              </a:rPr>
              <a:t>int</a:t>
            </a:r>
            <a:r>
              <a:rPr lang="fr-FR" altLang="fr-FR" sz="1600" smtClean="0"/>
              <a:t>, </a:t>
            </a:r>
            <a:r>
              <a:rPr lang="fr-FR" altLang="fr-FR" sz="1600" smtClean="0">
                <a:latin typeface="Courier New" panose="02070309020205020404" pitchFamily="49" charset="0"/>
              </a:rPr>
              <a:t>double</a:t>
            </a:r>
            <a:r>
              <a:rPr lang="fr-FR" altLang="fr-FR" sz="1600" smtClean="0"/>
              <a:t>, etc. sont supportés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>
          <a:xfrm>
            <a:off x="1187450" y="0"/>
            <a:ext cx="7772400" cy="1143000"/>
          </a:xfrm>
        </p:spPr>
        <p:txBody>
          <a:bodyPr/>
          <a:lstStyle/>
          <a:p>
            <a:r>
              <a:rPr lang="fr-FR" altLang="fr-FR" smtClean="0"/>
              <a:t>Annotations</a:t>
            </a:r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</p:nvPr>
        </p:nvSpPr>
        <p:spPr>
          <a:xfrm>
            <a:off x="1042988" y="1052513"/>
            <a:ext cx="7772400" cy="4114800"/>
          </a:xfrm>
        </p:spPr>
        <p:txBody>
          <a:bodyPr/>
          <a:lstStyle/>
          <a:p>
            <a:r>
              <a:rPr lang="fr-FR" altLang="fr-FR" sz="2400" smtClean="0"/>
              <a:t>A partir de la version 2.5 de Spring et en utilisant une version 5 ou supérieure de Java, il est possible d'utiliser des annotations pour réaliser une partie de la configuration des beans.</a:t>
            </a:r>
          </a:p>
          <a:p>
            <a:r>
              <a:rPr lang="fr-FR" altLang="fr-FR" sz="2400" smtClean="0"/>
              <a:t>Comme lors de toutes utilisations d'annotations à la place d'un fichier XML, la configuration est décentralisée mais aussi grandement simplifiée tout en réduisant la taille du fichier de configuration.</a:t>
            </a:r>
          </a:p>
          <a:p>
            <a:r>
              <a:rPr lang="fr-FR" altLang="fr-FR" sz="2400" smtClean="0"/>
              <a:t>Le conteneur doit être informé de l'utilisation d'annotations pour réaliser une partie de la configuration.</a:t>
            </a:r>
          </a:p>
          <a:p>
            <a:r>
              <a:rPr lang="fr-FR" altLang="fr-FR" sz="2400" smtClean="0"/>
              <a:t>L'espace de nommage context propose le tag &lt;annotation-config&gt; qui permet de préciser l'utilisation des annotations dans la configuration.</a:t>
            </a:r>
          </a:p>
          <a:p>
            <a:endParaRPr lang="fr-FR" altLang="fr-FR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IoD</a:t>
            </a:r>
          </a:p>
        </p:txBody>
      </p:sp>
      <p:sp>
        <p:nvSpPr>
          <p:cNvPr id="2355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Quelques annotations sont utiles dans ce but : @Required, @Autowired, @Configurable, @Qualifier et @Resource</a:t>
            </a:r>
          </a:p>
          <a:p>
            <a:r>
              <a:rPr lang="fr-FR" altLang="fr-FR" smtClean="0"/>
              <a:t>Il faut changer la configuration pour scanner les fichiers à IoD</a:t>
            </a:r>
          </a:p>
          <a:p>
            <a:endParaRPr lang="fr-FR" altLang="fr-FR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@Required</a:t>
            </a: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900113" y="1412875"/>
            <a:ext cx="7772400" cy="4114800"/>
          </a:xfrm>
        </p:spPr>
        <p:txBody>
          <a:bodyPr/>
          <a:lstStyle/>
          <a:p>
            <a:r>
              <a:rPr lang="fr-FR" altLang="fr-FR" smtClean="0"/>
              <a:t>@Required permet de valider une injection de dépendances quelle que soit la méthode qui a permis cette injection</a:t>
            </a:r>
          </a:p>
          <a:p>
            <a:r>
              <a:rPr lang="fr-FR" altLang="fr-FR" smtClean="0"/>
              <a:t>Lors de la création d'une instance du bean, le conteneur va s'assurer que la propriété est valorisée à la fin de l'initialisation du bean soit explicitement soit via l'autowiring.</a:t>
            </a:r>
          </a:p>
          <a:p>
            <a:r>
              <a:rPr lang="fr-FR" altLang="fr-FR" smtClean="0"/>
              <a:t>Exception en cas d'échec.</a:t>
            </a:r>
          </a:p>
          <a:p>
            <a:pPr lvl="1"/>
            <a:r>
              <a:rPr lang="fr-FR" altLang="fr-FR" smtClean="0"/>
              <a:t>Evite un NullPointerException</a:t>
            </a:r>
          </a:p>
          <a:p>
            <a:r>
              <a:rPr lang="fr-FR" altLang="fr-FR" smtClean="0"/>
              <a:t>S'utilise sur le setter d'une propriété car elle ne peut s'appliquer que sur une méthode.</a:t>
            </a:r>
          </a:p>
          <a:p>
            <a:endParaRPr lang="fr-FR" altLang="fr-FR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@Required</a:t>
            </a:r>
          </a:p>
        </p:txBody>
      </p:sp>
      <p:sp>
        <p:nvSpPr>
          <p:cNvPr id="2560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7507288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@Autowired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</p:nvPr>
        </p:nvSpPr>
        <p:spPr>
          <a:xfrm>
            <a:off x="900113" y="1341438"/>
            <a:ext cx="7772400" cy="4114800"/>
          </a:xfrm>
        </p:spPr>
        <p:txBody>
          <a:bodyPr/>
          <a:lstStyle/>
          <a:p>
            <a:r>
              <a:rPr lang="fr-FR" altLang="fr-FR" smtClean="0"/>
              <a:t>Met en place Autowire.</a:t>
            </a:r>
          </a:p>
          <a:p>
            <a:pPr lvl="1"/>
            <a:r>
              <a:rPr lang="fr-FR" altLang="fr-FR" smtClean="0"/>
              <a:t>Required=true ou false</a:t>
            </a:r>
          </a:p>
          <a:p>
            <a:pPr lvl="1"/>
            <a:r>
              <a:rPr lang="fr-FR" altLang="fr-FR" smtClean="0"/>
              <a:t>Lève ou non une exception en cas d'échec</a:t>
            </a:r>
          </a:p>
          <a:p>
            <a:r>
              <a:rPr lang="fr-FR" altLang="fr-FR" smtClean="0"/>
              <a:t>Fonctionne sur une instance, un setter, un constructeur, un champ ou une méthode</a:t>
            </a:r>
          </a:p>
          <a:p>
            <a:endParaRPr lang="fr-FR" altLang="fr-FR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1719263"/>
            <a:ext cx="31083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05263"/>
            <a:ext cx="64738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@Repository</a:t>
            </a:r>
          </a:p>
        </p:txBody>
      </p:sp>
      <p:sp>
        <p:nvSpPr>
          <p:cNvPr id="27651" name="Espace réservé du contenu 2"/>
          <p:cNvSpPr>
            <a:spLocks noGrp="1"/>
          </p:cNvSpPr>
          <p:nvPr>
            <p:ph idx="1"/>
          </p:nvPr>
        </p:nvSpPr>
        <p:spPr>
          <a:xfrm>
            <a:off x="827088" y="1484313"/>
            <a:ext cx="7772400" cy="3457575"/>
          </a:xfrm>
        </p:spPr>
        <p:txBody>
          <a:bodyPr/>
          <a:lstStyle/>
          <a:p>
            <a:r>
              <a:rPr lang="fr-FR" altLang="fr-FR" smtClean="0"/>
              <a:t>L'annotation @Repository s'utilise de la même façon, pour les bean DAO</a:t>
            </a:r>
          </a:p>
          <a:p>
            <a:pPr lvl="1"/>
            <a:r>
              <a:rPr lang="fr-FR" altLang="fr-FR" smtClean="0"/>
              <a:t>La configuration l’emporte sur les annotations</a:t>
            </a:r>
          </a:p>
          <a:p>
            <a:endParaRPr lang="fr-FR" altLang="fr-FR" smtClean="0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62275"/>
            <a:ext cx="5719762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@Service</a:t>
            </a:r>
          </a:p>
        </p:txBody>
      </p:sp>
      <p:sp>
        <p:nvSpPr>
          <p:cNvPr id="28675" name="Espace réservé du contenu 2"/>
          <p:cNvSpPr>
            <a:spLocks noGrp="1"/>
          </p:cNvSpPr>
          <p:nvPr>
            <p:ph idx="1"/>
          </p:nvPr>
        </p:nvSpPr>
        <p:spPr>
          <a:xfrm>
            <a:off x="827088" y="1484313"/>
            <a:ext cx="7772400" cy="3457575"/>
          </a:xfrm>
        </p:spPr>
        <p:txBody>
          <a:bodyPr/>
          <a:lstStyle/>
          <a:p>
            <a:r>
              <a:rPr lang="fr-FR" altLang="fr-FR" smtClean="0"/>
              <a:t>@Service permet de déclarer un bean de service, son nom étant passé en paramètre.</a:t>
            </a:r>
          </a:p>
          <a:p>
            <a:pPr lvl="1"/>
            <a:r>
              <a:rPr lang="fr-FR" altLang="fr-FR" smtClean="0"/>
              <a:t>La configuration l’emporte sur les annotations</a:t>
            </a:r>
          </a:p>
          <a:p>
            <a:endParaRPr lang="fr-FR" altLang="fr-FR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844925"/>
            <a:ext cx="566420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@Controller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827088" y="1484313"/>
            <a:ext cx="7772400" cy="3457575"/>
          </a:xfrm>
        </p:spPr>
        <p:txBody>
          <a:bodyPr/>
          <a:lstStyle/>
          <a:p>
            <a:r>
              <a:rPr lang="fr-FR" altLang="fr-FR" smtClean="0"/>
              <a:t>@Controller permet de déclarer un bean de Controller, son nom étant passé en paramètre.</a:t>
            </a:r>
          </a:p>
          <a:p>
            <a:pPr lvl="1"/>
            <a:r>
              <a:rPr lang="fr-FR" altLang="fr-FR" smtClean="0"/>
              <a:t>@Repository, @Service et @Controller dérivent de @Component</a:t>
            </a:r>
          </a:p>
          <a:p>
            <a:endParaRPr lang="fr-FR" altLang="fr-FR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4724400"/>
            <a:ext cx="5662613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@Ressource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>
          <a:xfrm>
            <a:off x="900113" y="1557338"/>
            <a:ext cx="7772400" cy="4114800"/>
          </a:xfrm>
        </p:spPr>
        <p:txBody>
          <a:bodyPr/>
          <a:lstStyle/>
          <a:p>
            <a:r>
              <a:rPr lang="fr-FR" altLang="fr-FR" smtClean="0"/>
              <a:t>L'annotation @javax.annotation.Resource permet de demander l'injection d'un bean par son nom.</a:t>
            </a:r>
          </a:p>
          <a:p>
            <a:r>
              <a:rPr lang="fr-FR" altLang="fr-FR" smtClean="0"/>
              <a:t>L'annotation @Resource est fournie en standard avec Java SE 6</a:t>
            </a:r>
          </a:p>
          <a:p>
            <a:r>
              <a:rPr lang="fr-FR" altLang="fr-FR" smtClean="0"/>
              <a:t>Très utile pour les DataSource</a:t>
            </a:r>
          </a:p>
          <a:p>
            <a:endParaRPr lang="fr-FR" altLang="fr-FR" smtClean="0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652963"/>
            <a:ext cx="72612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Réflexion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92100" y="1198563"/>
            <a:ext cx="8599488" cy="4694237"/>
          </a:xfrm>
        </p:spPr>
        <p:txBody>
          <a:bodyPr/>
          <a:lstStyle/>
          <a:p>
            <a:r>
              <a:rPr lang="fr-FR" altLang="fr-FR" smtClean="0"/>
              <a:t>Employez la réflexion lorsque l’utilisation d’interfaces n’est pas possible</a:t>
            </a:r>
          </a:p>
          <a:p>
            <a:pPr lvl="1"/>
            <a:r>
              <a:rPr lang="fr-FR" altLang="fr-FR" smtClean="0"/>
              <a:t>Définissez une convention de nommage</a:t>
            </a:r>
          </a:p>
          <a:p>
            <a:pPr lvl="1"/>
            <a:r>
              <a:rPr lang="fr-FR" altLang="fr-FR" smtClean="0"/>
              <a:t>Recherchez dans l’objet les méthodes qui apparient la convention de nommage</a:t>
            </a:r>
          </a:p>
          <a:p>
            <a:pPr lvl="1"/>
            <a:r>
              <a:rPr lang="fr-FR" altLang="fr-FR" smtClean="0"/>
              <a:t>Par exemple : </a:t>
            </a:r>
            <a:r>
              <a:rPr lang="fr-FR" altLang="fr-FR" smtClean="0">
                <a:latin typeface="Courier New" panose="02070309020205020404" pitchFamily="49" charset="0"/>
              </a:rPr>
              <a:t>JUnit</a:t>
            </a:r>
            <a:r>
              <a:rPr lang="fr-FR" altLang="fr-FR" smtClean="0"/>
              <a:t> et les méthodes </a:t>
            </a:r>
            <a:r>
              <a:rPr lang="fr-FR" altLang="fr-FR" smtClean="0">
                <a:latin typeface="Courier New" panose="02070309020205020404" pitchFamily="49" charset="0"/>
              </a:rPr>
              <a:t>testX()</a:t>
            </a:r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r>
              <a:rPr lang="fr-FR" altLang="fr-FR" smtClean="0"/>
              <a:t> Minimisez l’emploi de la réflexion</a:t>
            </a:r>
          </a:p>
          <a:p>
            <a:pPr lvl="1"/>
            <a:r>
              <a:rPr lang="fr-FR" altLang="fr-FR" smtClean="0"/>
              <a:t>La définition d’interfaces devrait toujours être votre première option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gray">
          <a:xfrm>
            <a:off x="598488" y="4005263"/>
            <a:ext cx="7650162" cy="2246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Method[] methods = </a:t>
            </a:r>
            <a:r>
              <a:rPr lang="en-US" sz="2000" dirty="0" err="1" smtClean="0">
                <a:latin typeface="Courier New" pitchFamily="49" charset="0"/>
              </a:rPr>
              <a:t>obj.getClass</a:t>
            </a:r>
            <a:r>
              <a:rPr lang="en-US" sz="2000" dirty="0" smtClean="0">
                <a:latin typeface="Courier New" pitchFamily="49" charset="0"/>
              </a:rPr>
              <a:t>().</a:t>
            </a:r>
            <a:r>
              <a:rPr lang="en-US" sz="2000" dirty="0" err="1" smtClean="0">
                <a:latin typeface="Courier New" pitchFamily="49" charset="0"/>
              </a:rPr>
              <a:t>getMethods</a:t>
            </a:r>
            <a:r>
              <a:rPr lang="en-US" sz="2000" dirty="0" smtClean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for (Method m : methods) {</a:t>
            </a:r>
          </a:p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   if (</a:t>
            </a:r>
            <a:r>
              <a:rPr lang="en-US" sz="2000" b="1" dirty="0" err="1" smtClean="0">
                <a:latin typeface="Courier New" pitchFamily="49" charset="0"/>
              </a:rPr>
              <a:t>m.getName</a:t>
            </a:r>
            <a:r>
              <a:rPr lang="en-US" sz="2000" b="1" dirty="0" smtClean="0">
                <a:latin typeface="Courier New" pitchFamily="49" charset="0"/>
              </a:rPr>
              <a:t>().</a:t>
            </a:r>
            <a:r>
              <a:rPr lang="en-US" sz="2000" b="1" dirty="0" err="1" smtClean="0">
                <a:latin typeface="Courier New" pitchFamily="49" charset="0"/>
              </a:rPr>
              <a:t>startsWith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dirty="0" smtClean="0"/>
              <a:t>"</a:t>
            </a:r>
            <a:r>
              <a:rPr lang="en-US" sz="2000" b="1" dirty="0" smtClean="0">
                <a:latin typeface="Courier New" pitchFamily="49" charset="0"/>
              </a:rPr>
              <a:t>test</a:t>
            </a:r>
            <a:r>
              <a:rPr lang="en-US" sz="2000" dirty="0" smtClean="0"/>
              <a:t>"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       // invocation de </a:t>
            </a:r>
            <a:r>
              <a:rPr lang="en-US" sz="2000" dirty="0" err="1" smtClean="0">
                <a:latin typeface="Courier New" pitchFamily="49" charset="0"/>
              </a:rPr>
              <a:t>méthode</a:t>
            </a:r>
            <a:r>
              <a:rPr lang="en-US" sz="2000" dirty="0" smtClean="0">
                <a:latin typeface="Courier New" pitchFamily="49" charset="0"/>
              </a:rPr>
              <a:t> sans </a:t>
            </a:r>
            <a:r>
              <a:rPr lang="en-US" sz="2000" dirty="0" err="1" smtClean="0">
                <a:latin typeface="Courier New" pitchFamily="49" charset="0"/>
              </a:rPr>
              <a:t>paramètre</a:t>
            </a: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       </a:t>
            </a:r>
            <a:r>
              <a:rPr lang="en-US" sz="2000" dirty="0" err="1" smtClean="0">
                <a:latin typeface="Courier New" pitchFamily="49" charset="0"/>
              </a:rPr>
              <a:t>m.invoke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</a:rPr>
              <a:t>, (Object[]) null);</a:t>
            </a:r>
          </a:p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   }</a:t>
            </a:r>
          </a:p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Spring et JEE</a:t>
            </a:r>
          </a:p>
        </p:txBody>
      </p:sp>
      <p:sp>
        <p:nvSpPr>
          <p:cNvPr id="317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L'injection a été définie dans JSE 6</a:t>
            </a:r>
          </a:p>
          <a:p>
            <a:r>
              <a:rPr lang="fr-FR" altLang="fr-FR" smtClean="0"/>
              <a:t>@Inject est équivalent à @Autowired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772400" cy="1143000"/>
          </a:xfrm>
        </p:spPr>
        <p:txBody>
          <a:bodyPr/>
          <a:lstStyle/>
          <a:p>
            <a:r>
              <a:rPr lang="fr-FR" altLang="fr-FR" smtClean="0"/>
              <a:t>Réflexion pour les accesseurs et les mutateurs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3494087"/>
          </a:xfrm>
        </p:spPr>
        <p:txBody>
          <a:bodyPr/>
          <a:lstStyle/>
          <a:p>
            <a:r>
              <a:rPr lang="fr-FR" altLang="fr-FR" sz="2400" smtClean="0"/>
              <a:t>Si un framework a besoin de connaître les accesseurs et les mutateurs, utilisez des JavaBeans</a:t>
            </a:r>
          </a:p>
          <a:p>
            <a:r>
              <a:rPr lang="fr-FR" altLang="fr-FR" sz="2400" smtClean="0"/>
              <a:t>Un JavaBean n’est qu’une classe qui respecte certaines conventions</a:t>
            </a:r>
          </a:p>
          <a:p>
            <a:pPr lvl="1"/>
            <a:r>
              <a:rPr lang="fr-FR" altLang="fr-FR" sz="2000" smtClean="0"/>
              <a:t>Doit avoir un constructeur sans paramètre</a:t>
            </a:r>
          </a:p>
          <a:p>
            <a:pPr lvl="1"/>
            <a:r>
              <a:rPr lang="fr-FR" altLang="fr-FR" sz="2000" smtClean="0"/>
              <a:t>Conventions de nommage classiques pour :</a:t>
            </a:r>
          </a:p>
          <a:p>
            <a:pPr lvl="2"/>
            <a:r>
              <a:rPr lang="fr-FR" altLang="fr-FR" sz="1800" smtClean="0"/>
              <a:t>Accesseurs et mutateurs</a:t>
            </a:r>
          </a:p>
          <a:p>
            <a:pPr lvl="3"/>
            <a:r>
              <a:rPr lang="fr-FR" altLang="fr-FR" sz="1600" smtClean="0">
                <a:latin typeface="Courier New" panose="02070309020205020404" pitchFamily="49" charset="0"/>
              </a:rPr>
              <a:t>void setSalePrice(double salePrice)</a:t>
            </a:r>
          </a:p>
          <a:p>
            <a:pPr lvl="3"/>
            <a:r>
              <a:rPr lang="fr-FR" altLang="fr-FR" sz="1600" smtClean="0">
                <a:latin typeface="Courier New" panose="02070309020205020404" pitchFamily="49" charset="0"/>
              </a:rPr>
              <a:t>double getSalePrice()</a:t>
            </a:r>
            <a:endParaRPr lang="fr-FR" altLang="fr-FR" sz="1600" smtClean="0"/>
          </a:p>
          <a:p>
            <a:pPr lvl="2"/>
            <a:r>
              <a:rPr lang="fr-FR" altLang="fr-FR" sz="1800" smtClean="0"/>
              <a:t>Auditeurs</a:t>
            </a:r>
          </a:p>
          <a:p>
            <a:pPr lvl="3"/>
            <a:r>
              <a:rPr lang="fr-FR" altLang="fr-FR" sz="1600" smtClean="0">
                <a:latin typeface="Courier New" panose="02070309020205020404" pitchFamily="49" charset="0"/>
              </a:rPr>
              <a:t>addXListener()</a:t>
            </a:r>
          </a:p>
          <a:p>
            <a:pPr lvl="1"/>
            <a:r>
              <a:rPr lang="fr-FR" altLang="fr-FR" sz="2000" smtClean="0"/>
              <a:t>Doit implémenter </a:t>
            </a:r>
            <a:r>
              <a:rPr lang="fr-FR" altLang="fr-FR" sz="2000" smtClean="0">
                <a:latin typeface="Courier New" panose="02070309020205020404" pitchFamily="49" charset="0"/>
              </a:rPr>
              <a:t>java.io.Serializable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Extraire les propriétés d’un JavaBean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557338"/>
            <a:ext cx="7772400" cy="1584325"/>
          </a:xfrm>
        </p:spPr>
        <p:txBody>
          <a:bodyPr/>
          <a:lstStyle/>
          <a:p>
            <a:r>
              <a:rPr lang="fr-FR" altLang="fr-FR" sz="2400" smtClean="0"/>
              <a:t>Un framework peut utiliser l’introspection pour extraire les propriétés d’un JavaBean</a:t>
            </a:r>
          </a:p>
          <a:p>
            <a:pPr lvl="1"/>
            <a:r>
              <a:rPr lang="fr-FR" altLang="fr-FR" sz="2000" smtClean="0">
                <a:cs typeface="Times New Roman" panose="02020603050405020304" pitchFamily="18" charset="0"/>
              </a:rPr>
              <a:t>Les </a:t>
            </a:r>
            <a:r>
              <a:rPr lang="fr-FR" altLang="fr-FR" sz="2000" smtClean="0"/>
              <a:t>JavaBeans ont été conçus </a:t>
            </a:r>
            <a:r>
              <a:rPr lang="fr-FR" altLang="fr-FR" sz="2000" smtClean="0">
                <a:cs typeface="Times New Roman" panose="02020603050405020304" pitchFamily="18" charset="0"/>
              </a:rPr>
              <a:t>à l’origine comme une technologie IHM</a:t>
            </a:r>
            <a:br>
              <a:rPr lang="fr-FR" altLang="fr-FR" sz="2000" smtClean="0">
                <a:cs typeface="Times New Roman" panose="02020603050405020304" pitchFamily="18" charset="0"/>
              </a:rPr>
            </a:br>
            <a:r>
              <a:rPr lang="fr-FR" altLang="fr-FR" sz="2000" smtClean="0">
                <a:cs typeface="Times New Roman" panose="02020603050405020304" pitchFamily="18" charset="0"/>
              </a:rPr>
              <a:t>côté client</a:t>
            </a:r>
            <a:endParaRPr lang="fr-FR" altLang="fr-FR" sz="2000" smtClean="0"/>
          </a:p>
          <a:p>
            <a:pPr lvl="1"/>
            <a:r>
              <a:rPr lang="fr-FR" altLang="fr-FR" sz="2000" smtClean="0">
                <a:latin typeface="Courier New" panose="02070309020205020404" pitchFamily="49" charset="0"/>
              </a:rPr>
              <a:t>Introspector</a:t>
            </a:r>
            <a:r>
              <a:rPr lang="fr-FR" altLang="fr-FR" sz="2000" smtClean="0"/>
              <a:t> opère sur les propriétés d’un bean</a:t>
            </a:r>
          </a:p>
          <a:p>
            <a:pPr lvl="1"/>
            <a:r>
              <a:rPr lang="fr-FR" altLang="fr-FR" sz="2000" smtClean="0"/>
              <a:t>Le nommage des accesseurs, etc. peut ne pas respecter les conventions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Extraire les propriétés d’un JavaBean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gray">
          <a:xfrm>
            <a:off x="468313" y="1989138"/>
            <a:ext cx="8191500" cy="3692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dirty="0" err="1">
                <a:latin typeface="Courier New" pitchFamily="49" charset="0"/>
              </a:rPr>
              <a:t>étape</a:t>
            </a:r>
            <a:r>
              <a:rPr lang="en-US" sz="1800" dirty="0">
                <a:latin typeface="Courier New" pitchFamily="49" charset="0"/>
              </a:rPr>
              <a:t> 1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Object data = ...;</a:t>
            </a:r>
          </a:p>
          <a:p>
            <a:pPr eaLnBrk="1" hangingPunct="1">
              <a:defRPr/>
            </a:pPr>
            <a:r>
              <a:rPr lang="en-US" sz="1800" dirty="0" err="1">
                <a:latin typeface="Courier New" pitchFamily="49" charset="0"/>
              </a:rPr>
              <a:t>BeanInfo</a:t>
            </a:r>
            <a:r>
              <a:rPr lang="en-US" sz="1800" dirty="0">
                <a:latin typeface="Courier New" pitchFamily="49" charset="0"/>
              </a:rPr>
              <a:t> info = </a:t>
            </a:r>
            <a:r>
              <a:rPr lang="en-US" sz="1800" dirty="0" err="1">
                <a:latin typeface="Courier New" pitchFamily="49" charset="0"/>
              </a:rPr>
              <a:t>Introspector.getBeanInfo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data.getClass</a:t>
            </a:r>
            <a:r>
              <a:rPr lang="en-US" sz="1800" dirty="0">
                <a:latin typeface="Courier New" pitchFamily="49" charset="0"/>
              </a:rPr>
              <a:t>(), </a:t>
            </a:r>
            <a:r>
              <a:rPr lang="en-US" sz="1800" dirty="0" err="1">
                <a:latin typeface="Courier New" pitchFamily="49" charset="0"/>
              </a:rPr>
              <a:t>Object.class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800" dirty="0" err="1">
                <a:latin typeface="Courier New" pitchFamily="49" charset="0"/>
              </a:rPr>
              <a:t>PropertyDescriptor</a:t>
            </a:r>
            <a:r>
              <a:rPr lang="en-US" sz="1800" dirty="0">
                <a:latin typeface="Courier New" pitchFamily="49" charset="0"/>
              </a:rPr>
              <a:t>[] props = </a:t>
            </a:r>
            <a:r>
              <a:rPr lang="en-US" sz="1800" dirty="0" err="1">
                <a:latin typeface="Courier New" pitchFamily="49" charset="0"/>
              </a:rPr>
              <a:t>info.getPropertyDescriptors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props.length</a:t>
            </a:r>
            <a:r>
              <a:rPr lang="en-US" sz="1800" dirty="0">
                <a:latin typeface="Courier New" pitchFamily="49" charset="0"/>
              </a:rPr>
              <a:t>; ++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     // </a:t>
            </a:r>
            <a:r>
              <a:rPr lang="en-US" sz="1800" dirty="0" err="1">
                <a:latin typeface="Courier New" pitchFamily="49" charset="0"/>
              </a:rPr>
              <a:t>étape</a:t>
            </a:r>
            <a:r>
              <a:rPr lang="en-US" sz="1800" dirty="0">
                <a:latin typeface="Courier New" pitchFamily="49" charset="0"/>
              </a:rPr>
              <a:t> 2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String name = props[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].</a:t>
            </a:r>
            <a:r>
              <a:rPr lang="en-US" sz="1800" b="1" dirty="0" err="1">
                <a:latin typeface="Courier New" pitchFamily="49" charset="0"/>
              </a:rPr>
              <a:t>getName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800" b="1" dirty="0">
                <a:latin typeface="Courier New" pitchFamily="49" charset="0"/>
              </a:rPr>
              <a:t>     Method m = props[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].</a:t>
            </a:r>
            <a:r>
              <a:rPr lang="en-US" sz="1800" b="1" dirty="0" err="1">
                <a:latin typeface="Courier New" pitchFamily="49" charset="0"/>
              </a:rPr>
              <a:t>getReadMethod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800" b="1" dirty="0">
                <a:latin typeface="Courier New" pitchFamily="49" charset="0"/>
              </a:rPr>
              <a:t>     Object value = </a:t>
            </a:r>
            <a:r>
              <a:rPr lang="en-US" sz="1800" b="1" dirty="0" err="1">
                <a:latin typeface="Courier New" pitchFamily="49" charset="0"/>
              </a:rPr>
              <a:t>m.invoke</a:t>
            </a:r>
            <a:r>
              <a:rPr lang="en-US" sz="1800" b="1" dirty="0">
                <a:latin typeface="Courier New" pitchFamily="49" charset="0"/>
              </a:rPr>
              <a:t>(data, (Object[]) null);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map.put</a:t>
            </a:r>
            <a:r>
              <a:rPr lang="en-US" sz="1800" dirty="0">
                <a:latin typeface="Courier New" pitchFamily="49" charset="0"/>
              </a:rPr>
              <a:t>(name, value);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Fabrique : Avantages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4560887"/>
          </a:xfrm>
        </p:spPr>
        <p:txBody>
          <a:bodyPr/>
          <a:lstStyle/>
          <a:p>
            <a:pPr>
              <a:defRPr/>
            </a:pPr>
            <a:r>
              <a:rPr lang="fr-FR" sz="2400" dirty="0" smtClean="0"/>
              <a:t>Une fabrique est utilisée pour masquer les classes d’implémentation au code client </a:t>
            </a:r>
          </a:p>
          <a:p>
            <a:pPr lvl="1">
              <a:defRPr/>
            </a:pPr>
            <a:r>
              <a:rPr lang="fr-FR" sz="2000" dirty="0" smtClean="0"/>
              <a:t>Les clients s’adressent à la fabrique pour obtenir la bonne implémentation </a:t>
            </a:r>
          </a:p>
          <a:p>
            <a:pPr lvl="1">
              <a:defRPr/>
            </a:pPr>
            <a:r>
              <a:rPr lang="fr-FR" sz="2000" dirty="0" smtClean="0"/>
              <a:t>Les clients ne dépendent que de la fabrique et de l’interface</a:t>
            </a:r>
          </a:p>
          <a:p>
            <a:pPr lvl="2">
              <a:defRPr/>
            </a:pPr>
            <a:r>
              <a:rPr lang="fr-FR" sz="1800" dirty="0" smtClean="0"/>
              <a:t>Ils n’ont pas à savoir quelle implémentation est actuellement utilisée</a:t>
            </a:r>
          </a:p>
          <a:p>
            <a:pPr lvl="1">
              <a:defRPr/>
            </a:pPr>
            <a:endParaRPr lang="fr-FR" sz="2000" dirty="0" smtClean="0"/>
          </a:p>
          <a:p>
            <a:pPr lvl="1">
              <a:defRPr/>
            </a:pPr>
            <a:endParaRPr lang="fr-FR" sz="2000" dirty="0" smtClean="0"/>
          </a:p>
          <a:p>
            <a:pPr marL="457200" lvl="1" indent="0">
              <a:buFontTx/>
              <a:buNone/>
              <a:defRPr/>
            </a:pPr>
            <a:endParaRPr lang="fr-FR" sz="2000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gray">
          <a:xfrm>
            <a:off x="638175" y="3789363"/>
            <a:ext cx="8180388" cy="1200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latin typeface="Courier New" pitchFamily="49" charset="0"/>
              </a:rPr>
              <a:t>// </a:t>
            </a:r>
            <a:r>
              <a:rPr lang="en-US" sz="1800" dirty="0" err="1" smtClean="0">
                <a:latin typeface="Courier New" pitchFamily="49" charset="0"/>
              </a:rPr>
              <a:t>Dans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PromotionAnalysisServiceFactory</a:t>
            </a:r>
            <a:r>
              <a:rPr lang="en-US" sz="1800" dirty="0" smtClean="0">
                <a:latin typeface="Courier New" pitchFamily="49" charset="0"/>
              </a:rPr>
              <a:t>.java</a:t>
            </a:r>
          </a:p>
          <a:p>
            <a:pPr eaLnBrk="1" hangingPunct="1">
              <a:defRPr/>
            </a:pPr>
            <a:r>
              <a:rPr lang="en-US" sz="1800" dirty="0" err="1" smtClean="0">
                <a:latin typeface="Courier New" pitchFamily="49" charset="0"/>
              </a:rPr>
              <a:t>PromotionAnalysisService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newPromotionAnalysisService</a:t>
            </a:r>
            <a:r>
              <a:rPr lang="en-US" sz="1800" dirty="0" smtClean="0">
                <a:latin typeface="Courier New" pitchFamily="49" charset="0"/>
              </a:rPr>
              <a:t>() {</a:t>
            </a:r>
          </a:p>
          <a:p>
            <a:pPr eaLnBrk="1" hangingPunct="1">
              <a:defRPr/>
            </a:pPr>
            <a:r>
              <a:rPr lang="en-US" sz="1800" dirty="0" smtClean="0">
                <a:latin typeface="Courier New" pitchFamily="49" charset="0"/>
              </a:rPr>
              <a:t>   return new </a:t>
            </a:r>
            <a:r>
              <a:rPr lang="en-US" sz="1800" dirty="0" err="1" smtClean="0">
                <a:latin typeface="Courier New" pitchFamily="49" charset="0"/>
              </a:rPr>
              <a:t>PromotionAnalysisServiceReorderedLoopImpl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173" name="Text Box 45"/>
          <p:cNvSpPr txBox="1">
            <a:spLocks noChangeArrowheads="1"/>
          </p:cNvSpPr>
          <p:nvPr/>
        </p:nvSpPr>
        <p:spPr bwMode="gray">
          <a:xfrm>
            <a:off x="606425" y="5178425"/>
            <a:ext cx="10525125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latin typeface="Courier New" pitchFamily="49" charset="0"/>
              </a:rPr>
              <a:t>// </a:t>
            </a:r>
            <a:r>
              <a:rPr lang="en-US" sz="1800" dirty="0" err="1" smtClean="0">
                <a:latin typeface="Courier New" pitchFamily="49" charset="0"/>
              </a:rPr>
              <a:t>Dans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ResultsPanel</a:t>
            </a:r>
            <a:r>
              <a:rPr lang="en-US" sz="1800" dirty="0" smtClean="0">
                <a:latin typeface="Courier New" pitchFamily="49" charset="0"/>
              </a:rPr>
              <a:t>.java (client)</a:t>
            </a:r>
          </a:p>
          <a:p>
            <a:pPr eaLnBrk="1" hangingPunct="1">
              <a:defRPr/>
            </a:pPr>
            <a:r>
              <a:rPr lang="en-US" sz="1800" dirty="0" smtClean="0">
                <a:latin typeface="Courier New" pitchFamily="49" charset="0"/>
              </a:rPr>
              <a:t>private </a:t>
            </a:r>
            <a:r>
              <a:rPr lang="en-US" sz="1800" b="1" dirty="0" err="1" smtClean="0">
                <a:latin typeface="Courier New" pitchFamily="49" charset="0"/>
              </a:rPr>
              <a:t>PromotionAnalysisService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analysisService</a:t>
            </a:r>
            <a:r>
              <a:rPr lang="en-US" sz="1800" dirty="0" smtClean="0">
                <a:latin typeface="Courier New" pitchFamily="49" charset="0"/>
              </a:rPr>
              <a:t> =</a:t>
            </a:r>
          </a:p>
          <a:p>
            <a:pPr eaLnBrk="1" hangingPunct="1">
              <a:defRPr/>
            </a:pPr>
            <a:r>
              <a:rPr lang="en-US" sz="1800" dirty="0" smtClean="0">
                <a:latin typeface="Courier New" pitchFamily="49" charset="0"/>
              </a:rPr>
              <a:t>             </a:t>
            </a:r>
            <a:r>
              <a:rPr lang="en-US" sz="1800" b="1" dirty="0" err="1" smtClean="0">
                <a:latin typeface="Courier New" pitchFamily="49" charset="0"/>
              </a:rPr>
              <a:t>PromotionAnalysisServiceFactory.</a:t>
            </a:r>
            <a:r>
              <a:rPr lang="en-US" sz="1800" dirty="0" err="1" smtClean="0">
                <a:latin typeface="Courier New" pitchFamily="49" charset="0"/>
              </a:rPr>
              <a:t>newPromotionAnalysisService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Inversion de Contrôle (</a:t>
            </a:r>
            <a:r>
              <a:rPr lang="fr-FR" altLang="fr-FR" i="1" smtClean="0"/>
              <a:t>IoC</a:t>
            </a:r>
            <a:r>
              <a:rPr lang="fr-FR" altLang="fr-FR" smtClean="0"/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2616200"/>
          </a:xfrm>
        </p:spPr>
        <p:txBody>
          <a:bodyPr/>
          <a:lstStyle/>
          <a:p>
            <a:r>
              <a:rPr lang="fr-FR" altLang="fr-FR" sz="2400" smtClean="0"/>
              <a:t>Utiliser une fabrique à usage général plutôt qu’une fabrique personnalisée</a:t>
            </a:r>
          </a:p>
          <a:p>
            <a:pPr lvl="1"/>
            <a:r>
              <a:rPr lang="fr-FR" altLang="fr-FR" sz="2000" smtClean="0"/>
              <a:t>Il n’est plus nécessaire d’écrire et de maintenir du code pour lire des fichiers de configuration spécifiques</a:t>
            </a:r>
          </a:p>
          <a:p>
            <a:pPr lvl="1"/>
            <a:r>
              <a:rPr lang="fr-FR" altLang="fr-FR" sz="2000" smtClean="0"/>
              <a:t>Il faut un container permettant l’IoC</a:t>
            </a:r>
          </a:p>
          <a:p>
            <a:r>
              <a:rPr lang="fr-FR" altLang="fr-FR" sz="2400" smtClean="0"/>
              <a:t>Les clients n’invoquent plus la fabrique directement</a:t>
            </a:r>
          </a:p>
          <a:p>
            <a:pPr lvl="1"/>
            <a:r>
              <a:rPr lang="fr-FR" altLang="fr-FR" sz="2000" smtClean="0"/>
              <a:t>C’est la fabrique qui injecte les dépendances aux clients</a:t>
            </a:r>
          </a:p>
          <a:p>
            <a:pPr lvl="2"/>
            <a:r>
              <a:rPr lang="fr-FR" altLang="fr-FR" sz="1800" smtClean="0"/>
              <a:t>Par invocation du constructeur ou par appel d’une méthode « setter »</a:t>
            </a:r>
          </a:p>
          <a:p>
            <a:r>
              <a:rPr lang="fr-FR" altLang="fr-FR" sz="2600" smtClean="0"/>
              <a:t>Comment à partir d'une interface créé la classe concrète sans la connaitre</a:t>
            </a:r>
          </a:p>
          <a:p>
            <a:pPr lvl="1"/>
            <a:r>
              <a:rPr lang="fr-FR" altLang="fr-FR" sz="2200" smtClean="0"/>
              <a:t>En passant par une fabrique et un paramètre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IoD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Certaines classes ont besoin d'une dépendance pour fonctionner</a:t>
            </a:r>
          </a:p>
          <a:p>
            <a:pPr lvl="1"/>
            <a:r>
              <a:rPr lang="fr-FR" altLang="fr-FR" smtClean="0"/>
              <a:t>Paramètre d'un constructeur</a:t>
            </a:r>
          </a:p>
          <a:p>
            <a:pPr lvl="1"/>
            <a:r>
              <a:rPr lang="fr-FR" altLang="fr-FR" smtClean="0"/>
              <a:t>Setter</a:t>
            </a:r>
          </a:p>
          <a:p>
            <a:r>
              <a:rPr lang="fr-FR" altLang="fr-FR" smtClean="0"/>
              <a:t>Cette dépendance provient de la couche au dessus donc de la fabrique</a:t>
            </a:r>
          </a:p>
          <a:p>
            <a:pPr lvl="1"/>
            <a:r>
              <a:rPr lang="fr-FR" altLang="fr-FR" smtClean="0"/>
              <a:t>Comment passer un paramètre à une instance dont on connait pas le type</a:t>
            </a:r>
          </a:p>
          <a:p>
            <a:pPr lvl="1"/>
            <a:r>
              <a:rPr lang="fr-FR" altLang="fr-FR" smtClean="0"/>
              <a:t>Par une fabrique et par une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Spring Core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43013"/>
            <a:ext cx="8599488" cy="966787"/>
          </a:xfrm>
        </p:spPr>
        <p:txBody>
          <a:bodyPr/>
          <a:lstStyle/>
          <a:p>
            <a:r>
              <a:rPr lang="fr-FR" altLang="fr-FR" smtClean="0"/>
              <a:t>Spring est le framework IoC le plus répandu</a:t>
            </a:r>
          </a:p>
          <a:p>
            <a:pPr lvl="1"/>
            <a:r>
              <a:rPr lang="fr-FR" altLang="fr-FR" smtClean="0"/>
              <a:t>Container léger, Open source, très puissant</a:t>
            </a:r>
          </a:p>
          <a:p>
            <a:pPr lvl="1"/>
            <a:r>
              <a:rPr lang="fr-FR" altLang="fr-FR" smtClean="0"/>
              <a:t>Un fichier de configuration XML est utilisé</a:t>
            </a:r>
          </a:p>
          <a:p>
            <a:pPr lvl="1"/>
            <a:r>
              <a:rPr lang="fr-FR" altLang="fr-FR" smtClean="0"/>
              <a:t>Permet de faire de l'IoD</a:t>
            </a:r>
          </a:p>
          <a:p>
            <a:pPr lvl="1"/>
            <a:r>
              <a:rPr lang="fr-FR" altLang="fr-FR" smtClean="0"/>
              <a:t>Spring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2919</TotalTime>
  <Words>1245</Words>
  <Application>Microsoft Office PowerPoint</Application>
  <PresentationFormat>Affichage à l'écran (4:3)</PresentationFormat>
  <Paragraphs>162</Paragraphs>
  <Slides>20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Monotype Sorts</vt:lpstr>
      <vt:lpstr>Times New Roman</vt:lpstr>
      <vt:lpstr>Courier New</vt:lpstr>
      <vt:lpstr>cvc</vt:lpstr>
      <vt:lpstr>Présentation PowerPoint</vt:lpstr>
      <vt:lpstr>Réflexion</vt:lpstr>
      <vt:lpstr>Réflexion pour les accesseurs et les mutateurs</vt:lpstr>
      <vt:lpstr>Extraire les propriétés d’un JavaBean</vt:lpstr>
      <vt:lpstr>Extraire les propriétés d’un JavaBean</vt:lpstr>
      <vt:lpstr>Fabrique : Avantages</vt:lpstr>
      <vt:lpstr>Inversion de Contrôle (IoC)</vt:lpstr>
      <vt:lpstr>IoD</vt:lpstr>
      <vt:lpstr>Spring Core</vt:lpstr>
      <vt:lpstr>Configuration de Spring avec des beans</vt:lpstr>
      <vt:lpstr>Annotations</vt:lpstr>
      <vt:lpstr>IoD</vt:lpstr>
      <vt:lpstr>@Required</vt:lpstr>
      <vt:lpstr>@Required</vt:lpstr>
      <vt:lpstr>@Autowired</vt:lpstr>
      <vt:lpstr>@Repository</vt:lpstr>
      <vt:lpstr>@Service</vt:lpstr>
      <vt:lpstr>@Controller</vt:lpstr>
      <vt:lpstr>@Ressource</vt:lpstr>
      <vt:lpstr>Spring et JEE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173</cp:revision>
  <dcterms:created xsi:type="dcterms:W3CDTF">2000-04-10T19:33:12Z</dcterms:created>
  <dcterms:modified xsi:type="dcterms:W3CDTF">2020-05-03T13:28:50Z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