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1"/>
  </p:notesMasterIdLst>
  <p:handoutMasterIdLst>
    <p:handoutMasterId r:id="rId52"/>
  </p:handoutMasterIdLst>
  <p:sldIdLst>
    <p:sldId id="264" r:id="rId2"/>
    <p:sldId id="265" r:id="rId3"/>
    <p:sldId id="266" r:id="rId4"/>
    <p:sldId id="267" r:id="rId5"/>
    <p:sldId id="268" r:id="rId6"/>
    <p:sldId id="269" r:id="rId7"/>
    <p:sldId id="271" r:id="rId8"/>
    <p:sldId id="272" r:id="rId9"/>
    <p:sldId id="279" r:id="rId10"/>
    <p:sldId id="280" r:id="rId11"/>
    <p:sldId id="281" r:id="rId12"/>
    <p:sldId id="282" r:id="rId13"/>
    <p:sldId id="283" r:id="rId14"/>
    <p:sldId id="284" r:id="rId15"/>
    <p:sldId id="285" r:id="rId16"/>
    <p:sldId id="286" r:id="rId17"/>
    <p:sldId id="298" r:id="rId18"/>
    <p:sldId id="287" r:id="rId19"/>
    <p:sldId id="288" r:id="rId20"/>
    <p:sldId id="290" r:id="rId21"/>
    <p:sldId id="294" r:id="rId22"/>
    <p:sldId id="295" r:id="rId23"/>
    <p:sldId id="291" r:id="rId24"/>
    <p:sldId id="289" r:id="rId25"/>
    <p:sldId id="321" r:id="rId26"/>
    <p:sldId id="293" r:id="rId27"/>
    <p:sldId id="322" r:id="rId28"/>
    <p:sldId id="296" r:id="rId29"/>
    <p:sldId id="297" r:id="rId30"/>
    <p:sldId id="301" r:id="rId31"/>
    <p:sldId id="318" r:id="rId32"/>
    <p:sldId id="303" r:id="rId33"/>
    <p:sldId id="304" r:id="rId34"/>
    <p:sldId id="319" r:id="rId35"/>
    <p:sldId id="306" r:id="rId36"/>
    <p:sldId id="307" r:id="rId37"/>
    <p:sldId id="308" r:id="rId38"/>
    <p:sldId id="309" r:id="rId39"/>
    <p:sldId id="310" r:id="rId40"/>
    <p:sldId id="311" r:id="rId41"/>
    <p:sldId id="312" r:id="rId42"/>
    <p:sldId id="315" r:id="rId43"/>
    <p:sldId id="314" r:id="rId44"/>
    <p:sldId id="316" r:id="rId45"/>
    <p:sldId id="317" r:id="rId46"/>
    <p:sldId id="305" r:id="rId47"/>
    <p:sldId id="320" r:id="rId48"/>
    <p:sldId id="313" r:id="rId49"/>
    <p:sldId id="323" r:id="rId50"/>
  </p:sldIdLst>
  <p:sldSz cx="9144000" cy="6858000" type="screen4x3"/>
  <p:notesSz cx="6648450" cy="9782175"/>
  <p:defaultTextStyle>
    <a:defPPr>
      <a:defRPr lang="fr-FR"/>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8" autoAdjust="0"/>
    <p:restoredTop sz="94590" autoAdjust="0"/>
  </p:normalViewPr>
  <p:slideViewPr>
    <p:cSldViewPr>
      <p:cViewPr varScale="1">
        <p:scale>
          <a:sx n="83" d="100"/>
          <a:sy n="83" d="100"/>
        </p:scale>
        <p:origin x="1445"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eaLnBrk="1" hangingPunct="1">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eaLnBrk="1" hangingPunct="1">
              <a:defRPr sz="1000"/>
            </a:lvl1pPr>
          </a:lstStyle>
          <a:p>
            <a:pPr>
              <a:defRPr/>
            </a:pPr>
            <a:fld id="{37A86DD5-4380-4F48-96A0-06D1378E28F7}"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eaLnBrk="1" hangingPunct="1">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eaLnBrk="1" hangingPunct="1">
              <a:defRPr sz="1200">
                <a:latin typeface="Arial" charset="0"/>
              </a:defRPr>
            </a:lvl1pPr>
          </a:lstStyle>
          <a:p>
            <a:pPr>
              <a:defRPr/>
            </a:pPr>
            <a:endParaRPr lang="fr-FR"/>
          </a:p>
        </p:txBody>
      </p:sp>
      <p:sp>
        <p:nvSpPr>
          <p:cNvPr id="2052" name="Rectangle 4"/>
          <p:cNvSpPr>
            <a:spLocks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eaLnBrk="1" hangingPunct="1">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eaLnBrk="1" hangingPunct="1">
              <a:defRPr sz="800"/>
            </a:lvl1pPr>
          </a:lstStyle>
          <a:p>
            <a:pPr>
              <a:defRPr/>
            </a:pPr>
            <a:r>
              <a:rPr lang="fr-FR" altLang="fr-FR"/>
              <a:t>I-</a:t>
            </a:r>
            <a:fld id="{CC75DB85-8403-48A5-9992-BB103BEB13FD}"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&lt;*s*o*u*r*c*e*&gt;*5*7*7*g*3*-*1*-*4*&lt;*/*s*o*u*r*c*e*&gt;</a:t>
            </a:r>
            <a:endParaRPr lang="en-US" altLang="fr-FR" sz="800">
              <a:solidFill>
                <a:srgbClr val="000000"/>
              </a:solidFill>
            </a:endParaRPr>
          </a:p>
        </p:txBody>
      </p:sp>
      <p:sp>
        <p:nvSpPr>
          <p:cNvPr id="6147" name="Rectangle 2"/>
          <p:cNvSpPr>
            <a:spLocks noGrp="1" noRot="1" noChangeAspect="1" noChangeArrowheads="1" noTextEdit="1"/>
          </p:cNvSpPr>
          <p:nvPr>
            <p:ph type="sldImg"/>
          </p:nvPr>
        </p:nvSpPr>
        <p:spPr>
          <a:xfrm>
            <a:off x="877888" y="733425"/>
            <a:ext cx="4892675" cy="3670300"/>
          </a:xfrm>
          <a:ln/>
        </p:spPr>
      </p:sp>
      <p:sp>
        <p:nvSpPr>
          <p:cNvPr id="6148" name="Rectangle 3"/>
          <p:cNvSpPr>
            <a:spLocks noGrp="1" noChangeArrowheads="1"/>
          </p:cNvSpPr>
          <p:nvPr>
            <p:ph type="body" idx="1"/>
          </p:nvPr>
        </p:nvSpPr>
        <p:spPr>
          <a:xfrm>
            <a:off x="228600" y="3962400"/>
            <a:ext cx="6488113" cy="2825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smtClean="0">
                <a:latin typeface="Arial" panose="020B0604020202020204" pitchFamily="34" charset="0"/>
                <a:cs typeface="Arial" panose="020B0604020202020204" pitchFamily="34" charset="0"/>
              </a:rPr>
              <a:t>Jogger text: What Is a Service-Oriented Architecture?</a:t>
            </a:r>
          </a:p>
          <a:p>
            <a:pPr eaLnBrk="1" hangingPunct="1"/>
            <a:r>
              <a:rPr lang="en-US" altLang="fr-FR" smtClean="0">
                <a:latin typeface="Arial" panose="020B0604020202020204" pitchFamily="34" charset="0"/>
                <a:cs typeface="Arial" panose="020B0604020202020204" pitchFamily="34" charset="0"/>
              </a:rPr>
              <a:t>Direction: Left</a:t>
            </a:r>
          </a:p>
          <a:p>
            <a:pPr eaLnBrk="1" hangingPunct="1"/>
            <a:r>
              <a:rPr lang="en-US" altLang="fr-FR" smtClean="0">
                <a:latin typeface="Arial" panose="020B0604020202020204" pitchFamily="34" charset="0"/>
                <a:cs typeface="Arial" panose="020B0604020202020204" pitchFamily="34" charset="0"/>
              </a:rPr>
              <a:t>Instructor notes:</a:t>
            </a:r>
          </a:p>
          <a:p>
            <a:pPr eaLnBrk="1" hangingPunct="1"/>
            <a:r>
              <a:rPr lang="en-US" altLang="fr-FR" smtClean="0">
                <a:latin typeface="Arial" panose="020B0604020202020204" pitchFamily="34" charset="0"/>
                <a:cs typeface="Arial" panose="020B0604020202020204" pitchFamily="34" charset="0"/>
              </a:rPr>
              <a:t>Every one defines SOA differently. I’m going with Erl’s definition which emphasizes loose coupling and interoperabililty.  Others start with the traditional consumer-producer-registry triangle which puts the implementation front and center.   We’ll introduce the triangle in the next section.  Here we’ll simply start with what makes an architecture an SOA, rather than describe how SOA is done.</a:t>
            </a:r>
          </a:p>
          <a:p>
            <a:pPr eaLnBrk="1" hangingPunct="1"/>
            <a:endParaRPr lang="en-US" altLang="fr-FR" smtClean="0">
              <a:latin typeface="Arial" panose="020B0604020202020204" pitchFamily="34" charset="0"/>
              <a:cs typeface="Arial" panose="020B0604020202020204" pitchFamily="34" charset="0"/>
            </a:endParaRPr>
          </a:p>
          <a:p>
            <a:pPr eaLnBrk="1" hangingPunct="1"/>
            <a:r>
              <a:rPr lang="en-US" altLang="fr-FR" smtClean="0">
                <a:latin typeface="Arial" panose="020B0604020202020204" pitchFamily="34" charset="0"/>
                <a:cs typeface="Arial" panose="020B0604020202020204" pitchFamily="34" charset="0"/>
              </a:rPr>
              <a:t>A simple currency conversion service.  The client is a brokerage that needs to quote stock prices in US dollars.  It may need to access other services for other functionality.  You could write in “trading service” in one of the boxes for example and “place order” as the web service operation.  The third box is there for you to wave your arm and say “and some other service that it needs”</a:t>
            </a:r>
          </a:p>
          <a:p>
            <a:pPr eaLnBrk="1" hangingPunct="1"/>
            <a:endParaRPr lang="en-US" altLang="fr-FR" smtClean="0">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&lt;*s*o*u*r*c*e*&gt;*5*7*7*g*3*-*7*-*1*6*&lt;*/*s*o*u*r*c*e*&gt;</a:t>
            </a:r>
            <a:endParaRPr lang="en-US" altLang="fr-FR" sz="800">
              <a:solidFill>
                <a:srgbClr val="000000"/>
              </a:solidFill>
            </a:endParaRPr>
          </a:p>
        </p:txBody>
      </p:sp>
      <p:sp>
        <p:nvSpPr>
          <p:cNvPr id="24579" name="Slide Image Placeholder 1"/>
          <p:cNvSpPr>
            <a:spLocks noGrp="1" noRot="1" noChangeAspect="1" noTextEdit="1"/>
          </p:cNvSpPr>
          <p:nvPr>
            <p:ph type="sldImg"/>
          </p:nvPr>
        </p:nvSpPr>
        <p:spPr>
          <a:xfrm>
            <a:off x="877888" y="733425"/>
            <a:ext cx="4892675" cy="3670300"/>
          </a:xfrm>
          <a:ln/>
        </p:spPr>
      </p:sp>
      <p:sp>
        <p:nvSpPr>
          <p:cNvPr id="24580" name="Notes Placeholder 2"/>
          <p:cNvSpPr>
            <a:spLocks noGrp="1"/>
          </p:cNvSpPr>
          <p:nvPr>
            <p:ph type="body" idx="1"/>
          </p:nvPr>
        </p:nvSpPr>
        <p:spPr>
          <a:xfrm>
            <a:off x="228600" y="3962400"/>
            <a:ext cx="64881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&lt;*s*o*u*r*c*e*&gt;*5*7*7*g*3*-*7*-*1*7*&lt;*/*s*o*u*r*c*e*&gt;</a:t>
            </a:r>
            <a:endParaRPr lang="en-US" altLang="fr-FR" sz="800">
              <a:solidFill>
                <a:srgbClr val="000000"/>
              </a:solidFill>
            </a:endParaRPr>
          </a:p>
        </p:txBody>
      </p:sp>
      <p:sp>
        <p:nvSpPr>
          <p:cNvPr id="26627" name="Rectangle 2"/>
          <p:cNvSpPr>
            <a:spLocks noGrp="1" noRot="1" noChangeAspect="1" noChangeArrowheads="1" noTextEdit="1"/>
          </p:cNvSpPr>
          <p:nvPr>
            <p:ph type="sldImg"/>
          </p:nvPr>
        </p:nvSpPr>
        <p:spPr>
          <a:xfrm>
            <a:off x="877888" y="733425"/>
            <a:ext cx="4892675" cy="3670300"/>
          </a:xfrm>
          <a:ln/>
        </p:spPr>
      </p:sp>
      <p:sp>
        <p:nvSpPr>
          <p:cNvPr id="26628" name="Rectangle 3"/>
          <p:cNvSpPr>
            <a:spLocks noGrp="1" noChangeArrowheads="1"/>
          </p:cNvSpPr>
          <p:nvPr>
            <p:ph type="body" idx="1"/>
          </p:nvPr>
        </p:nvSpPr>
        <p:spPr>
          <a:xfrm>
            <a:off x="228600" y="3962400"/>
            <a:ext cx="6488113" cy="1476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smtClean="0">
                <a:latin typeface="Arial" panose="020B0604020202020204" pitchFamily="34" charset="0"/>
                <a:cs typeface="Arial" panose="020B0604020202020204" pitchFamily="34" charset="0"/>
              </a:rPr>
              <a:t>Jogger text: Implementing a Provider</a:t>
            </a:r>
          </a:p>
          <a:p>
            <a:pPr eaLnBrk="1" hangingPunct="1"/>
            <a:r>
              <a:rPr lang="en-US" altLang="fr-FR" smtClean="0">
                <a:latin typeface="Arial" panose="020B0604020202020204" pitchFamily="34" charset="0"/>
                <a:cs typeface="Arial" panose="020B0604020202020204" pitchFamily="34" charset="0"/>
              </a:rPr>
              <a:t>Direction: Left</a:t>
            </a:r>
          </a:p>
          <a:p>
            <a:pPr eaLnBrk="1" hangingPunct="1"/>
            <a:r>
              <a:rPr lang="en-US" altLang="fr-FR" smtClean="0">
                <a:latin typeface="Arial" panose="020B0604020202020204" pitchFamily="34" charset="0"/>
                <a:cs typeface="Arial" panose="020B0604020202020204" pitchFamily="34" charset="0"/>
              </a:rPr>
              <a:t>Instructor notes:</a:t>
            </a:r>
          </a:p>
          <a:p>
            <a:pPr eaLnBrk="1" hangingPunct="1"/>
            <a:r>
              <a:rPr lang="en-US" altLang="fr-FR" smtClean="0">
                <a:latin typeface="Arial" panose="020B0604020202020204" pitchFamily="34" charset="0"/>
                <a:cs typeface="Arial" panose="020B0604020202020204" pitchFamily="34" charset="0"/>
              </a:rPr>
              <a:t>Tell them that we are concerned with server-side.  So they will not learn JavaScript today</a:t>
            </a:r>
          </a:p>
          <a:p>
            <a:pPr eaLnBrk="1" hangingPunct="1"/>
            <a:endParaRPr lang="en-US" altLang="fr-FR" smtClean="0">
              <a:latin typeface="Arial" panose="020B0604020202020204" pitchFamily="34" charset="0"/>
              <a:cs typeface="Arial" panose="020B0604020202020204" pitchFamily="34" charset="0"/>
            </a:endParaRPr>
          </a:p>
          <a:p>
            <a:pPr eaLnBrk="1" hangingPunct="1"/>
            <a:endParaRPr lang="en-US" altLang="fr-FR" smtClean="0">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&lt;*s*o*u*r*c*e*&gt;*5*7*7*g*3*-*7*-*2*3*&lt;*/*s*o*u*r*c*e*&gt;</a:t>
            </a:r>
            <a:endParaRPr lang="en-US" altLang="fr-FR" sz="800">
              <a:solidFill>
                <a:srgbClr val="000000"/>
              </a:solidFill>
            </a:endParaRPr>
          </a:p>
        </p:txBody>
      </p:sp>
      <p:sp>
        <p:nvSpPr>
          <p:cNvPr id="28675" name="Rectangle 2"/>
          <p:cNvSpPr>
            <a:spLocks noGrp="1" noRot="1" noChangeAspect="1" noChangeArrowheads="1" noTextEdit="1"/>
          </p:cNvSpPr>
          <p:nvPr>
            <p:ph type="sldImg"/>
          </p:nvPr>
        </p:nvSpPr>
        <p:spPr>
          <a:xfrm>
            <a:off x="877888" y="733425"/>
            <a:ext cx="4892675" cy="3670300"/>
          </a:xfrm>
          <a:ln/>
        </p:spPr>
      </p:sp>
      <p:sp>
        <p:nvSpPr>
          <p:cNvPr id="28676" name="Rectangle 3"/>
          <p:cNvSpPr>
            <a:spLocks noGrp="1" noChangeArrowheads="1"/>
          </p:cNvSpPr>
          <p:nvPr>
            <p:ph type="body" idx="1"/>
          </p:nvPr>
        </p:nvSpPr>
        <p:spPr>
          <a:xfrm>
            <a:off x="228600" y="3962400"/>
            <a:ext cx="6488113" cy="1236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smtClean="0">
                <a:latin typeface="Arial" panose="020B0604020202020204" pitchFamily="34" charset="0"/>
                <a:cs typeface="Arial" panose="020B0604020202020204" pitchFamily="34" charset="0"/>
              </a:rPr>
              <a:t>Jogger text: A RESTful Inventory Control Application</a:t>
            </a:r>
          </a:p>
          <a:p>
            <a:pPr eaLnBrk="1" hangingPunct="1"/>
            <a:r>
              <a:rPr lang="en-US" altLang="fr-FR" smtClean="0">
                <a:latin typeface="Arial" panose="020B0604020202020204" pitchFamily="34" charset="0"/>
                <a:cs typeface="Arial" panose="020B0604020202020204" pitchFamily="34" charset="0"/>
              </a:rPr>
              <a:t>Direction: Right</a:t>
            </a:r>
          </a:p>
          <a:p>
            <a:pPr eaLnBrk="1" hangingPunct="1"/>
            <a:r>
              <a:rPr lang="en-US" altLang="fr-FR" smtClean="0">
                <a:latin typeface="Arial" panose="020B0604020202020204" pitchFamily="34" charset="0"/>
                <a:cs typeface="Arial" panose="020B0604020202020204" pitchFamily="34" charset="0"/>
              </a:rPr>
              <a:t>Instructor notes:</a:t>
            </a:r>
          </a:p>
          <a:p>
            <a:pPr eaLnBrk="1" hangingPunct="1"/>
            <a:r>
              <a:rPr lang="en-US" altLang="fr-FR" smtClean="0">
                <a:latin typeface="Arial" panose="020B0604020202020204" pitchFamily="34" charset="0"/>
                <a:cs typeface="Arial" panose="020B0604020202020204" pitchFamily="34" charset="0"/>
              </a:rPr>
              <a:t>Could mention that RESTful Web services are a good fit for such Create-Read-Update-Delete tasks</a:t>
            </a:r>
          </a:p>
          <a:p>
            <a:pPr eaLnBrk="1" hangingPunct="1"/>
            <a:endParaRPr lang="en-US" altLang="fr-FR" smtClean="0">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&lt;*s*o*u*r*c*e*&gt;*5*7*7*g*3*-*7*-*2*4*&lt;*/*s*o*u*r*c*e*&gt;</a:t>
            </a:r>
            <a:endParaRPr lang="en-US" altLang="fr-FR" sz="800">
              <a:solidFill>
                <a:srgbClr val="000000"/>
              </a:solidFill>
            </a:endParaRPr>
          </a:p>
        </p:txBody>
      </p:sp>
      <p:sp>
        <p:nvSpPr>
          <p:cNvPr id="30723" name="Rectangle 2"/>
          <p:cNvSpPr>
            <a:spLocks noGrp="1" noRot="1" noChangeAspect="1" noChangeArrowheads="1" noTextEdit="1"/>
          </p:cNvSpPr>
          <p:nvPr>
            <p:ph type="sldImg"/>
          </p:nvPr>
        </p:nvSpPr>
        <p:spPr>
          <a:xfrm>
            <a:off x="877888" y="733425"/>
            <a:ext cx="4892675" cy="3670300"/>
          </a:xfrm>
          <a:ln/>
        </p:spPr>
      </p:sp>
      <p:sp>
        <p:nvSpPr>
          <p:cNvPr id="30724" name="Rectangle 3"/>
          <p:cNvSpPr>
            <a:spLocks noGrp="1" noChangeArrowheads="1"/>
          </p:cNvSpPr>
          <p:nvPr>
            <p:ph type="body" idx="1"/>
          </p:nvPr>
        </p:nvSpPr>
        <p:spPr>
          <a:xfrm>
            <a:off x="228600" y="3962400"/>
            <a:ext cx="6488113" cy="142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smtClean="0">
                <a:latin typeface="Arial" panose="020B0604020202020204" pitchFamily="34" charset="0"/>
                <a:cs typeface="Arial" panose="020B0604020202020204" pitchFamily="34" charset="0"/>
              </a:rPr>
              <a:t>Jogger text: A RESTful Inventory Control Application</a:t>
            </a:r>
          </a:p>
          <a:p>
            <a:pPr eaLnBrk="1" hangingPunct="1"/>
            <a:r>
              <a:rPr lang="en-US" altLang="fr-FR" smtClean="0">
                <a:latin typeface="Arial" panose="020B0604020202020204" pitchFamily="34" charset="0"/>
                <a:cs typeface="Arial" panose="020B0604020202020204" pitchFamily="34" charset="0"/>
              </a:rPr>
              <a:t>Direction: Right</a:t>
            </a:r>
          </a:p>
          <a:p>
            <a:pPr eaLnBrk="1" hangingPunct="1"/>
            <a:r>
              <a:rPr lang="en-US" altLang="fr-FR" smtClean="0">
                <a:latin typeface="Arial" panose="020B0604020202020204" pitchFamily="34" charset="0"/>
                <a:cs typeface="Arial" panose="020B0604020202020204" pitchFamily="34" charset="0"/>
              </a:rPr>
              <a:t>Instructor notes:The course load has Glassfish updated.  The “bonus” exercise at the back has the steps to install and use Jersey.</a:t>
            </a:r>
          </a:p>
          <a:p>
            <a:pPr eaLnBrk="1" hangingPunct="1"/>
            <a:endParaRPr lang="en-US" altLang="fr-FR" smtClean="0">
              <a:latin typeface="Arial" panose="020B0604020202020204" pitchFamily="34" charset="0"/>
              <a:cs typeface="Arial" panose="020B0604020202020204" pitchFamily="34" charset="0"/>
            </a:endParaRPr>
          </a:p>
          <a:p>
            <a:pPr eaLnBrk="1" hangingPunct="1"/>
            <a:endParaRPr lang="en-US" altLang="fr-FR" smtClean="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&lt;*s*o*u*r*c*e*&gt;*5*7*7*g*3*-*1*-*5*&lt;*/*s*o*u*r*c*e*&gt;</a:t>
            </a:r>
            <a:endParaRPr lang="en-US" altLang="fr-FR" sz="800">
              <a:solidFill>
                <a:srgbClr val="000000"/>
              </a:solidFill>
            </a:endParaRPr>
          </a:p>
        </p:txBody>
      </p:sp>
      <p:sp>
        <p:nvSpPr>
          <p:cNvPr id="8195" name="Rectangle 2"/>
          <p:cNvSpPr>
            <a:spLocks noGrp="1" noRot="1" noChangeAspect="1" noChangeArrowheads="1" noTextEdit="1"/>
          </p:cNvSpPr>
          <p:nvPr>
            <p:ph type="sldImg"/>
          </p:nvPr>
        </p:nvSpPr>
        <p:spPr>
          <a:xfrm>
            <a:off x="877888" y="733425"/>
            <a:ext cx="4892675" cy="3670300"/>
          </a:xfrm>
          <a:ln/>
        </p:spPr>
      </p:sp>
      <p:sp>
        <p:nvSpPr>
          <p:cNvPr id="8196" name="Rectangle 3"/>
          <p:cNvSpPr>
            <a:spLocks noGrp="1" noChangeArrowheads="1"/>
          </p:cNvSpPr>
          <p:nvPr>
            <p:ph type="body" idx="1"/>
          </p:nvPr>
        </p:nvSpPr>
        <p:spPr>
          <a:xfrm>
            <a:off x="228600" y="3962400"/>
            <a:ext cx="6488113" cy="142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smtClean="0">
                <a:latin typeface="Arial" panose="020B0604020202020204" pitchFamily="34" charset="0"/>
                <a:cs typeface="Arial" panose="020B0604020202020204" pitchFamily="34" charset="0"/>
              </a:rPr>
              <a:t>Jogger text: Loose Coupling</a:t>
            </a:r>
          </a:p>
          <a:p>
            <a:pPr eaLnBrk="1" hangingPunct="1"/>
            <a:r>
              <a:rPr lang="en-US" altLang="fr-FR" smtClean="0">
                <a:latin typeface="Arial" panose="020B0604020202020204" pitchFamily="34" charset="0"/>
                <a:cs typeface="Arial" panose="020B0604020202020204" pitchFamily="34" charset="0"/>
              </a:rPr>
              <a:t>Direction: Right</a:t>
            </a:r>
          </a:p>
          <a:p>
            <a:pPr eaLnBrk="1" hangingPunct="1"/>
            <a:r>
              <a:rPr lang="en-US" altLang="fr-FR" smtClean="0">
                <a:latin typeface="Arial" panose="020B0604020202020204" pitchFamily="34" charset="0"/>
                <a:cs typeface="Arial" panose="020B0604020202020204" pitchFamily="34" charset="0"/>
              </a:rPr>
              <a:t>Instructor notes:</a:t>
            </a:r>
          </a:p>
          <a:p>
            <a:pPr eaLnBrk="1" hangingPunct="1"/>
            <a:r>
              <a:rPr lang="en-US" altLang="fr-FR" smtClean="0">
                <a:latin typeface="Arial" panose="020B0604020202020204" pitchFamily="34" charset="0"/>
                <a:cs typeface="Arial" panose="020B0604020202020204" pitchFamily="34" charset="0"/>
              </a:rPr>
              <a:t>If someone asks:  but aren’t you tied to the interface?</a:t>
            </a:r>
          </a:p>
          <a:p>
            <a:pPr eaLnBrk="1" hangingPunct="1"/>
            <a:r>
              <a:rPr lang="en-US" altLang="fr-FR" smtClean="0">
                <a:latin typeface="Arial" panose="020B0604020202020204" pitchFamily="34" charset="0"/>
                <a:cs typeface="Arial" panose="020B0604020202020204" pitchFamily="34" charset="0"/>
              </a:rPr>
              <a:t>Answer: yes … we’ll also look at message-oriented interfaces to reduce coupling to the actual method name, etc.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&lt;*s*o*u*r*c*e*&gt;*5*7*7*g*3*-*1*-*6*&lt;*/*s*o*u*r*c*e*&gt;</a:t>
            </a:r>
            <a:endParaRPr lang="en-US" altLang="fr-FR" sz="800">
              <a:solidFill>
                <a:srgbClr val="000000"/>
              </a:solidFill>
            </a:endParaRPr>
          </a:p>
        </p:txBody>
      </p:sp>
      <p:sp>
        <p:nvSpPr>
          <p:cNvPr id="10243" name="Slide Image Placeholder 1"/>
          <p:cNvSpPr>
            <a:spLocks noGrp="1" noRot="1" noChangeAspect="1" noTextEdit="1"/>
          </p:cNvSpPr>
          <p:nvPr>
            <p:ph type="sldImg"/>
          </p:nvPr>
        </p:nvSpPr>
        <p:spPr>
          <a:xfrm>
            <a:off x="877888" y="733425"/>
            <a:ext cx="4892675" cy="3670300"/>
          </a:xfrm>
          <a:ln/>
        </p:spPr>
      </p:sp>
      <p:sp>
        <p:nvSpPr>
          <p:cNvPr id="10244" name="Notes Placeholder 2"/>
          <p:cNvSpPr>
            <a:spLocks noGrp="1"/>
          </p:cNvSpPr>
          <p:nvPr>
            <p:ph type="body" idx="1"/>
          </p:nvPr>
        </p:nvSpPr>
        <p:spPr>
          <a:xfrm>
            <a:off x="228600" y="3962400"/>
            <a:ext cx="64881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&lt;*s*o*u*r*c*e*&gt;*5*7*7*g*3*-*1*-*7*&lt;*/*s*o*u*r*c*e*&gt;</a:t>
            </a:r>
            <a:endParaRPr lang="en-US" altLang="fr-FR" sz="800">
              <a:solidFill>
                <a:srgbClr val="000000"/>
              </a:solidFill>
            </a:endParaRPr>
          </a:p>
        </p:txBody>
      </p:sp>
      <p:sp>
        <p:nvSpPr>
          <p:cNvPr id="12291" name="Rectangle 2"/>
          <p:cNvSpPr>
            <a:spLocks noGrp="1" noRot="1" noChangeAspect="1" noChangeArrowheads="1" noTextEdit="1"/>
          </p:cNvSpPr>
          <p:nvPr>
            <p:ph type="sldImg"/>
          </p:nvPr>
        </p:nvSpPr>
        <p:spPr>
          <a:xfrm>
            <a:off x="877888" y="733425"/>
            <a:ext cx="4892675" cy="3670300"/>
          </a:xfrm>
          <a:ln/>
        </p:spPr>
      </p:sp>
      <p:sp>
        <p:nvSpPr>
          <p:cNvPr id="12292" name="Rectangle 3"/>
          <p:cNvSpPr>
            <a:spLocks noGrp="1" noChangeArrowheads="1"/>
          </p:cNvSpPr>
          <p:nvPr>
            <p:ph type="body" idx="1"/>
          </p:nvPr>
        </p:nvSpPr>
        <p:spPr>
          <a:xfrm>
            <a:off x="228600" y="3962400"/>
            <a:ext cx="6488113" cy="142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smtClean="0">
                <a:latin typeface="Arial" panose="020B0604020202020204" pitchFamily="34" charset="0"/>
                <a:cs typeface="Arial" panose="020B0604020202020204" pitchFamily="34" charset="0"/>
              </a:rPr>
              <a:t>Jogger text: Why Interoperable?</a:t>
            </a:r>
          </a:p>
          <a:p>
            <a:pPr eaLnBrk="1" hangingPunct="1"/>
            <a:r>
              <a:rPr lang="en-US" altLang="fr-FR" smtClean="0">
                <a:latin typeface="Arial" panose="020B0604020202020204" pitchFamily="34" charset="0"/>
                <a:cs typeface="Arial" panose="020B0604020202020204" pitchFamily="34" charset="0"/>
              </a:rPr>
              <a:t>Direction: Right</a:t>
            </a:r>
          </a:p>
          <a:p>
            <a:pPr eaLnBrk="1" hangingPunct="1"/>
            <a:r>
              <a:rPr lang="en-US" altLang="fr-FR" smtClean="0">
                <a:latin typeface="Arial" panose="020B0604020202020204" pitchFamily="34" charset="0"/>
                <a:cs typeface="Arial" panose="020B0604020202020204" pitchFamily="34" charset="0"/>
              </a:rPr>
              <a:t>Instructor notes:</a:t>
            </a:r>
          </a:p>
          <a:p>
            <a:pPr eaLnBrk="1" hangingPunct="1"/>
            <a:r>
              <a:rPr lang="en-US" altLang="fr-FR" smtClean="0">
                <a:latin typeface="Arial" panose="020B0604020202020204" pitchFamily="34" charset="0"/>
                <a:cs typeface="Arial" panose="020B0604020202020204" pitchFamily="34" charset="0"/>
              </a:rPr>
              <a:t>Business rules that change frequently:  e.g.: if the taxable status of something changes, need to fix only one application.</a:t>
            </a:r>
          </a:p>
          <a:p>
            <a:pPr eaLnBrk="1" hangingPunct="1"/>
            <a:endParaRPr lang="en-US" altLang="fr-FR" smtClean="0">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&lt;*s*o*u*r*c*e*&gt;*5*7*7*g*3*-*1*-*8*&lt;*/*s*o*u*r*c*e*&gt;</a:t>
            </a:r>
            <a:endParaRPr lang="en-US" altLang="fr-FR" sz="800">
              <a:solidFill>
                <a:srgbClr val="000000"/>
              </a:solidFill>
            </a:endParaRPr>
          </a:p>
        </p:txBody>
      </p:sp>
      <p:sp>
        <p:nvSpPr>
          <p:cNvPr id="14339" name="Rectangle 2"/>
          <p:cNvSpPr>
            <a:spLocks noGrp="1" noRot="1" noChangeAspect="1" noChangeArrowheads="1" noTextEdit="1"/>
          </p:cNvSpPr>
          <p:nvPr>
            <p:ph type="sldImg"/>
          </p:nvPr>
        </p:nvSpPr>
        <p:spPr>
          <a:xfrm>
            <a:off x="877888" y="733425"/>
            <a:ext cx="4892675" cy="3670300"/>
          </a:xfrm>
          <a:ln/>
        </p:spPr>
      </p:sp>
      <p:sp>
        <p:nvSpPr>
          <p:cNvPr id="14340" name="Rectangle 3"/>
          <p:cNvSpPr>
            <a:spLocks noGrp="1" noChangeArrowheads="1"/>
          </p:cNvSpPr>
          <p:nvPr>
            <p:ph type="body" idx="1"/>
          </p:nvPr>
        </p:nvSpPr>
        <p:spPr>
          <a:xfrm>
            <a:off x="228600" y="3962400"/>
            <a:ext cx="6488113" cy="996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smtClean="0">
                <a:latin typeface="Arial" panose="020B0604020202020204" pitchFamily="34" charset="0"/>
                <a:cs typeface="Arial" panose="020B0604020202020204" pitchFamily="34" charset="0"/>
              </a:rPr>
              <a:t>Jogger text: Advantages of SOA</a:t>
            </a:r>
          </a:p>
          <a:p>
            <a:pPr eaLnBrk="1" hangingPunct="1"/>
            <a:r>
              <a:rPr lang="en-US" altLang="fr-FR" smtClean="0">
                <a:latin typeface="Arial" panose="020B0604020202020204" pitchFamily="34" charset="0"/>
                <a:cs typeface="Arial" panose="020B0604020202020204" pitchFamily="34" charset="0"/>
              </a:rPr>
              <a:t>Direction: Left</a:t>
            </a:r>
          </a:p>
          <a:p>
            <a:pPr eaLnBrk="1" hangingPunct="1"/>
            <a:r>
              <a:rPr lang="en-US" altLang="fr-FR" smtClean="0">
                <a:latin typeface="Arial" panose="020B0604020202020204" pitchFamily="34" charset="0"/>
                <a:cs typeface="Arial" panose="020B0604020202020204" pitchFamily="34" charset="0"/>
              </a:rPr>
              <a:t>Instructor notes:</a:t>
            </a:r>
          </a:p>
          <a:p>
            <a:pPr eaLnBrk="1" hangingPunct="1"/>
            <a:r>
              <a:rPr lang="en-US" altLang="fr-FR" smtClean="0">
                <a:latin typeface="Arial" panose="020B0604020202020204" pitchFamily="34" charset="0"/>
                <a:cs typeface="Arial" panose="020B0604020202020204" pitchFamily="34" charset="0"/>
              </a:rPr>
              <a:t>Just summarizing the points of the previous slides using jargon terms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&lt;*s*o*u*r*c*e*&gt;*5*7*7*g*3*-*1*-*1*2*&lt;*/*s*o*u*r*c*e*&gt;</a:t>
            </a:r>
            <a:endParaRPr lang="en-US" altLang="fr-FR" sz="800">
              <a:solidFill>
                <a:srgbClr val="000000"/>
              </a:solidFill>
            </a:endParaRPr>
          </a:p>
        </p:txBody>
      </p:sp>
      <p:sp>
        <p:nvSpPr>
          <p:cNvPr id="16387" name="Slide Image Placeholder 1"/>
          <p:cNvSpPr>
            <a:spLocks noGrp="1" noRot="1" noChangeAspect="1" noTextEdit="1"/>
          </p:cNvSpPr>
          <p:nvPr>
            <p:ph type="sldImg"/>
          </p:nvPr>
        </p:nvSpPr>
        <p:spPr>
          <a:xfrm>
            <a:off x="877888" y="733425"/>
            <a:ext cx="4892675" cy="3670300"/>
          </a:xfrm>
          <a:ln/>
        </p:spPr>
      </p:sp>
      <p:sp>
        <p:nvSpPr>
          <p:cNvPr id="16388" name="Notes Placeholder 2"/>
          <p:cNvSpPr>
            <a:spLocks noGrp="1"/>
          </p:cNvSpPr>
          <p:nvPr>
            <p:ph type="body" idx="1"/>
          </p:nvPr>
        </p:nvSpPr>
        <p:spPr>
          <a:xfrm>
            <a:off x="228600" y="3962400"/>
            <a:ext cx="64881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&lt;*s*o*u*r*c*e*&gt;*5*7*7*g*3*-*1*-*1*3*&lt;*/*s*o*u*r*c*e*&gt;</a:t>
            </a:r>
            <a:endParaRPr lang="en-US" altLang="fr-FR" sz="800">
              <a:solidFill>
                <a:srgbClr val="000000"/>
              </a:solidFill>
            </a:endParaRPr>
          </a:p>
        </p:txBody>
      </p:sp>
      <p:sp>
        <p:nvSpPr>
          <p:cNvPr id="18435" name="Slide Image Placeholder 1"/>
          <p:cNvSpPr>
            <a:spLocks noGrp="1" noRot="1" noChangeAspect="1" noTextEdit="1"/>
          </p:cNvSpPr>
          <p:nvPr>
            <p:ph type="sldImg"/>
          </p:nvPr>
        </p:nvSpPr>
        <p:spPr>
          <a:xfrm>
            <a:off x="877888" y="733425"/>
            <a:ext cx="4892675" cy="3670300"/>
          </a:xfrm>
          <a:ln/>
        </p:spPr>
      </p:sp>
      <p:sp>
        <p:nvSpPr>
          <p:cNvPr id="18436" name="Notes Placeholder 2"/>
          <p:cNvSpPr>
            <a:spLocks noGrp="1"/>
          </p:cNvSpPr>
          <p:nvPr>
            <p:ph type="body" idx="1"/>
          </p:nvPr>
        </p:nvSpPr>
        <p:spPr>
          <a:xfrm>
            <a:off x="228600" y="3962400"/>
            <a:ext cx="6488113" cy="276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smtClean="0">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4"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&lt;*s*o*u*r*c*e*&gt;*5*7*7*g*3*-*1*-*2*3*&lt;*/*s*o*u*r*c*e*&gt;</a:t>
            </a:r>
            <a:endParaRPr lang="en-US" altLang="fr-FR" sz="800">
              <a:solidFill>
                <a:srgbClr val="000000"/>
              </a:solidFill>
            </a:endParaRPr>
          </a:p>
        </p:txBody>
      </p:sp>
      <p:sp>
        <p:nvSpPr>
          <p:cNvPr id="20483" name="Rectangle 2"/>
          <p:cNvSpPr>
            <a:spLocks noGrp="1" noRot="1" noChangeAspect="1" noChangeArrowheads="1" noTextEdit="1"/>
          </p:cNvSpPr>
          <p:nvPr>
            <p:ph type="sldImg"/>
          </p:nvPr>
        </p:nvSpPr>
        <p:spPr>
          <a:xfrm>
            <a:off x="877888" y="733425"/>
            <a:ext cx="4892675" cy="3670300"/>
          </a:xfrm>
          <a:ln/>
        </p:spPr>
      </p:sp>
      <p:sp>
        <p:nvSpPr>
          <p:cNvPr id="20484" name="Rectangle 3"/>
          <p:cNvSpPr>
            <a:spLocks noGrp="1" noChangeArrowheads="1"/>
          </p:cNvSpPr>
          <p:nvPr>
            <p:ph type="body" idx="1"/>
          </p:nvPr>
        </p:nvSpPr>
        <p:spPr>
          <a:xfrm>
            <a:off x="228600" y="3962400"/>
            <a:ext cx="6488113" cy="1181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smtClean="0">
                <a:latin typeface="Arial" panose="020B0604020202020204" pitchFamily="34" charset="0"/>
                <a:cs typeface="Arial" panose="020B0604020202020204" pitchFamily="34" charset="0"/>
              </a:rPr>
              <a:t>Jogger text: JAX-WS</a:t>
            </a:r>
          </a:p>
          <a:p>
            <a:pPr eaLnBrk="1" hangingPunct="1"/>
            <a:r>
              <a:rPr lang="en-US" altLang="fr-FR" smtClean="0">
                <a:latin typeface="Arial" panose="020B0604020202020204" pitchFamily="34" charset="0"/>
                <a:cs typeface="Arial" panose="020B0604020202020204" pitchFamily="34" charset="0"/>
              </a:rPr>
              <a:t>Direction: Right</a:t>
            </a:r>
          </a:p>
          <a:p>
            <a:pPr eaLnBrk="1" hangingPunct="1"/>
            <a:r>
              <a:rPr lang="en-US" altLang="fr-FR" smtClean="0">
                <a:latin typeface="Arial" panose="020B0604020202020204" pitchFamily="34" charset="0"/>
                <a:cs typeface="Arial" panose="020B0604020202020204" pitchFamily="34" charset="0"/>
              </a:rPr>
              <a:t>Instructor notes:</a:t>
            </a:r>
          </a:p>
          <a:p>
            <a:pPr eaLnBrk="1" hangingPunct="1"/>
            <a:r>
              <a:rPr lang="en-US" altLang="fr-FR" smtClean="0">
                <a:latin typeface="Arial" panose="020B0604020202020204" pitchFamily="34" charset="0"/>
                <a:cs typeface="Arial" panose="020B0604020202020204" pitchFamily="34" charset="0"/>
              </a:rPr>
              <a:t>This section is there to give them a quick taste of building a Web service.  Later, we’ll go about it systematically starting from XML.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5" hidden="1"/>
          <p:cNvSpPr txBox="1">
            <a:spLocks noChangeArrowheads="1"/>
          </p:cNvSpPr>
          <p:nvPr/>
        </p:nvSpPr>
        <p:spPr bwMode="auto">
          <a:xfrm>
            <a:off x="2286000" y="381000"/>
            <a:ext cx="3810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pt-BR" altLang="fr-FR" sz="800">
                <a:solidFill>
                  <a:srgbClr val="000000"/>
                </a:solidFill>
              </a:rPr>
              <a:t>&lt;*s*o*u*r*c*e*&gt;*5*7*7*g*3*-*7*-*1*5*&lt;*/*s*o*u*r*c*e*&gt;</a:t>
            </a:r>
            <a:endParaRPr lang="en-US" altLang="fr-FR" sz="800">
              <a:solidFill>
                <a:srgbClr val="000000"/>
              </a:solidFill>
            </a:endParaRPr>
          </a:p>
        </p:txBody>
      </p:sp>
      <p:sp>
        <p:nvSpPr>
          <p:cNvPr id="22531" name="Rectangle 2"/>
          <p:cNvSpPr>
            <a:spLocks noGrp="1" noRot="1" noChangeAspect="1" noChangeArrowheads="1" noTextEdit="1"/>
          </p:cNvSpPr>
          <p:nvPr>
            <p:ph type="sldImg"/>
          </p:nvPr>
        </p:nvSpPr>
        <p:spPr>
          <a:xfrm>
            <a:off x="877888" y="733425"/>
            <a:ext cx="4892675" cy="3670300"/>
          </a:xfrm>
          <a:ln/>
        </p:spPr>
      </p:sp>
      <p:sp>
        <p:nvSpPr>
          <p:cNvPr id="22532" name="Rectangle 3"/>
          <p:cNvSpPr>
            <a:spLocks noGrp="1" noChangeArrowheads="1"/>
          </p:cNvSpPr>
          <p:nvPr>
            <p:ph type="body" idx="1"/>
          </p:nvPr>
        </p:nvSpPr>
        <p:spPr>
          <a:xfrm>
            <a:off x="228600" y="3962400"/>
            <a:ext cx="6488113" cy="1236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fr-FR" smtClean="0">
                <a:latin typeface="Arial" panose="020B0604020202020204" pitchFamily="34" charset="0"/>
                <a:cs typeface="Arial" panose="020B0604020202020204" pitchFamily="34" charset="0"/>
              </a:rPr>
              <a:t>Jogger text: REST</a:t>
            </a:r>
          </a:p>
          <a:p>
            <a:pPr eaLnBrk="1" hangingPunct="1"/>
            <a:r>
              <a:rPr lang="en-US" altLang="fr-FR" smtClean="0">
                <a:latin typeface="Arial" panose="020B0604020202020204" pitchFamily="34" charset="0"/>
                <a:cs typeface="Arial" panose="020B0604020202020204" pitchFamily="34" charset="0"/>
              </a:rPr>
              <a:t>Direction: Left</a:t>
            </a:r>
          </a:p>
          <a:p>
            <a:pPr eaLnBrk="1" hangingPunct="1"/>
            <a:r>
              <a:rPr lang="en-US" altLang="fr-FR" smtClean="0">
                <a:latin typeface="Arial" panose="020B0604020202020204" pitchFamily="34" charset="0"/>
                <a:cs typeface="Arial" panose="020B0604020202020204" pitchFamily="34" charset="0"/>
              </a:rPr>
              <a:t>Instructor notes:</a:t>
            </a:r>
          </a:p>
          <a:p>
            <a:pPr eaLnBrk="1" hangingPunct="1"/>
            <a:r>
              <a:rPr lang="en-US" altLang="fr-FR" smtClean="0">
                <a:latin typeface="Arial" panose="020B0604020202020204" pitchFamily="34" charset="0"/>
                <a:cs typeface="Arial" panose="020B0604020202020204" pitchFamily="34" charset="0"/>
              </a:rPr>
              <a:t>MySQL, Oracle, etc. all support Xpath.  Lead in to next slide.</a:t>
            </a:r>
          </a:p>
          <a:p>
            <a:pPr eaLnBrk="1" hangingPunct="1"/>
            <a:endParaRPr lang="en-US" altLang="fr-FR" smtClean="0">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86747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69970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17055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4208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extLst>
      <p:ext uri="{BB962C8B-B14F-4D97-AF65-F5344CB8AC3E}">
        <p14:creationId xmlns:p14="http://schemas.microsoft.com/office/powerpoint/2010/main" val="201255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798959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256910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213301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136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72797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401333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defRPr/>
            </a:pPr>
            <a:r>
              <a:rPr lang="fr-FR" altLang="fr-FR" sz="1200" smtClean="0"/>
              <a:t>Page </a:t>
            </a:r>
            <a:fld id="{1706FA2A-E49C-4B2B-8D52-E45B1D57F2DD}" type="slidenum">
              <a:rPr lang="fr-FR" altLang="fr-FR" sz="1200" smtClean="0"/>
              <a:pPr>
                <a:spcBef>
                  <a:spcPct val="50000"/>
                </a:spcBef>
                <a:defRPr/>
              </a:pPr>
              <a:t>‹N°›</a:t>
            </a:fld>
            <a:endParaRPr lang="fr-FR" altLang="fr-FR" smtClean="0">
              <a:latin typeface="Times New Roman" panose="02020603050405020304" pitchFamily="18" charset="0"/>
            </a:endParaRPr>
          </a:p>
        </p:txBody>
      </p:sp>
      <p:sp>
        <p:nvSpPr>
          <p:cNvPr id="1028" name="Rectangle 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29" name="Rectangle 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slideLayout" Target="../slideLayouts/slideLayout2.xml"/><Relationship Id="rId7" Type="http://schemas.openxmlformats.org/officeDocument/2006/relationships/oleObject" Target="../embeddings/oleObject2.bin"/><Relationship Id="rId2" Type="http://schemas.openxmlformats.org/officeDocument/2006/relationships/tags" Target="../tags/tag10.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subTitle" idx="1"/>
          </p:nvPr>
        </p:nvSpPr>
        <p:spPr/>
        <p:txBody>
          <a:bodyPr/>
          <a:lstStyle/>
          <a:p>
            <a:pPr eaLnBrk="1" hangingPunct="1"/>
            <a:endParaRPr lang="fr-FR" altLang="fr-FR" smtClean="0"/>
          </a:p>
          <a:p>
            <a:pPr eaLnBrk="1" hangingPunct="1"/>
            <a:r>
              <a:rPr lang="fr-FR" altLang="fr-FR" smtClean="0"/>
              <a:t>REST</a:t>
            </a:r>
          </a:p>
        </p:txBody>
      </p:sp>
      <p:pic>
        <p:nvPicPr>
          <p:cNvPr id="4099" name="Picture 5"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2081213"/>
            <a:ext cx="25590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fr-FR" altLang="fr-FR" smtClean="0"/>
              <a:t>REST</a:t>
            </a:r>
          </a:p>
        </p:txBody>
      </p:sp>
      <p:sp>
        <p:nvSpPr>
          <p:cNvPr id="21507" name="Rectangle 3"/>
          <p:cNvSpPr>
            <a:spLocks noGrp="1" noChangeArrowheads="1"/>
          </p:cNvSpPr>
          <p:nvPr>
            <p:ph idx="1"/>
          </p:nvPr>
        </p:nvSpPr>
        <p:spPr>
          <a:xfrm>
            <a:off x="252413" y="1271588"/>
            <a:ext cx="8599487" cy="4940300"/>
          </a:xfrm>
        </p:spPr>
        <p:txBody>
          <a:bodyPr/>
          <a:lstStyle/>
          <a:p>
            <a:r>
              <a:rPr lang="fr-FR" altLang="fr-FR" sz="1800" smtClean="0"/>
              <a:t>REST (</a:t>
            </a:r>
            <a:r>
              <a:rPr lang="fr-FR" altLang="fr-FR" sz="1800" i="1" u="sng" smtClean="0"/>
              <a:t>Re</a:t>
            </a:r>
            <a:r>
              <a:rPr lang="fr-FR" altLang="fr-FR" sz="1800" i="1" smtClean="0"/>
              <a:t>presentational </a:t>
            </a:r>
            <a:r>
              <a:rPr lang="fr-FR" altLang="fr-FR" sz="1800" i="1" u="sng" smtClean="0"/>
              <a:t>S</a:t>
            </a:r>
            <a:r>
              <a:rPr lang="fr-FR" altLang="fr-FR" sz="1800" i="1" smtClean="0"/>
              <a:t>tate </a:t>
            </a:r>
            <a:r>
              <a:rPr lang="fr-FR" altLang="fr-FR" sz="1800" i="1" u="sng" smtClean="0"/>
              <a:t>T</a:t>
            </a:r>
            <a:r>
              <a:rPr lang="fr-FR" altLang="fr-FR" sz="1800" i="1" smtClean="0"/>
              <a:t>ransfer </a:t>
            </a:r>
            <a:r>
              <a:rPr lang="fr-FR" altLang="fr-FR" sz="1800" smtClean="0"/>
              <a:t>) est un type</a:t>
            </a:r>
            <a:br>
              <a:rPr lang="fr-FR" altLang="fr-FR" sz="1800" smtClean="0"/>
            </a:br>
            <a:r>
              <a:rPr lang="fr-FR" altLang="fr-FR" sz="1800" smtClean="0"/>
              <a:t>d’architecture logicielle</a:t>
            </a:r>
          </a:p>
          <a:p>
            <a:pPr lvl="1"/>
            <a:r>
              <a:rPr lang="fr-FR" altLang="fr-FR" sz="1800" smtClean="0"/>
              <a:t>Décrit des architectures distribuées constituées de services </a:t>
            </a:r>
            <a:br>
              <a:rPr lang="fr-FR" altLang="fr-FR" sz="1800" smtClean="0"/>
            </a:br>
            <a:r>
              <a:rPr lang="fr-FR" altLang="fr-FR" sz="1800" smtClean="0"/>
              <a:t>sans états</a:t>
            </a:r>
          </a:p>
          <a:p>
            <a:pPr lvl="1"/>
            <a:r>
              <a:rPr lang="fr-FR" altLang="fr-FR" sz="1800" smtClean="0"/>
              <a:t>Forgé par Roy Fielding pour décrire l’architecture du World Wide Web</a:t>
            </a:r>
          </a:p>
          <a:p>
            <a:r>
              <a:rPr lang="fr-FR" altLang="fr-FR" sz="1800" smtClean="0"/>
              <a:t>Dans les services Web SOAP/WSDL, toutes les opérations vont à l’URL du service est sont déterminées par le type du message reçu</a:t>
            </a:r>
          </a:p>
          <a:p>
            <a:r>
              <a:rPr lang="fr-FR" altLang="fr-FR" sz="1800" smtClean="0"/>
              <a:t>Dans REST, chaque opération a une URL unique </a:t>
            </a:r>
          </a:p>
          <a:p>
            <a:pPr lvl="1"/>
            <a:r>
              <a:rPr lang="fr-FR" altLang="fr-FR" sz="1800" smtClean="0"/>
              <a:t>Le  client envoie la requête HTTP a une « ressource » sur le serveur</a:t>
            </a:r>
          </a:p>
          <a:p>
            <a:pPr lvl="1"/>
            <a:r>
              <a:rPr lang="fr-FR" altLang="fr-FR" sz="1800" smtClean="0"/>
              <a:t>Les données sont généralement envoyées et reçues par le serveur sous forme de messages XML ordinaires</a:t>
            </a:r>
          </a:p>
          <a:p>
            <a:pPr lvl="1"/>
            <a:r>
              <a:rPr lang="fr-FR" altLang="fr-FR" sz="1800" smtClean="0"/>
              <a:t>REST est plus simple et moins formel que l’emploi de SOAP/WSDL</a:t>
            </a:r>
          </a:p>
          <a:p>
            <a:r>
              <a:rPr lang="fr-FR" altLang="fr-FR" sz="1800" smtClean="0"/>
              <a:t>On peut utiliser l’API Provider côté serveur pour servir du XML ordinaire</a:t>
            </a:r>
          </a:p>
          <a:p>
            <a:pPr lvl="1"/>
            <a:r>
              <a:rPr lang="fr-FR" altLang="fr-FR" sz="1800" smtClean="0"/>
              <a:t>Utile si le XML est stocké en colonne dans une base de données et que la base prend en charge les interrogations style XPath</a:t>
            </a:r>
            <a:endParaRPr lang="fr-FR" altLang="fr-FR" sz="1800" smtClean="0">
              <a:latin typeface="Courier New" panose="02070309020205020404" pitchFamily="49" charset="0"/>
              <a:cs typeface="Courier New" panose="02070309020205020404" pitchFamily="49" charset="0"/>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fr-FR" altLang="fr-FR" smtClean="0"/>
              <a:t>Qu’est-ce qui rend Ajax différent?</a:t>
            </a:r>
          </a:p>
        </p:txBody>
      </p:sp>
      <p:sp>
        <p:nvSpPr>
          <p:cNvPr id="23555" name="Rectangle 3"/>
          <p:cNvSpPr>
            <a:spLocks noGrp="1" noChangeArrowheads="1"/>
          </p:cNvSpPr>
          <p:nvPr>
            <p:ph idx="1"/>
          </p:nvPr>
        </p:nvSpPr>
        <p:spPr>
          <a:xfrm>
            <a:off x="279400" y="1312863"/>
            <a:ext cx="8599488" cy="1431925"/>
          </a:xfrm>
        </p:spPr>
        <p:txBody>
          <a:bodyPr/>
          <a:lstStyle/>
          <a:p>
            <a:r>
              <a:rPr lang="fr-FR" altLang="fr-FR" sz="1800" smtClean="0"/>
              <a:t>Dans les applications Web classiques, les requêtes sont synchrones</a:t>
            </a:r>
          </a:p>
          <a:p>
            <a:pPr lvl="1"/>
            <a:r>
              <a:rPr lang="fr-FR" altLang="fr-FR" sz="1800" smtClean="0"/>
              <a:t>La réponse du serveur amène le client à une page différente </a:t>
            </a:r>
          </a:p>
          <a:p>
            <a:r>
              <a:rPr lang="fr-FR" altLang="fr-FR" sz="1800" smtClean="0"/>
              <a:t>Les applications Ajax émettent les requêtes de manière asynchrone</a:t>
            </a:r>
          </a:p>
          <a:p>
            <a:pPr lvl="1"/>
            <a:r>
              <a:rPr lang="fr-FR" altLang="fr-FR" sz="1800" smtClean="0"/>
              <a:t>Quand la réponse arrive, le client met à jour la page Web courante</a:t>
            </a:r>
          </a:p>
        </p:txBody>
      </p:sp>
      <p:graphicFrame>
        <p:nvGraphicFramePr>
          <p:cNvPr id="23556" name="Object 2"/>
          <p:cNvGraphicFramePr>
            <a:graphicFrameLocks noChangeAspect="1"/>
          </p:cNvGraphicFramePr>
          <p:nvPr/>
        </p:nvGraphicFramePr>
        <p:xfrm>
          <a:off x="484188" y="3017838"/>
          <a:ext cx="3392487" cy="2771775"/>
        </p:xfrm>
        <a:graphic>
          <a:graphicData uri="http://schemas.openxmlformats.org/presentationml/2006/ole">
            <mc:AlternateContent xmlns:mc="http://schemas.openxmlformats.org/markup-compatibility/2006">
              <mc:Choice xmlns:v="urn:schemas-microsoft-com:vml" Requires="v">
                <p:oleObj spid="_x0000_s23558" name="Visio" r:id="rId5" imgW="3391939" imgH="2771706" progId="">
                  <p:embed/>
                </p:oleObj>
              </mc:Choice>
              <mc:Fallback>
                <p:oleObj name="Visio" r:id="rId5" imgW="3391939" imgH="2771706" progId="">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188" y="3017838"/>
                        <a:ext cx="3392487" cy="27717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7" name="Object 3"/>
          <p:cNvGraphicFramePr>
            <a:graphicFrameLocks noChangeAspect="1"/>
          </p:cNvGraphicFramePr>
          <p:nvPr/>
        </p:nvGraphicFramePr>
        <p:xfrm>
          <a:off x="4187825" y="3327400"/>
          <a:ext cx="4581525" cy="2066925"/>
        </p:xfrm>
        <a:graphic>
          <a:graphicData uri="http://schemas.openxmlformats.org/presentationml/2006/ole">
            <mc:AlternateContent xmlns:mc="http://schemas.openxmlformats.org/markup-compatibility/2006">
              <mc:Choice xmlns:v="urn:schemas-microsoft-com:vml" Requires="v">
                <p:oleObj spid="_x0000_s23559" name="Visio" r:id="rId7" imgW="4644189" imgH="2187953" progId="">
                  <p:embed/>
                </p:oleObj>
              </mc:Choice>
              <mc:Fallback>
                <p:oleObj name="Visio" r:id="rId7" imgW="4644189" imgH="2187953" progId="">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7825" y="3327400"/>
                        <a:ext cx="4581525" cy="206692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fr-FR" altLang="fr-FR" smtClean="0"/>
              <a:t>Ajax</a:t>
            </a:r>
          </a:p>
        </p:txBody>
      </p:sp>
      <p:sp>
        <p:nvSpPr>
          <p:cNvPr id="25603" name="Rectangle 3"/>
          <p:cNvSpPr>
            <a:spLocks noGrp="1" noChangeArrowheads="1"/>
          </p:cNvSpPr>
          <p:nvPr>
            <p:ph idx="1"/>
          </p:nvPr>
        </p:nvSpPr>
        <p:spPr>
          <a:xfrm>
            <a:off x="279400" y="1316038"/>
            <a:ext cx="8599488" cy="4503737"/>
          </a:xfrm>
        </p:spPr>
        <p:txBody>
          <a:bodyPr/>
          <a:lstStyle/>
          <a:p>
            <a:r>
              <a:rPr lang="fr-FR" altLang="fr-FR" sz="1800" smtClean="0"/>
              <a:t>Acronyme de </a:t>
            </a:r>
            <a:r>
              <a:rPr lang="fr-FR" altLang="fr-FR" sz="1800" i="1" smtClean="0"/>
              <a:t>Asynchronous JavaScript &amp; XML</a:t>
            </a:r>
          </a:p>
          <a:p>
            <a:pPr lvl="1"/>
            <a:r>
              <a:rPr lang="fr-FR" altLang="fr-FR" sz="1800" smtClean="0"/>
              <a:t>Terme forgé par Jesse James Garrett dans un article de 2005 : </a:t>
            </a:r>
            <a:r>
              <a:rPr lang="fr-FR" altLang="fr-FR" sz="1600" smtClean="0">
                <a:latin typeface="Courier New" panose="02070309020205020404" pitchFamily="49" charset="0"/>
                <a:cs typeface="Courier New" panose="02070309020205020404" pitchFamily="49" charset="0"/>
              </a:rPr>
              <a:t>www.adaptivepath.com/ideas/essays/archives/000385.php</a:t>
            </a:r>
          </a:p>
          <a:p>
            <a:r>
              <a:rPr lang="fr-FR" altLang="fr-FR" sz="1800" smtClean="0"/>
              <a:t>En Ajax, le code JavaScript est exécuté par le navigateur Web</a:t>
            </a:r>
          </a:p>
          <a:p>
            <a:pPr lvl="1"/>
            <a:r>
              <a:rPr lang="fr-FR" altLang="fr-FR" sz="1800" smtClean="0">
                <a:latin typeface="Courier New" panose="02070309020205020404" pitchFamily="49" charset="0"/>
              </a:rPr>
              <a:t>XmlHttpRequest</a:t>
            </a:r>
            <a:r>
              <a:rPr lang="fr-FR" altLang="fr-FR" sz="1800" smtClean="0"/>
              <a:t> est émis par le code JavaScript</a:t>
            </a:r>
          </a:p>
          <a:p>
            <a:pPr lvl="2"/>
            <a:r>
              <a:rPr lang="fr-FR" altLang="fr-FR" sz="1800" smtClean="0"/>
              <a:t>Un objet spécial peut demander les données du serveur sans recharger la page</a:t>
            </a:r>
          </a:p>
          <a:p>
            <a:pPr lvl="2"/>
            <a:r>
              <a:rPr lang="fr-FR" altLang="fr-FR" sz="1800" smtClean="0"/>
              <a:t>La page Web courante est actualisée avec la réponse quand elle</a:t>
            </a:r>
            <a:br>
              <a:rPr lang="fr-FR" altLang="fr-FR" sz="1800" smtClean="0"/>
            </a:br>
            <a:r>
              <a:rPr lang="fr-FR" altLang="fr-FR" sz="1800" smtClean="0"/>
              <a:t>est disponible</a:t>
            </a:r>
          </a:p>
          <a:p>
            <a:pPr lvl="1"/>
            <a:r>
              <a:rPr lang="fr-FR" altLang="fr-FR" sz="1800" smtClean="0"/>
              <a:t>XML est utilisée pour renvoyer les données depuis le serveur</a:t>
            </a:r>
          </a:p>
          <a:p>
            <a:pPr lvl="2"/>
            <a:r>
              <a:rPr lang="fr-FR" altLang="fr-FR" sz="1800" smtClean="0"/>
              <a:t>XML est analysé par JavaScript et utilisé pour actualiser l’affichage</a:t>
            </a:r>
          </a:p>
          <a:p>
            <a:r>
              <a:rPr lang="fr-FR" altLang="fr-FR" sz="1800" smtClean="0"/>
              <a:t>L’essentiel d’Ajax se trouve côté client</a:t>
            </a:r>
          </a:p>
          <a:p>
            <a:pPr lvl="1"/>
            <a:r>
              <a:rPr lang="fr-FR" altLang="fr-FR" sz="1800" smtClean="0"/>
              <a:t>JavaScript dépasse la portée de ce cours</a:t>
            </a:r>
          </a:p>
          <a:p>
            <a:pPr lvl="1"/>
            <a:r>
              <a:rPr lang="fr-FR" altLang="fr-FR" sz="1800" smtClean="0"/>
              <a:t>Nous nous intéressons plus à ce qui doit être fait côté serveur</a:t>
            </a:r>
          </a:p>
        </p:txBody>
      </p:sp>
      <p:grpSp>
        <p:nvGrpSpPr>
          <p:cNvPr id="25604" name="Group 4"/>
          <p:cNvGrpSpPr>
            <a:grpSpLocks/>
          </p:cNvGrpSpPr>
          <p:nvPr/>
        </p:nvGrpSpPr>
        <p:grpSpPr bwMode="auto">
          <a:xfrm>
            <a:off x="527050" y="2482850"/>
            <a:ext cx="523875" cy="549275"/>
            <a:chOff x="286" y="1234"/>
            <a:chExt cx="330" cy="346"/>
          </a:xfrm>
        </p:grpSpPr>
        <p:sp>
          <p:nvSpPr>
            <p:cNvPr id="25608" name="Oval 5"/>
            <p:cNvSpPr>
              <a:spLocks noChangeArrowheads="1"/>
            </p:cNvSpPr>
            <p:nvPr/>
          </p:nvSpPr>
          <p:spPr bwMode="blackWhite">
            <a:xfrm>
              <a:off x="326" y="1345"/>
              <a:ext cx="245" cy="142"/>
            </a:xfrm>
            <a:prstGeom prst="ellipse">
              <a:avLst/>
            </a:prstGeom>
            <a:solidFill>
              <a:schemeClr val="tx2"/>
            </a:solidFill>
            <a:ln w="12700">
              <a:solidFill>
                <a:srgbClr val="008000"/>
              </a:solidFill>
              <a:round/>
              <a:headEnd/>
              <a:tailEnd/>
            </a:ln>
            <a:effectLst>
              <a:outerShdw dist="35921" dir="2700000" algn="ctr" rotWithShape="0">
                <a:srgbClr val="008000"/>
              </a:outerShdw>
            </a:effectLst>
          </p:spPr>
          <p:txBody>
            <a:bodyPr wrap="none" anchor="ct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en-US" altLang="fr-FR" sz="2400"/>
            </a:p>
          </p:txBody>
        </p:sp>
        <p:sp>
          <p:nvSpPr>
            <p:cNvPr id="25609" name="Rectangle 6"/>
            <p:cNvSpPr>
              <a:spLocks noChangeArrowheads="1"/>
            </p:cNvSpPr>
            <p:nvPr/>
          </p:nvSpPr>
          <p:spPr bwMode="auto">
            <a:xfrm>
              <a:off x="286" y="1234"/>
              <a:ext cx="33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r>
                <a:rPr lang="en-US" altLang="fr-FR" sz="3000">
                  <a:solidFill>
                    <a:srgbClr val="008000"/>
                  </a:solidFill>
                  <a:sym typeface="Wingdings" panose="05000000000000000000" pitchFamily="2" charset="2"/>
                </a:rPr>
                <a:t></a:t>
              </a:r>
            </a:p>
          </p:txBody>
        </p:sp>
      </p:grpSp>
      <p:grpSp>
        <p:nvGrpSpPr>
          <p:cNvPr id="25605" name="Group 7"/>
          <p:cNvGrpSpPr>
            <a:grpSpLocks/>
          </p:cNvGrpSpPr>
          <p:nvPr/>
        </p:nvGrpSpPr>
        <p:grpSpPr bwMode="auto">
          <a:xfrm>
            <a:off x="527050" y="5256213"/>
            <a:ext cx="523875" cy="549275"/>
            <a:chOff x="286" y="1234"/>
            <a:chExt cx="330" cy="346"/>
          </a:xfrm>
        </p:grpSpPr>
        <p:sp>
          <p:nvSpPr>
            <p:cNvPr id="25606" name="Oval 8"/>
            <p:cNvSpPr>
              <a:spLocks noChangeArrowheads="1"/>
            </p:cNvSpPr>
            <p:nvPr/>
          </p:nvSpPr>
          <p:spPr bwMode="blackWhite">
            <a:xfrm>
              <a:off x="326" y="1345"/>
              <a:ext cx="245" cy="142"/>
            </a:xfrm>
            <a:prstGeom prst="ellipse">
              <a:avLst/>
            </a:prstGeom>
            <a:solidFill>
              <a:schemeClr val="tx2"/>
            </a:solidFill>
            <a:ln w="12700">
              <a:solidFill>
                <a:srgbClr val="008000"/>
              </a:solidFill>
              <a:round/>
              <a:headEnd/>
              <a:tailEnd/>
            </a:ln>
            <a:effectLst>
              <a:outerShdw dist="35921" dir="2700000" algn="ctr" rotWithShape="0">
                <a:srgbClr val="008000"/>
              </a:outerShdw>
            </a:effectLst>
          </p:spPr>
          <p:txBody>
            <a:bodyPr wrap="none" anchor="ct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en-US" altLang="fr-FR" sz="2400"/>
            </a:p>
          </p:txBody>
        </p:sp>
        <p:sp>
          <p:nvSpPr>
            <p:cNvPr id="25607" name="Rectangle 9"/>
            <p:cNvSpPr>
              <a:spLocks noChangeArrowheads="1"/>
            </p:cNvSpPr>
            <p:nvPr/>
          </p:nvSpPr>
          <p:spPr bwMode="auto">
            <a:xfrm>
              <a:off x="286" y="1234"/>
              <a:ext cx="33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r>
                <a:rPr lang="en-US" altLang="fr-FR" sz="3000">
                  <a:solidFill>
                    <a:srgbClr val="008000"/>
                  </a:solidFill>
                  <a:sym typeface="Wingdings" panose="05000000000000000000" pitchFamily="2" charset="2"/>
                </a:rPr>
                <a:t></a:t>
              </a:r>
            </a:p>
          </p:txBody>
        </p:sp>
      </p:gr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06488" y="169863"/>
            <a:ext cx="7772400" cy="1143000"/>
          </a:xfrm>
        </p:spPr>
        <p:txBody>
          <a:bodyPr/>
          <a:lstStyle/>
          <a:p>
            <a:r>
              <a:rPr lang="fr-FR" altLang="fr-FR" smtClean="0"/>
              <a:t>Une application de gestion de stock RESTful</a:t>
            </a:r>
          </a:p>
        </p:txBody>
      </p:sp>
      <p:sp>
        <p:nvSpPr>
          <p:cNvPr id="27651" name="Rectangle 3"/>
          <p:cNvSpPr>
            <a:spLocks noGrp="1" noChangeArrowheads="1"/>
          </p:cNvSpPr>
          <p:nvPr>
            <p:ph idx="1"/>
          </p:nvPr>
        </p:nvSpPr>
        <p:spPr>
          <a:xfrm>
            <a:off x="279400" y="1312863"/>
            <a:ext cx="8599488" cy="5145087"/>
          </a:xfrm>
        </p:spPr>
        <p:txBody>
          <a:bodyPr/>
          <a:lstStyle/>
          <a:p>
            <a:pPr>
              <a:lnSpc>
                <a:spcPts val="2000"/>
              </a:lnSpc>
            </a:pPr>
            <a:r>
              <a:rPr lang="fr-FR" altLang="fr-FR" sz="1800" smtClean="0"/>
              <a:t>Supposez par exemple qu’on veuille construire un service Web  de</a:t>
            </a:r>
            <a:br>
              <a:rPr lang="fr-FR" altLang="fr-FR" sz="1800" smtClean="0"/>
            </a:br>
            <a:r>
              <a:rPr lang="fr-FR" altLang="fr-FR" sz="1800" smtClean="0"/>
              <a:t>gestion de stock</a:t>
            </a:r>
          </a:p>
          <a:p>
            <a:pPr lvl="1">
              <a:lnSpc>
                <a:spcPts val="2000"/>
              </a:lnSpc>
            </a:pPr>
            <a:r>
              <a:rPr lang="fr-FR" altLang="fr-FR" sz="1800" smtClean="0">
                <a:cs typeface="Courier New" panose="02070309020205020404" pitchFamily="49" charset="0"/>
              </a:rPr>
              <a:t>Disponible à l’adresse </a:t>
            </a:r>
            <a:r>
              <a:rPr lang="fr-FR" altLang="fr-FR" sz="1800" smtClean="0">
                <a:latin typeface="Courier New" panose="02070309020205020404" pitchFamily="49" charset="0"/>
                <a:cs typeface="Courier New" panose="02070309020205020404" pitchFamily="49" charset="0"/>
              </a:rPr>
              <a:t>http://rf.com/inventory/rs/item/</a:t>
            </a:r>
            <a:r>
              <a:rPr lang="fr-FR" altLang="fr-FR" sz="1800" i="1" smtClean="0">
                <a:latin typeface="Courier New" panose="02070309020205020404" pitchFamily="49" charset="0"/>
                <a:cs typeface="Courier New" panose="02070309020205020404" pitchFamily="49" charset="0"/>
              </a:rPr>
              <a:t>XXXX</a:t>
            </a:r>
            <a:endParaRPr lang="fr-FR" altLang="fr-FR" sz="1800" i="1" smtClean="0"/>
          </a:p>
          <a:p>
            <a:pPr>
              <a:lnSpc>
                <a:spcPts val="2000"/>
              </a:lnSpc>
            </a:pPr>
            <a:r>
              <a:rPr lang="fr-FR" altLang="fr-FR" sz="1800" smtClean="0"/>
              <a:t>Un client Ajax émet des requêtes HTTP/XML</a:t>
            </a:r>
          </a:p>
          <a:p>
            <a:pPr lvl="1">
              <a:lnSpc>
                <a:spcPts val="2000"/>
              </a:lnSpc>
            </a:pPr>
            <a:r>
              <a:rPr lang="fr-FR" altLang="fr-FR" sz="1800" smtClean="0">
                <a:latin typeface="Courier New" panose="02070309020205020404" pitchFamily="49" charset="0"/>
                <a:cs typeface="Courier New" panose="02070309020205020404" pitchFamily="49" charset="0"/>
              </a:rPr>
              <a:t>HTTP GET</a:t>
            </a:r>
            <a:r>
              <a:rPr lang="fr-FR" altLang="fr-FR" sz="1800" smtClean="0"/>
              <a:t> vers l’URL </a:t>
            </a:r>
            <a:r>
              <a:rPr lang="fr-FR" altLang="fr-FR" sz="1800" smtClean="0">
                <a:latin typeface="Courier New" panose="02070309020205020404" pitchFamily="49" charset="0"/>
              </a:rPr>
              <a:t>/all</a:t>
            </a:r>
            <a:r>
              <a:rPr lang="fr-FR" altLang="fr-FR" sz="1800" smtClean="0"/>
              <a:t> retournera tous les articles en stock</a:t>
            </a:r>
          </a:p>
          <a:p>
            <a:pPr lvl="2">
              <a:lnSpc>
                <a:spcPts val="2000"/>
              </a:lnSpc>
            </a:pPr>
            <a:r>
              <a:rPr lang="fr-FR" altLang="fr-FR" sz="1800" smtClean="0"/>
              <a:t>La réponse retournée sera un document XML</a:t>
            </a:r>
          </a:p>
          <a:p>
            <a:pPr lvl="1">
              <a:lnSpc>
                <a:spcPts val="2000"/>
              </a:lnSpc>
            </a:pPr>
            <a:r>
              <a:rPr lang="fr-FR" altLang="fr-FR" sz="1800" smtClean="0">
                <a:latin typeface="Courier New" panose="02070309020205020404" pitchFamily="49" charset="0"/>
                <a:cs typeface="Courier New" panose="02070309020205020404" pitchFamily="49" charset="0"/>
              </a:rPr>
              <a:t>HTTP POST</a:t>
            </a:r>
            <a:r>
              <a:rPr lang="fr-FR" altLang="fr-FR" sz="1800" smtClean="0"/>
              <a:t> déclenchera une mise à jour du stock</a:t>
            </a:r>
          </a:p>
          <a:p>
            <a:pPr lvl="2">
              <a:lnSpc>
                <a:spcPts val="2000"/>
              </a:lnSpc>
            </a:pPr>
            <a:r>
              <a:rPr lang="fr-FR" altLang="fr-FR" sz="1800" smtClean="0"/>
              <a:t>Le document XML posté contiendra </a:t>
            </a:r>
            <a:r>
              <a:rPr lang="fr-FR" altLang="fr-FR" sz="1800" smtClean="0">
                <a:latin typeface="Courier New" panose="02070309020205020404" pitchFamily="49" charset="0"/>
                <a:cs typeface="Courier New" panose="02070309020205020404" pitchFamily="49" charset="0"/>
              </a:rPr>
              <a:t>product_id</a:t>
            </a:r>
            <a:r>
              <a:rPr lang="fr-FR" altLang="fr-FR" sz="1800" smtClean="0"/>
              <a:t> et la</a:t>
            </a:r>
            <a:br>
              <a:rPr lang="fr-FR" altLang="fr-FR" sz="1800" smtClean="0"/>
            </a:br>
            <a:r>
              <a:rPr lang="fr-FR" altLang="fr-FR" sz="1800" smtClean="0"/>
              <a:t>nouvelle quantité</a:t>
            </a:r>
          </a:p>
          <a:p>
            <a:pPr lvl="1">
              <a:lnSpc>
                <a:spcPts val="2000"/>
              </a:lnSpc>
            </a:pPr>
            <a:r>
              <a:rPr lang="fr-FR" altLang="fr-FR" sz="1800" smtClean="0">
                <a:latin typeface="Courier New" panose="02070309020205020404" pitchFamily="49" charset="0"/>
                <a:cs typeface="Courier New" panose="02070309020205020404" pitchFamily="49" charset="0"/>
              </a:rPr>
              <a:t>HTTP PUT</a:t>
            </a:r>
            <a:r>
              <a:rPr lang="fr-FR" altLang="fr-FR" sz="1800" smtClean="0"/>
              <a:t> provoquera l’insertion de l’enregistrement dans la base de données côté serveur</a:t>
            </a:r>
          </a:p>
          <a:p>
            <a:pPr lvl="2">
              <a:lnSpc>
                <a:spcPts val="2000"/>
              </a:lnSpc>
            </a:pPr>
            <a:r>
              <a:rPr lang="fr-FR" altLang="fr-FR" sz="1800" smtClean="0"/>
              <a:t>L’URL sera </a:t>
            </a:r>
            <a:r>
              <a:rPr lang="fr-FR" altLang="fr-FR" sz="1800" smtClean="0">
                <a:latin typeface="Courier New" panose="02070309020205020404" pitchFamily="49" charset="0"/>
                <a:cs typeface="Courier New" panose="02070309020205020404" pitchFamily="49" charset="0"/>
              </a:rPr>
              <a:t>/3012</a:t>
            </a:r>
            <a:r>
              <a:rPr lang="fr-FR" altLang="fr-FR" sz="1800" smtClean="0"/>
              <a:t> pour insérer l’enregistrement contenant </a:t>
            </a:r>
            <a:r>
              <a:rPr lang="fr-FR" altLang="fr-FR" sz="1800" smtClean="0">
                <a:latin typeface="Courier New" panose="02070309020205020404" pitchFamily="49" charset="0"/>
                <a:cs typeface="Courier New" panose="02070309020205020404" pitchFamily="49" charset="0"/>
              </a:rPr>
              <a:t>product_id=3012</a:t>
            </a:r>
          </a:p>
          <a:p>
            <a:pPr lvl="2">
              <a:lnSpc>
                <a:spcPts val="2000"/>
              </a:lnSpc>
            </a:pPr>
            <a:r>
              <a:rPr lang="fr-FR" altLang="fr-FR" sz="1800" smtClean="0"/>
              <a:t>Le XML posté contiendra la quantité</a:t>
            </a:r>
          </a:p>
          <a:p>
            <a:pPr lvl="1">
              <a:lnSpc>
                <a:spcPts val="2000"/>
              </a:lnSpc>
            </a:pPr>
            <a:r>
              <a:rPr lang="fr-FR" altLang="fr-FR" sz="1800" smtClean="0">
                <a:latin typeface="Courier New" panose="02070309020205020404" pitchFamily="49" charset="0"/>
                <a:cs typeface="Courier New" panose="02070309020205020404" pitchFamily="49" charset="0"/>
              </a:rPr>
              <a:t>HTTP DELETE</a:t>
            </a:r>
            <a:r>
              <a:rPr lang="fr-FR" altLang="fr-FR" sz="1800" smtClean="0"/>
              <a:t> provoquera la suppression de l’enregistrement dans la base de données côté serveur</a:t>
            </a:r>
          </a:p>
          <a:p>
            <a:pPr lvl="2">
              <a:lnSpc>
                <a:spcPts val="2000"/>
              </a:lnSpc>
            </a:pPr>
            <a:r>
              <a:rPr lang="fr-FR" altLang="fr-FR" sz="1800" smtClean="0"/>
              <a:t>L’URL sera </a:t>
            </a:r>
            <a:r>
              <a:rPr lang="fr-FR" altLang="fr-FR" sz="1800" smtClean="0">
                <a:latin typeface="Courier New" panose="02070309020205020404" pitchFamily="49" charset="0"/>
                <a:cs typeface="Courier New" panose="02070309020205020404" pitchFamily="49" charset="0"/>
              </a:rPr>
              <a:t>/3012</a:t>
            </a:r>
            <a:r>
              <a:rPr lang="fr-FR" altLang="fr-FR" sz="1800" smtClean="0"/>
              <a:t> pour supprimer l’enregistrement contenant </a:t>
            </a:r>
            <a:r>
              <a:rPr lang="fr-FR" altLang="fr-FR" sz="1800" smtClean="0">
                <a:latin typeface="Courier New" panose="02070309020205020404" pitchFamily="49" charset="0"/>
                <a:cs typeface="Courier New" panose="02070309020205020404" pitchFamily="49" charset="0"/>
              </a:rPr>
              <a:t>product_id=3012</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19188" y="184150"/>
            <a:ext cx="7772400" cy="1143000"/>
          </a:xfrm>
        </p:spPr>
        <p:txBody>
          <a:bodyPr/>
          <a:lstStyle/>
          <a:p>
            <a:r>
              <a:rPr lang="fr-FR" altLang="fr-FR" smtClean="0"/>
              <a:t>Implémenter des services RESTful  avec JAX-RS</a:t>
            </a:r>
            <a:r>
              <a:rPr lang="fr-FR" altLang="fr-FR" smtClean="0">
                <a:latin typeface="Courier New" panose="02070309020205020404" pitchFamily="49" charset="0"/>
              </a:rPr>
              <a:t> </a:t>
            </a:r>
            <a:endParaRPr lang="fr-FR" altLang="fr-FR" smtClean="0"/>
          </a:p>
        </p:txBody>
      </p:sp>
      <p:sp>
        <p:nvSpPr>
          <p:cNvPr id="29699" name="Rectangle 3"/>
          <p:cNvSpPr>
            <a:spLocks noGrp="1" noChangeArrowheads="1"/>
          </p:cNvSpPr>
          <p:nvPr>
            <p:ph idx="1"/>
          </p:nvPr>
        </p:nvSpPr>
        <p:spPr>
          <a:xfrm>
            <a:off x="279400" y="1312863"/>
            <a:ext cx="8599488" cy="3979862"/>
          </a:xfrm>
        </p:spPr>
        <p:txBody>
          <a:bodyPr/>
          <a:lstStyle/>
          <a:p>
            <a:r>
              <a:rPr lang="fr-FR" altLang="fr-FR" sz="1800" smtClean="0"/>
              <a:t>JAX-RS simplifie le développement de services RESTful</a:t>
            </a:r>
          </a:p>
          <a:p>
            <a:pPr lvl="1"/>
            <a:r>
              <a:rPr lang="fr-FR" altLang="fr-FR" sz="1800" smtClean="0"/>
              <a:t>JAX-RS est une API standard définie par la JSR 311</a:t>
            </a:r>
          </a:p>
          <a:p>
            <a:pPr lvl="1"/>
            <a:r>
              <a:rPr lang="fr-FR" altLang="fr-FR" sz="1800" smtClean="0">
                <a:latin typeface="Courier New" panose="02070309020205020404" pitchFamily="49" charset="0"/>
              </a:rPr>
              <a:t>jsr311-api.jar</a:t>
            </a:r>
            <a:r>
              <a:rPr lang="fr-FR" altLang="fr-FR" sz="1800" smtClean="0"/>
              <a:t> doit être dans le classpath durant la compilation</a:t>
            </a:r>
          </a:p>
          <a:p>
            <a:r>
              <a:rPr lang="fr-FR" altLang="fr-FR" sz="1800" smtClean="0"/>
              <a:t>L’implémentation de référence pour JAX-RS s’appelle Jersey</a:t>
            </a:r>
          </a:p>
          <a:p>
            <a:pPr lvl="1"/>
            <a:r>
              <a:rPr lang="fr-FR" altLang="fr-FR" sz="1800" smtClean="0"/>
              <a:t>Pour utiliser Jersey dans votre application Web, mettez à jour GlassFish </a:t>
            </a:r>
            <a:br>
              <a:rPr lang="fr-FR" altLang="fr-FR" sz="1800" smtClean="0"/>
            </a:br>
            <a:r>
              <a:rPr lang="fr-FR" altLang="fr-FR" sz="1800" smtClean="0"/>
              <a:t>(ou un autre serveur d’applications)  et incluez Jersey</a:t>
            </a:r>
          </a:p>
          <a:p>
            <a:pPr lvl="1"/>
            <a:r>
              <a:rPr lang="fr-FR" altLang="fr-FR" sz="1800" smtClean="0">
                <a:latin typeface="Courier New" panose="02070309020205020404" pitchFamily="49" charset="0"/>
              </a:rPr>
              <a:t>jsr311-api.jar</a:t>
            </a:r>
            <a:r>
              <a:rPr lang="fr-FR" altLang="fr-FR" sz="1800" smtClean="0"/>
              <a:t> distribué avec Jersey</a:t>
            </a:r>
          </a:p>
          <a:p>
            <a:r>
              <a:rPr lang="fr-FR" altLang="fr-FR" sz="1800" smtClean="0"/>
              <a:t>Pour implémenter un service RESTful avec JAX-RS :</a:t>
            </a:r>
          </a:p>
          <a:p>
            <a:pPr lvl="1"/>
            <a:r>
              <a:rPr lang="fr-FR" altLang="fr-FR" sz="1800" smtClean="0"/>
              <a:t>Configurer l’association d’URL dans </a:t>
            </a:r>
            <a:r>
              <a:rPr lang="fr-FR" altLang="fr-FR" sz="1800" smtClean="0">
                <a:latin typeface="Courier New" panose="02070309020205020404" pitchFamily="49" charset="0"/>
                <a:cs typeface="Courier New" panose="02070309020205020404" pitchFamily="49" charset="0"/>
              </a:rPr>
              <a:t>web.xml</a:t>
            </a:r>
          </a:p>
          <a:p>
            <a:pPr lvl="1"/>
            <a:r>
              <a:rPr lang="fr-FR" altLang="fr-FR" sz="1800" smtClean="0"/>
              <a:t>Écrire le service Web avec des annotations JAX-RS </a:t>
            </a:r>
          </a:p>
          <a:p>
            <a:pPr lvl="1"/>
            <a:r>
              <a:rPr lang="fr-FR" altLang="fr-FR" sz="1800" smtClean="0"/>
              <a:t>Créer et déployer le fichier WAR comme d’habitude</a:t>
            </a:r>
          </a:p>
          <a:p>
            <a:r>
              <a:rPr lang="fr-FR" altLang="fr-FR" sz="2200" smtClean="0"/>
              <a:t>Complexe</a:t>
            </a:r>
          </a:p>
          <a:p>
            <a:pPr lvl="1"/>
            <a:endParaRPr lang="fr-FR" altLang="fr-FR" sz="1800" smtClean="0"/>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re 1"/>
          <p:cNvSpPr>
            <a:spLocks noGrp="1"/>
          </p:cNvSpPr>
          <p:nvPr>
            <p:ph type="title"/>
          </p:nvPr>
        </p:nvSpPr>
        <p:spPr/>
        <p:txBody>
          <a:bodyPr/>
          <a:lstStyle/>
          <a:p>
            <a:r>
              <a:rPr lang="fr-FR" altLang="fr-FR" smtClean="0"/>
              <a:t>Spring Boot</a:t>
            </a:r>
          </a:p>
        </p:txBody>
      </p:sp>
      <p:sp>
        <p:nvSpPr>
          <p:cNvPr id="31747" name="Espace réservé du contenu 2"/>
          <p:cNvSpPr>
            <a:spLocks noGrp="1"/>
          </p:cNvSpPr>
          <p:nvPr>
            <p:ph idx="1"/>
          </p:nvPr>
        </p:nvSpPr>
        <p:spPr>
          <a:xfrm>
            <a:off x="900113" y="1700213"/>
            <a:ext cx="7772400" cy="4114800"/>
          </a:xfrm>
        </p:spPr>
        <p:txBody>
          <a:bodyPr/>
          <a:lstStyle/>
          <a:p>
            <a:r>
              <a:rPr lang="fr-FR" altLang="fr-FR" smtClean="0"/>
              <a:t>Spring Boot permet de simplifier le développement REST backend</a:t>
            </a:r>
          </a:p>
          <a:p>
            <a:r>
              <a:rPr lang="fr-FR" altLang="fr-FR" smtClean="0"/>
              <a:t>Dépendance Spring Web</a:t>
            </a:r>
          </a:p>
          <a:p>
            <a:endParaRPr lang="fr-FR" altLang="fr-FR" smtClean="0"/>
          </a:p>
        </p:txBody>
      </p:sp>
      <p:pic>
        <p:nvPicPr>
          <p:cNvPr id="31748"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741738"/>
            <a:ext cx="75152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p:cNvSpPr>
          <p:nvPr>
            <p:ph type="title"/>
          </p:nvPr>
        </p:nvSpPr>
        <p:spPr/>
        <p:txBody>
          <a:bodyPr/>
          <a:lstStyle/>
          <a:p>
            <a:r>
              <a:rPr lang="fr-FR" altLang="fr-FR" smtClean="0"/>
              <a:t>Initializr</a:t>
            </a:r>
          </a:p>
        </p:txBody>
      </p:sp>
      <p:sp>
        <p:nvSpPr>
          <p:cNvPr id="32771" name="Espace réservé du contenu 2"/>
          <p:cNvSpPr>
            <a:spLocks noGrp="1"/>
          </p:cNvSpPr>
          <p:nvPr>
            <p:ph idx="1"/>
          </p:nvPr>
        </p:nvSpPr>
        <p:spPr/>
        <p:txBody>
          <a:bodyPr/>
          <a:lstStyle/>
          <a:p>
            <a:endParaRPr lang="fr-FR" altLang="fr-FR" smtClean="0"/>
          </a:p>
        </p:txBody>
      </p:sp>
      <p:pic>
        <p:nvPicPr>
          <p:cNvPr id="32772" name="Picture 2" descr="initializ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 y="1268413"/>
            <a:ext cx="12041188" cy="699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1"/>
          <p:cNvSpPr>
            <a:spLocks noGrp="1"/>
          </p:cNvSpPr>
          <p:nvPr>
            <p:ph type="title"/>
          </p:nvPr>
        </p:nvSpPr>
        <p:spPr/>
        <p:txBody>
          <a:bodyPr/>
          <a:lstStyle/>
          <a:p>
            <a:r>
              <a:rPr lang="fr-FR" altLang="fr-FR" smtClean="0"/>
              <a:t>Dépendances</a:t>
            </a:r>
          </a:p>
        </p:txBody>
      </p:sp>
      <p:sp>
        <p:nvSpPr>
          <p:cNvPr id="33795" name="Espace réservé du contenu 2"/>
          <p:cNvSpPr>
            <a:spLocks noGrp="1"/>
          </p:cNvSpPr>
          <p:nvPr>
            <p:ph idx="1"/>
          </p:nvPr>
        </p:nvSpPr>
        <p:spPr/>
        <p:txBody>
          <a:bodyPr/>
          <a:lstStyle/>
          <a:p>
            <a:r>
              <a:rPr lang="fr-FR" altLang="fr-FR" smtClean="0"/>
              <a:t>Lombok</a:t>
            </a:r>
          </a:p>
          <a:p>
            <a:pPr lvl="1"/>
            <a:r>
              <a:rPr lang="fr-FR" altLang="fr-FR" smtClean="0"/>
              <a:t>Permet de simplifier la programmation Java</a:t>
            </a:r>
          </a:p>
          <a:p>
            <a:pPr lvl="1"/>
            <a:r>
              <a:rPr lang="fr-FR" altLang="fr-FR" smtClean="0"/>
              <a:t>Création des constructeurs et des getter / setter automatique</a:t>
            </a:r>
          </a:p>
          <a:p>
            <a:r>
              <a:rPr lang="fr-FR" altLang="fr-FR" smtClean="0"/>
              <a:t>JPA</a:t>
            </a:r>
          </a:p>
          <a:p>
            <a:r>
              <a:rPr lang="fr-FR" altLang="fr-FR" smtClean="0"/>
              <a:t>H2</a:t>
            </a:r>
          </a:p>
          <a:p>
            <a:pPr lvl="1"/>
            <a:r>
              <a:rPr lang="fr-FR" altLang="fr-FR" smtClean="0"/>
              <a:t>Base de données en mémoire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re 1"/>
          <p:cNvSpPr>
            <a:spLocks noGrp="1"/>
          </p:cNvSpPr>
          <p:nvPr>
            <p:ph type="title"/>
          </p:nvPr>
        </p:nvSpPr>
        <p:spPr/>
        <p:txBody>
          <a:bodyPr/>
          <a:lstStyle/>
          <a:p>
            <a:r>
              <a:rPr lang="fr-FR" altLang="fr-FR" smtClean="0"/>
              <a:t>Explore</a:t>
            </a:r>
          </a:p>
        </p:txBody>
      </p:sp>
      <p:sp>
        <p:nvSpPr>
          <p:cNvPr id="34819" name="Espace réservé du contenu 2"/>
          <p:cNvSpPr>
            <a:spLocks noGrp="1"/>
          </p:cNvSpPr>
          <p:nvPr>
            <p:ph idx="1"/>
          </p:nvPr>
        </p:nvSpPr>
        <p:spPr>
          <a:xfrm>
            <a:off x="468313" y="1593850"/>
            <a:ext cx="4033837" cy="4114800"/>
          </a:xfrm>
        </p:spPr>
        <p:txBody>
          <a:bodyPr/>
          <a:lstStyle/>
          <a:p>
            <a:r>
              <a:rPr lang="fr-FR" altLang="fr-FR" smtClean="0"/>
              <a:t>Dans le menu Explore nous pouvons visualiser les fichiers générés</a:t>
            </a:r>
          </a:p>
        </p:txBody>
      </p:sp>
      <p:pic>
        <p:nvPicPr>
          <p:cNvPr id="34820"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1592263"/>
            <a:ext cx="3963987" cy="430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p:cNvSpPr>
          <p:nvPr>
            <p:ph type="title"/>
          </p:nvPr>
        </p:nvSpPr>
        <p:spPr/>
        <p:txBody>
          <a:bodyPr/>
          <a:lstStyle/>
          <a:p>
            <a:r>
              <a:rPr lang="fr-FR" altLang="fr-FR" smtClean="0"/>
              <a:t>IntelliJ</a:t>
            </a:r>
          </a:p>
        </p:txBody>
      </p:sp>
      <p:sp>
        <p:nvSpPr>
          <p:cNvPr id="35843" name="Espace réservé du contenu 2"/>
          <p:cNvSpPr>
            <a:spLocks noGrp="1"/>
          </p:cNvSpPr>
          <p:nvPr>
            <p:ph idx="1"/>
          </p:nvPr>
        </p:nvSpPr>
        <p:spPr>
          <a:xfrm>
            <a:off x="395288" y="1333500"/>
            <a:ext cx="7772400" cy="4114800"/>
          </a:xfrm>
        </p:spPr>
        <p:txBody>
          <a:bodyPr/>
          <a:lstStyle/>
          <a:p>
            <a:r>
              <a:rPr lang="fr-FR" altLang="fr-FR" smtClean="0"/>
              <a:t>Pour exécuter le projet via IntelliJ il faut configurer Maven ou Gradle</a:t>
            </a:r>
          </a:p>
          <a:p>
            <a:pPr lvl="1"/>
            <a:r>
              <a:rPr lang="fr-FR" altLang="fr-FR" smtClean="0"/>
              <a:t>Clique droit sur pom.xml &gt; Add as maven project</a:t>
            </a:r>
          </a:p>
          <a:p>
            <a:pPr lvl="1"/>
            <a:r>
              <a:rPr lang="fr-FR" altLang="fr-FR" smtClean="0"/>
              <a:t>Automatique pour Gradle après téléchargement</a:t>
            </a:r>
          </a:p>
          <a:p>
            <a:endParaRPr lang="fr-FR" altLang="fr-FR" smtClean="0"/>
          </a:p>
        </p:txBody>
      </p:sp>
      <p:pic>
        <p:nvPicPr>
          <p:cNvPr id="35844"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657600"/>
            <a:ext cx="61341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1106488" y="260350"/>
            <a:ext cx="7772400" cy="1143000"/>
          </a:xfrm>
        </p:spPr>
        <p:txBody>
          <a:bodyPr>
            <a:normAutofit fontScale="90000"/>
          </a:bodyPr>
          <a:lstStyle/>
          <a:p>
            <a:pPr>
              <a:defRPr/>
            </a:pPr>
            <a:r>
              <a:rPr lang="fr-FR" dirty="0" smtClean="0"/>
              <a:t>Qu’est-ce qu’une architecture orientée services ?</a:t>
            </a:r>
            <a:endParaRPr lang="fr-FR" dirty="0"/>
          </a:p>
        </p:txBody>
      </p:sp>
      <p:sp>
        <p:nvSpPr>
          <p:cNvPr id="17410" name="Rectangle 3"/>
          <p:cNvSpPr>
            <a:spLocks noGrp="1" noChangeArrowheads="1"/>
          </p:cNvSpPr>
          <p:nvPr>
            <p:ph idx="1"/>
          </p:nvPr>
        </p:nvSpPr>
        <p:spPr>
          <a:xfrm>
            <a:off x="279400" y="1312863"/>
            <a:ext cx="8599488" cy="1554162"/>
          </a:xfrm>
        </p:spPr>
        <p:txBody>
          <a:bodyPr>
            <a:normAutofit lnSpcReduction="10000"/>
          </a:bodyPr>
          <a:lstStyle/>
          <a:p>
            <a:pPr>
              <a:defRPr/>
            </a:pPr>
            <a:r>
              <a:rPr lang="fr-FR" sz="1800" dirty="0" smtClean="0"/>
              <a:t>Une architecture orientée services se compose de services faiblement couplés et interopérables</a:t>
            </a:r>
          </a:p>
          <a:p>
            <a:pPr lvl="1">
              <a:defRPr/>
            </a:pPr>
            <a:r>
              <a:rPr lang="fr-FR" sz="1800" dirty="0" smtClean="0"/>
              <a:t>Services : chaque composant de l’architecture est dédié à une tâche</a:t>
            </a:r>
          </a:p>
          <a:p>
            <a:pPr lvl="1">
              <a:defRPr/>
            </a:pPr>
            <a:r>
              <a:rPr lang="fr-FR" sz="1800" dirty="0" smtClean="0"/>
              <a:t>Faiblement couplés : les services sont relativement indépendants</a:t>
            </a:r>
          </a:p>
          <a:p>
            <a:pPr lvl="1">
              <a:defRPr/>
            </a:pPr>
            <a:r>
              <a:rPr lang="fr-FR" sz="1800" dirty="0" smtClean="0"/>
              <a:t>Interopérables : les services sont conformes à un standard</a:t>
            </a:r>
          </a:p>
        </p:txBody>
      </p:sp>
      <p:pic>
        <p:nvPicPr>
          <p:cNvPr id="5124"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2088" y="3000375"/>
            <a:ext cx="58293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1"/>
          <p:cNvSpPr>
            <a:spLocks noGrp="1"/>
          </p:cNvSpPr>
          <p:nvPr>
            <p:ph type="title"/>
          </p:nvPr>
        </p:nvSpPr>
        <p:spPr/>
        <p:txBody>
          <a:bodyPr/>
          <a:lstStyle/>
          <a:p>
            <a:r>
              <a:rPr lang="fr-FR" altLang="fr-FR" smtClean="0"/>
              <a:t>Contrôleur</a:t>
            </a:r>
          </a:p>
        </p:txBody>
      </p:sp>
      <p:sp>
        <p:nvSpPr>
          <p:cNvPr id="36867" name="Espace réservé du contenu 2"/>
          <p:cNvSpPr>
            <a:spLocks noGrp="1"/>
          </p:cNvSpPr>
          <p:nvPr>
            <p:ph idx="1"/>
          </p:nvPr>
        </p:nvSpPr>
        <p:spPr/>
        <p:txBody>
          <a:bodyPr/>
          <a:lstStyle/>
          <a:p>
            <a:r>
              <a:rPr lang="fr-FR" altLang="fr-FR" smtClean="0"/>
              <a:t>Le contrôleur REST est la représentation Java du service</a:t>
            </a:r>
          </a:p>
          <a:p>
            <a:pPr lvl="1"/>
            <a:r>
              <a:rPr lang="fr-FR" altLang="fr-FR" smtClean="0"/>
              <a:t>Classe</a:t>
            </a:r>
          </a:p>
          <a:p>
            <a:pPr lvl="1"/>
            <a:r>
              <a:rPr lang="fr-FR" altLang="fr-FR" smtClean="0"/>
              <a:t>Design Pattern Controller</a:t>
            </a:r>
          </a:p>
          <a:p>
            <a:pPr lvl="1"/>
            <a:r>
              <a:rPr lang="fr-FR" altLang="fr-FR" smtClean="0"/>
              <a:t>@RestController</a:t>
            </a:r>
          </a:p>
          <a:p>
            <a:r>
              <a:rPr lang="fr-FR" altLang="fr-FR" smtClean="0"/>
              <a:t>Exemple</a:t>
            </a:r>
          </a:p>
          <a:p>
            <a:pPr lvl="1"/>
            <a:r>
              <a:rPr lang="fr-FR" altLang="fr-FR" smtClean="0"/>
              <a:t>@RestController</a:t>
            </a:r>
          </a:p>
          <a:p>
            <a:pPr lvl="1"/>
            <a:r>
              <a:rPr lang="fr-FR" altLang="fr-FR" smtClean="0"/>
              <a:t>public class HelloController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re 1"/>
          <p:cNvSpPr>
            <a:spLocks noGrp="1"/>
          </p:cNvSpPr>
          <p:nvPr>
            <p:ph type="title"/>
          </p:nvPr>
        </p:nvSpPr>
        <p:spPr/>
        <p:txBody>
          <a:bodyPr/>
          <a:lstStyle/>
          <a:p>
            <a:r>
              <a:rPr lang="fr-FR" altLang="fr-FR" smtClean="0"/>
              <a:t>URL Mapping</a:t>
            </a:r>
          </a:p>
        </p:txBody>
      </p:sp>
      <p:sp>
        <p:nvSpPr>
          <p:cNvPr id="3" name="Espace réservé du contenu 2"/>
          <p:cNvSpPr>
            <a:spLocks noGrp="1"/>
          </p:cNvSpPr>
          <p:nvPr>
            <p:ph idx="1"/>
          </p:nvPr>
        </p:nvSpPr>
        <p:spPr/>
        <p:txBody>
          <a:bodyPr/>
          <a:lstStyle/>
          <a:p>
            <a:pPr>
              <a:defRPr/>
            </a:pPr>
            <a:r>
              <a:rPr lang="fr-FR" dirty="0" smtClean="0"/>
              <a:t>L’annotation @</a:t>
            </a:r>
            <a:r>
              <a:rPr lang="fr-FR" dirty="0" err="1" smtClean="0"/>
              <a:t>GetMapping</a:t>
            </a:r>
            <a:r>
              <a:rPr lang="fr-FR" dirty="0" smtClean="0"/>
              <a:t> permet d’associer une URL à une méthode</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GetMapping</a:t>
            </a:r>
            <a:r>
              <a:rPr lang="en-US" sz="2000" dirty="0" smtClean="0">
                <a:latin typeface="Courier New" panose="02070309020205020404" pitchFamily="49" charset="0"/>
                <a:cs typeface="Courier New" panose="02070309020205020404" pitchFamily="49" charset="0"/>
              </a:rPr>
              <a:t>("/hello")</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public String hello() {</a:t>
            </a:r>
          </a:p>
          <a:p>
            <a:pPr marL="0" indent="0">
              <a:buFont typeface="Monotype Sorts" pitchFamily="2" charset="2"/>
              <a:buNone/>
              <a:defRPr/>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return “Hello”;</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re 1"/>
          <p:cNvSpPr>
            <a:spLocks noGrp="1"/>
          </p:cNvSpPr>
          <p:nvPr>
            <p:ph type="title"/>
          </p:nvPr>
        </p:nvSpPr>
        <p:spPr/>
        <p:txBody>
          <a:bodyPr/>
          <a:lstStyle/>
          <a:p>
            <a:r>
              <a:rPr lang="fr-FR" altLang="fr-FR" smtClean="0"/>
              <a:t>Paramètres</a:t>
            </a:r>
          </a:p>
        </p:txBody>
      </p:sp>
      <p:sp>
        <p:nvSpPr>
          <p:cNvPr id="38915" name="Espace réservé du contenu 2"/>
          <p:cNvSpPr>
            <a:spLocks noGrp="1"/>
          </p:cNvSpPr>
          <p:nvPr>
            <p:ph idx="1"/>
          </p:nvPr>
        </p:nvSpPr>
        <p:spPr/>
        <p:txBody>
          <a:bodyPr/>
          <a:lstStyle/>
          <a:p>
            <a:r>
              <a:rPr lang="fr-FR" altLang="fr-FR" smtClean="0"/>
              <a:t>@RequestParam</a:t>
            </a:r>
          </a:p>
          <a:p>
            <a:r>
              <a:rPr lang="en-US" altLang="fr-FR" sz="2400" smtClean="0">
                <a:latin typeface="Courier New" panose="02070309020205020404" pitchFamily="49" charset="0"/>
                <a:cs typeface="Courier New" panose="02070309020205020404" pitchFamily="49" charset="0"/>
              </a:rPr>
              <a:t>@GetMapping("/hello")</a:t>
            </a:r>
          </a:p>
          <a:p>
            <a:r>
              <a:rPr lang="en-US" altLang="fr-FR" sz="2400" smtClean="0">
                <a:latin typeface="Courier New" panose="02070309020205020404" pitchFamily="49" charset="0"/>
                <a:cs typeface="Courier New" panose="02070309020205020404" pitchFamily="49" charset="0"/>
              </a:rPr>
              <a:t>public String hello(@RequestParam(value = "name", defaultValue = "World") String name)</a:t>
            </a:r>
            <a:endParaRPr lang="fr-FR" altLang="fr-FR" sz="2400" smtClean="0">
              <a:latin typeface="Courier New" panose="02070309020205020404" pitchFamily="49" charset="0"/>
              <a:cs typeface="Courier New" panose="020703090202050204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title"/>
          </p:nvPr>
        </p:nvSpPr>
        <p:spPr/>
        <p:txBody>
          <a:bodyPr/>
          <a:lstStyle/>
          <a:p>
            <a:r>
              <a:rPr lang="fr-FR" altLang="fr-FR" smtClean="0"/>
              <a:t>JSON</a:t>
            </a:r>
          </a:p>
        </p:txBody>
      </p:sp>
      <p:sp>
        <p:nvSpPr>
          <p:cNvPr id="3" name="Espace réservé du contenu 2"/>
          <p:cNvSpPr>
            <a:spLocks noGrp="1"/>
          </p:cNvSpPr>
          <p:nvPr>
            <p:ph idx="1"/>
          </p:nvPr>
        </p:nvSpPr>
        <p:spPr/>
        <p:txBody>
          <a:bodyPr/>
          <a:lstStyle/>
          <a:p>
            <a:pPr>
              <a:defRPr/>
            </a:pPr>
            <a:r>
              <a:rPr lang="fr-FR" dirty="0" err="1" smtClean="0"/>
              <a:t>Javascript</a:t>
            </a:r>
            <a:r>
              <a:rPr lang="fr-FR" dirty="0" smtClean="0"/>
              <a:t> Object Notation</a:t>
            </a:r>
          </a:p>
          <a:p>
            <a:pPr lvl="1">
              <a:defRPr/>
            </a:pPr>
            <a:r>
              <a:rPr lang="fr-FR" dirty="0" smtClean="0"/>
              <a:t>Formalisme de structuration des DATA</a:t>
            </a:r>
          </a:p>
          <a:p>
            <a:pPr lvl="1">
              <a:defRPr/>
            </a:pPr>
            <a:r>
              <a:rPr lang="fr-FR" dirty="0" smtClean="0"/>
              <a:t>{} = instance</a:t>
            </a:r>
          </a:p>
          <a:p>
            <a:pPr lvl="1">
              <a:defRPr/>
            </a:pPr>
            <a:r>
              <a:rPr lang="fr-FR" dirty="0" smtClean="0"/>
              <a:t>[] = tableau</a:t>
            </a:r>
          </a:p>
          <a:p>
            <a:pPr>
              <a:defRPr/>
            </a:pPr>
            <a:r>
              <a:rPr lang="fr-FR" dirty="0" smtClean="0"/>
              <a:t>Exemple</a:t>
            </a:r>
          </a:p>
          <a:p>
            <a:pPr marL="457200" lvl="1" indent="0">
              <a:buFontTx/>
              <a:buNone/>
              <a:defRPr/>
            </a:pPr>
            <a:r>
              <a:rPr lang="en-US" sz="2000" dirty="0" smtClean="0">
                <a:latin typeface="Courier New" panose="02070309020205020404" pitchFamily="49" charset="0"/>
                <a:cs typeface="Courier New" panose="02070309020205020404" pitchFamily="49" charset="0"/>
              </a:rPr>
              <a:t>{</a:t>
            </a:r>
          </a:p>
          <a:p>
            <a:pPr marL="457200" lvl="1" indent="0">
              <a:buFontTx/>
              <a:buNone/>
              <a:defRPr/>
            </a:pPr>
            <a:r>
              <a:rPr lang="en-US" sz="2000" dirty="0" smtClean="0">
                <a:latin typeface="Courier New" panose="02070309020205020404" pitchFamily="49" charset="0"/>
                <a:cs typeface="Courier New" panose="02070309020205020404" pitchFamily="49" charset="0"/>
              </a:rPr>
              <a:t>    "id": 1,</a:t>
            </a:r>
          </a:p>
          <a:p>
            <a:pPr marL="457200" lvl="1" indent="0">
              <a:buFontTx/>
              <a:buNone/>
              <a:defRPr/>
            </a:pPr>
            <a:r>
              <a:rPr lang="en-US" sz="2000" dirty="0" smtClean="0">
                <a:latin typeface="Courier New" panose="02070309020205020404" pitchFamily="49" charset="0"/>
                <a:cs typeface="Courier New" panose="02070309020205020404" pitchFamily="49" charset="0"/>
              </a:rPr>
              <a:t>    "content": "Hello, World!"</a:t>
            </a:r>
          </a:p>
          <a:p>
            <a:pPr marL="457200" lvl="1" indent="0">
              <a:buFontTx/>
              <a:buNone/>
              <a:defRPr/>
            </a:pPr>
            <a:r>
              <a:rPr lang="en-US" sz="2000" dirty="0" smtClean="0">
                <a:latin typeface="Courier New" panose="02070309020205020404" pitchFamily="49" charset="0"/>
                <a:cs typeface="Courier New" panose="02070309020205020404" pitchFamily="49" charset="0"/>
              </a:rPr>
              <a:t>}</a:t>
            </a:r>
            <a:endParaRPr lang="fr-FR" sz="2000" dirty="0" smtClean="0">
              <a:latin typeface="Courier New" panose="02070309020205020404" pitchFamily="49" charset="0"/>
              <a:cs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re 1"/>
          <p:cNvSpPr>
            <a:spLocks noGrp="1"/>
          </p:cNvSpPr>
          <p:nvPr>
            <p:ph type="title"/>
          </p:nvPr>
        </p:nvSpPr>
        <p:spPr/>
        <p:txBody>
          <a:bodyPr/>
          <a:lstStyle/>
          <a:p>
            <a:r>
              <a:rPr lang="fr-FR" altLang="fr-FR" smtClean="0"/>
              <a:t>Mapping Java - JSON</a:t>
            </a:r>
          </a:p>
        </p:txBody>
      </p:sp>
      <p:sp>
        <p:nvSpPr>
          <p:cNvPr id="40963" name="Espace réservé du contenu 2"/>
          <p:cNvSpPr>
            <a:spLocks noGrp="1"/>
          </p:cNvSpPr>
          <p:nvPr>
            <p:ph idx="1"/>
          </p:nvPr>
        </p:nvSpPr>
        <p:spPr/>
        <p:txBody>
          <a:bodyPr/>
          <a:lstStyle/>
          <a:p>
            <a:r>
              <a:rPr lang="fr-FR" altLang="fr-FR" smtClean="0"/>
              <a:t>Une classe Java doit mapper le JSON</a:t>
            </a:r>
          </a:p>
          <a:p>
            <a:pPr lvl="1"/>
            <a:r>
              <a:rPr lang="fr-FR" altLang="fr-FR" smtClean="0"/>
              <a:t>Design Pattern DTO</a:t>
            </a:r>
          </a:p>
          <a:p>
            <a:pPr lvl="1"/>
            <a:endParaRPr lang="fr-FR" altLang="fr-FR" smtClean="0"/>
          </a:p>
        </p:txBody>
      </p:sp>
      <p:pic>
        <p:nvPicPr>
          <p:cNvPr id="40964"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971800"/>
            <a:ext cx="51244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re 1"/>
          <p:cNvSpPr>
            <a:spLocks noGrp="1"/>
          </p:cNvSpPr>
          <p:nvPr>
            <p:ph type="title"/>
          </p:nvPr>
        </p:nvSpPr>
        <p:spPr/>
        <p:txBody>
          <a:bodyPr/>
          <a:lstStyle/>
          <a:p>
            <a:r>
              <a:rPr lang="fr-FR" altLang="fr-FR" smtClean="0"/>
              <a:t>JSON 2 Java</a:t>
            </a:r>
          </a:p>
        </p:txBody>
      </p:sp>
      <p:sp>
        <p:nvSpPr>
          <p:cNvPr id="41987" name="Espace réservé du contenu 2"/>
          <p:cNvSpPr>
            <a:spLocks noGrp="1"/>
          </p:cNvSpPr>
          <p:nvPr>
            <p:ph idx="1"/>
          </p:nvPr>
        </p:nvSpPr>
        <p:spPr/>
        <p:txBody>
          <a:bodyPr/>
          <a:lstStyle/>
          <a:p>
            <a:r>
              <a:rPr lang="fr-FR" altLang="fr-FR" smtClean="0"/>
              <a:t>codebeautify.org/json-to-java-converter</a:t>
            </a:r>
          </a:p>
        </p:txBody>
      </p:sp>
      <p:pic>
        <p:nvPicPr>
          <p:cNvPr id="41988"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88" y="2852738"/>
            <a:ext cx="9147175"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re 1"/>
          <p:cNvSpPr>
            <a:spLocks noGrp="1"/>
          </p:cNvSpPr>
          <p:nvPr>
            <p:ph type="title"/>
          </p:nvPr>
        </p:nvSpPr>
        <p:spPr/>
        <p:txBody>
          <a:bodyPr/>
          <a:lstStyle/>
          <a:p>
            <a:r>
              <a:rPr lang="fr-FR" altLang="fr-FR" smtClean="0"/>
              <a:t>Lombok</a:t>
            </a:r>
          </a:p>
        </p:txBody>
      </p:sp>
      <p:sp>
        <p:nvSpPr>
          <p:cNvPr id="43011" name="Espace réservé du contenu 2"/>
          <p:cNvSpPr>
            <a:spLocks noGrp="1"/>
          </p:cNvSpPr>
          <p:nvPr>
            <p:ph idx="1"/>
          </p:nvPr>
        </p:nvSpPr>
        <p:spPr/>
        <p:txBody>
          <a:bodyPr/>
          <a:lstStyle/>
          <a:p>
            <a:endParaRPr lang="fr-FR" altLang="fr-FR" smtClean="0"/>
          </a:p>
        </p:txBody>
      </p:sp>
      <p:pic>
        <p:nvPicPr>
          <p:cNvPr id="43012"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349500"/>
            <a:ext cx="918210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re 1"/>
          <p:cNvSpPr>
            <a:spLocks noGrp="1"/>
          </p:cNvSpPr>
          <p:nvPr>
            <p:ph type="title"/>
          </p:nvPr>
        </p:nvSpPr>
        <p:spPr/>
        <p:txBody>
          <a:bodyPr/>
          <a:lstStyle/>
          <a:p>
            <a:r>
              <a:rPr lang="fr-FR" altLang="fr-FR" smtClean="0"/>
              <a:t>Json2Pojo</a:t>
            </a:r>
          </a:p>
        </p:txBody>
      </p:sp>
      <p:sp>
        <p:nvSpPr>
          <p:cNvPr id="44035" name="Espace réservé du contenu 2"/>
          <p:cNvSpPr>
            <a:spLocks noGrp="1"/>
          </p:cNvSpPr>
          <p:nvPr>
            <p:ph idx="1"/>
          </p:nvPr>
        </p:nvSpPr>
        <p:spPr/>
        <p:txBody>
          <a:bodyPr/>
          <a:lstStyle/>
          <a:p>
            <a:endParaRPr lang="fr-FR" altLang="fr-FR" smtClean="0"/>
          </a:p>
        </p:txBody>
      </p:sp>
      <p:pic>
        <p:nvPicPr>
          <p:cNvPr id="44036" name="Picture 2" descr="Screensho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 y="1509713"/>
            <a:ext cx="5172075"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4" descr="Screensho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175" y="3602038"/>
            <a:ext cx="621982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re 1"/>
          <p:cNvSpPr>
            <a:spLocks noGrp="1"/>
          </p:cNvSpPr>
          <p:nvPr>
            <p:ph type="title"/>
          </p:nvPr>
        </p:nvSpPr>
        <p:spPr/>
        <p:txBody>
          <a:bodyPr/>
          <a:lstStyle/>
          <a:p>
            <a:r>
              <a:rPr lang="fr-FR" altLang="fr-FR" smtClean="0"/>
              <a:t>Jackson 2</a:t>
            </a:r>
          </a:p>
        </p:txBody>
      </p:sp>
      <p:sp>
        <p:nvSpPr>
          <p:cNvPr id="45059" name="Espace réservé du contenu 2"/>
          <p:cNvSpPr>
            <a:spLocks noGrp="1"/>
          </p:cNvSpPr>
          <p:nvPr>
            <p:ph idx="1"/>
          </p:nvPr>
        </p:nvSpPr>
        <p:spPr/>
        <p:txBody>
          <a:bodyPr/>
          <a:lstStyle/>
          <a:p>
            <a:r>
              <a:rPr lang="fr-FR" altLang="fr-FR" smtClean="0"/>
              <a:t>Il suffit de retourner une entité Java pour qu’elle soit sérialisée automatiquement en JSON</a:t>
            </a:r>
          </a:p>
          <a:p>
            <a:pPr lvl="1"/>
            <a:r>
              <a:rPr lang="fr-FR" altLang="fr-FR" smtClean="0"/>
              <a:t>Implémentation Serializable obligatoire</a:t>
            </a:r>
          </a:p>
          <a:p>
            <a:pPr lvl="1"/>
            <a:r>
              <a:rPr lang="fr-FR" altLang="fr-FR" smtClean="0"/>
              <a:t>Via la librairie Jackson 2</a:t>
            </a:r>
          </a:p>
          <a:p>
            <a:pPr lvl="1"/>
            <a:r>
              <a:rPr lang="fr-FR" altLang="fr-FR" smtClean="0"/>
              <a:t>Via MappingJackson2HttpMessageConverter</a:t>
            </a:r>
          </a:p>
          <a:p>
            <a:pPr lvl="1"/>
            <a:endParaRPr lang="fr-FR" altLang="fr-FR" smtClean="0"/>
          </a:p>
          <a:p>
            <a:pPr lvl="1"/>
            <a:endParaRPr lang="fr-FR" altLang="fr-FR"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re 1"/>
          <p:cNvSpPr>
            <a:spLocks noGrp="1"/>
          </p:cNvSpPr>
          <p:nvPr>
            <p:ph type="title"/>
          </p:nvPr>
        </p:nvSpPr>
        <p:spPr/>
        <p:txBody>
          <a:bodyPr/>
          <a:lstStyle/>
          <a:p>
            <a:r>
              <a:rPr lang="fr-FR" altLang="fr-FR" smtClean="0"/>
              <a:t>Exécution</a:t>
            </a:r>
          </a:p>
        </p:txBody>
      </p:sp>
      <p:sp>
        <p:nvSpPr>
          <p:cNvPr id="46083" name="Espace réservé du contenu 2"/>
          <p:cNvSpPr>
            <a:spLocks noGrp="1"/>
          </p:cNvSpPr>
          <p:nvPr>
            <p:ph idx="1"/>
          </p:nvPr>
        </p:nvSpPr>
        <p:spPr/>
        <p:txBody>
          <a:bodyPr/>
          <a:lstStyle/>
          <a:p>
            <a:r>
              <a:rPr lang="fr-FR" altLang="fr-FR" smtClean="0"/>
              <a:t>Directement</a:t>
            </a:r>
          </a:p>
          <a:p>
            <a:pPr lvl="1"/>
            <a:r>
              <a:rPr lang="fr-FR" altLang="fr-FR" smtClean="0"/>
              <a:t>gradlew bootRun</a:t>
            </a:r>
          </a:p>
          <a:p>
            <a:pPr lvl="1"/>
            <a:r>
              <a:rPr lang="fr-FR" altLang="fr-FR" smtClean="0"/>
              <a:t>mvnw spring-boot:run</a:t>
            </a:r>
          </a:p>
          <a:p>
            <a:r>
              <a:rPr lang="fr-FR" altLang="fr-FR" smtClean="0"/>
              <a:t>Via .JAR</a:t>
            </a:r>
          </a:p>
          <a:p>
            <a:pPr lvl="1"/>
            <a:r>
              <a:rPr lang="fr-FR" altLang="fr-FR" smtClean="0"/>
              <a:t>gradlew build</a:t>
            </a:r>
          </a:p>
          <a:p>
            <a:pPr lvl="1"/>
            <a:r>
              <a:rPr lang="fr-FR" altLang="fr-FR" smtClean="0"/>
              <a:t>java -jar build/libs/gs-rest-service-0.1.0.jar</a:t>
            </a:r>
          </a:p>
          <a:p>
            <a:pPr lvl="1"/>
            <a:r>
              <a:rPr lang="fr-FR" altLang="fr-FR" smtClean="0"/>
              <a:t>mvnw spring-boot:run</a:t>
            </a:r>
          </a:p>
          <a:p>
            <a:pPr lvl="1"/>
            <a:r>
              <a:rPr lang="fr-FR" altLang="fr-FR" smtClean="0"/>
              <a:t>java -jar target/gs-rest-service-0.1.0.jar</a:t>
            </a:r>
          </a:p>
          <a:p>
            <a:pPr lvl="1"/>
            <a:endParaRPr lang="fr-FR" altLang="fr-FR"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343025" y="3271838"/>
            <a:ext cx="645795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p:cNvSpPr>
            <a:spLocks noGrp="1" noChangeArrowheads="1"/>
          </p:cNvSpPr>
          <p:nvPr>
            <p:ph type="title"/>
          </p:nvPr>
        </p:nvSpPr>
        <p:spPr/>
        <p:txBody>
          <a:bodyPr/>
          <a:lstStyle/>
          <a:p>
            <a:r>
              <a:rPr lang="fr-FR" altLang="fr-FR" smtClean="0"/>
              <a:t>Couplage faible</a:t>
            </a:r>
          </a:p>
        </p:txBody>
      </p:sp>
      <p:sp>
        <p:nvSpPr>
          <p:cNvPr id="7172" name="Rectangle 3"/>
          <p:cNvSpPr>
            <a:spLocks noGrp="1" noChangeArrowheads="1"/>
          </p:cNvSpPr>
          <p:nvPr>
            <p:ph idx="1"/>
          </p:nvPr>
        </p:nvSpPr>
        <p:spPr>
          <a:xfrm>
            <a:off x="279400" y="1270000"/>
            <a:ext cx="8599488" cy="1733550"/>
          </a:xfrm>
        </p:spPr>
        <p:txBody>
          <a:bodyPr/>
          <a:lstStyle/>
          <a:p>
            <a:r>
              <a:rPr lang="fr-FR" altLang="fr-FR" sz="1800" smtClean="0"/>
              <a:t>Le couplage faible est obtenu </a:t>
            </a:r>
            <a:r>
              <a:rPr lang="fr-FR" altLang="fr-FR" sz="1800" i="1" smtClean="0"/>
              <a:t>via </a:t>
            </a:r>
            <a:r>
              <a:rPr lang="fr-FR" altLang="fr-FR" sz="1800" smtClean="0"/>
              <a:t>l’emploi d’interfaces bien définies</a:t>
            </a:r>
          </a:p>
          <a:p>
            <a:pPr lvl="1"/>
            <a:r>
              <a:rPr lang="fr-FR" altLang="fr-FR" sz="1800" smtClean="0"/>
              <a:t>Les changements d’implémentation d’un service n’affectent pas ses clients</a:t>
            </a:r>
          </a:p>
          <a:p>
            <a:pPr lvl="1"/>
            <a:r>
              <a:rPr lang="fr-FR" altLang="fr-FR" sz="1800" smtClean="0"/>
              <a:t>Services et clients peuvent être développés indépendamment</a:t>
            </a:r>
          </a:p>
          <a:p>
            <a:r>
              <a:rPr lang="fr-FR" altLang="fr-FR" sz="1800" smtClean="0"/>
              <a:t>L’interface forme le contrat de service </a:t>
            </a:r>
          </a:p>
          <a:p>
            <a:pPr lvl="1">
              <a:buFontTx/>
              <a:buNone/>
            </a:pPr>
            <a:r>
              <a:rPr lang="fr-FR" altLang="fr-FR" sz="1800" smtClean="0"/>
              <a:t>	Si l’interface est modifiée, le code du client échoue</a:t>
            </a:r>
          </a:p>
        </p:txBody>
      </p:sp>
      <p:sp>
        <p:nvSpPr>
          <p:cNvPr id="7173" name="AutoShape 7"/>
          <p:cNvSpPr>
            <a:spLocks noChangeArrowheads="1"/>
          </p:cNvSpPr>
          <p:nvPr/>
        </p:nvSpPr>
        <p:spPr bwMode="gray">
          <a:xfrm>
            <a:off x="7237413" y="2744788"/>
            <a:ext cx="1662112" cy="785812"/>
          </a:xfrm>
          <a:prstGeom prst="wedgeRectCallout">
            <a:avLst>
              <a:gd name="adj1" fmla="val -85384"/>
              <a:gd name="adj2" fmla="val 59412"/>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Interface bien définie  (ne doit pas changer)</a:t>
            </a:r>
          </a:p>
        </p:txBody>
      </p:sp>
      <p:sp>
        <p:nvSpPr>
          <p:cNvPr id="7174" name="AutoShape 8"/>
          <p:cNvSpPr>
            <a:spLocks noChangeArrowheads="1"/>
          </p:cNvSpPr>
          <p:nvPr/>
        </p:nvSpPr>
        <p:spPr bwMode="gray">
          <a:xfrm>
            <a:off x="4778375" y="5465763"/>
            <a:ext cx="2714625" cy="485775"/>
          </a:xfrm>
          <a:prstGeom prst="wedgeRectCallout">
            <a:avLst>
              <a:gd name="adj1" fmla="val 21815"/>
              <a:gd name="adj2" fmla="val -135296"/>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Les clients ne sont pas affectés si l’implémentation est modifiée</a:t>
            </a:r>
          </a:p>
        </p:txBody>
      </p:sp>
      <p:sp>
        <p:nvSpPr>
          <p:cNvPr id="7175" name="AutoShape 9"/>
          <p:cNvSpPr>
            <a:spLocks noChangeArrowheads="1"/>
          </p:cNvSpPr>
          <p:nvPr/>
        </p:nvSpPr>
        <p:spPr bwMode="gray">
          <a:xfrm>
            <a:off x="1439863" y="5843588"/>
            <a:ext cx="2146300" cy="485775"/>
          </a:xfrm>
          <a:prstGeom prst="wedgeRectCallout">
            <a:avLst>
              <a:gd name="adj1" fmla="val 5324"/>
              <a:gd name="adj2" fmla="val -103593"/>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Les clients  ne sont pas interdépendants</a:t>
            </a:r>
          </a:p>
        </p:txBody>
      </p:sp>
      <p:sp>
        <p:nvSpPr>
          <p:cNvPr id="7176" name="AutoShape 12"/>
          <p:cNvSpPr>
            <a:spLocks noChangeArrowheads="1"/>
          </p:cNvSpPr>
          <p:nvPr/>
        </p:nvSpPr>
        <p:spPr bwMode="gray">
          <a:xfrm>
            <a:off x="3743325" y="3114675"/>
            <a:ext cx="1739900" cy="485775"/>
          </a:xfrm>
          <a:prstGeom prst="wedgeRectCallout">
            <a:avLst>
              <a:gd name="adj1" fmla="val 24037"/>
              <a:gd name="adj2" fmla="val 175815"/>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Les interfaces sont orientées services</a:t>
            </a:r>
          </a:p>
        </p:txBody>
      </p:sp>
      <p:sp>
        <p:nvSpPr>
          <p:cNvPr id="7177" name="TextBox 13"/>
          <p:cNvSpPr txBox="1">
            <a:spLocks noChangeArrowheads="1"/>
          </p:cNvSpPr>
          <p:nvPr/>
        </p:nvSpPr>
        <p:spPr bwMode="gray">
          <a:xfrm>
            <a:off x="2613025" y="4348163"/>
            <a:ext cx="3414713" cy="2460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000">
                <a:solidFill>
                  <a:schemeClr val="bg2"/>
                </a:solidFill>
              </a:rPr>
              <a:t>Amount getConvertedAmount (Amount from, Currency to)</a:t>
            </a:r>
          </a:p>
        </p:txBody>
      </p:sp>
      <p:sp>
        <p:nvSpPr>
          <p:cNvPr id="7178" name="AutoShape 84"/>
          <p:cNvSpPr>
            <a:spLocks noChangeArrowheads="1"/>
          </p:cNvSpPr>
          <p:nvPr/>
        </p:nvSpPr>
        <p:spPr bwMode="black">
          <a:xfrm>
            <a:off x="511175" y="2674938"/>
            <a:ext cx="381000" cy="3810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CC0000"/>
          </a:solidFill>
          <a:ln w="12700">
            <a:solidFill>
              <a:srgbClr val="CC0000"/>
            </a:solidFill>
            <a:miter lim="800000"/>
            <a:headEnd/>
            <a:tailEnd/>
          </a:ln>
          <a:effectLst>
            <a:outerShdw dist="35921" dir="2700000" algn="ctr" rotWithShape="0">
              <a:schemeClr val="bg2">
                <a:alpha val="50000"/>
              </a:schemeClr>
            </a:outerShdw>
          </a:effectLst>
        </p:spPr>
        <p:txBody>
          <a:bodyPr wrap="none" anchor="ctr">
            <a:spAutoFit/>
          </a:bodyPr>
          <a:lstStyle/>
          <a:p>
            <a:endParaRPr lang="fr-F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re 1"/>
          <p:cNvSpPr>
            <a:spLocks noGrp="1"/>
          </p:cNvSpPr>
          <p:nvPr>
            <p:ph type="title"/>
          </p:nvPr>
        </p:nvSpPr>
        <p:spPr/>
        <p:txBody>
          <a:bodyPr/>
          <a:lstStyle/>
          <a:p>
            <a:r>
              <a:rPr lang="fr-FR" altLang="fr-FR" smtClean="0"/>
              <a:t>Classe Main</a:t>
            </a:r>
          </a:p>
        </p:txBody>
      </p:sp>
      <p:sp>
        <p:nvSpPr>
          <p:cNvPr id="47107" name="Espace réservé du contenu 2"/>
          <p:cNvSpPr>
            <a:spLocks noGrp="1"/>
          </p:cNvSpPr>
          <p:nvPr>
            <p:ph idx="1"/>
          </p:nvPr>
        </p:nvSpPr>
        <p:spPr/>
        <p:txBody>
          <a:bodyPr/>
          <a:lstStyle/>
          <a:p>
            <a:r>
              <a:rPr lang="fr-FR" altLang="fr-FR" smtClean="0"/>
              <a:t>@SpringBootApplication</a:t>
            </a:r>
          </a:p>
          <a:p>
            <a:pPr lvl="1"/>
            <a:r>
              <a:rPr lang="fr-FR" altLang="fr-FR" smtClean="0"/>
              <a:t>Autoconfiguration</a:t>
            </a:r>
          </a:p>
          <a:p>
            <a:pPr lvl="1"/>
            <a:r>
              <a:rPr lang="fr-FR" altLang="fr-FR" smtClean="0"/>
              <a:t>Scan automatiquement les annotations</a:t>
            </a:r>
          </a:p>
          <a:p>
            <a:pPr lvl="1"/>
            <a:r>
              <a:rPr lang="fr-FR" altLang="fr-FR" smtClean="0"/>
              <a:t>Généré automatiquement par Spring Boot</a:t>
            </a:r>
          </a:p>
        </p:txBody>
      </p:sp>
      <p:pic>
        <p:nvPicPr>
          <p:cNvPr id="47108"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4038600"/>
            <a:ext cx="584835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re 1"/>
          <p:cNvSpPr>
            <a:spLocks noGrp="1"/>
          </p:cNvSpPr>
          <p:nvPr>
            <p:ph type="title"/>
          </p:nvPr>
        </p:nvSpPr>
        <p:spPr/>
        <p:txBody>
          <a:bodyPr/>
          <a:lstStyle/>
          <a:p>
            <a:r>
              <a:rPr lang="fr-FR" altLang="fr-FR" smtClean="0"/>
              <a:t>Entity &amp; Repository</a:t>
            </a:r>
          </a:p>
        </p:txBody>
      </p:sp>
      <p:sp>
        <p:nvSpPr>
          <p:cNvPr id="48131" name="Espace réservé du contenu 2"/>
          <p:cNvSpPr>
            <a:spLocks noGrp="1"/>
          </p:cNvSpPr>
          <p:nvPr>
            <p:ph idx="1"/>
          </p:nvPr>
        </p:nvSpPr>
        <p:spPr>
          <a:xfrm>
            <a:off x="1173163" y="1981200"/>
            <a:ext cx="3614737" cy="4114800"/>
          </a:xfrm>
        </p:spPr>
        <p:txBody>
          <a:bodyPr/>
          <a:lstStyle/>
          <a:p>
            <a:r>
              <a:rPr lang="fr-FR" altLang="fr-FR" smtClean="0"/>
              <a:t>Création d’une entité et d’un repository fictif « en dur » pour les besoins de la démo</a:t>
            </a:r>
          </a:p>
        </p:txBody>
      </p:sp>
      <p:pic>
        <p:nvPicPr>
          <p:cNvPr id="48132"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916113"/>
            <a:ext cx="40862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p:txBody>
          <a:bodyPr/>
          <a:lstStyle/>
          <a:p>
            <a:r>
              <a:rPr lang="fr-FR" altLang="fr-FR" smtClean="0"/>
              <a:t>Contrôleur</a:t>
            </a:r>
          </a:p>
        </p:txBody>
      </p:sp>
      <p:sp>
        <p:nvSpPr>
          <p:cNvPr id="49155" name="Espace réservé du contenu 5"/>
          <p:cNvSpPr>
            <a:spLocks noGrp="1"/>
          </p:cNvSpPr>
          <p:nvPr>
            <p:ph idx="1"/>
          </p:nvPr>
        </p:nvSpPr>
        <p:spPr>
          <a:xfrm>
            <a:off x="1173163" y="1989138"/>
            <a:ext cx="7772400" cy="4114800"/>
          </a:xfrm>
        </p:spPr>
        <p:txBody>
          <a:bodyPr/>
          <a:lstStyle/>
          <a:p>
            <a:pPr marL="0" indent="0">
              <a:buFont typeface="Monotype Sorts" pitchFamily="2" charset="2"/>
              <a:buNone/>
            </a:pPr>
            <a:r>
              <a:rPr lang="fr-FR" altLang="fr-FR" sz="2000" smtClean="0">
                <a:latin typeface="Courier New" panose="02070309020205020404" pitchFamily="49" charset="0"/>
                <a:cs typeface="Courier New" panose="02070309020205020404" pitchFamily="49" charset="0"/>
              </a:rPr>
              <a:t>@RestController</a:t>
            </a:r>
          </a:p>
          <a:p>
            <a:pPr marL="0" indent="0">
              <a:buFont typeface="Monotype Sorts" pitchFamily="2" charset="2"/>
              <a:buNone/>
            </a:pPr>
            <a:r>
              <a:rPr lang="fr-FR" altLang="fr-FR" sz="2000" smtClean="0">
                <a:latin typeface="Courier New" panose="02070309020205020404" pitchFamily="49" charset="0"/>
                <a:cs typeface="Courier New" panose="02070309020205020404" pitchFamily="49" charset="0"/>
              </a:rPr>
              <a:t>class EmployeeController {</a:t>
            </a:r>
          </a:p>
          <a:p>
            <a:pPr marL="0" indent="0">
              <a:buFont typeface="Monotype Sorts" pitchFamily="2" charset="2"/>
              <a:buNone/>
            </a:pPr>
            <a:endParaRPr lang="fr-FR" altLang="fr-FR" sz="2000" smtClean="0">
              <a:latin typeface="Courier New" panose="02070309020205020404" pitchFamily="49" charset="0"/>
              <a:cs typeface="Courier New" panose="02070309020205020404" pitchFamily="49" charset="0"/>
            </a:endParaRPr>
          </a:p>
          <a:p>
            <a:pPr marL="0" indent="0">
              <a:buFont typeface="Monotype Sorts" pitchFamily="2" charset="2"/>
              <a:buNone/>
            </a:pPr>
            <a:r>
              <a:rPr lang="fr-FR" altLang="fr-FR" sz="2000" smtClean="0">
                <a:latin typeface="Courier New" panose="02070309020205020404" pitchFamily="49" charset="0"/>
                <a:cs typeface="Courier New" panose="02070309020205020404" pitchFamily="49" charset="0"/>
              </a:rPr>
              <a:t>  private EmployeeMockRepository = new EmployeeMockRepository()</a:t>
            </a:r>
          </a:p>
          <a:p>
            <a:pPr marL="0" indent="0">
              <a:buFont typeface="Monotype Sorts" pitchFamily="2" charset="2"/>
              <a:buNone/>
            </a:pPr>
            <a:endParaRPr lang="fr-FR" altLang="fr-FR" sz="2000" smtClean="0">
              <a:latin typeface="Courier New" panose="02070309020205020404" pitchFamily="49" charset="0"/>
              <a:cs typeface="Courier New" panose="02070309020205020404" pitchFamily="49" charset="0"/>
            </a:endParaRPr>
          </a:p>
          <a:p>
            <a:pPr marL="0" indent="0">
              <a:buFont typeface="Monotype Sorts" pitchFamily="2" charset="2"/>
              <a:buNone/>
            </a:pPr>
            <a:r>
              <a:rPr lang="fr-FR" altLang="fr-FR" sz="2000" smtClean="0">
                <a:latin typeface="Courier New" panose="02070309020205020404" pitchFamily="49" charset="0"/>
                <a:cs typeface="Courier New" panose="02070309020205020404" pitchFamily="49" charset="0"/>
              </a:rPr>
              <a:t>  @GetMapping("/employees")</a:t>
            </a:r>
          </a:p>
          <a:p>
            <a:pPr marL="0" indent="0">
              <a:buFont typeface="Monotype Sorts" pitchFamily="2" charset="2"/>
              <a:buNone/>
            </a:pPr>
            <a:r>
              <a:rPr lang="fr-FR" altLang="fr-FR" sz="2000" smtClean="0">
                <a:latin typeface="Courier New" panose="02070309020205020404" pitchFamily="49" charset="0"/>
                <a:cs typeface="Courier New" panose="02070309020205020404" pitchFamily="49" charset="0"/>
              </a:rPr>
              <a:t>  List&lt;Employee&gt; all() {</a:t>
            </a:r>
          </a:p>
          <a:p>
            <a:pPr marL="0" indent="0">
              <a:buFont typeface="Monotype Sorts" pitchFamily="2" charset="2"/>
              <a:buNone/>
            </a:pPr>
            <a:r>
              <a:rPr lang="fr-FR" altLang="fr-FR" sz="2000" smtClean="0">
                <a:latin typeface="Courier New" panose="02070309020205020404" pitchFamily="49" charset="0"/>
                <a:cs typeface="Courier New" panose="02070309020205020404" pitchFamily="49" charset="0"/>
              </a:rPr>
              <a:t>    return repository.findAll();</a:t>
            </a:r>
          </a:p>
          <a:p>
            <a:pPr marL="0" indent="0">
              <a:buFont typeface="Monotype Sorts" pitchFamily="2" charset="2"/>
              <a:buNone/>
            </a:pPr>
            <a:r>
              <a:rPr lang="fr-FR" altLang="fr-FR" sz="2000" smtClean="0">
                <a:latin typeface="Courier New" panose="02070309020205020404" pitchFamily="49" charset="0"/>
                <a:cs typeface="Courier New" panose="02070309020205020404" pitchFamily="49" charset="0"/>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re 1"/>
          <p:cNvSpPr>
            <a:spLocks noGrp="1"/>
          </p:cNvSpPr>
          <p:nvPr>
            <p:ph type="title"/>
          </p:nvPr>
        </p:nvSpPr>
        <p:spPr/>
        <p:txBody>
          <a:bodyPr/>
          <a:lstStyle/>
          <a:p>
            <a:r>
              <a:rPr lang="fr-FR" altLang="fr-FR" smtClean="0"/>
              <a:t>Paramètres</a:t>
            </a:r>
          </a:p>
        </p:txBody>
      </p:sp>
      <p:sp>
        <p:nvSpPr>
          <p:cNvPr id="50179" name="Espace réservé du contenu 2"/>
          <p:cNvSpPr>
            <a:spLocks noGrp="1"/>
          </p:cNvSpPr>
          <p:nvPr>
            <p:ph idx="1"/>
          </p:nvPr>
        </p:nvSpPr>
        <p:spPr/>
        <p:txBody>
          <a:bodyPr/>
          <a:lstStyle/>
          <a:p>
            <a:r>
              <a:rPr lang="fr-FR" altLang="fr-FR" smtClean="0"/>
              <a:t>@RequestParam</a:t>
            </a:r>
          </a:p>
          <a:p>
            <a:pPr lvl="1"/>
            <a:r>
              <a:rPr lang="en-US" altLang="fr-FR" sz="2000" smtClean="0">
                <a:latin typeface="Courier New" panose="02070309020205020404" pitchFamily="49" charset="0"/>
                <a:cs typeface="Courier New" panose="02070309020205020404" pitchFamily="49" charset="0"/>
              </a:rPr>
              <a:t>@GetMapping("/hello")</a:t>
            </a:r>
          </a:p>
          <a:p>
            <a:pPr lvl="1"/>
            <a:r>
              <a:rPr lang="en-US" altLang="fr-FR" sz="2000" smtClean="0">
                <a:latin typeface="Courier New" panose="02070309020205020404" pitchFamily="49" charset="0"/>
                <a:cs typeface="Courier New" panose="02070309020205020404" pitchFamily="49" charset="0"/>
              </a:rPr>
              <a:t>public String hello(@RequestParam(value = "name", defaultValue = "World") String name)</a:t>
            </a:r>
          </a:p>
          <a:p>
            <a:r>
              <a:rPr lang="fr-FR" altLang="fr-FR" smtClean="0"/>
              <a:t>Ecriture simplifiée</a:t>
            </a:r>
          </a:p>
          <a:p>
            <a:pPr lvl="1"/>
            <a:endParaRPr lang="fr-FR" altLang="fr-FR" sz="2000" smtClean="0">
              <a:latin typeface="Courier New" panose="02070309020205020404" pitchFamily="49" charset="0"/>
              <a:cs typeface="Courier New" panose="02070309020205020404" pitchFamily="49" charset="0"/>
            </a:endParaRPr>
          </a:p>
        </p:txBody>
      </p:sp>
      <p:pic>
        <p:nvPicPr>
          <p:cNvPr id="50180"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149725"/>
            <a:ext cx="614362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re 1"/>
          <p:cNvSpPr>
            <a:spLocks noGrp="1"/>
          </p:cNvSpPr>
          <p:nvPr>
            <p:ph type="title"/>
          </p:nvPr>
        </p:nvSpPr>
        <p:spPr/>
        <p:txBody>
          <a:bodyPr/>
          <a:lstStyle/>
          <a:p>
            <a:r>
              <a:rPr lang="fr-FR" altLang="fr-FR" smtClean="0"/>
              <a:t>Préfixe d’URL</a:t>
            </a:r>
          </a:p>
        </p:txBody>
      </p:sp>
      <p:sp>
        <p:nvSpPr>
          <p:cNvPr id="3" name="Espace réservé du contenu 2"/>
          <p:cNvSpPr>
            <a:spLocks noGrp="1"/>
          </p:cNvSpPr>
          <p:nvPr>
            <p:ph idx="1"/>
          </p:nvPr>
        </p:nvSpPr>
        <p:spPr/>
        <p:txBody>
          <a:bodyPr/>
          <a:lstStyle/>
          <a:p>
            <a:pPr>
              <a:defRPr/>
            </a:pPr>
            <a:r>
              <a:rPr lang="fr-FR" dirty="0" smtClean="0"/>
              <a:t>Il est possible d’ajouter un préfixe d’URL sur le contrôleur</a:t>
            </a:r>
          </a:p>
          <a:p>
            <a:pPr>
              <a:defRPr/>
            </a:pPr>
            <a:endParaRPr lang="fr-FR" dirty="0" smtClean="0"/>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RestController</a:t>
            </a:r>
            <a:endParaRPr lang="en-US" sz="2000" dirty="0" smtClean="0">
              <a:latin typeface="Courier New" panose="02070309020205020404" pitchFamily="49" charset="0"/>
              <a:cs typeface="Courier New" panose="02070309020205020404" pitchFamily="49" charset="0"/>
            </a:endParaRP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RequestMapping</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api</a:t>
            </a:r>
            <a:r>
              <a:rPr lang="en-US" sz="2000" dirty="0" smtClean="0">
                <a:latin typeface="Courier New" panose="02070309020205020404" pitchFamily="49" charset="0"/>
                <a:cs typeface="Courier New" panose="02070309020205020404" pitchFamily="49" charset="0"/>
              </a:rPr>
              <a:t>")</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public class </a:t>
            </a:r>
            <a:r>
              <a:rPr lang="en-US" sz="2000" dirty="0" err="1" smtClean="0">
                <a:latin typeface="Courier New" panose="02070309020205020404" pitchFamily="49" charset="0"/>
                <a:cs typeface="Courier New" panose="02070309020205020404" pitchFamily="49" charset="0"/>
              </a:rPr>
              <a:t>EmployeeRestController</a:t>
            </a:r>
            <a:r>
              <a:rPr lang="en-US" sz="2000" dirty="0" smtClean="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re 1"/>
          <p:cNvSpPr>
            <a:spLocks noGrp="1"/>
          </p:cNvSpPr>
          <p:nvPr>
            <p:ph type="title"/>
          </p:nvPr>
        </p:nvSpPr>
        <p:spPr/>
        <p:txBody>
          <a:bodyPr/>
          <a:lstStyle/>
          <a:p>
            <a:r>
              <a:rPr lang="fr-FR" altLang="fr-FR" smtClean="0"/>
              <a:t>CRUD</a:t>
            </a:r>
          </a:p>
        </p:txBody>
      </p:sp>
      <p:sp>
        <p:nvSpPr>
          <p:cNvPr id="52227" name="Espace réservé du contenu 2"/>
          <p:cNvSpPr>
            <a:spLocks noGrp="1"/>
          </p:cNvSpPr>
          <p:nvPr>
            <p:ph idx="1"/>
          </p:nvPr>
        </p:nvSpPr>
        <p:spPr/>
        <p:txBody>
          <a:bodyPr/>
          <a:lstStyle/>
          <a:p>
            <a:r>
              <a:rPr lang="fr-FR" altLang="fr-FR" sz="2400" smtClean="0"/>
              <a:t>Roy Fiedling est l’inventeur de l’architecture REST</a:t>
            </a:r>
          </a:p>
          <a:p>
            <a:r>
              <a:rPr lang="fr-FR" altLang="fr-FR" sz="2400" smtClean="0"/>
              <a:t>HTTP possède 4 verbes par défaut</a:t>
            </a:r>
          </a:p>
          <a:p>
            <a:pPr lvl="1"/>
            <a:r>
              <a:rPr lang="fr-FR" altLang="fr-FR" sz="2000" smtClean="0"/>
              <a:t>GET, POST, PUT, DELETE</a:t>
            </a:r>
          </a:p>
          <a:p>
            <a:pPr lvl="1"/>
            <a:r>
              <a:rPr lang="fr-FR" altLang="fr-FR" sz="2000" smtClean="0"/>
              <a:t>Et souvent d’autres verbes comme PATCH</a:t>
            </a:r>
          </a:p>
          <a:p>
            <a:r>
              <a:rPr lang="fr-FR" altLang="fr-FR" sz="2400" smtClean="0"/>
              <a:t>D’après Roy Fiedling, nous pouvons associer les CRUD aux verbes</a:t>
            </a:r>
          </a:p>
          <a:p>
            <a:pPr lvl="1"/>
            <a:r>
              <a:rPr lang="fr-FR" altLang="fr-FR" sz="2000" smtClean="0"/>
              <a:t>Create : POST</a:t>
            </a:r>
          </a:p>
          <a:p>
            <a:pPr lvl="1"/>
            <a:r>
              <a:rPr lang="fr-FR" altLang="fr-FR" sz="2000" smtClean="0"/>
              <a:t>Request : GET</a:t>
            </a:r>
          </a:p>
          <a:p>
            <a:pPr lvl="1"/>
            <a:r>
              <a:rPr lang="fr-FR" altLang="fr-FR" sz="2000" smtClean="0"/>
              <a:t>Update : PUT</a:t>
            </a:r>
          </a:p>
          <a:p>
            <a:pPr lvl="1"/>
            <a:r>
              <a:rPr lang="fr-FR" altLang="fr-FR" sz="2000" smtClean="0"/>
              <a:t>Delete : DELETE</a:t>
            </a:r>
          </a:p>
          <a:p>
            <a:pPr lvl="1"/>
            <a:r>
              <a:rPr lang="fr-FR" altLang="fr-FR" sz="2000" smtClean="0"/>
              <a:t>Non obligatoire</a:t>
            </a:r>
          </a:p>
          <a:p>
            <a:pPr lvl="1"/>
            <a:endParaRPr lang="fr-FR" altLang="fr-FR" sz="200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re 1"/>
          <p:cNvSpPr>
            <a:spLocks noGrp="1"/>
          </p:cNvSpPr>
          <p:nvPr>
            <p:ph type="title"/>
          </p:nvPr>
        </p:nvSpPr>
        <p:spPr/>
        <p:txBody>
          <a:bodyPr/>
          <a:lstStyle/>
          <a:p>
            <a:r>
              <a:rPr lang="fr-FR" altLang="fr-FR" smtClean="0"/>
              <a:t>GET</a:t>
            </a:r>
          </a:p>
        </p:txBody>
      </p:sp>
      <p:sp>
        <p:nvSpPr>
          <p:cNvPr id="53251" name="Espace réservé du contenu 2"/>
          <p:cNvSpPr>
            <a:spLocks noGrp="1"/>
          </p:cNvSpPr>
          <p:nvPr>
            <p:ph idx="1"/>
          </p:nvPr>
        </p:nvSpPr>
        <p:spPr/>
        <p:txBody>
          <a:bodyPr/>
          <a:lstStyle/>
          <a:p>
            <a:r>
              <a:rPr lang="fr-FR" altLang="fr-FR" smtClean="0"/>
              <a:t>Il faut des méthodes pour getById et getAll</a:t>
            </a:r>
          </a:p>
        </p:txBody>
      </p:sp>
      <p:pic>
        <p:nvPicPr>
          <p:cNvPr id="53252"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771775"/>
            <a:ext cx="641985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re 1"/>
          <p:cNvSpPr>
            <a:spLocks noGrp="1"/>
          </p:cNvSpPr>
          <p:nvPr>
            <p:ph type="title"/>
          </p:nvPr>
        </p:nvSpPr>
        <p:spPr/>
        <p:txBody>
          <a:bodyPr/>
          <a:lstStyle/>
          <a:p>
            <a:r>
              <a:rPr lang="fr-FR" altLang="fr-FR" smtClean="0"/>
              <a:t>POST</a:t>
            </a:r>
          </a:p>
        </p:txBody>
      </p:sp>
      <p:sp>
        <p:nvSpPr>
          <p:cNvPr id="54275" name="Espace réservé du contenu 2"/>
          <p:cNvSpPr>
            <a:spLocks noGrp="1"/>
          </p:cNvSpPr>
          <p:nvPr>
            <p:ph idx="1"/>
          </p:nvPr>
        </p:nvSpPr>
        <p:spPr/>
        <p:txBody>
          <a:bodyPr/>
          <a:lstStyle/>
          <a:p>
            <a:r>
              <a:rPr lang="fr-FR" altLang="fr-FR" smtClean="0"/>
              <a:t>Dans cet exemple POST crée un insert (create) via JPA save</a:t>
            </a:r>
          </a:p>
          <a:p>
            <a:r>
              <a:rPr lang="fr-FR" altLang="fr-FR" smtClean="0"/>
              <a:t>POST sait uniquement communiquer via le body</a:t>
            </a:r>
          </a:p>
          <a:p>
            <a:pPr lvl="1"/>
            <a:r>
              <a:rPr lang="fr-FR" altLang="fr-FR" smtClean="0"/>
              <a:t>@RequestBody</a:t>
            </a:r>
          </a:p>
        </p:txBody>
      </p:sp>
      <p:pic>
        <p:nvPicPr>
          <p:cNvPr id="54276"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4365625"/>
            <a:ext cx="60864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re 1"/>
          <p:cNvSpPr>
            <a:spLocks noGrp="1"/>
          </p:cNvSpPr>
          <p:nvPr>
            <p:ph type="title"/>
          </p:nvPr>
        </p:nvSpPr>
        <p:spPr/>
        <p:txBody>
          <a:bodyPr/>
          <a:lstStyle/>
          <a:p>
            <a:r>
              <a:rPr lang="fr-FR" altLang="fr-FR" smtClean="0"/>
              <a:t>PUT</a:t>
            </a:r>
          </a:p>
        </p:txBody>
      </p:sp>
      <p:sp>
        <p:nvSpPr>
          <p:cNvPr id="55299" name="Espace réservé du contenu 2"/>
          <p:cNvSpPr>
            <a:spLocks noGrp="1"/>
          </p:cNvSpPr>
          <p:nvPr>
            <p:ph idx="1"/>
          </p:nvPr>
        </p:nvSpPr>
        <p:spPr/>
        <p:txBody>
          <a:bodyPr/>
          <a:lstStyle/>
          <a:p>
            <a:r>
              <a:rPr lang="fr-FR" altLang="fr-FR" smtClean="0"/>
              <a:t>PUT gère les updates</a:t>
            </a:r>
          </a:p>
        </p:txBody>
      </p:sp>
      <p:pic>
        <p:nvPicPr>
          <p:cNvPr id="55300"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3550" y="2867025"/>
            <a:ext cx="8486775"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re 1"/>
          <p:cNvSpPr>
            <a:spLocks noGrp="1"/>
          </p:cNvSpPr>
          <p:nvPr>
            <p:ph type="title"/>
          </p:nvPr>
        </p:nvSpPr>
        <p:spPr/>
        <p:txBody>
          <a:bodyPr/>
          <a:lstStyle/>
          <a:p>
            <a:r>
              <a:rPr lang="fr-FR" altLang="fr-FR" smtClean="0"/>
              <a:t>Delete</a:t>
            </a:r>
          </a:p>
        </p:txBody>
      </p:sp>
      <p:sp>
        <p:nvSpPr>
          <p:cNvPr id="56323" name="Espace réservé du contenu 2"/>
          <p:cNvSpPr>
            <a:spLocks noGrp="1"/>
          </p:cNvSpPr>
          <p:nvPr>
            <p:ph idx="1"/>
          </p:nvPr>
        </p:nvSpPr>
        <p:spPr/>
        <p:txBody>
          <a:bodyPr/>
          <a:lstStyle/>
          <a:p>
            <a:endParaRPr lang="fr-FR" altLang="fr-FR" smtClean="0"/>
          </a:p>
        </p:txBody>
      </p:sp>
      <p:pic>
        <p:nvPicPr>
          <p:cNvPr id="56324"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9313" y="2928938"/>
            <a:ext cx="49053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39788" y="2228850"/>
            <a:ext cx="704850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2"/>
          <p:cNvSpPr>
            <a:spLocks noGrp="1" noChangeArrowheads="1"/>
          </p:cNvSpPr>
          <p:nvPr>
            <p:ph type="title"/>
          </p:nvPr>
        </p:nvSpPr>
        <p:spPr/>
        <p:txBody>
          <a:bodyPr/>
          <a:lstStyle/>
          <a:p>
            <a:r>
              <a:rPr lang="fr-FR" altLang="fr-FR" smtClean="0"/>
              <a:t>Interopérabilité</a:t>
            </a:r>
          </a:p>
        </p:txBody>
      </p:sp>
      <p:sp>
        <p:nvSpPr>
          <p:cNvPr id="9220" name="Rectangle 3"/>
          <p:cNvSpPr>
            <a:spLocks noGrp="1" noChangeArrowheads="1"/>
          </p:cNvSpPr>
          <p:nvPr>
            <p:ph idx="1"/>
          </p:nvPr>
        </p:nvSpPr>
        <p:spPr>
          <a:xfrm>
            <a:off x="279400" y="1198563"/>
            <a:ext cx="8599488" cy="5021262"/>
          </a:xfrm>
        </p:spPr>
        <p:txBody>
          <a:bodyPr/>
          <a:lstStyle/>
          <a:p>
            <a:r>
              <a:rPr lang="fr-FR" altLang="fr-FR" sz="1800" smtClean="0"/>
              <a:t>Services et clients peuvent être écrits dans un langage quelconque</a:t>
            </a:r>
          </a:p>
          <a:p>
            <a:pPr lvl="1"/>
            <a:r>
              <a:rPr lang="fr-FR" altLang="fr-FR" sz="1800" smtClean="0"/>
              <a:t>L’interopérabilité s’obtient grâce à des protocoles standards comme HTTP</a:t>
            </a:r>
          </a:p>
          <a:p>
            <a:pPr lvl="1"/>
            <a:r>
              <a:rPr lang="fr-FR" altLang="fr-FR" sz="1800" smtClean="0"/>
              <a:t>Ainsi qu’à un accord sur le format des messages échangés</a:t>
            </a:r>
          </a:p>
          <a:p>
            <a:endParaRPr lang="fr-FR" altLang="fr-FR" sz="1800" smtClean="0"/>
          </a:p>
          <a:p>
            <a:endParaRPr lang="fr-FR" altLang="fr-FR" sz="1800" smtClean="0"/>
          </a:p>
          <a:p>
            <a:endParaRPr lang="fr-FR" altLang="fr-FR" sz="1800" smtClean="0"/>
          </a:p>
          <a:p>
            <a:endParaRPr lang="fr-FR" altLang="fr-FR" sz="1800" smtClean="0"/>
          </a:p>
          <a:p>
            <a:endParaRPr lang="fr-FR" altLang="fr-FR" sz="1800" smtClean="0"/>
          </a:p>
          <a:p>
            <a:endParaRPr lang="fr-FR" altLang="fr-FR" sz="800" smtClean="0"/>
          </a:p>
          <a:p>
            <a:endParaRPr lang="fr-FR" altLang="fr-FR" sz="800" smtClean="0"/>
          </a:p>
          <a:p>
            <a:endParaRPr lang="fr-FR" altLang="fr-FR" sz="800" smtClean="0"/>
          </a:p>
          <a:p>
            <a:pPr>
              <a:spcBef>
                <a:spcPct val="0"/>
              </a:spcBef>
            </a:pPr>
            <a:r>
              <a:rPr lang="fr-FR" altLang="fr-FR" sz="1800" smtClean="0"/>
              <a:t>Nous nous concentrerons sur l’écriture de services Web et de clients en Java en utilisant JAX-WS</a:t>
            </a:r>
          </a:p>
          <a:p>
            <a:pPr lvl="1"/>
            <a:r>
              <a:rPr lang="fr-FR" altLang="fr-FR" sz="1800" smtClean="0"/>
              <a:t>JAX-WS supporte les standards WS-I (</a:t>
            </a:r>
            <a:r>
              <a:rPr lang="fr-FR" altLang="fr-FR" sz="1800" i="1" u="sng" smtClean="0"/>
              <a:t>W</a:t>
            </a:r>
            <a:r>
              <a:rPr lang="fr-FR" altLang="fr-FR" sz="1800" i="1" smtClean="0"/>
              <a:t>eb </a:t>
            </a:r>
            <a:r>
              <a:rPr lang="fr-FR" altLang="fr-FR" sz="1800" i="1" u="sng" smtClean="0"/>
              <a:t>S</a:t>
            </a:r>
            <a:r>
              <a:rPr lang="fr-FR" altLang="fr-FR" sz="1800" i="1" smtClean="0"/>
              <a:t>ervices </a:t>
            </a:r>
            <a:r>
              <a:rPr lang="fr-FR" altLang="fr-FR" sz="1800" i="1" u="sng" smtClean="0"/>
              <a:t>I</a:t>
            </a:r>
            <a:r>
              <a:rPr lang="fr-FR" altLang="fr-FR" sz="1800" i="1" smtClean="0"/>
              <a:t>nteroperability </a:t>
            </a:r>
            <a:r>
              <a:rPr lang="fr-FR" altLang="fr-FR" sz="1800" smtClean="0"/>
              <a:t>)</a:t>
            </a:r>
          </a:p>
        </p:txBody>
      </p:sp>
      <p:sp>
        <p:nvSpPr>
          <p:cNvPr id="9221" name="AutoShape 11"/>
          <p:cNvSpPr>
            <a:spLocks noChangeArrowheads="1"/>
          </p:cNvSpPr>
          <p:nvPr/>
        </p:nvSpPr>
        <p:spPr bwMode="gray">
          <a:xfrm>
            <a:off x="4352925" y="2282825"/>
            <a:ext cx="4545013" cy="327025"/>
          </a:xfrm>
          <a:prstGeom prst="wedgeRectCallout">
            <a:avLst>
              <a:gd name="adj1" fmla="val -61611"/>
              <a:gd name="adj2" fmla="val 89370"/>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Les messages se conforment à un schéma convenu</a:t>
            </a:r>
          </a:p>
        </p:txBody>
      </p:sp>
      <p:sp>
        <p:nvSpPr>
          <p:cNvPr id="9222" name="AutoShape 12"/>
          <p:cNvSpPr>
            <a:spLocks noChangeArrowheads="1"/>
          </p:cNvSpPr>
          <p:nvPr/>
        </p:nvSpPr>
        <p:spPr bwMode="gray">
          <a:xfrm>
            <a:off x="4959350" y="4175125"/>
            <a:ext cx="3589338" cy="957263"/>
          </a:xfrm>
          <a:prstGeom prst="wedgeRectCallout">
            <a:avLst>
              <a:gd name="adj1" fmla="val -63889"/>
              <a:gd name="adj2" fmla="val -44713"/>
            </a:avLst>
          </a:prstGeom>
          <a:solidFill>
            <a:srgbClr val="D5EAFF"/>
          </a:solidFill>
          <a:ln w="12700">
            <a:solidFill>
              <a:schemeClr val="tx1"/>
            </a:solidFill>
            <a:miter lim="800000"/>
            <a:headEnd/>
            <a:tailEnd/>
          </a:ln>
        </p:spPr>
        <p:txBody>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400"/>
              <a:t>Le protocole d’ajout d’en-têtes et d’envoi de messages sur le réseau doit être un standard supporté par tous les langages et les plates-formes cibles</a:t>
            </a:r>
          </a:p>
        </p:txBody>
      </p:sp>
      <p:sp>
        <p:nvSpPr>
          <p:cNvPr id="9223" name="TextBox 7"/>
          <p:cNvSpPr txBox="1">
            <a:spLocks noChangeArrowheads="1"/>
          </p:cNvSpPr>
          <p:nvPr/>
        </p:nvSpPr>
        <p:spPr bwMode="gray">
          <a:xfrm>
            <a:off x="2351088" y="3349625"/>
            <a:ext cx="3462337" cy="2460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1000">
                <a:solidFill>
                  <a:schemeClr val="bg2"/>
                </a:solidFill>
              </a:rPr>
              <a:t>Amount getConvertedAmount (Amount from, Currency to)</a:t>
            </a:r>
          </a:p>
        </p:txBody>
      </p:sp>
      <p:sp>
        <p:nvSpPr>
          <p:cNvPr id="9224" name="TextBox 8"/>
          <p:cNvSpPr txBox="1">
            <a:spLocks noChangeArrowheads="1"/>
          </p:cNvSpPr>
          <p:nvPr/>
        </p:nvSpPr>
        <p:spPr bwMode="gray">
          <a:xfrm>
            <a:off x="3246438" y="3181350"/>
            <a:ext cx="1101725" cy="23177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900">
                <a:solidFill>
                  <a:schemeClr val="bg2"/>
                </a:solidFill>
              </a:rPr>
              <a:t>(64 EUR, USD)</a:t>
            </a:r>
          </a:p>
        </p:txBody>
      </p:sp>
      <p:sp>
        <p:nvSpPr>
          <p:cNvPr id="9225" name="TextBox 10"/>
          <p:cNvSpPr txBox="1">
            <a:spLocks noChangeArrowheads="1"/>
          </p:cNvSpPr>
          <p:nvPr/>
        </p:nvSpPr>
        <p:spPr bwMode="gray">
          <a:xfrm>
            <a:off x="3816350" y="4665663"/>
            <a:ext cx="820738" cy="23018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ClrTx/>
              <a:buFontTx/>
              <a:buNone/>
            </a:pPr>
            <a:r>
              <a:rPr lang="fr-FR" altLang="fr-FR" sz="900">
                <a:solidFill>
                  <a:schemeClr val="bg2"/>
                </a:solidFill>
              </a:rPr>
              <a:t>(85 USD)</a:t>
            </a: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re 1"/>
          <p:cNvSpPr>
            <a:spLocks noGrp="1"/>
          </p:cNvSpPr>
          <p:nvPr>
            <p:ph type="title"/>
          </p:nvPr>
        </p:nvSpPr>
        <p:spPr/>
        <p:txBody>
          <a:bodyPr/>
          <a:lstStyle/>
          <a:p>
            <a:r>
              <a:rPr lang="fr-FR" altLang="fr-FR" smtClean="0"/>
              <a:t>Gestion des erreurs</a:t>
            </a:r>
          </a:p>
        </p:txBody>
      </p:sp>
      <p:sp>
        <p:nvSpPr>
          <p:cNvPr id="57347" name="Espace réservé du contenu 2"/>
          <p:cNvSpPr>
            <a:spLocks noGrp="1"/>
          </p:cNvSpPr>
          <p:nvPr>
            <p:ph idx="1"/>
          </p:nvPr>
        </p:nvSpPr>
        <p:spPr/>
        <p:txBody>
          <a:bodyPr/>
          <a:lstStyle/>
          <a:p>
            <a:r>
              <a:rPr lang="fr-FR" altLang="fr-FR" smtClean="0"/>
              <a:t>Il faut d’abord créer une exception</a:t>
            </a:r>
          </a:p>
          <a:p>
            <a:pPr lvl="1"/>
            <a:endParaRPr lang="fr-FR" altLang="fr-FR" smtClean="0"/>
          </a:p>
        </p:txBody>
      </p:sp>
      <p:pic>
        <p:nvPicPr>
          <p:cNvPr id="57348"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700338"/>
            <a:ext cx="59055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re 1"/>
          <p:cNvSpPr>
            <a:spLocks noGrp="1"/>
          </p:cNvSpPr>
          <p:nvPr>
            <p:ph type="title"/>
          </p:nvPr>
        </p:nvSpPr>
        <p:spPr/>
        <p:txBody>
          <a:bodyPr/>
          <a:lstStyle/>
          <a:p>
            <a:r>
              <a:rPr lang="fr-FR" altLang="fr-FR" smtClean="0"/>
              <a:t>Advice</a:t>
            </a:r>
          </a:p>
        </p:txBody>
      </p:sp>
      <p:sp>
        <p:nvSpPr>
          <p:cNvPr id="58371" name="Espace réservé du contenu 2"/>
          <p:cNvSpPr>
            <a:spLocks noGrp="1"/>
          </p:cNvSpPr>
          <p:nvPr>
            <p:ph idx="1"/>
          </p:nvPr>
        </p:nvSpPr>
        <p:spPr/>
        <p:txBody>
          <a:bodyPr/>
          <a:lstStyle/>
          <a:p>
            <a:r>
              <a:rPr lang="fr-FR" altLang="fr-FR" smtClean="0"/>
              <a:t>Gère automatiquement l’exception du ExceptionHandler si elle arrive en répondant par le ResponseStatus</a:t>
            </a:r>
          </a:p>
          <a:p>
            <a:pPr lvl="1"/>
            <a:r>
              <a:rPr lang="fr-FR" altLang="fr-FR" smtClean="0"/>
              <a:t>Ici 404</a:t>
            </a:r>
          </a:p>
          <a:p>
            <a:pPr lvl="1"/>
            <a:endParaRPr lang="fr-FR" altLang="fr-FR" smtClean="0"/>
          </a:p>
        </p:txBody>
      </p:sp>
      <p:pic>
        <p:nvPicPr>
          <p:cNvPr id="58372"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4038600"/>
            <a:ext cx="65151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re 1"/>
          <p:cNvSpPr>
            <a:spLocks noGrp="1"/>
          </p:cNvSpPr>
          <p:nvPr>
            <p:ph type="title"/>
          </p:nvPr>
        </p:nvSpPr>
        <p:spPr/>
        <p:txBody>
          <a:bodyPr/>
          <a:lstStyle/>
          <a:p>
            <a:r>
              <a:rPr lang="fr-FR" altLang="fr-FR" smtClean="0"/>
              <a:t>Entity</a:t>
            </a:r>
          </a:p>
        </p:txBody>
      </p:sp>
      <p:sp>
        <p:nvSpPr>
          <p:cNvPr id="59395" name="Espace réservé du contenu 2"/>
          <p:cNvSpPr>
            <a:spLocks noGrp="1"/>
          </p:cNvSpPr>
          <p:nvPr>
            <p:ph idx="1"/>
          </p:nvPr>
        </p:nvSpPr>
        <p:spPr>
          <a:xfrm>
            <a:off x="1173163" y="1981200"/>
            <a:ext cx="3614737" cy="4114800"/>
          </a:xfrm>
        </p:spPr>
        <p:txBody>
          <a:bodyPr/>
          <a:lstStyle/>
          <a:p>
            <a:r>
              <a:rPr lang="fr-FR" altLang="fr-FR" smtClean="0"/>
              <a:t>Entité JPA</a:t>
            </a:r>
          </a:p>
          <a:p>
            <a:r>
              <a:rPr lang="fr-FR" altLang="fr-FR" smtClean="0"/>
              <a:t>@Entity</a:t>
            </a:r>
          </a:p>
        </p:txBody>
      </p:sp>
      <p:pic>
        <p:nvPicPr>
          <p:cNvPr id="59396"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916113"/>
            <a:ext cx="40862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re 1"/>
          <p:cNvSpPr>
            <a:spLocks noGrp="1"/>
          </p:cNvSpPr>
          <p:nvPr>
            <p:ph type="title"/>
          </p:nvPr>
        </p:nvSpPr>
        <p:spPr/>
        <p:txBody>
          <a:bodyPr/>
          <a:lstStyle/>
          <a:p>
            <a:r>
              <a:rPr lang="fr-FR" altLang="fr-FR" smtClean="0"/>
              <a:t>Repository</a:t>
            </a:r>
          </a:p>
        </p:txBody>
      </p:sp>
      <p:sp>
        <p:nvSpPr>
          <p:cNvPr id="60419" name="Espace réservé du contenu 2"/>
          <p:cNvSpPr>
            <a:spLocks noGrp="1"/>
          </p:cNvSpPr>
          <p:nvPr>
            <p:ph idx="1"/>
          </p:nvPr>
        </p:nvSpPr>
        <p:spPr/>
        <p:txBody>
          <a:bodyPr/>
          <a:lstStyle/>
          <a:p>
            <a:r>
              <a:rPr lang="fr-FR" altLang="fr-FR" smtClean="0"/>
              <a:t>Accès aux données</a:t>
            </a:r>
          </a:p>
          <a:p>
            <a:r>
              <a:rPr lang="fr-FR" altLang="fr-FR" smtClean="0"/>
              <a:t>Spring JPA Repository</a:t>
            </a:r>
          </a:p>
        </p:txBody>
      </p:sp>
      <p:pic>
        <p:nvPicPr>
          <p:cNvPr id="60420"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573463"/>
            <a:ext cx="70580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re 1"/>
          <p:cNvSpPr>
            <a:spLocks noGrp="1"/>
          </p:cNvSpPr>
          <p:nvPr>
            <p:ph type="title"/>
          </p:nvPr>
        </p:nvSpPr>
        <p:spPr/>
        <p:txBody>
          <a:bodyPr/>
          <a:lstStyle/>
          <a:p>
            <a:r>
              <a:rPr lang="fr-FR" altLang="fr-FR" smtClean="0"/>
              <a:t>Initialisation de la base de données</a:t>
            </a:r>
          </a:p>
        </p:txBody>
      </p:sp>
      <p:sp>
        <p:nvSpPr>
          <p:cNvPr id="61443" name="Espace réservé du contenu 2"/>
          <p:cNvSpPr>
            <a:spLocks noGrp="1"/>
          </p:cNvSpPr>
          <p:nvPr>
            <p:ph idx="1"/>
          </p:nvPr>
        </p:nvSpPr>
        <p:spPr/>
        <p:txBody>
          <a:bodyPr/>
          <a:lstStyle/>
          <a:p>
            <a:r>
              <a:rPr lang="fr-FR" altLang="fr-FR" smtClean="0"/>
              <a:t>@Configuration</a:t>
            </a:r>
          </a:p>
          <a:p>
            <a:pPr lvl="1"/>
            <a:r>
              <a:rPr lang="fr-FR" altLang="fr-FR" smtClean="0"/>
              <a:t>Charge les Bean en singleton en avant démarrage</a:t>
            </a:r>
          </a:p>
          <a:p>
            <a:r>
              <a:rPr lang="fr-FR" altLang="fr-FR" smtClean="0"/>
              <a:t>@slf4j</a:t>
            </a:r>
          </a:p>
          <a:p>
            <a:pPr lvl="1"/>
            <a:r>
              <a:rPr lang="fr-FR" altLang="fr-FR" smtClean="0"/>
              <a:t>Simple Logging Facade</a:t>
            </a:r>
          </a:p>
        </p:txBody>
      </p:sp>
      <p:pic>
        <p:nvPicPr>
          <p:cNvPr id="61444"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088" y="3860800"/>
            <a:ext cx="875347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re 1"/>
          <p:cNvSpPr>
            <a:spLocks noGrp="1"/>
          </p:cNvSpPr>
          <p:nvPr>
            <p:ph type="title"/>
          </p:nvPr>
        </p:nvSpPr>
        <p:spPr/>
        <p:txBody>
          <a:bodyPr/>
          <a:lstStyle/>
          <a:p>
            <a:r>
              <a:rPr lang="fr-FR" altLang="fr-FR" smtClean="0"/>
              <a:t>Contrôleur</a:t>
            </a:r>
          </a:p>
        </p:txBody>
      </p:sp>
      <p:sp>
        <p:nvSpPr>
          <p:cNvPr id="62467" name="Espace réservé du contenu 2"/>
          <p:cNvSpPr>
            <a:spLocks noGrp="1"/>
          </p:cNvSpPr>
          <p:nvPr>
            <p:ph idx="1"/>
          </p:nvPr>
        </p:nvSpPr>
        <p:spPr>
          <a:xfrm>
            <a:off x="1160463" y="1844675"/>
            <a:ext cx="7772400" cy="4114800"/>
          </a:xfrm>
        </p:spPr>
        <p:txBody>
          <a:bodyPr/>
          <a:lstStyle/>
          <a:p>
            <a:r>
              <a:rPr lang="fr-FR" altLang="fr-FR" smtClean="0"/>
              <a:t>Injection du repository par IoD</a:t>
            </a:r>
          </a:p>
        </p:txBody>
      </p:sp>
      <p:pic>
        <p:nvPicPr>
          <p:cNvPr id="62468" name="Imag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924175"/>
            <a:ext cx="554355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re 1"/>
          <p:cNvSpPr>
            <a:spLocks noGrp="1"/>
          </p:cNvSpPr>
          <p:nvPr>
            <p:ph type="title"/>
          </p:nvPr>
        </p:nvSpPr>
        <p:spPr/>
        <p:txBody>
          <a:bodyPr/>
          <a:lstStyle/>
          <a:p>
            <a:r>
              <a:rPr lang="fr-FR" altLang="fr-FR" smtClean="0"/>
              <a:t>Service</a:t>
            </a:r>
          </a:p>
        </p:txBody>
      </p:sp>
      <p:sp>
        <p:nvSpPr>
          <p:cNvPr id="63491" name="Espace réservé du contenu 2"/>
          <p:cNvSpPr>
            <a:spLocks noGrp="1"/>
          </p:cNvSpPr>
          <p:nvPr>
            <p:ph idx="1"/>
          </p:nvPr>
        </p:nvSpPr>
        <p:spPr/>
        <p:txBody>
          <a:bodyPr/>
          <a:lstStyle/>
          <a:p>
            <a:r>
              <a:rPr lang="fr-FR" altLang="fr-FR" smtClean="0"/>
              <a:t>Design Pattern Service</a:t>
            </a:r>
          </a:p>
          <a:p>
            <a:pPr lvl="1"/>
            <a:r>
              <a:rPr lang="fr-FR" altLang="fr-FR" smtClean="0"/>
              <a:t>Le contrôleur ne doit pas posséder de code métier</a:t>
            </a:r>
          </a:p>
          <a:p>
            <a:pPr lvl="1"/>
            <a:r>
              <a:rPr lang="fr-FR" altLang="fr-FR" smtClean="0"/>
              <a:t>Transférer le code dans une classe Service</a:t>
            </a:r>
          </a:p>
          <a:p>
            <a:pPr lvl="1"/>
            <a:r>
              <a:rPr lang="fr-FR" altLang="fr-FR" smtClean="0"/>
              <a:t>@Service</a:t>
            </a:r>
          </a:p>
          <a:p>
            <a:pPr lvl="1"/>
            <a:r>
              <a:rPr lang="fr-FR" altLang="fr-FR" smtClean="0"/>
              <a:t>Le service doit communiquer avec le contrôleur via des DTO</a:t>
            </a:r>
          </a:p>
          <a:p>
            <a:pPr lvl="1"/>
            <a:r>
              <a:rPr lang="fr-FR" altLang="fr-FR" smtClean="0"/>
              <a:t>Jamais via les entités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re 1"/>
          <p:cNvSpPr>
            <a:spLocks noGrp="1"/>
          </p:cNvSpPr>
          <p:nvPr>
            <p:ph type="title"/>
          </p:nvPr>
        </p:nvSpPr>
        <p:spPr/>
        <p:txBody>
          <a:bodyPr/>
          <a:lstStyle/>
          <a:p>
            <a:r>
              <a:rPr lang="fr-FR" altLang="fr-FR" smtClean="0"/>
              <a:t>Service</a:t>
            </a:r>
          </a:p>
        </p:txBody>
      </p:sp>
      <p:sp>
        <p:nvSpPr>
          <p:cNvPr id="3" name="Espace réservé du contenu 2"/>
          <p:cNvSpPr>
            <a:spLocks noGrp="1"/>
          </p:cNvSpPr>
          <p:nvPr>
            <p:ph idx="1"/>
          </p:nvPr>
        </p:nvSpPr>
        <p:spPr/>
        <p:txBody>
          <a:bodyPr/>
          <a:lstStyle/>
          <a:p>
            <a:pPr>
              <a:defRPr/>
            </a:pPr>
            <a:r>
              <a:rPr lang="fr-FR" dirty="0" smtClean="0"/>
              <a:t>Il est possible d’ajouter un préfixe d’URL sur le contrôleur</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RestController</a:t>
            </a:r>
            <a:endParaRPr lang="en-US" sz="2000" dirty="0" smtClean="0">
              <a:latin typeface="Courier New" panose="02070309020205020404" pitchFamily="49" charset="0"/>
              <a:cs typeface="Courier New" panose="02070309020205020404" pitchFamily="49" charset="0"/>
            </a:endParaRP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RequestMapping</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api</a:t>
            </a:r>
            <a:r>
              <a:rPr lang="en-US" sz="2000" dirty="0" smtClean="0">
                <a:latin typeface="Courier New" panose="02070309020205020404" pitchFamily="49" charset="0"/>
                <a:cs typeface="Courier New" panose="02070309020205020404" pitchFamily="49" charset="0"/>
              </a:rPr>
              <a:t>")</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public class </a:t>
            </a:r>
            <a:r>
              <a:rPr lang="en-US" sz="2000" dirty="0" err="1" smtClean="0">
                <a:latin typeface="Courier New" panose="02070309020205020404" pitchFamily="49" charset="0"/>
                <a:cs typeface="Courier New" panose="02070309020205020404" pitchFamily="49" charset="0"/>
              </a:rPr>
              <a:t>EmployeeRestController</a:t>
            </a:r>
            <a:r>
              <a:rPr lang="en-US" sz="2000" dirty="0" smtClean="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Autowired</a:t>
            </a:r>
            <a:endParaRPr lang="en-US" sz="2000" dirty="0" smtClean="0">
              <a:latin typeface="Courier New" panose="02070309020205020404" pitchFamily="49" charset="0"/>
              <a:cs typeface="Courier New" panose="02070309020205020404" pitchFamily="49" charset="0"/>
            </a:endParaRP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    private </a:t>
            </a:r>
            <a:r>
              <a:rPr lang="en-US" sz="2000" dirty="0" err="1" smtClean="0">
                <a:latin typeface="Courier New" panose="02070309020205020404" pitchFamily="49" charset="0"/>
                <a:cs typeface="Courier New" panose="02070309020205020404" pitchFamily="49" charset="0"/>
              </a:rPr>
              <a:t>EmployeeService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employeeService</a:t>
            </a:r>
            <a:r>
              <a:rPr lang="en-US" sz="2000" dirty="0" smtClean="0">
                <a:latin typeface="Courier New" panose="02070309020205020404" pitchFamily="49" charset="0"/>
                <a:cs typeface="Courier New" panose="02070309020205020404" pitchFamily="49" charset="0"/>
              </a:rPr>
              <a:t>;</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GetMapping</a:t>
            </a:r>
            <a:r>
              <a:rPr lang="en-US" sz="2000" dirty="0" smtClean="0">
                <a:latin typeface="Courier New" panose="02070309020205020404" pitchFamily="49" charset="0"/>
                <a:cs typeface="Courier New" panose="02070309020205020404" pitchFamily="49" charset="0"/>
              </a:rPr>
              <a:t>("/employees")</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    public List&lt;Employee&gt; </a:t>
            </a:r>
            <a:r>
              <a:rPr lang="en-US" sz="2000" dirty="0" err="1" smtClean="0">
                <a:latin typeface="Courier New" panose="02070309020205020404" pitchFamily="49" charset="0"/>
                <a:cs typeface="Courier New" panose="02070309020205020404" pitchFamily="49" charset="0"/>
              </a:rPr>
              <a:t>getAllEmployees</a:t>
            </a:r>
            <a:r>
              <a:rPr lang="en-US" sz="2000" dirty="0" smtClean="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        return </a:t>
            </a:r>
            <a:r>
              <a:rPr lang="en-US" sz="2000" dirty="0" err="1" smtClean="0">
                <a:latin typeface="Courier New" panose="02070309020205020404" pitchFamily="49" charset="0"/>
                <a:cs typeface="Courier New" panose="02070309020205020404" pitchFamily="49" charset="0"/>
              </a:rPr>
              <a:t>employeeService.getAllEmployees</a:t>
            </a:r>
            <a:r>
              <a:rPr lang="en-US" sz="2000" dirty="0" smtClean="0">
                <a:latin typeface="Courier New" panose="02070309020205020404" pitchFamily="49" charset="0"/>
                <a:cs typeface="Courier New" panose="02070309020205020404" pitchFamily="49" charset="0"/>
              </a:rPr>
              <a:t>();</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    }</a:t>
            </a:r>
          </a:p>
          <a:p>
            <a:pPr marL="0" indent="0">
              <a:buFont typeface="Monotype Sorts" pitchFamily="2" charset="2"/>
              <a:buNone/>
              <a:defRPr/>
            </a:pPr>
            <a:r>
              <a:rPr lang="en-US" sz="2000" dirty="0" smtClean="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re 1"/>
          <p:cNvSpPr>
            <a:spLocks noGrp="1"/>
          </p:cNvSpPr>
          <p:nvPr>
            <p:ph type="title"/>
          </p:nvPr>
        </p:nvSpPr>
        <p:spPr/>
        <p:txBody>
          <a:bodyPr/>
          <a:lstStyle/>
          <a:p>
            <a:r>
              <a:rPr lang="fr-FR" altLang="fr-FR" smtClean="0"/>
              <a:t>DTO</a:t>
            </a:r>
          </a:p>
        </p:txBody>
      </p:sp>
      <p:sp>
        <p:nvSpPr>
          <p:cNvPr id="65539" name="Espace réservé du contenu 2"/>
          <p:cNvSpPr>
            <a:spLocks noGrp="1"/>
          </p:cNvSpPr>
          <p:nvPr>
            <p:ph idx="1"/>
          </p:nvPr>
        </p:nvSpPr>
        <p:spPr/>
        <p:txBody>
          <a:bodyPr/>
          <a:lstStyle/>
          <a:p>
            <a:r>
              <a:rPr lang="fr-FR" altLang="fr-FR" smtClean="0"/>
              <a:t>Data Transfer Object</a:t>
            </a:r>
          </a:p>
          <a:p>
            <a:pPr lvl="1"/>
            <a:r>
              <a:rPr lang="fr-FR" altLang="fr-FR" smtClean="0"/>
              <a:t>Objet sérialisé pour le transfert JSON</a:t>
            </a:r>
          </a:p>
          <a:p>
            <a:pPr lvl="1"/>
            <a:r>
              <a:rPr lang="fr-FR" altLang="fr-FR" smtClean="0"/>
              <a:t>Au format convenu avec le frontend</a:t>
            </a:r>
          </a:p>
          <a:p>
            <a:pPr lvl="1"/>
            <a:endParaRPr lang="fr-FR" altLang="fr-FR"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re 1"/>
          <p:cNvSpPr>
            <a:spLocks noGrp="1"/>
          </p:cNvSpPr>
          <p:nvPr>
            <p:ph type="title"/>
          </p:nvPr>
        </p:nvSpPr>
        <p:spPr/>
        <p:txBody>
          <a:bodyPr/>
          <a:lstStyle/>
          <a:p>
            <a:r>
              <a:rPr lang="fr-FR" altLang="fr-FR" smtClean="0"/>
              <a:t>Adapter</a:t>
            </a:r>
          </a:p>
        </p:txBody>
      </p:sp>
      <p:sp>
        <p:nvSpPr>
          <p:cNvPr id="65539" name="Espace réservé du contenu 2"/>
          <p:cNvSpPr>
            <a:spLocks noGrp="1"/>
          </p:cNvSpPr>
          <p:nvPr>
            <p:ph idx="1"/>
          </p:nvPr>
        </p:nvSpPr>
        <p:spPr/>
        <p:txBody>
          <a:bodyPr/>
          <a:lstStyle/>
          <a:p>
            <a:pPr>
              <a:defRPr/>
            </a:pPr>
            <a:r>
              <a:rPr lang="fr-FR" altLang="fr-FR" dirty="0" smtClean="0"/>
              <a:t>Adaptation DTO-</a:t>
            </a:r>
            <a:r>
              <a:rPr lang="fr-FR" altLang="fr-FR" dirty="0" err="1" smtClean="0"/>
              <a:t>Entity</a:t>
            </a:r>
            <a:endParaRPr lang="fr-FR" altLang="fr-FR" dirty="0" smtClean="0"/>
          </a:p>
          <a:p>
            <a:pPr>
              <a:defRPr/>
            </a:pPr>
            <a:r>
              <a:rPr lang="fr-FR" altLang="fr-FR" dirty="0" smtClean="0"/>
              <a:t>Adapter</a:t>
            </a:r>
          </a:p>
          <a:p>
            <a:pPr lvl="1">
              <a:defRPr/>
            </a:pPr>
            <a:r>
              <a:rPr lang="fr-FR" altLang="fr-FR" sz="2000" dirty="0" err="1" smtClean="0">
                <a:latin typeface="Courier New" panose="02070309020205020404" pitchFamily="49" charset="0"/>
                <a:cs typeface="Courier New" panose="02070309020205020404" pitchFamily="49" charset="0"/>
              </a:rPr>
              <a:t>toDTO</a:t>
            </a:r>
            <a:r>
              <a:rPr lang="fr-FR" altLang="fr-FR" sz="2000" dirty="0" smtClean="0">
                <a:latin typeface="Courier New" panose="02070309020205020404" pitchFamily="49" charset="0"/>
                <a:cs typeface="Courier New" panose="02070309020205020404" pitchFamily="49" charset="0"/>
              </a:rPr>
              <a:t>(</a:t>
            </a:r>
            <a:r>
              <a:rPr lang="fr-FR" altLang="fr-FR" sz="2000" dirty="0" err="1" smtClean="0">
                <a:latin typeface="Courier New" panose="02070309020205020404" pitchFamily="49" charset="0"/>
                <a:cs typeface="Courier New" panose="02070309020205020404" pitchFamily="49" charset="0"/>
              </a:rPr>
              <a:t>entity</a:t>
            </a:r>
            <a:r>
              <a:rPr lang="fr-FR" altLang="fr-FR" sz="2000" dirty="0" smtClean="0">
                <a:latin typeface="Courier New" panose="02070309020205020404" pitchFamily="49" charset="0"/>
                <a:cs typeface="Courier New" panose="02070309020205020404" pitchFamily="49" charset="0"/>
              </a:rPr>
              <a:t>)</a:t>
            </a:r>
          </a:p>
          <a:p>
            <a:pPr lvl="1">
              <a:defRPr/>
            </a:pPr>
            <a:r>
              <a:rPr lang="fr-FR" altLang="fr-FR" sz="2000" dirty="0" err="1" smtClean="0">
                <a:latin typeface="Courier New" panose="02070309020205020404" pitchFamily="49" charset="0"/>
                <a:cs typeface="Courier New" panose="02070309020205020404" pitchFamily="49" charset="0"/>
              </a:rPr>
              <a:t>toEntity</a:t>
            </a:r>
            <a:r>
              <a:rPr lang="fr-FR" altLang="fr-FR" sz="2000" dirty="0" smtClean="0">
                <a:latin typeface="Courier New" panose="02070309020205020404" pitchFamily="49" charset="0"/>
                <a:cs typeface="Courier New" panose="02070309020205020404" pitchFamily="49" charset="0"/>
              </a:rPr>
              <a:t>(</a:t>
            </a:r>
            <a:r>
              <a:rPr lang="fr-FR" altLang="fr-FR" sz="2000" dirty="0" err="1" smtClean="0">
                <a:latin typeface="Courier New" panose="02070309020205020404" pitchFamily="49" charset="0"/>
                <a:cs typeface="Courier New" panose="02070309020205020404" pitchFamily="49" charset="0"/>
              </a:rPr>
              <a:t>dto</a:t>
            </a:r>
            <a:r>
              <a:rPr lang="fr-FR" altLang="fr-FR" sz="2000" dirty="0" smtClean="0">
                <a:latin typeface="Courier New" panose="02070309020205020404" pitchFamily="49" charset="0"/>
                <a:cs typeface="Courier New" panose="02070309020205020404" pitchFamily="49" charset="0"/>
              </a:rPr>
              <a:t>)</a:t>
            </a:r>
            <a:endParaRPr lang="fr-FR" altLang="fr-FR" sz="2000" dirty="0">
              <a:latin typeface="Courier New" panose="02070309020205020404" pitchFamily="49" charset="0"/>
              <a:cs typeface="Courier New" panose="02070309020205020404" pitchFamily="49" charset="0"/>
            </a:endParaRPr>
          </a:p>
          <a:p>
            <a:pPr>
              <a:defRPr/>
            </a:pPr>
            <a:r>
              <a:rPr lang="fr-FR" altLang="fr-FR" dirty="0" smtClean="0"/>
              <a:t>Adaptation dans le service</a:t>
            </a:r>
          </a:p>
          <a:p>
            <a:pPr marL="457200" lvl="1" indent="0">
              <a:buFontTx/>
              <a:buNone/>
              <a:defRPr/>
            </a:pPr>
            <a:r>
              <a:rPr lang="fr-FR" altLang="fr-FR" sz="2000" dirty="0" err="1" smtClean="0">
                <a:latin typeface="Courier New" panose="02070309020205020404" pitchFamily="49" charset="0"/>
                <a:cs typeface="Courier New" panose="02070309020205020404" pitchFamily="49" charset="0"/>
              </a:rPr>
              <a:t>entities.stream</a:t>
            </a:r>
            <a:r>
              <a:rPr lang="fr-FR" altLang="fr-FR" sz="2000" dirty="0" smtClean="0">
                <a:latin typeface="Courier New" panose="02070309020205020404" pitchFamily="49" charset="0"/>
                <a:cs typeface="Courier New" panose="02070309020205020404" pitchFamily="49" charset="0"/>
              </a:rPr>
              <a:t>().</a:t>
            </a:r>
            <a:r>
              <a:rPr lang="fr-FR" altLang="fr-FR" sz="2000" dirty="0" err="1" smtClean="0">
                <a:latin typeface="Courier New" panose="02070309020205020404" pitchFamily="49" charset="0"/>
                <a:cs typeface="Courier New" panose="02070309020205020404" pitchFamily="49" charset="0"/>
              </a:rPr>
              <a:t>map</a:t>
            </a:r>
            <a:r>
              <a:rPr lang="fr-FR" altLang="fr-FR" sz="2000" dirty="0" smtClean="0">
                <a:latin typeface="Courier New" panose="02070309020205020404" pitchFamily="49" charset="0"/>
                <a:cs typeface="Courier New" panose="02070309020205020404" pitchFamily="49" charset="0"/>
              </a:rPr>
              <a:t>(adapter::</a:t>
            </a:r>
            <a:r>
              <a:rPr lang="fr-FR" altLang="fr-FR" sz="2000" dirty="0" err="1">
                <a:latin typeface="Courier New" panose="02070309020205020404" pitchFamily="49" charset="0"/>
                <a:cs typeface="Courier New" panose="02070309020205020404" pitchFamily="49" charset="0"/>
              </a:rPr>
              <a:t>t</a:t>
            </a:r>
            <a:r>
              <a:rPr lang="fr-FR" altLang="fr-FR" sz="2000" dirty="0" err="1" smtClean="0">
                <a:latin typeface="Courier New" panose="02070309020205020404" pitchFamily="49" charset="0"/>
                <a:cs typeface="Courier New" panose="02070309020205020404" pitchFamily="49" charset="0"/>
              </a:rPr>
              <a:t>oDto</a:t>
            </a:r>
            <a:r>
              <a:rPr lang="fr-FR" altLang="fr-FR" sz="2000" dirty="0" smtClean="0">
                <a:latin typeface="Courier New" panose="02070309020205020404" pitchFamily="49" charset="0"/>
                <a:cs typeface="Courier New" panose="02070309020205020404" pitchFamily="49" charset="0"/>
              </a:rPr>
              <a:t>).</a:t>
            </a:r>
            <a:r>
              <a:rPr lang="fr-FR" altLang="fr-FR" sz="2000" dirty="0" err="1" smtClean="0">
                <a:latin typeface="Courier New" panose="02070309020205020404" pitchFamily="49" charset="0"/>
                <a:cs typeface="Courier New" panose="02070309020205020404" pitchFamily="49" charset="0"/>
              </a:rPr>
              <a:t>collect</a:t>
            </a:r>
            <a:r>
              <a:rPr lang="fr-FR" altLang="fr-FR" sz="2000" dirty="0" smtClean="0">
                <a:latin typeface="Courier New" panose="02070309020205020404" pitchFamily="49" charset="0"/>
                <a:cs typeface="Courier New" panose="02070309020205020404" pitchFamily="49" charset="0"/>
              </a:rPr>
              <a:t>(</a:t>
            </a:r>
            <a:r>
              <a:rPr lang="fr-FR" altLang="fr-FR" sz="2000" dirty="0" err="1" smtClean="0">
                <a:latin typeface="Courier New" panose="02070309020205020404" pitchFamily="49" charset="0"/>
                <a:cs typeface="Courier New" panose="02070309020205020404" pitchFamily="49" charset="0"/>
              </a:rPr>
              <a:t>Collectors.toList</a:t>
            </a:r>
            <a:r>
              <a:rPr lang="fr-FR" altLang="fr-FR" sz="2000" dirty="0" smtClean="0">
                <a:latin typeface="Courier New" panose="02070309020205020404" pitchFamily="49" charset="0"/>
                <a:cs typeface="Courier New" panose="02070309020205020404" pitchFamily="49" charset="0"/>
              </a:rPr>
              <a:t>())</a:t>
            </a:r>
          </a:p>
          <a:p>
            <a:pPr marL="457200" lvl="1" indent="0">
              <a:buFontTx/>
              <a:buNone/>
              <a:defRPr/>
            </a:pPr>
            <a:r>
              <a:rPr lang="fr-FR" altLang="fr-FR" sz="2000" dirty="0" err="1" smtClean="0">
                <a:latin typeface="Courier New" panose="02070309020205020404" pitchFamily="49" charset="0"/>
                <a:cs typeface="Courier New" panose="02070309020205020404" pitchFamily="49" charset="0"/>
              </a:rPr>
              <a:t>dtos.stream</a:t>
            </a:r>
            <a:r>
              <a:rPr lang="fr-FR" altLang="fr-FR" sz="2000" dirty="0" smtClean="0">
                <a:latin typeface="Courier New" panose="02070309020205020404" pitchFamily="49" charset="0"/>
                <a:cs typeface="Courier New" panose="02070309020205020404" pitchFamily="49" charset="0"/>
              </a:rPr>
              <a:t>().</a:t>
            </a:r>
            <a:r>
              <a:rPr lang="fr-FR" altLang="fr-FR" sz="2000" dirty="0" err="1" smtClean="0">
                <a:latin typeface="Courier New" panose="02070309020205020404" pitchFamily="49" charset="0"/>
                <a:cs typeface="Courier New" panose="02070309020205020404" pitchFamily="49" charset="0"/>
              </a:rPr>
              <a:t>map</a:t>
            </a:r>
            <a:r>
              <a:rPr lang="fr-FR" altLang="fr-FR" sz="2000" dirty="0" smtClean="0">
                <a:latin typeface="Courier New" panose="02070309020205020404" pitchFamily="49" charset="0"/>
                <a:cs typeface="Courier New" panose="02070309020205020404" pitchFamily="49" charset="0"/>
              </a:rPr>
              <a:t>(adapter::</a:t>
            </a:r>
            <a:r>
              <a:rPr lang="fr-FR" altLang="fr-FR" sz="2000" dirty="0" err="1" smtClean="0">
                <a:latin typeface="Courier New" panose="02070309020205020404" pitchFamily="49" charset="0"/>
                <a:cs typeface="Courier New" panose="02070309020205020404" pitchFamily="49" charset="0"/>
              </a:rPr>
              <a:t>toEntity</a:t>
            </a:r>
            <a:r>
              <a:rPr lang="fr-FR" altLang="fr-FR" sz="2000" dirty="0" smtClean="0">
                <a:latin typeface="Courier New" panose="02070309020205020404" pitchFamily="49" charset="0"/>
                <a:cs typeface="Courier New" panose="02070309020205020404" pitchFamily="49" charset="0"/>
              </a:rPr>
              <a:t>).</a:t>
            </a:r>
            <a:r>
              <a:rPr lang="fr-FR" altLang="fr-FR" sz="2000" dirty="0" err="1" smtClean="0">
                <a:latin typeface="Courier New" panose="02070309020205020404" pitchFamily="49" charset="0"/>
                <a:cs typeface="Courier New" panose="02070309020205020404" pitchFamily="49" charset="0"/>
              </a:rPr>
              <a:t>collect</a:t>
            </a:r>
            <a:r>
              <a:rPr lang="fr-FR" altLang="fr-FR" sz="2000" dirty="0" smtClean="0">
                <a:latin typeface="Courier New" panose="02070309020205020404" pitchFamily="49" charset="0"/>
                <a:cs typeface="Courier New" panose="02070309020205020404" pitchFamily="49" charset="0"/>
              </a:rPr>
              <a:t>(</a:t>
            </a:r>
            <a:r>
              <a:rPr lang="fr-FR" altLang="fr-FR" sz="2000" dirty="0" err="1" smtClean="0">
                <a:latin typeface="Courier New" panose="02070309020205020404" pitchFamily="49" charset="0"/>
                <a:cs typeface="Courier New" panose="02070309020205020404" pitchFamily="49" charset="0"/>
              </a:rPr>
              <a:t>Collectors.toList</a:t>
            </a:r>
            <a:r>
              <a:rPr lang="fr-FR" altLang="fr-FR" sz="2000" dirty="0" smtClean="0">
                <a:latin typeface="Courier New" panose="02070309020205020404" pitchFamily="49" charset="0"/>
                <a:cs typeface="Courier New" panose="02070309020205020404" pitchFamily="49" charset="0"/>
              </a:rPr>
              <a:t>())</a:t>
            </a:r>
          </a:p>
          <a:p>
            <a:pPr lvl="1">
              <a:defRPr/>
            </a:pPr>
            <a:endParaRPr lang="fr-FR" altLang="fr-FR"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fr-FR" altLang="fr-FR" smtClean="0"/>
              <a:t>Pourquoi l’interopérabilité ?</a:t>
            </a:r>
          </a:p>
        </p:txBody>
      </p:sp>
      <p:sp>
        <p:nvSpPr>
          <p:cNvPr id="11267" name="Rectangle 3"/>
          <p:cNvSpPr>
            <a:spLocks noGrp="1" noChangeArrowheads="1"/>
          </p:cNvSpPr>
          <p:nvPr>
            <p:ph idx="1"/>
          </p:nvPr>
        </p:nvSpPr>
        <p:spPr>
          <a:xfrm>
            <a:off x="279400" y="1312863"/>
            <a:ext cx="8599488" cy="3625850"/>
          </a:xfrm>
        </p:spPr>
        <p:txBody>
          <a:bodyPr/>
          <a:lstStyle/>
          <a:p>
            <a:r>
              <a:rPr lang="fr-FR" altLang="fr-FR" sz="1800" smtClean="0"/>
              <a:t>Les services et les clients interopérables réduisent la duplication</a:t>
            </a:r>
          </a:p>
          <a:p>
            <a:pPr lvl="1"/>
            <a:r>
              <a:rPr lang="fr-FR" altLang="fr-FR" sz="1800" smtClean="0"/>
              <a:t>Inutile de reconstruire la même fonctionnalité pour chaque nouveau langage ou chaque nouvelle plate-forme</a:t>
            </a:r>
          </a:p>
          <a:p>
            <a:pPr lvl="1"/>
            <a:r>
              <a:rPr lang="fr-FR" altLang="fr-FR" sz="1800" smtClean="0"/>
              <a:t>Les coûts de développement et de maintenance sont réduits</a:t>
            </a:r>
          </a:p>
          <a:p>
            <a:r>
              <a:rPr lang="fr-FR" altLang="fr-FR" sz="1800" smtClean="0"/>
              <a:t>On peut utiliser le même service depuis toutes les applications, sur toutes les plates-formes</a:t>
            </a:r>
          </a:p>
          <a:p>
            <a:pPr lvl="1"/>
            <a:r>
              <a:rPr lang="fr-FR" altLang="fr-FR" sz="1800" smtClean="0"/>
              <a:t>L’usage du service est cohérent dans toute l’entreprise</a:t>
            </a:r>
          </a:p>
          <a:p>
            <a:pPr lvl="1"/>
            <a:r>
              <a:rPr lang="fr-FR" altLang="fr-FR" sz="1800" smtClean="0"/>
              <a:t>Utile pour les règles métier qui changent fréquemment</a:t>
            </a:r>
          </a:p>
          <a:p>
            <a:r>
              <a:rPr lang="fr-FR" altLang="fr-FR" sz="1800" smtClean="0"/>
              <a:t>La réutilisation a lieu au niveau de services entiers</a:t>
            </a:r>
          </a:p>
          <a:p>
            <a:pPr lvl="1"/>
            <a:r>
              <a:rPr lang="fr-FR" altLang="fr-FR" sz="1800" smtClean="0"/>
              <a:t>Les bibliothèques de classes ne sont utiles que pour les applications écrites dans le même langage</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fr-FR" altLang="fr-FR" smtClean="0"/>
              <a:t>Avantages de SOA</a:t>
            </a:r>
          </a:p>
        </p:txBody>
      </p:sp>
      <p:sp>
        <p:nvSpPr>
          <p:cNvPr id="25602" name="Rectangle 3"/>
          <p:cNvSpPr>
            <a:spLocks noGrp="1" noChangeArrowheads="1"/>
          </p:cNvSpPr>
          <p:nvPr>
            <p:ph idx="1"/>
          </p:nvPr>
        </p:nvSpPr>
        <p:spPr>
          <a:xfrm>
            <a:off x="279400" y="1312863"/>
            <a:ext cx="8599488" cy="4708525"/>
          </a:xfrm>
        </p:spPr>
        <p:txBody>
          <a:bodyPr>
            <a:normAutofit lnSpcReduction="10000"/>
          </a:bodyPr>
          <a:lstStyle/>
          <a:p>
            <a:pPr>
              <a:defRPr/>
            </a:pPr>
            <a:r>
              <a:rPr lang="fr-FR" sz="1800" dirty="0" smtClean="0"/>
              <a:t>SOA offre les avantages du couplage faible et de l’interopérabilité</a:t>
            </a:r>
          </a:p>
          <a:p>
            <a:pPr lvl="1">
              <a:defRPr/>
            </a:pPr>
            <a:r>
              <a:rPr lang="fr-FR" sz="1800" dirty="0" smtClean="0"/>
              <a:t>Souplesse pour changer la topologie de l’architecture d’entreprise</a:t>
            </a:r>
          </a:p>
          <a:p>
            <a:pPr lvl="2">
              <a:defRPr/>
            </a:pPr>
            <a:r>
              <a:rPr lang="fr-FR" sz="1800" dirty="0" smtClean="0"/>
              <a:t>Ajouter des serveurs si l’usage est plus important que prévu</a:t>
            </a:r>
          </a:p>
          <a:p>
            <a:pPr lvl="2">
              <a:defRPr/>
            </a:pPr>
            <a:r>
              <a:rPr lang="fr-FR" sz="1800" dirty="0" smtClean="0"/>
              <a:t>Écrire des clients supplémentaires pour répondre à de nouveaux besoins</a:t>
            </a:r>
          </a:p>
          <a:p>
            <a:pPr lvl="1">
              <a:defRPr/>
            </a:pPr>
            <a:r>
              <a:rPr lang="fr-FR" sz="1800" dirty="0" smtClean="0"/>
              <a:t>Réutilisation au niveau des services</a:t>
            </a:r>
          </a:p>
          <a:p>
            <a:pPr lvl="2">
              <a:defRPr/>
            </a:pPr>
            <a:r>
              <a:rPr lang="fr-FR" sz="1800" dirty="0" smtClean="0"/>
              <a:t>Pas seulement au niveau des bibliothèques de classes</a:t>
            </a:r>
          </a:p>
          <a:p>
            <a:pPr lvl="2">
              <a:defRPr/>
            </a:pPr>
            <a:r>
              <a:rPr lang="fr-FR" sz="1800" dirty="0" smtClean="0"/>
              <a:t>Réutilisation entre plates-formes et entre langages de programmation</a:t>
            </a:r>
          </a:p>
          <a:p>
            <a:pPr lvl="2">
              <a:defRPr/>
            </a:pPr>
            <a:r>
              <a:rPr lang="fr-FR" sz="1800" dirty="0" smtClean="0"/>
              <a:t>Entraîne des économies de coûts</a:t>
            </a:r>
          </a:p>
          <a:p>
            <a:pPr lvl="1">
              <a:defRPr/>
            </a:pPr>
            <a:r>
              <a:rPr lang="fr-FR" sz="1800" dirty="0" smtClean="0"/>
              <a:t>Oblige à une cohérence dans l’entreprise</a:t>
            </a:r>
          </a:p>
          <a:p>
            <a:pPr lvl="2">
              <a:defRPr/>
            </a:pPr>
            <a:r>
              <a:rPr lang="fr-FR" sz="1800" dirty="0" smtClean="0"/>
              <a:t>Toutes les applications utilisent les mêmes règles métier si elles utilisent le même service</a:t>
            </a:r>
          </a:p>
          <a:p>
            <a:pPr lvl="1">
              <a:defRPr/>
            </a:pPr>
            <a:r>
              <a:rPr lang="fr-FR" sz="1800" dirty="0" smtClean="0"/>
              <a:t>Il est facile de modifier les règles métier en fonction de nouvelles exigences</a:t>
            </a:r>
          </a:p>
          <a:p>
            <a:pPr lvl="2">
              <a:defRPr/>
            </a:pPr>
            <a:r>
              <a:rPr lang="fr-FR" sz="1800" dirty="0" smtClean="0"/>
              <a:t>Il suffit de modifier une seule base de code</a:t>
            </a:r>
          </a:p>
          <a:p>
            <a:pPr>
              <a:defRPr/>
            </a:pPr>
            <a:r>
              <a:rPr lang="fr-FR" sz="1800" dirty="0" smtClean="0"/>
              <a:t>SOA offre souplesse, réutilisation, économies de coûts, cohérence</a:t>
            </a:r>
            <a:br>
              <a:rPr lang="fr-FR" sz="1800" dirty="0" smtClean="0"/>
            </a:br>
            <a:r>
              <a:rPr lang="fr-FR" sz="1800" dirty="0" smtClean="0"/>
              <a:t>et agilité</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fr-FR" altLang="fr-FR" smtClean="0"/>
              <a:t>Acteurs SOA</a:t>
            </a:r>
          </a:p>
        </p:txBody>
      </p:sp>
      <p:sp>
        <p:nvSpPr>
          <p:cNvPr id="749571" name="Rectangle 3"/>
          <p:cNvSpPr>
            <a:spLocks noGrp="1" noChangeArrowheads="1"/>
          </p:cNvSpPr>
          <p:nvPr>
            <p:ph idx="1"/>
          </p:nvPr>
        </p:nvSpPr>
        <p:spPr>
          <a:xfrm>
            <a:off x="279400" y="1254125"/>
            <a:ext cx="8599488" cy="5380038"/>
          </a:xfrm>
        </p:spPr>
        <p:txBody>
          <a:bodyPr/>
          <a:lstStyle/>
          <a:p>
            <a:pPr>
              <a:defRPr/>
            </a:pPr>
            <a:r>
              <a:rPr lang="fr-FR" sz="1800" dirty="0" smtClean="0"/>
              <a:t>Dans une SOA, il y a des clients, des services et un annuaire commun</a:t>
            </a:r>
          </a:p>
          <a:p>
            <a:pPr lvl="1">
              <a:defRPr/>
            </a:pPr>
            <a:r>
              <a:rPr lang="fr-FR" sz="1800" dirty="0" smtClean="0"/>
              <a:t>Les services s’enregistrent dans l’annuaire (</a:t>
            </a:r>
            <a:r>
              <a:rPr lang="fr-FR" sz="1800" i="1" dirty="0" smtClean="0"/>
              <a:t>registry</a:t>
            </a:r>
            <a:r>
              <a:rPr lang="fr-FR" sz="1800" dirty="0" smtClean="0"/>
              <a:t>)</a:t>
            </a:r>
          </a:p>
          <a:p>
            <a:pPr lvl="1">
              <a:defRPr/>
            </a:pPr>
            <a:r>
              <a:rPr lang="fr-FR" sz="1800" dirty="0" smtClean="0"/>
              <a:t>Les clients peuvent rechercher un descripteur de service dans l’annuaire</a:t>
            </a:r>
          </a:p>
          <a:p>
            <a:pPr lvl="1">
              <a:defRPr/>
            </a:pPr>
            <a:r>
              <a:rPr lang="fr-FR" sz="1800" dirty="0" smtClean="0"/>
              <a:t>Les clients l’utilisent pour invoquer des opérations directement sur le service</a:t>
            </a:r>
          </a:p>
          <a:p>
            <a:pPr lvl="1">
              <a:defRPr/>
            </a:pPr>
            <a:endParaRPr lang="fr-FR" sz="1800" dirty="0" smtClean="0"/>
          </a:p>
          <a:p>
            <a:pPr>
              <a:defRPr/>
            </a:pPr>
            <a:endParaRPr lang="fr-FR" sz="1800" dirty="0" smtClean="0"/>
          </a:p>
          <a:p>
            <a:pPr>
              <a:defRPr/>
            </a:pPr>
            <a:endParaRPr lang="fr-FR" sz="1800" dirty="0" smtClean="0"/>
          </a:p>
          <a:p>
            <a:pPr>
              <a:defRPr/>
            </a:pPr>
            <a:endParaRPr lang="fr-FR" sz="1800" dirty="0" smtClean="0"/>
          </a:p>
          <a:p>
            <a:pPr>
              <a:defRPr/>
            </a:pPr>
            <a:endParaRPr lang="fr-FR" sz="1800" dirty="0" smtClean="0"/>
          </a:p>
          <a:p>
            <a:pPr>
              <a:defRPr/>
            </a:pPr>
            <a:endParaRPr lang="fr-FR" sz="1800" dirty="0" smtClean="0"/>
          </a:p>
          <a:p>
            <a:pPr>
              <a:defRPr/>
            </a:pPr>
            <a:endParaRPr lang="fr-FR" sz="1800" dirty="0" smtClean="0"/>
          </a:p>
          <a:p>
            <a:pPr>
              <a:defRPr/>
            </a:pPr>
            <a:r>
              <a:rPr lang="fr-FR" sz="1800" dirty="0" smtClean="0"/>
              <a:t>Dans beaucoup d’implémentations, l’annuaire est abandonné</a:t>
            </a:r>
          </a:p>
          <a:p>
            <a:pPr marL="690563" lvl="1" indent="-344488">
              <a:defRPr/>
            </a:pPr>
            <a:r>
              <a:rPr lang="fr-FR" sz="1800" dirty="0" smtClean="0"/>
              <a:t>À la place, le service est installé à un emplacement connu du client</a:t>
            </a:r>
          </a:p>
          <a:p>
            <a:pPr lvl="1">
              <a:defRPr/>
            </a:pPr>
            <a:endParaRPr lang="fr-FR" sz="1800" dirty="0"/>
          </a:p>
        </p:txBody>
      </p:sp>
      <p:pic>
        <p:nvPicPr>
          <p:cNvPr id="1536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555875" y="2852738"/>
            <a:ext cx="4319588"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65" name="Group 40"/>
          <p:cNvGrpSpPr>
            <a:grpSpLocks/>
          </p:cNvGrpSpPr>
          <p:nvPr/>
        </p:nvGrpSpPr>
        <p:grpSpPr bwMode="auto">
          <a:xfrm>
            <a:off x="542925" y="5827713"/>
            <a:ext cx="523875" cy="549275"/>
            <a:chOff x="286" y="1234"/>
            <a:chExt cx="330" cy="346"/>
          </a:xfrm>
        </p:grpSpPr>
        <p:sp>
          <p:nvSpPr>
            <p:cNvPr id="15366" name="Oval 41"/>
            <p:cNvSpPr>
              <a:spLocks noChangeArrowheads="1"/>
            </p:cNvSpPr>
            <p:nvPr/>
          </p:nvSpPr>
          <p:spPr bwMode="blackWhite">
            <a:xfrm>
              <a:off x="326" y="1345"/>
              <a:ext cx="245" cy="142"/>
            </a:xfrm>
            <a:prstGeom prst="ellipse">
              <a:avLst/>
            </a:prstGeom>
            <a:solidFill>
              <a:schemeClr val="tx2"/>
            </a:solidFill>
            <a:ln w="12700">
              <a:solidFill>
                <a:srgbClr val="008000"/>
              </a:solidFill>
              <a:round/>
              <a:headEnd/>
              <a:tailEnd/>
            </a:ln>
            <a:effectLst>
              <a:outerShdw dist="35921" dir="2700000" algn="ctr" rotWithShape="0">
                <a:srgbClr val="008000"/>
              </a:outerShdw>
            </a:effectLst>
          </p:spPr>
          <p:txBody>
            <a:bodyPr wrap="none" anchor="ctr">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en-US" altLang="fr-FR" sz="2400"/>
            </a:p>
          </p:txBody>
        </p:sp>
        <p:sp>
          <p:nvSpPr>
            <p:cNvPr id="15367" name="Rectangle 42"/>
            <p:cNvSpPr>
              <a:spLocks noChangeArrowheads="1"/>
            </p:cNvSpPr>
            <p:nvPr/>
          </p:nvSpPr>
          <p:spPr bwMode="auto">
            <a:xfrm>
              <a:off x="286" y="1234"/>
              <a:ext cx="33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r>
                <a:rPr lang="en-US" altLang="fr-FR" sz="3000">
                  <a:solidFill>
                    <a:srgbClr val="008000"/>
                  </a:solidFill>
                  <a:sym typeface="Wingdings" panose="05000000000000000000" pitchFamily="2" charset="2"/>
                </a:rPr>
                <a:t></a:t>
              </a:r>
            </a:p>
          </p:txBody>
        </p:sp>
      </p:gr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ChangeArrowheads="1"/>
          </p:cNvSpPr>
          <p:nvPr>
            <p:ph type="title"/>
          </p:nvPr>
        </p:nvSpPr>
        <p:spPr/>
        <p:txBody>
          <a:bodyPr>
            <a:normAutofit fontScale="90000"/>
          </a:bodyPr>
          <a:lstStyle/>
          <a:p>
            <a:pPr>
              <a:defRPr/>
            </a:pPr>
            <a:r>
              <a:rPr lang="fr-FR" dirty="0" smtClean="0"/>
              <a:t>Les services Web XML  implémentent une SOA</a:t>
            </a:r>
            <a:endParaRPr lang="fr-FR" dirty="0"/>
          </a:p>
        </p:txBody>
      </p:sp>
      <p:sp>
        <p:nvSpPr>
          <p:cNvPr id="17411" name="Rectangle 3"/>
          <p:cNvSpPr>
            <a:spLocks noGrp="1" noChangeArrowheads="1"/>
          </p:cNvSpPr>
          <p:nvPr>
            <p:ph idx="1"/>
          </p:nvPr>
        </p:nvSpPr>
        <p:spPr>
          <a:xfrm>
            <a:off x="279400" y="1312863"/>
            <a:ext cx="8599488" cy="2590800"/>
          </a:xfrm>
        </p:spPr>
        <p:txBody>
          <a:bodyPr/>
          <a:lstStyle/>
          <a:p>
            <a:endParaRPr lang="fr-FR" altLang="fr-FR" sz="1800" smtClean="0"/>
          </a:p>
          <a:p>
            <a:r>
              <a:rPr lang="fr-FR" altLang="fr-FR" sz="1800" smtClean="0"/>
              <a:t>Les services Web XML obtiennent l’interopérabilité et le couplage faible</a:t>
            </a:r>
            <a:br>
              <a:rPr lang="fr-FR" altLang="fr-FR" sz="1800" smtClean="0"/>
            </a:br>
            <a:r>
              <a:rPr lang="fr-FR" altLang="fr-FR" sz="1800" i="1" smtClean="0"/>
              <a:t>via </a:t>
            </a:r>
            <a:r>
              <a:rPr lang="fr-FR" altLang="fr-FR" sz="1800" smtClean="0"/>
              <a:t>l’utilisation de standards</a:t>
            </a:r>
          </a:p>
          <a:p>
            <a:pPr lvl="1"/>
            <a:r>
              <a:rPr lang="fr-FR" altLang="fr-FR" sz="1800" smtClean="0"/>
              <a:t>Les messages de requête et de réponses appliquent des standards</a:t>
            </a:r>
          </a:p>
          <a:p>
            <a:pPr lvl="1"/>
            <a:r>
              <a:rPr lang="fr-FR" altLang="fr-FR" sz="1800" smtClean="0"/>
              <a:t>Les opérations sont invoquées de manière standard</a:t>
            </a:r>
          </a:p>
          <a:p>
            <a:r>
              <a:rPr lang="fr-FR" altLang="fr-FR" sz="1800" smtClean="0"/>
              <a:t>Même la description des messages et des opérations se conforme à</a:t>
            </a:r>
            <a:br>
              <a:rPr lang="fr-FR" altLang="fr-FR" sz="1800" smtClean="0"/>
            </a:br>
            <a:r>
              <a:rPr lang="fr-FR" altLang="fr-FR" sz="1800" smtClean="0"/>
              <a:t>un standard</a:t>
            </a:r>
          </a:p>
          <a:p>
            <a:pPr lvl="1"/>
            <a:r>
              <a:rPr lang="fr-FR" altLang="fr-FR" sz="1800" smtClean="0"/>
              <a:t>Non dépendant de l’implémentation du service</a:t>
            </a:r>
          </a:p>
          <a:p>
            <a:pPr lvl="1"/>
            <a:r>
              <a:rPr lang="fr-FR" altLang="fr-FR" sz="1800" smtClean="0"/>
              <a:t>À partir des descriptions, le code du client  peut être écrit</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fr-FR" altLang="fr-FR" smtClean="0"/>
              <a:t>JAX-WS et Metro</a:t>
            </a:r>
          </a:p>
        </p:txBody>
      </p:sp>
      <p:sp>
        <p:nvSpPr>
          <p:cNvPr id="19459" name="Rectangle 3"/>
          <p:cNvSpPr>
            <a:spLocks noGrp="1" noChangeArrowheads="1"/>
          </p:cNvSpPr>
          <p:nvPr>
            <p:ph idx="1"/>
          </p:nvPr>
        </p:nvSpPr>
        <p:spPr>
          <a:xfrm>
            <a:off x="279400" y="1211263"/>
            <a:ext cx="8599488" cy="5221287"/>
          </a:xfrm>
        </p:spPr>
        <p:txBody>
          <a:bodyPr/>
          <a:lstStyle/>
          <a:p>
            <a:pPr>
              <a:lnSpc>
                <a:spcPts val="2000"/>
              </a:lnSpc>
            </a:pPr>
            <a:r>
              <a:rPr lang="fr-FR" altLang="fr-FR" sz="1800" smtClean="0"/>
              <a:t>JAX-WS (</a:t>
            </a:r>
            <a:r>
              <a:rPr lang="fr-FR" altLang="fr-FR" sz="1800" i="1" smtClean="0"/>
              <a:t>Java API for XML Web Services</a:t>
            </a:r>
            <a:r>
              <a:rPr lang="fr-FR" altLang="fr-FR" sz="1800" smtClean="0"/>
              <a:t>) est un standard Java </a:t>
            </a:r>
          </a:p>
          <a:p>
            <a:pPr lvl="1">
              <a:lnSpc>
                <a:spcPts val="2000"/>
              </a:lnSpc>
            </a:pPr>
            <a:r>
              <a:rPr lang="fr-FR" altLang="fr-FR" sz="1800" smtClean="0"/>
              <a:t>Fait partie de Java SE 6, peut être ajouté à Java SE 5</a:t>
            </a:r>
          </a:p>
          <a:p>
            <a:pPr lvl="1">
              <a:lnSpc>
                <a:spcPts val="2000"/>
              </a:lnSpc>
            </a:pPr>
            <a:r>
              <a:rPr lang="fr-FR" altLang="fr-FR" sz="1800" smtClean="0"/>
              <a:t>Ne fonctionne pas avec Java 1.4 ou antérieur, parce que s’appuyant sur</a:t>
            </a:r>
            <a:br>
              <a:rPr lang="fr-FR" altLang="fr-FR" sz="1800" smtClean="0"/>
            </a:br>
            <a:r>
              <a:rPr lang="fr-FR" altLang="fr-FR" sz="1800" smtClean="0"/>
              <a:t>des annotations</a:t>
            </a:r>
          </a:p>
          <a:p>
            <a:pPr>
              <a:lnSpc>
                <a:spcPts val="2000"/>
              </a:lnSpc>
            </a:pPr>
            <a:r>
              <a:rPr lang="fr-FR" altLang="fr-FR" sz="1800" smtClean="0"/>
              <a:t>JAX-WS n’est qu’une API : il faut un framework de services Web pour la mise en œuvre </a:t>
            </a:r>
          </a:p>
          <a:p>
            <a:pPr lvl="1">
              <a:lnSpc>
                <a:spcPts val="2000"/>
              </a:lnSpc>
            </a:pPr>
            <a:r>
              <a:rPr lang="fr-FR" altLang="fr-FR" sz="1800" smtClean="0"/>
              <a:t>L’implémentation de référence s’appelle Metro</a:t>
            </a:r>
          </a:p>
          <a:p>
            <a:pPr lvl="2">
              <a:lnSpc>
                <a:spcPts val="2000"/>
              </a:lnSpc>
            </a:pPr>
            <a:r>
              <a:rPr lang="fr-FR" altLang="fr-FR" sz="1800" smtClean="0"/>
              <a:t>Fait partie des serveurs d’applications GlassFish et Sun</a:t>
            </a:r>
          </a:p>
          <a:p>
            <a:pPr lvl="1">
              <a:lnSpc>
                <a:spcPts val="2000"/>
              </a:lnSpc>
            </a:pPr>
            <a:r>
              <a:rPr lang="fr-FR" altLang="fr-FR" sz="1800" smtClean="0"/>
              <a:t>Tout serveur d’applications Java EE (JBoss, WebSphere, GlassFish, etc.) possède une implémentation JAX-WS</a:t>
            </a:r>
          </a:p>
          <a:p>
            <a:pPr>
              <a:lnSpc>
                <a:spcPts val="2000"/>
              </a:lnSpc>
            </a:pPr>
            <a:r>
              <a:rPr lang="fr-FR" altLang="fr-FR" sz="1800" smtClean="0"/>
              <a:t>Une implémentation JAX-WS comprend :</a:t>
            </a:r>
          </a:p>
          <a:p>
            <a:pPr lvl="1">
              <a:lnSpc>
                <a:spcPts val="2000"/>
              </a:lnSpc>
            </a:pPr>
            <a:r>
              <a:rPr lang="fr-FR" altLang="fr-FR" sz="1800" smtClean="0"/>
              <a:t>Des outils pour traiter les annotations JAX-WS</a:t>
            </a:r>
          </a:p>
          <a:p>
            <a:pPr lvl="1">
              <a:lnSpc>
                <a:spcPts val="2000"/>
              </a:lnSpc>
            </a:pPr>
            <a:r>
              <a:rPr lang="fr-FR" altLang="fr-FR" sz="1800" smtClean="0"/>
              <a:t>Une bibliothèque utilisée lors de l’exécution pour invoquer le service Web</a:t>
            </a:r>
          </a:p>
          <a:p>
            <a:pPr>
              <a:lnSpc>
                <a:spcPts val="2000"/>
              </a:lnSpc>
            </a:pPr>
            <a:r>
              <a:rPr lang="fr-FR" altLang="fr-FR" sz="1800" smtClean="0"/>
              <a:t>JAX-WS standardise le code Java</a:t>
            </a:r>
          </a:p>
          <a:p>
            <a:pPr lvl="1">
              <a:lnSpc>
                <a:spcPts val="2000"/>
              </a:lnSpc>
            </a:pPr>
            <a:r>
              <a:rPr lang="fr-FR" altLang="fr-FR" sz="1800" smtClean="0"/>
              <a:t>Les annotations sont les mêmes</a:t>
            </a:r>
          </a:p>
          <a:p>
            <a:pPr lvl="1">
              <a:lnSpc>
                <a:spcPts val="2000"/>
              </a:lnSpc>
            </a:pPr>
            <a:r>
              <a:rPr lang="fr-FR" altLang="fr-FR" sz="1800" smtClean="0"/>
              <a:t>Fichiers de configuration, bibliothèques et syntaxe des outils diffèrent </a:t>
            </a:r>
            <a:br>
              <a:rPr lang="fr-FR" altLang="fr-FR" sz="1800" smtClean="0"/>
            </a:br>
            <a:r>
              <a:rPr lang="fr-FR" altLang="fr-FR" sz="1800" smtClean="0"/>
              <a:t>d’une implémentation à l’autre</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PF" val="4C2C57686174204973206120536572766963652D4F7269656E746564204172636869746563747572653F"/>
</p:tagLst>
</file>

<file path=ppt/tags/tag10.xml><?xml version="1.0" encoding="utf-8"?>
<p:tagLst xmlns:a="http://schemas.openxmlformats.org/drawingml/2006/main" xmlns:r="http://schemas.openxmlformats.org/officeDocument/2006/relationships" xmlns:p="http://schemas.openxmlformats.org/presentationml/2006/main">
  <p:tag name="IPF" val="4C2C496D706C656D656E74696E6720612050726F7669646572"/>
</p:tagLst>
</file>

<file path=ppt/tags/tag11.xml><?xml version="1.0" encoding="utf-8"?>
<p:tagLst xmlns:a="http://schemas.openxmlformats.org/drawingml/2006/main" xmlns:r="http://schemas.openxmlformats.org/officeDocument/2006/relationships" xmlns:p="http://schemas.openxmlformats.org/presentationml/2006/main">
  <p:tag name="IPF" val="4C2C496D706C656D656E74696E6720612050726F7669646572"/>
</p:tagLst>
</file>

<file path=ppt/tags/tag12.xml><?xml version="1.0" encoding="utf-8"?>
<p:tagLst xmlns:a="http://schemas.openxmlformats.org/drawingml/2006/main" xmlns:r="http://schemas.openxmlformats.org/officeDocument/2006/relationships" xmlns:p="http://schemas.openxmlformats.org/presentationml/2006/main">
  <p:tag name="IPF" val="522C41205245535466756C20496E76656E746F727920436F6E74726F6C204170706C69636174696F6E"/>
</p:tagLst>
</file>

<file path=ppt/tags/tag13.xml><?xml version="1.0" encoding="utf-8"?>
<p:tagLst xmlns:a="http://schemas.openxmlformats.org/drawingml/2006/main" xmlns:r="http://schemas.openxmlformats.org/officeDocument/2006/relationships" xmlns:p="http://schemas.openxmlformats.org/presentationml/2006/main">
  <p:tag name="IPF" val="522C41205245535466756C20496E76656E746F727920436F6E74726F6C204170706C69636174696F6E"/>
</p:tagLst>
</file>

<file path=ppt/tags/tag2.xml><?xml version="1.0" encoding="utf-8"?>
<p:tagLst xmlns:a="http://schemas.openxmlformats.org/drawingml/2006/main" xmlns:r="http://schemas.openxmlformats.org/officeDocument/2006/relationships" xmlns:p="http://schemas.openxmlformats.org/presentationml/2006/main">
  <p:tag name="IPF" val="522C4C6F6F736520436F75706C696E67"/>
</p:tagLst>
</file>

<file path=ppt/tags/tag3.xml><?xml version="1.0" encoding="utf-8"?>
<p:tagLst xmlns:a="http://schemas.openxmlformats.org/drawingml/2006/main" xmlns:r="http://schemas.openxmlformats.org/officeDocument/2006/relationships" xmlns:p="http://schemas.openxmlformats.org/presentationml/2006/main">
  <p:tag name="IPF" val="4C2C416368696576696E6720496E7465726F7065726162696C697479"/>
</p:tagLst>
</file>

<file path=ppt/tags/tag4.xml><?xml version="1.0" encoding="utf-8"?>
<p:tagLst xmlns:a="http://schemas.openxmlformats.org/drawingml/2006/main" xmlns:r="http://schemas.openxmlformats.org/officeDocument/2006/relationships" xmlns:p="http://schemas.openxmlformats.org/presentationml/2006/main">
  <p:tag name="IPF" val="522C57687920496E7465726F70657261626C653F"/>
</p:tagLst>
</file>

<file path=ppt/tags/tag5.xml><?xml version="1.0" encoding="utf-8"?>
<p:tagLst xmlns:a="http://schemas.openxmlformats.org/drawingml/2006/main" xmlns:r="http://schemas.openxmlformats.org/officeDocument/2006/relationships" xmlns:p="http://schemas.openxmlformats.org/presentationml/2006/main">
  <p:tag name="IPF" val="4C2C416476616E7461676573206F6620534F41"/>
</p:tagLst>
</file>

<file path=ppt/tags/tag6.xml><?xml version="1.0" encoding="utf-8"?>
<p:tagLst xmlns:a="http://schemas.openxmlformats.org/drawingml/2006/main" xmlns:r="http://schemas.openxmlformats.org/officeDocument/2006/relationships" xmlns:p="http://schemas.openxmlformats.org/presentationml/2006/main">
  <p:tag name="IPF" val="522C534F41204163746F7273"/>
</p:tagLst>
</file>

<file path=ppt/tags/tag7.xml><?xml version="1.0" encoding="utf-8"?>
<p:tagLst xmlns:a="http://schemas.openxmlformats.org/drawingml/2006/main" xmlns:r="http://schemas.openxmlformats.org/officeDocument/2006/relationships" xmlns:p="http://schemas.openxmlformats.org/presentationml/2006/main">
  <p:tag name="IPF" val="522C584D4C2057656220536572766963657320496D706C656D656E74206120534F41"/>
</p:tagLst>
</file>

<file path=ppt/tags/tag8.xml><?xml version="1.0" encoding="utf-8"?>
<p:tagLst xmlns:a="http://schemas.openxmlformats.org/drawingml/2006/main" xmlns:r="http://schemas.openxmlformats.org/officeDocument/2006/relationships" xmlns:p="http://schemas.openxmlformats.org/presentationml/2006/main">
  <p:tag name="IPF" val="522C4A41582D5753"/>
</p:tagLst>
</file>

<file path=ppt/tags/tag9.xml><?xml version="1.0" encoding="utf-8"?>
<p:tagLst xmlns:a="http://schemas.openxmlformats.org/drawingml/2006/main" xmlns:r="http://schemas.openxmlformats.org/officeDocument/2006/relationships" xmlns:p="http://schemas.openxmlformats.org/presentationml/2006/main">
  <p:tag name="IPF" val="4C2C52455354"/>
</p:tagLst>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3259</TotalTime>
  <Words>1958</Words>
  <Application>Microsoft Office PowerPoint</Application>
  <PresentationFormat>Affichage à l'écran (4:3)</PresentationFormat>
  <Paragraphs>370</Paragraphs>
  <Slides>49</Slides>
  <Notes>13</Notes>
  <HiddenSlides>0</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1</vt:i4>
      </vt:variant>
      <vt:variant>
        <vt:lpstr>Titres des diapositives</vt:lpstr>
      </vt:variant>
      <vt:variant>
        <vt:i4>49</vt:i4>
      </vt:variant>
    </vt:vector>
  </HeadingPairs>
  <TitlesOfParts>
    <vt:vector size="56" baseType="lpstr">
      <vt:lpstr>Arial</vt:lpstr>
      <vt:lpstr>Monotype Sorts</vt:lpstr>
      <vt:lpstr>Times New Roman</vt:lpstr>
      <vt:lpstr>Wingdings</vt:lpstr>
      <vt:lpstr>Courier New</vt:lpstr>
      <vt:lpstr>cvc</vt:lpstr>
      <vt:lpstr>Visio</vt:lpstr>
      <vt:lpstr>Présentation PowerPoint</vt:lpstr>
      <vt:lpstr>Qu’est-ce qu’une architecture orientée services ?</vt:lpstr>
      <vt:lpstr>Couplage faible</vt:lpstr>
      <vt:lpstr>Interopérabilité</vt:lpstr>
      <vt:lpstr>Pourquoi l’interopérabilité ?</vt:lpstr>
      <vt:lpstr>Avantages de SOA</vt:lpstr>
      <vt:lpstr>Acteurs SOA</vt:lpstr>
      <vt:lpstr>Les services Web XML  implémentent une SOA</vt:lpstr>
      <vt:lpstr>JAX-WS et Metro</vt:lpstr>
      <vt:lpstr>REST</vt:lpstr>
      <vt:lpstr>Qu’est-ce qui rend Ajax différent?</vt:lpstr>
      <vt:lpstr>Ajax</vt:lpstr>
      <vt:lpstr>Une application de gestion de stock RESTful</vt:lpstr>
      <vt:lpstr>Implémenter des services RESTful  avec JAX-RS </vt:lpstr>
      <vt:lpstr>Spring Boot</vt:lpstr>
      <vt:lpstr>Initializr</vt:lpstr>
      <vt:lpstr>Dépendances</vt:lpstr>
      <vt:lpstr>Explore</vt:lpstr>
      <vt:lpstr>IntelliJ</vt:lpstr>
      <vt:lpstr>Contrôleur</vt:lpstr>
      <vt:lpstr>URL Mapping</vt:lpstr>
      <vt:lpstr>Paramètres</vt:lpstr>
      <vt:lpstr>JSON</vt:lpstr>
      <vt:lpstr>Mapping Java - JSON</vt:lpstr>
      <vt:lpstr>JSON 2 Java</vt:lpstr>
      <vt:lpstr>Lombok</vt:lpstr>
      <vt:lpstr>Json2Pojo</vt:lpstr>
      <vt:lpstr>Jackson 2</vt:lpstr>
      <vt:lpstr>Exécution</vt:lpstr>
      <vt:lpstr>Classe Main</vt:lpstr>
      <vt:lpstr>Entity &amp; Repository</vt:lpstr>
      <vt:lpstr>Contrôleur</vt:lpstr>
      <vt:lpstr>Paramètres</vt:lpstr>
      <vt:lpstr>Préfixe d’URL</vt:lpstr>
      <vt:lpstr>CRUD</vt:lpstr>
      <vt:lpstr>GET</vt:lpstr>
      <vt:lpstr>POST</vt:lpstr>
      <vt:lpstr>PUT</vt:lpstr>
      <vt:lpstr>Delete</vt:lpstr>
      <vt:lpstr>Gestion des erreurs</vt:lpstr>
      <vt:lpstr>Advice</vt:lpstr>
      <vt:lpstr>Entity</vt:lpstr>
      <vt:lpstr>Repository</vt:lpstr>
      <vt:lpstr>Initialisation de la base de données</vt:lpstr>
      <vt:lpstr>Contrôleur</vt:lpstr>
      <vt:lpstr>Service</vt:lpstr>
      <vt:lpstr>Service</vt:lpstr>
      <vt:lpstr>DTO</vt:lpstr>
      <vt:lpstr>Adapter</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199</cp:revision>
  <dcterms:created xsi:type="dcterms:W3CDTF">2000-04-10T19:33:12Z</dcterms:created>
  <dcterms:modified xsi:type="dcterms:W3CDTF">2020-05-03T13:29:29Z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