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7"/>
  </p:notesMasterIdLst>
  <p:handoutMasterIdLst>
    <p:handoutMasterId r:id="rId18"/>
  </p:handoutMasterIdLst>
  <p:sldIdLst>
    <p:sldId id="264" r:id="rId2"/>
    <p:sldId id="304" r:id="rId3"/>
    <p:sldId id="305" r:id="rId4"/>
    <p:sldId id="306" r:id="rId5"/>
    <p:sldId id="294" r:id="rId6"/>
    <p:sldId id="307" r:id="rId7"/>
    <p:sldId id="308" r:id="rId8"/>
    <p:sldId id="309" r:id="rId9"/>
    <p:sldId id="310" r:id="rId10"/>
    <p:sldId id="311" r:id="rId11"/>
    <p:sldId id="313" r:id="rId12"/>
    <p:sldId id="312" r:id="rId13"/>
    <p:sldId id="314" r:id="rId14"/>
    <p:sldId id="315" r:id="rId15"/>
    <p:sldId id="316" r:id="rId16"/>
  </p:sldIdLst>
  <p:sldSz cx="9144000" cy="6858000" type="screen4x3"/>
  <p:notesSz cx="6648450" cy="9782175"/>
  <p:defaultTextStyle>
    <a:defPPr>
      <a:defRPr lang="fr-FR"/>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83" d="100"/>
          <a:sy n="83" d="100"/>
        </p:scale>
        <p:origin x="14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eaLnBrk="1" hangingPunct="1">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eaLnBrk="1" hangingPunct="1">
              <a:defRPr sz="1000" smtClean="0"/>
            </a:lvl1pPr>
          </a:lstStyle>
          <a:p>
            <a:pPr>
              <a:defRPr/>
            </a:pPr>
            <a:fld id="{252C0C33-1A99-44CB-91CC-71103FA17AD5}"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eaLnBrk="1" hangingPunct="1">
              <a:defRPr sz="1200">
                <a:latin typeface="Arial" charset="0"/>
              </a:defRPr>
            </a:lvl1pPr>
          </a:lstStyle>
          <a:p>
            <a:pPr>
              <a:defRPr/>
            </a:pPr>
            <a:endParaRPr lang="fr-FR"/>
          </a:p>
        </p:txBody>
      </p:sp>
      <p:sp>
        <p:nvSpPr>
          <p:cNvPr id="2052" name="Rectangle 4"/>
          <p:cNvSpPr>
            <a:spLocks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eaLnBrk="1" hangingPunct="1">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eaLnBrk="1" hangingPunct="1">
              <a:defRPr sz="800" smtClean="0"/>
            </a:lvl1pPr>
          </a:lstStyle>
          <a:p>
            <a:pPr>
              <a:defRPr/>
            </a:pPr>
            <a:r>
              <a:rPr lang="fr-FR" altLang="fr-FR"/>
              <a:t>I-</a:t>
            </a:r>
            <a:fld id="{6A3EF72C-4E58-4C53-B4CF-35D9E367760A}"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noTextEdit="1"/>
          </p:cNvSpPr>
          <p:nvPr>
            <p:ph type="sldImg"/>
          </p:nvPr>
        </p:nvSpPr>
        <p:spPr>
          <a:xfrm>
            <a:off x="877888" y="733425"/>
            <a:ext cx="4892675" cy="3670300"/>
          </a:xfrm>
          <a:solidFill>
            <a:srgbClr val="FFFFFF"/>
          </a:solidFill>
          <a:ln/>
        </p:spPr>
      </p:sp>
      <p:sp>
        <p:nvSpPr>
          <p:cNvPr id="6147" name="Rectangle 3"/>
          <p:cNvSpPr>
            <a:spLocks noChangeArrowheads="1"/>
          </p:cNvSpPr>
          <p:nvPr>
            <p:ph type="body" idx="1"/>
          </p:nvPr>
        </p:nvSpPr>
        <p:spPr>
          <a:xfrm>
            <a:off x="217488" y="4168775"/>
            <a:ext cx="6116637" cy="5222875"/>
          </a:xfrm>
          <a:solidFill>
            <a:srgbClr val="FFFFFF"/>
          </a:solidFill>
          <a:ln>
            <a:solidFill>
              <a:srgbClr val="000000"/>
            </a:solidFill>
          </a:ln>
        </p:spPr>
        <p:txBody>
          <a:bodyPr lIns="90221" tIns="45110" rIns="90221" bIns="45110"/>
          <a:lstStyle/>
          <a:p>
            <a:pPr marL="111125" indent="-111125" eaLnBrk="1" hangingPunct="1">
              <a:tabLst>
                <a:tab pos="400050" algn="l"/>
              </a:tabLst>
            </a:pPr>
            <a:r>
              <a:rPr lang="en-US" altLang="fr-FR" smtClean="0">
                <a:latin typeface="Arial" panose="020B0604020202020204" pitchFamily="34" charset="0"/>
                <a:cs typeface="Arial" panose="020B0604020202020204" pitchFamily="34" charset="0"/>
              </a:rPr>
              <a:t>&lt;ipf&gt;L, Student introductions—record info on seating chart&lt;/ipf&gt;</a:t>
            </a:r>
          </a:p>
          <a:p>
            <a:pPr marL="111125" indent="-111125" eaLnBrk="1" hangingPunct="1">
              <a:tabLst>
                <a:tab pos="400050" algn="l"/>
              </a:tabLst>
            </a:pPr>
            <a:endParaRPr lang="en-US" altLang="fr-FR" smtClean="0">
              <a:latin typeface="Arial" panose="020B0604020202020204" pitchFamily="34" charset="0"/>
              <a:cs typeface="Arial" panose="020B0604020202020204" pitchFamily="34" charset="0"/>
            </a:endParaRPr>
          </a:p>
          <a:p>
            <a:pPr marL="111125" indent="-111125" eaLnBrk="1" hangingPunct="1">
              <a:buFontTx/>
              <a:buChar char="•"/>
              <a:tabLst>
                <a:tab pos="400050" algn="l"/>
              </a:tabLst>
            </a:pPr>
            <a:r>
              <a:rPr lang="en-US" altLang="fr-FR" b="1" smtClean="0">
                <a:latin typeface="Arial" panose="020B0604020202020204" pitchFamily="34" charset="0"/>
                <a:cs typeface="Arial" panose="020B0604020202020204" pitchFamily="34" charset="0"/>
              </a:rPr>
              <a:t>As students provide background information, record it on a seating chart so you will be able to use it later in the course (try to keep to approximately 1 minute per student)</a:t>
            </a:r>
          </a:p>
          <a:p>
            <a:pPr marL="111125" indent="-111125" eaLnBrk="1" hangingPunct="1">
              <a:tabLst>
                <a:tab pos="400050" algn="l"/>
              </a:tabLst>
            </a:pPr>
            <a:r>
              <a:rPr lang="en-US" altLang="fr-FR" smtClean="0">
                <a:latin typeface="Arial" panose="020B0604020202020204" pitchFamily="34" charset="0"/>
                <a:cs typeface="Arial" panose="020B0604020202020204" pitchFamily="34" charset="0"/>
              </a:rPr>
              <a:t>	-  Suggested introduction methods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Paired introductions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Provide a list of 4-5 questions (as shown on slide)</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Give students 3 minutes to interview their partners, then switch</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Have each student introduce their partner to the class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Group introductions (for large classes)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Provide a list of 3-4 questions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Have each row (4 students) select a spokesperson/scribe</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Give spokesperson 6-8 minutes to interview other 3 members of group</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Each row’s spokesperson then introduces themselves and members of their group</a:t>
            </a:r>
          </a:p>
          <a:p>
            <a:pPr marL="223838" lvl="1" eaLnBrk="1" hangingPunct="1">
              <a:tabLst>
                <a:tab pos="400050" algn="l"/>
              </a:tabLst>
            </a:pPr>
            <a:endParaRPr lang="en-US" altLang="fr-FR" smtClean="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noTextEdit="1"/>
          </p:cNvSpPr>
          <p:nvPr>
            <p:ph type="sldImg"/>
          </p:nvPr>
        </p:nvSpPr>
        <p:spPr>
          <a:xfrm>
            <a:off x="877888" y="733425"/>
            <a:ext cx="4892675" cy="3670300"/>
          </a:xfrm>
          <a:solidFill>
            <a:srgbClr val="FFFFFF"/>
          </a:solidFill>
          <a:ln/>
        </p:spPr>
      </p:sp>
      <p:sp>
        <p:nvSpPr>
          <p:cNvPr id="8195" name="Rectangle 3"/>
          <p:cNvSpPr>
            <a:spLocks noChangeArrowheads="1"/>
          </p:cNvSpPr>
          <p:nvPr>
            <p:ph type="body" idx="1"/>
          </p:nvPr>
        </p:nvSpPr>
        <p:spPr>
          <a:xfrm>
            <a:off x="217488" y="4168775"/>
            <a:ext cx="6116637" cy="5222875"/>
          </a:xfrm>
          <a:solidFill>
            <a:srgbClr val="FFFFFF"/>
          </a:solidFill>
          <a:ln>
            <a:solidFill>
              <a:srgbClr val="000000"/>
            </a:solidFill>
          </a:ln>
        </p:spPr>
        <p:txBody>
          <a:bodyPr lIns="90221" tIns="45110" rIns="90221" bIns="45110"/>
          <a:lstStyle/>
          <a:p>
            <a:pPr marL="111125" indent="-111125" eaLnBrk="1" hangingPunct="1">
              <a:tabLst>
                <a:tab pos="400050" algn="l"/>
              </a:tabLst>
            </a:pPr>
            <a:r>
              <a:rPr lang="en-US" altLang="fr-FR" smtClean="0">
                <a:latin typeface="Arial" panose="020B0604020202020204" pitchFamily="34" charset="0"/>
                <a:cs typeface="Arial" panose="020B0604020202020204" pitchFamily="34" charset="0"/>
              </a:rPr>
              <a:t>&lt;ipf&gt;L, Student introductions—record info on seating chart&lt;/ipf&gt;</a:t>
            </a:r>
          </a:p>
          <a:p>
            <a:pPr marL="111125" indent="-111125" eaLnBrk="1" hangingPunct="1">
              <a:tabLst>
                <a:tab pos="400050" algn="l"/>
              </a:tabLst>
            </a:pPr>
            <a:endParaRPr lang="en-US" altLang="fr-FR" smtClean="0">
              <a:latin typeface="Arial" panose="020B0604020202020204" pitchFamily="34" charset="0"/>
              <a:cs typeface="Arial" panose="020B0604020202020204" pitchFamily="34" charset="0"/>
            </a:endParaRPr>
          </a:p>
          <a:p>
            <a:pPr marL="111125" indent="-111125" eaLnBrk="1" hangingPunct="1">
              <a:buFontTx/>
              <a:buChar char="•"/>
              <a:tabLst>
                <a:tab pos="400050" algn="l"/>
              </a:tabLst>
            </a:pPr>
            <a:r>
              <a:rPr lang="en-US" altLang="fr-FR" b="1" smtClean="0">
                <a:latin typeface="Arial" panose="020B0604020202020204" pitchFamily="34" charset="0"/>
                <a:cs typeface="Arial" panose="020B0604020202020204" pitchFamily="34" charset="0"/>
              </a:rPr>
              <a:t>As students provide background information, record it on a seating chart so you will be able to use it later in the course (try to keep to approximately 1 minute per student)</a:t>
            </a:r>
          </a:p>
          <a:p>
            <a:pPr marL="111125" indent="-111125" eaLnBrk="1" hangingPunct="1">
              <a:tabLst>
                <a:tab pos="400050" algn="l"/>
              </a:tabLst>
            </a:pPr>
            <a:r>
              <a:rPr lang="en-US" altLang="fr-FR" smtClean="0">
                <a:latin typeface="Arial" panose="020B0604020202020204" pitchFamily="34" charset="0"/>
                <a:cs typeface="Arial" panose="020B0604020202020204" pitchFamily="34" charset="0"/>
              </a:rPr>
              <a:t>	-  Suggested introduction methods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Paired introductions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Provide a list of 4-5 questions (as shown on slide)</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Give students 3 minutes to interview their partners, then switch</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Have each student introduce their partner to the class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Group introductions (for large classes)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Provide a list of 3-4 questions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Have each row (4 students) select a spokesperson/scribe</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Give spokesperson 6-8 minutes to interview other 3 members of group</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Each row’s spokesperson then introduces themselves and members of their group</a:t>
            </a:r>
          </a:p>
          <a:p>
            <a:pPr marL="223838" lvl="1" eaLnBrk="1" hangingPunct="1">
              <a:tabLst>
                <a:tab pos="400050" algn="l"/>
              </a:tabLst>
            </a:pPr>
            <a:endParaRPr lang="en-US" altLang="fr-FR" smtClean="0">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noTextEdit="1"/>
          </p:cNvSpPr>
          <p:nvPr>
            <p:ph type="sldImg"/>
          </p:nvPr>
        </p:nvSpPr>
        <p:spPr>
          <a:xfrm>
            <a:off x="877888" y="733425"/>
            <a:ext cx="4892675" cy="3670300"/>
          </a:xfrm>
          <a:solidFill>
            <a:srgbClr val="FFFFFF"/>
          </a:solidFill>
          <a:ln/>
        </p:spPr>
      </p:sp>
      <p:sp>
        <p:nvSpPr>
          <p:cNvPr id="10243" name="Rectangle 3"/>
          <p:cNvSpPr>
            <a:spLocks noChangeArrowheads="1"/>
          </p:cNvSpPr>
          <p:nvPr>
            <p:ph type="body" idx="1"/>
          </p:nvPr>
        </p:nvSpPr>
        <p:spPr>
          <a:xfrm>
            <a:off x="217488" y="4168775"/>
            <a:ext cx="6116637" cy="5222875"/>
          </a:xfrm>
          <a:solidFill>
            <a:srgbClr val="FFFFFF"/>
          </a:solidFill>
          <a:ln>
            <a:solidFill>
              <a:srgbClr val="000000"/>
            </a:solidFill>
          </a:ln>
        </p:spPr>
        <p:txBody>
          <a:bodyPr lIns="90221" tIns="45110" rIns="90221" bIns="45110"/>
          <a:lstStyle/>
          <a:p>
            <a:pPr marL="111125" indent="-111125" eaLnBrk="1" hangingPunct="1">
              <a:tabLst>
                <a:tab pos="400050" algn="l"/>
              </a:tabLst>
            </a:pPr>
            <a:r>
              <a:rPr lang="en-US" altLang="fr-FR" smtClean="0">
                <a:latin typeface="Arial" panose="020B0604020202020204" pitchFamily="34" charset="0"/>
                <a:cs typeface="Arial" panose="020B0604020202020204" pitchFamily="34" charset="0"/>
              </a:rPr>
              <a:t>&lt;ipf&gt;L, Student introductions—record info on seating chart&lt;/ipf&gt;</a:t>
            </a:r>
          </a:p>
          <a:p>
            <a:pPr marL="111125" indent="-111125" eaLnBrk="1" hangingPunct="1">
              <a:tabLst>
                <a:tab pos="400050" algn="l"/>
              </a:tabLst>
            </a:pPr>
            <a:endParaRPr lang="en-US" altLang="fr-FR" smtClean="0">
              <a:latin typeface="Arial" panose="020B0604020202020204" pitchFamily="34" charset="0"/>
              <a:cs typeface="Arial" panose="020B0604020202020204" pitchFamily="34" charset="0"/>
            </a:endParaRPr>
          </a:p>
          <a:p>
            <a:pPr marL="111125" indent="-111125" eaLnBrk="1" hangingPunct="1">
              <a:buFontTx/>
              <a:buChar char="•"/>
              <a:tabLst>
                <a:tab pos="400050" algn="l"/>
              </a:tabLst>
            </a:pPr>
            <a:r>
              <a:rPr lang="en-US" altLang="fr-FR" b="1" smtClean="0">
                <a:latin typeface="Arial" panose="020B0604020202020204" pitchFamily="34" charset="0"/>
                <a:cs typeface="Arial" panose="020B0604020202020204" pitchFamily="34" charset="0"/>
              </a:rPr>
              <a:t>As students provide background information, record it on a seating chart so you will be able to use it later in the course (try to keep to approximately 1 minute per student)</a:t>
            </a:r>
          </a:p>
          <a:p>
            <a:pPr marL="111125" indent="-111125" eaLnBrk="1" hangingPunct="1">
              <a:tabLst>
                <a:tab pos="400050" algn="l"/>
              </a:tabLst>
            </a:pPr>
            <a:r>
              <a:rPr lang="en-US" altLang="fr-FR" smtClean="0">
                <a:latin typeface="Arial" panose="020B0604020202020204" pitchFamily="34" charset="0"/>
                <a:cs typeface="Arial" panose="020B0604020202020204" pitchFamily="34" charset="0"/>
              </a:rPr>
              <a:t>	-  Suggested introduction methods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Paired introductions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Provide a list of 4-5 questions (as shown on slide)</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Give students 3 minutes to interview their partners, then switch</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Have each student introduce their partner to the class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Group introductions (for large classes)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Provide a list of 3-4 questions</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Have each row (4 students) select a spokesperson/scribe</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Give spokesperson 6-8 minutes to interview other 3 members of group</a:t>
            </a:r>
          </a:p>
          <a:p>
            <a:pPr marL="223838" lvl="1" eaLnBrk="1" hangingPunct="1">
              <a:tabLst>
                <a:tab pos="400050" algn="l"/>
              </a:tabLst>
            </a:pPr>
            <a:r>
              <a:rPr lang="en-US" altLang="fr-FR" smtClean="0">
                <a:latin typeface="Arial" panose="020B0604020202020204" pitchFamily="34" charset="0"/>
                <a:cs typeface="Arial" panose="020B0604020202020204" pitchFamily="34" charset="0"/>
              </a:rPr>
              <a:t>	--- Each row’s spokesperson then introduces themselves and members of their group</a:t>
            </a:r>
          </a:p>
          <a:p>
            <a:pPr marL="223838" lvl="1" eaLnBrk="1" hangingPunct="1">
              <a:tabLst>
                <a:tab pos="400050" algn="l"/>
              </a:tabLst>
            </a:pPr>
            <a:endParaRPr lang="en-US" altLang="fr-FR" smtClean="0">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1818699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481407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34525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683878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extLst>
      <p:ext uri="{BB962C8B-B14F-4D97-AF65-F5344CB8AC3E}">
        <p14:creationId xmlns:p14="http://schemas.microsoft.com/office/powerpoint/2010/main" val="1917531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2845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07558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50823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4978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92191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419794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defRPr/>
            </a:pPr>
            <a:r>
              <a:rPr lang="fr-FR" altLang="fr-FR" sz="1200" smtClean="0"/>
              <a:t>Page </a:t>
            </a:r>
            <a:fld id="{8B725239-A672-4495-99DF-8DB11DB517B3}" type="slidenum">
              <a:rPr lang="fr-FR" altLang="fr-FR" sz="1200" smtClean="0"/>
              <a:pPr>
                <a:spcBef>
                  <a:spcPct val="50000"/>
                </a:spcBef>
                <a:defRPr/>
              </a:pPr>
              <a:t>‹N°›</a:t>
            </a:fld>
            <a:endParaRPr lang="fr-FR" altLang="fr-FR" smtClean="0">
              <a:latin typeface="Times New Roman" panose="02020603050405020304" pitchFamily="18" charset="0"/>
            </a:endParaRPr>
          </a:p>
        </p:txBody>
      </p:sp>
      <p:sp>
        <p:nvSpPr>
          <p:cNvPr id="1028" name="Rectangle 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29" name="Rectangle 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2" name="Picture 8" descr="cartevis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fr-FR" altLang="fr-FR" smtClean="0"/>
              <a:t>Java Avancé</a:t>
            </a:r>
          </a:p>
        </p:txBody>
      </p:sp>
      <p:sp>
        <p:nvSpPr>
          <p:cNvPr id="4099" name="Rectangle 5"/>
          <p:cNvSpPr>
            <a:spLocks noGrp="1" noChangeArrowheads="1"/>
          </p:cNvSpPr>
          <p:nvPr>
            <p:ph type="subTitle" idx="1"/>
          </p:nvPr>
        </p:nvSpPr>
        <p:spPr/>
        <p:txBody>
          <a:bodyPr/>
          <a:lstStyle/>
          <a:p>
            <a:pPr eaLnBrk="1" hangingPunct="1"/>
            <a:r>
              <a:rPr lang="fr-FR" altLang="fr-FR" smtClean="0"/>
              <a:t>MVC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p:txBody>
          <a:bodyPr/>
          <a:lstStyle/>
          <a:p>
            <a:r>
              <a:rPr lang="fr-FR" altLang="fr-FR" smtClean="0"/>
              <a:t>Template</a:t>
            </a:r>
          </a:p>
        </p:txBody>
      </p:sp>
      <p:sp>
        <p:nvSpPr>
          <p:cNvPr id="16387" name="Espace réservé du contenu 2"/>
          <p:cNvSpPr>
            <a:spLocks noGrp="1"/>
          </p:cNvSpPr>
          <p:nvPr>
            <p:ph idx="1"/>
          </p:nvPr>
        </p:nvSpPr>
        <p:spPr/>
        <p:txBody>
          <a:bodyPr/>
          <a:lstStyle/>
          <a:p>
            <a:r>
              <a:rPr lang="fr-FR" altLang="fr-FR" smtClean="0"/>
              <a:t>Page HTML ou JSP</a:t>
            </a:r>
          </a:p>
          <a:p>
            <a:r>
              <a:rPr lang="fr-FR" altLang="fr-FR" smtClean="0"/>
              <a:t>Evalue les commandes ${} à l’intérieur des attributs préfixés par th:</a:t>
            </a:r>
          </a:p>
        </p:txBody>
      </p:sp>
      <p:pic>
        <p:nvPicPr>
          <p:cNvPr id="16388"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789363"/>
            <a:ext cx="65627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p:cNvSpPr>
            <a:spLocks noGrp="1"/>
          </p:cNvSpPr>
          <p:nvPr>
            <p:ph type="title"/>
          </p:nvPr>
        </p:nvSpPr>
        <p:spPr/>
        <p:txBody>
          <a:bodyPr/>
          <a:lstStyle/>
          <a:p>
            <a:r>
              <a:rPr lang="fr-FR" altLang="fr-FR" smtClean="0"/>
              <a:t>Model objet</a:t>
            </a:r>
          </a:p>
        </p:txBody>
      </p:sp>
      <p:sp>
        <p:nvSpPr>
          <p:cNvPr id="17411" name="Espace réservé du contenu 2"/>
          <p:cNvSpPr>
            <a:spLocks noGrp="1"/>
          </p:cNvSpPr>
          <p:nvPr>
            <p:ph idx="1"/>
          </p:nvPr>
        </p:nvSpPr>
        <p:spPr/>
        <p:txBody>
          <a:bodyPr/>
          <a:lstStyle/>
          <a:p>
            <a:r>
              <a:rPr lang="fr-FR" altLang="fr-FR" smtClean="0"/>
              <a:t>Model peut avoir un attribut objet</a:t>
            </a:r>
          </a:p>
          <a:p>
            <a:pPr lvl="1"/>
            <a:r>
              <a:rPr lang="fr-FR" altLang="fr-FR" smtClean="0">
                <a:latin typeface="Courier New" panose="02070309020205020404" pitchFamily="49" charset="0"/>
                <a:cs typeface="Courier New" panose="02070309020205020404" pitchFamily="49" charset="0"/>
              </a:rPr>
              <a:t>Book book = new Book(…);</a:t>
            </a:r>
            <a:endParaRPr lang="fr-FR" altLang="fr-FR" smtClean="0"/>
          </a:p>
          <a:p>
            <a:pPr lvl="1"/>
            <a:r>
              <a:rPr lang="fr-FR" altLang="fr-FR" smtClean="0">
                <a:latin typeface="Courier New" panose="02070309020205020404" pitchFamily="49" charset="0"/>
                <a:cs typeface="Courier New" panose="02070309020205020404" pitchFamily="49" charset="0"/>
              </a:rPr>
              <a:t>model.addAttribute("book", book);</a:t>
            </a:r>
          </a:p>
          <a:p>
            <a:r>
              <a:rPr lang="fr-FR" altLang="fr-FR" smtClean="0"/>
              <a:t>Dans le template</a:t>
            </a:r>
          </a:p>
          <a:p>
            <a:pPr lvl="1"/>
            <a:r>
              <a:rPr lang="fr-FR" altLang="fr-FR" smtClean="0">
                <a:latin typeface="Courier New" panose="02070309020205020404" pitchFamily="49" charset="0"/>
                <a:cs typeface="Courier New" panose="02070309020205020404" pitchFamily="49" charset="0"/>
              </a:rPr>
              <a:t>${book.id}</a:t>
            </a:r>
          </a:p>
          <a:p>
            <a:pPr lvl="1"/>
            <a:r>
              <a:rPr lang="fr-FR" altLang="fr-FR" smtClean="0">
                <a:latin typeface="Courier New" panose="02070309020205020404" pitchFamily="49" charset="0"/>
                <a:cs typeface="Courier New" panose="02070309020205020404" pitchFamily="49" charset="0"/>
              </a:rPr>
              <a:t>Compatible JSP, JSF-EL</a:t>
            </a:r>
          </a:p>
          <a:p>
            <a:endParaRPr lang="fr-FR" altLang="fr-FR" smtClean="0">
              <a:latin typeface="Courier New" panose="02070309020205020404" pitchFamily="49" charset="0"/>
              <a:cs typeface="Courier New" panose="02070309020205020404" pitchFamily="49" charset="0"/>
            </a:endParaRPr>
          </a:p>
          <a:p>
            <a:pPr lvl="1"/>
            <a:endParaRPr lang="fr-FR" altLang="fr-FR"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re 1"/>
          <p:cNvSpPr>
            <a:spLocks noGrp="1"/>
          </p:cNvSpPr>
          <p:nvPr>
            <p:ph type="title"/>
          </p:nvPr>
        </p:nvSpPr>
        <p:spPr/>
        <p:txBody>
          <a:bodyPr/>
          <a:lstStyle/>
          <a:p>
            <a:r>
              <a:rPr lang="fr-FR" altLang="fr-FR" smtClean="0"/>
              <a:t>Static</a:t>
            </a:r>
          </a:p>
        </p:txBody>
      </p:sp>
      <p:sp>
        <p:nvSpPr>
          <p:cNvPr id="18435" name="Espace réservé du contenu 2"/>
          <p:cNvSpPr>
            <a:spLocks noGrp="1"/>
          </p:cNvSpPr>
          <p:nvPr>
            <p:ph idx="1"/>
          </p:nvPr>
        </p:nvSpPr>
        <p:spPr/>
        <p:txBody>
          <a:bodyPr/>
          <a:lstStyle/>
          <a:p>
            <a:r>
              <a:rPr lang="fr-FR" altLang="fr-FR" smtClean="0"/>
              <a:t>Les pages stockées dans resources/static sont des pages statiques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r>
              <a:rPr lang="fr-FR" altLang="fr-FR" smtClean="0"/>
              <a:t>each</a:t>
            </a:r>
          </a:p>
        </p:txBody>
      </p:sp>
      <p:sp>
        <p:nvSpPr>
          <p:cNvPr id="19459" name="Espace réservé du contenu 2"/>
          <p:cNvSpPr>
            <a:spLocks noGrp="1"/>
          </p:cNvSpPr>
          <p:nvPr>
            <p:ph idx="1"/>
          </p:nvPr>
        </p:nvSpPr>
        <p:spPr/>
        <p:txBody>
          <a:bodyPr/>
          <a:lstStyle/>
          <a:p>
            <a:r>
              <a:rPr lang="fr-FR" altLang="fr-FR" smtClean="0"/>
              <a:t>Permet de boucler sur une collection</a:t>
            </a:r>
          </a:p>
        </p:txBody>
      </p:sp>
      <p:pic>
        <p:nvPicPr>
          <p:cNvPr id="19460"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141663"/>
            <a:ext cx="5632450"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1"/>
          <p:cNvSpPr>
            <a:spLocks noGrp="1"/>
          </p:cNvSpPr>
          <p:nvPr>
            <p:ph type="title"/>
          </p:nvPr>
        </p:nvSpPr>
        <p:spPr/>
        <p:txBody>
          <a:bodyPr/>
          <a:lstStyle/>
          <a:p>
            <a:r>
              <a:rPr lang="fr-FR" altLang="fr-FR" smtClean="0"/>
              <a:t>Form</a:t>
            </a:r>
          </a:p>
        </p:txBody>
      </p:sp>
      <p:sp>
        <p:nvSpPr>
          <p:cNvPr id="20483" name="Espace réservé du contenu 2"/>
          <p:cNvSpPr>
            <a:spLocks noGrp="1"/>
          </p:cNvSpPr>
          <p:nvPr>
            <p:ph idx="1"/>
          </p:nvPr>
        </p:nvSpPr>
        <p:spPr/>
        <p:txBody>
          <a:bodyPr/>
          <a:lstStyle/>
          <a:p>
            <a:r>
              <a:rPr lang="fr-FR" altLang="fr-FR" smtClean="0"/>
              <a:t>Création d’un formulaire</a:t>
            </a:r>
          </a:p>
          <a:p>
            <a:pPr lvl="1"/>
            <a:r>
              <a:rPr lang="fr-FR" altLang="fr-FR" smtClean="0"/>
              <a:t>Doit boucler sur *{books} pour être récupérer sur le contrôleur</a:t>
            </a:r>
          </a:p>
        </p:txBody>
      </p:sp>
      <p:pic>
        <p:nvPicPr>
          <p:cNvPr id="20484"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511550"/>
            <a:ext cx="5892800"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2" descr="https://www.baeldung.com/wp-content/uploads/2018/06/book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6088" y="3357563"/>
            <a:ext cx="3603625"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p:cNvSpPr>
            <a:spLocks noGrp="1"/>
          </p:cNvSpPr>
          <p:nvPr>
            <p:ph type="title"/>
          </p:nvPr>
        </p:nvSpPr>
        <p:spPr/>
        <p:txBody>
          <a:bodyPr/>
          <a:lstStyle/>
          <a:p>
            <a:r>
              <a:rPr lang="fr-FR" altLang="fr-FR" smtClean="0"/>
              <a:t>Contrôleur</a:t>
            </a:r>
          </a:p>
        </p:txBody>
      </p:sp>
      <p:sp>
        <p:nvSpPr>
          <p:cNvPr id="21507" name="Espace réservé du contenu 2"/>
          <p:cNvSpPr>
            <a:spLocks noGrp="1"/>
          </p:cNvSpPr>
          <p:nvPr>
            <p:ph idx="1"/>
          </p:nvPr>
        </p:nvSpPr>
        <p:spPr/>
        <p:txBody>
          <a:bodyPr/>
          <a:lstStyle/>
          <a:p>
            <a:endParaRPr lang="fr-FR" altLang="fr-FR" smtClean="0"/>
          </a:p>
        </p:txBody>
      </p:sp>
      <p:pic>
        <p:nvPicPr>
          <p:cNvPr id="21508"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924175"/>
            <a:ext cx="789622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fr-FR" altLang="fr-FR" smtClean="0"/>
              <a:t>Le but de la couche model</a:t>
            </a:r>
          </a:p>
        </p:txBody>
      </p:sp>
      <p:sp>
        <p:nvSpPr>
          <p:cNvPr id="5123" name="Rectangle 3"/>
          <p:cNvSpPr>
            <a:spLocks noGrp="1" noChangeArrowheads="1"/>
          </p:cNvSpPr>
          <p:nvPr>
            <p:ph type="body" idx="1"/>
          </p:nvPr>
        </p:nvSpPr>
        <p:spPr>
          <a:xfrm>
            <a:off x="279400" y="1312863"/>
            <a:ext cx="8599488" cy="4246562"/>
          </a:xfrm>
        </p:spPr>
        <p:txBody>
          <a:bodyPr/>
          <a:lstStyle/>
          <a:p>
            <a:r>
              <a:rPr lang="fr-FR" altLang="fr-FR" sz="2000" smtClean="0"/>
              <a:t>La couche métier modélise le cœur des fonctionnalités d’une application</a:t>
            </a:r>
          </a:p>
          <a:p>
            <a:pPr lvl="1"/>
            <a:r>
              <a:rPr lang="fr-FR" altLang="fr-FR" sz="1800" smtClean="0"/>
              <a:t>Implémente les cas d’utilisation</a:t>
            </a:r>
          </a:p>
          <a:p>
            <a:pPr lvl="2"/>
            <a:r>
              <a:rPr lang="fr-FR" altLang="fr-FR" sz="1600" smtClean="0"/>
              <a:t>Par exemple, ajouter un article au caddie, générer un rapport</a:t>
            </a:r>
          </a:p>
          <a:p>
            <a:pPr lvl="1"/>
            <a:r>
              <a:rPr lang="fr-FR" altLang="fr-FR" sz="1800" smtClean="0"/>
              <a:t>Met à jour l’état de l’application via la couche intégration</a:t>
            </a:r>
          </a:p>
          <a:p>
            <a:r>
              <a:rPr lang="fr-FR" altLang="fr-FR" sz="2000" smtClean="0"/>
              <a:t>Nous nous sommes jusqu’à présent concentrés sur la couche</a:t>
            </a:r>
            <a:br>
              <a:rPr lang="fr-FR" altLang="fr-FR" sz="2000" smtClean="0"/>
            </a:br>
            <a:r>
              <a:rPr lang="fr-FR" altLang="fr-FR" sz="2000" smtClean="0"/>
              <a:t>présentation Web</a:t>
            </a:r>
          </a:p>
          <a:p>
            <a:pPr lvl="1"/>
            <a:r>
              <a:rPr lang="fr-FR" altLang="fr-FR" sz="1800" smtClean="0"/>
              <a:t>La couche présentation la plus habituelle pour les applications J2EE </a:t>
            </a:r>
          </a:p>
          <a:p>
            <a:pPr lvl="1"/>
            <a:r>
              <a:rPr lang="fr-FR" altLang="fr-FR" sz="1800" smtClean="0"/>
              <a:t>Problèmes de conception complexes</a:t>
            </a:r>
          </a:p>
          <a:p>
            <a:r>
              <a:rPr lang="fr-FR" altLang="fr-FR" sz="2000" smtClean="0"/>
              <a:t>La couche présentation est simplement un client de la couche métier</a:t>
            </a:r>
          </a:p>
          <a:p>
            <a:pPr lvl="1"/>
            <a:r>
              <a:rPr lang="fr-FR" altLang="fr-FR" sz="1800" smtClean="0"/>
              <a:t>Se comporte comme une vue</a:t>
            </a:r>
          </a:p>
          <a:p>
            <a:pPr lvl="2"/>
            <a:r>
              <a:rPr lang="fr-FR" altLang="fr-FR" sz="1600" smtClean="0"/>
              <a:t>Rendu de l’état des composants métier pour l’utilisateur</a:t>
            </a:r>
          </a:p>
          <a:p>
            <a:pPr lvl="1"/>
            <a:r>
              <a:rPr lang="fr-FR" altLang="fr-FR" sz="1800" smtClean="0"/>
              <a:t>Se comporte aussi comme un contrôleur</a:t>
            </a:r>
          </a:p>
          <a:p>
            <a:pPr lvl="2"/>
            <a:r>
              <a:rPr lang="fr-FR" altLang="fr-FR" sz="1600" smtClean="0"/>
              <a:t>Appelle les méthodes pour la mise à jour des composants métier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fr-FR" altLang="fr-FR" smtClean="0"/>
              <a:t>Structuration de la couche model</a:t>
            </a:r>
          </a:p>
        </p:txBody>
      </p:sp>
      <p:sp>
        <p:nvSpPr>
          <p:cNvPr id="7171" name="Rectangle 3"/>
          <p:cNvSpPr>
            <a:spLocks noGrp="1" noChangeArrowheads="1"/>
          </p:cNvSpPr>
          <p:nvPr>
            <p:ph type="body" idx="1"/>
          </p:nvPr>
        </p:nvSpPr>
        <p:spPr>
          <a:xfrm>
            <a:off x="279400" y="1312863"/>
            <a:ext cx="8599488" cy="4124325"/>
          </a:xfrm>
        </p:spPr>
        <p:txBody>
          <a:bodyPr/>
          <a:lstStyle/>
          <a:p>
            <a:pPr>
              <a:buFont typeface="Arial" panose="020B0604020202020204" pitchFamily="34" charset="0"/>
              <a:buNone/>
            </a:pPr>
            <a:r>
              <a:rPr lang="fr-FR" altLang="fr-FR" sz="2400" smtClean="0"/>
              <a:t>Une bonne structuration de la logique de la couche métier doit </a:t>
            </a:r>
          </a:p>
          <a:p>
            <a:r>
              <a:rPr lang="fr-FR" altLang="fr-FR" sz="2400" smtClean="0"/>
              <a:t>Etre facile à lire</a:t>
            </a:r>
          </a:p>
          <a:p>
            <a:pPr lvl="1"/>
            <a:r>
              <a:rPr lang="fr-FR" altLang="fr-FR" sz="2000" smtClean="0"/>
              <a:t>Elle doit modéliser le cœur des exigences métier de l’application</a:t>
            </a:r>
          </a:p>
          <a:p>
            <a:r>
              <a:rPr lang="fr-FR" altLang="fr-FR" sz="2400" smtClean="0"/>
              <a:t>Elle doit représenter les </a:t>
            </a:r>
            <a:r>
              <a:rPr lang="fr-FR" altLang="fr-FR" sz="2400" i="1" smtClean="0">
                <a:latin typeface="Century Schoolbook" panose="02040604050505020304" pitchFamily="18" charset="0"/>
              </a:rPr>
              <a:t>entités </a:t>
            </a:r>
            <a:r>
              <a:rPr lang="fr-FR" altLang="fr-FR" sz="2400" smtClean="0"/>
              <a:t>et les </a:t>
            </a:r>
            <a:r>
              <a:rPr lang="fr-FR" altLang="fr-FR" sz="2400" i="1" smtClean="0">
                <a:latin typeface="Century Schoolbook" panose="02040604050505020304" pitchFamily="18" charset="0"/>
              </a:rPr>
              <a:t>cas d’utilisation</a:t>
            </a:r>
            <a:endParaRPr lang="fr-FR" altLang="fr-FR" sz="2400" smtClean="0"/>
          </a:p>
          <a:p>
            <a:pPr lvl="1"/>
            <a:r>
              <a:rPr lang="fr-FR" altLang="fr-FR" sz="2000" smtClean="0"/>
              <a:t>Les clients passent des commandes</a:t>
            </a:r>
          </a:p>
          <a:p>
            <a:pPr lvl="1"/>
            <a:r>
              <a:rPr lang="fr-FR" altLang="fr-FR" sz="2000" smtClean="0"/>
              <a:t>Les clients réalisent des paiements</a:t>
            </a:r>
          </a:p>
          <a:p>
            <a:pPr lvl="1"/>
            <a:r>
              <a:rPr lang="fr-FR" altLang="fr-FR" sz="2000" smtClean="0"/>
              <a:t>Des articles sont livrés aux clients</a:t>
            </a:r>
          </a:p>
          <a:p>
            <a:pPr lvl="1"/>
            <a:r>
              <a:rPr lang="fr-FR" altLang="fr-FR" sz="2000" smtClean="0"/>
              <a:t>Les cas d’utilisation peuvent être transactionnels</a:t>
            </a:r>
          </a:p>
          <a:p>
            <a:r>
              <a:rPr lang="fr-FR" altLang="fr-FR" sz="2400" smtClean="0"/>
              <a:t>Elle ne doit pas comporter</a:t>
            </a:r>
          </a:p>
          <a:p>
            <a:pPr lvl="1"/>
            <a:r>
              <a:rPr lang="fr-FR" altLang="fr-FR" sz="2000" smtClean="0"/>
              <a:t>La logique des vues</a:t>
            </a:r>
          </a:p>
          <a:p>
            <a:pPr lvl="1"/>
            <a:r>
              <a:rPr lang="fr-FR" altLang="fr-FR" sz="2000" smtClean="0"/>
              <a:t>Le code de gestion de la persistance</a:t>
            </a:r>
          </a:p>
          <a:p>
            <a:pPr lvl="2"/>
            <a:r>
              <a:rPr lang="fr-FR" altLang="fr-FR" sz="1800" smtClean="0"/>
              <a:t>C’est le rôle de la couche intégration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71563" y="260350"/>
            <a:ext cx="7772400" cy="1143000"/>
          </a:xfrm>
        </p:spPr>
        <p:txBody>
          <a:bodyPr/>
          <a:lstStyle/>
          <a:p>
            <a:r>
              <a:rPr lang="fr-FR" altLang="fr-FR" smtClean="0"/>
              <a:t>Représentation du modèle du domaine</a:t>
            </a:r>
          </a:p>
        </p:txBody>
      </p:sp>
      <p:sp>
        <p:nvSpPr>
          <p:cNvPr id="9219" name="Rectangle 3"/>
          <p:cNvSpPr>
            <a:spLocks noGrp="1" noChangeArrowheads="1"/>
          </p:cNvSpPr>
          <p:nvPr>
            <p:ph type="body" idx="1"/>
          </p:nvPr>
        </p:nvSpPr>
        <p:spPr>
          <a:xfrm>
            <a:off x="279400" y="1312863"/>
            <a:ext cx="8599488" cy="4343400"/>
          </a:xfrm>
        </p:spPr>
        <p:txBody>
          <a:bodyPr/>
          <a:lstStyle/>
          <a:p>
            <a:r>
              <a:rPr lang="fr-FR" altLang="fr-FR" sz="2000" smtClean="0"/>
              <a:t>Les exigences d’une application peuvent être représentées dans un modèle du domaine</a:t>
            </a:r>
          </a:p>
          <a:p>
            <a:pPr lvl="1">
              <a:buFontTx/>
              <a:buNone/>
            </a:pPr>
            <a:r>
              <a:rPr lang="fr-FR" altLang="fr-FR" sz="1800" i="1" smtClean="0"/>
              <a:t/>
            </a:r>
            <a:br>
              <a:rPr lang="fr-FR" altLang="fr-FR" sz="1800" i="1" smtClean="0"/>
            </a:br>
            <a:endParaRPr lang="fr-FR" altLang="fr-FR" sz="1800" i="1" smtClean="0"/>
          </a:p>
          <a:p>
            <a:pPr lvl="1">
              <a:buFontTx/>
              <a:buNone/>
            </a:pPr>
            <a:endParaRPr lang="fr-FR" altLang="fr-FR" sz="1800" i="1" smtClean="0"/>
          </a:p>
          <a:p>
            <a:pPr lvl="1">
              <a:buFontTx/>
              <a:buNone/>
            </a:pPr>
            <a:endParaRPr lang="fr-FR" altLang="fr-FR" sz="1800" i="1" smtClean="0"/>
          </a:p>
          <a:p>
            <a:pPr lvl="1">
              <a:buFontTx/>
              <a:buNone/>
            </a:pPr>
            <a:endParaRPr lang="fr-FR" altLang="fr-FR" sz="1800" i="1" smtClean="0"/>
          </a:p>
          <a:p>
            <a:pPr lvl="1">
              <a:buFontTx/>
              <a:buNone/>
            </a:pPr>
            <a:endParaRPr lang="fr-FR" altLang="fr-FR" sz="1800" smtClean="0"/>
          </a:p>
          <a:p>
            <a:r>
              <a:rPr lang="fr-FR" altLang="fr-FR" sz="2000" smtClean="0"/>
              <a:t>Implémentation d’un modèle du domaine dans la couche métier</a:t>
            </a:r>
          </a:p>
          <a:p>
            <a:pPr lvl="1"/>
            <a:r>
              <a:rPr lang="fr-FR" altLang="fr-FR" sz="1800" smtClean="0"/>
              <a:t>Fournit une abstraction claire des exigences métier</a:t>
            </a:r>
          </a:p>
          <a:p>
            <a:pPr lvl="1"/>
            <a:r>
              <a:rPr lang="fr-FR" altLang="fr-FR" sz="1800" smtClean="0"/>
              <a:t>Améliore la lisibilité du code</a:t>
            </a:r>
          </a:p>
          <a:p>
            <a:pPr lvl="1"/>
            <a:r>
              <a:rPr lang="fr-FR" altLang="fr-FR" sz="1800" smtClean="0"/>
              <a:t>Et diminue le couplage avec les mécanismes de persistance sous-jacents</a:t>
            </a:r>
          </a:p>
          <a:p>
            <a:pPr lvl="2"/>
            <a:r>
              <a:rPr lang="fr-FR" altLang="fr-FR" sz="1600" smtClean="0"/>
              <a:t>Les tables des bases ne capturent pas les exigences métier “élégamment”</a:t>
            </a:r>
          </a:p>
        </p:txBody>
      </p:sp>
      <p:sp>
        <p:nvSpPr>
          <p:cNvPr id="9220" name="Rectangle 4"/>
          <p:cNvSpPr>
            <a:spLocks noChangeArrowheads="1"/>
          </p:cNvSpPr>
          <p:nvPr/>
        </p:nvSpPr>
        <p:spPr bwMode="blackWhite">
          <a:xfrm>
            <a:off x="315913" y="2024063"/>
            <a:ext cx="8528050" cy="1722437"/>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nchor="ctr">
            <a:spAutoFit/>
          </a:bodyPr>
          <a:lstStyle>
            <a:lvl1pPr>
              <a:spcBef>
                <a:spcPct val="20000"/>
              </a:spcBef>
              <a:buClr>
                <a:schemeClr val="tx1"/>
              </a:buClr>
              <a:buFont typeface="Monotype Sorts" pitchFamily="2" charset="2"/>
              <a:buChar char="o"/>
              <a:tabLst>
                <a:tab pos="230188" algn="l"/>
              </a:tabLst>
              <a:defRPr sz="2800">
                <a:solidFill>
                  <a:schemeClr val="tx1"/>
                </a:solidFill>
                <a:latin typeface="Arial" panose="020B0604020202020204" pitchFamily="34" charset="0"/>
              </a:defRPr>
            </a:lvl1pPr>
            <a:lvl2pPr marL="742950" indent="-285750">
              <a:spcBef>
                <a:spcPct val="20000"/>
              </a:spcBef>
              <a:buChar char="–"/>
              <a:tabLst>
                <a:tab pos="230188" algn="l"/>
              </a:tabLst>
              <a:defRPr sz="2400">
                <a:solidFill>
                  <a:schemeClr val="tx1"/>
                </a:solidFill>
                <a:latin typeface="Arial" panose="020B0604020202020204" pitchFamily="34" charset="0"/>
              </a:defRPr>
            </a:lvl2pPr>
            <a:lvl3pPr marL="1143000" indent="-228600">
              <a:spcBef>
                <a:spcPct val="20000"/>
              </a:spcBef>
              <a:buChar char="•"/>
              <a:tabLst>
                <a:tab pos="230188" algn="l"/>
              </a:tabLst>
              <a:defRPr sz="2000">
                <a:solidFill>
                  <a:schemeClr val="tx1"/>
                </a:solidFill>
                <a:latin typeface="Arial" panose="020B0604020202020204" pitchFamily="34" charset="0"/>
              </a:defRPr>
            </a:lvl3pPr>
            <a:lvl4pPr marL="1600200" indent="-228600">
              <a:spcBef>
                <a:spcPct val="20000"/>
              </a:spcBef>
              <a:buChar char="–"/>
              <a:tabLst>
                <a:tab pos="230188" algn="l"/>
              </a:tabLst>
              <a:defRPr>
                <a:solidFill>
                  <a:schemeClr val="tx1"/>
                </a:solidFill>
                <a:latin typeface="Arial" panose="020B0604020202020204" pitchFamily="34" charset="0"/>
              </a:defRPr>
            </a:lvl4pPr>
            <a:lvl5pPr marL="2057400" indent="-228600">
              <a:spcBef>
                <a:spcPct val="20000"/>
              </a:spcBef>
              <a:buChar char="»"/>
              <a:tabLst>
                <a:tab pos="230188" algn="l"/>
              </a:tabLst>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230188" algn="l"/>
              </a:tabLst>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230188" algn="l"/>
              </a:tabLst>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230188" algn="l"/>
              </a:tabLst>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230188" algn="l"/>
              </a:tabLst>
              <a:defRPr sz="1600">
                <a:solidFill>
                  <a:schemeClr val="tx1"/>
                </a:solidFill>
                <a:latin typeface="Arial" panose="020B0604020202020204" pitchFamily="34" charset="0"/>
              </a:defRPr>
            </a:lvl9pPr>
          </a:lstStyle>
          <a:p>
            <a:pPr eaLnBrk="1" hangingPunct="1">
              <a:spcBef>
                <a:spcPct val="0"/>
              </a:spcBef>
              <a:buClrTx/>
              <a:buFontTx/>
              <a:buNone/>
            </a:pPr>
            <a:r>
              <a:rPr lang="en-US" altLang="fr-FR" sz="1800">
                <a:solidFill>
                  <a:srgbClr val="000080"/>
                </a:solidFill>
              </a:rPr>
              <a:t>“</a:t>
            </a:r>
            <a:r>
              <a:rPr lang="fr-FR" altLang="fr-FR" sz="1800">
                <a:solidFill>
                  <a:srgbClr val="000080"/>
                </a:solidFill>
              </a:rPr>
              <a:t>Un modèle abstrait qui capture les types d’objets importants dans le contexte du système. Les objets du domaine représentent les ‘choses’ qui existent ou les événements qui se produisent dans l’environnement dans lequel le système opère.”</a:t>
            </a:r>
            <a:br>
              <a:rPr lang="fr-FR" altLang="fr-FR" sz="1800">
                <a:solidFill>
                  <a:srgbClr val="000080"/>
                </a:solidFill>
              </a:rPr>
            </a:br>
            <a:endParaRPr lang="fr-FR" altLang="fr-FR" sz="1800">
              <a:solidFill>
                <a:srgbClr val="000080"/>
              </a:solidFill>
            </a:endParaRPr>
          </a:p>
          <a:p>
            <a:pPr eaLnBrk="1" hangingPunct="1">
              <a:spcBef>
                <a:spcPct val="0"/>
              </a:spcBef>
              <a:buClrTx/>
              <a:buFontTx/>
              <a:buNone/>
            </a:pPr>
            <a:r>
              <a:rPr lang="en-US" altLang="fr-FR" sz="1600">
                <a:solidFill>
                  <a:srgbClr val="000080"/>
                </a:solidFill>
              </a:rPr>
              <a:t>							—Jacobsen, et. al.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nvPr>
        </p:nvSpPr>
        <p:spPr/>
        <p:txBody>
          <a:bodyPr/>
          <a:lstStyle/>
          <a:p>
            <a:r>
              <a:rPr lang="fr-FR" altLang="fr-FR" smtClean="0"/>
              <a:t>MVC</a:t>
            </a:r>
          </a:p>
        </p:txBody>
      </p:sp>
      <p:sp>
        <p:nvSpPr>
          <p:cNvPr id="11267" name="Espace réservé du contenu 2"/>
          <p:cNvSpPr>
            <a:spLocks noGrp="1"/>
          </p:cNvSpPr>
          <p:nvPr>
            <p:ph idx="1"/>
          </p:nvPr>
        </p:nvSpPr>
        <p:spPr>
          <a:xfrm>
            <a:off x="1187450" y="1557338"/>
            <a:ext cx="7772400" cy="4114800"/>
          </a:xfrm>
        </p:spPr>
        <p:txBody>
          <a:bodyPr/>
          <a:lstStyle/>
          <a:p>
            <a:r>
              <a:rPr lang="fr-FR" altLang="fr-FR" smtClean="0"/>
              <a:t>Model View Controller</a:t>
            </a:r>
          </a:p>
          <a:p>
            <a:r>
              <a:rPr lang="fr-FR" altLang="fr-FR" smtClean="0"/>
              <a:t>Séparation de la Vue et du Model</a:t>
            </a:r>
          </a:p>
          <a:p>
            <a:r>
              <a:rPr lang="fr-FR" altLang="fr-FR" smtClean="0"/>
              <a:t>Le Controller effectue l'aiguillage entre la Vue et le Model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re 1"/>
          <p:cNvSpPr>
            <a:spLocks noGrp="1"/>
          </p:cNvSpPr>
          <p:nvPr>
            <p:ph type="title"/>
          </p:nvPr>
        </p:nvSpPr>
        <p:spPr/>
        <p:txBody>
          <a:bodyPr/>
          <a:lstStyle/>
          <a:p>
            <a:r>
              <a:rPr lang="fr-FR" altLang="fr-FR" smtClean="0"/>
              <a:t>Thymeleaf</a:t>
            </a:r>
          </a:p>
        </p:txBody>
      </p:sp>
      <p:sp>
        <p:nvSpPr>
          <p:cNvPr id="3" name="Espace réservé du contenu 2"/>
          <p:cNvSpPr>
            <a:spLocks noGrp="1"/>
          </p:cNvSpPr>
          <p:nvPr>
            <p:ph idx="1"/>
          </p:nvPr>
        </p:nvSpPr>
        <p:spPr/>
        <p:txBody>
          <a:bodyPr/>
          <a:lstStyle/>
          <a:p>
            <a:pPr>
              <a:defRPr/>
            </a:pPr>
            <a:r>
              <a:rPr lang="fr-FR" dirty="0" err="1" smtClean="0"/>
              <a:t>Thymeleaf</a:t>
            </a:r>
            <a:r>
              <a:rPr lang="fr-FR" dirty="0" smtClean="0"/>
              <a:t> est le </a:t>
            </a:r>
            <a:r>
              <a:rPr lang="fr-FR" dirty="0" err="1" smtClean="0"/>
              <a:t>framework</a:t>
            </a:r>
            <a:r>
              <a:rPr lang="fr-FR" dirty="0" smtClean="0"/>
              <a:t> de vue </a:t>
            </a:r>
            <a:r>
              <a:rPr lang="fr-FR" dirty="0" err="1" smtClean="0"/>
              <a:t>Spring</a:t>
            </a:r>
            <a:endParaRPr lang="fr-FR" dirty="0" smtClean="0"/>
          </a:p>
          <a:p>
            <a:pPr>
              <a:defRPr/>
            </a:pPr>
            <a:endParaRPr lang="fr-FR" dirty="0"/>
          </a:p>
          <a:p>
            <a:pPr>
              <a:defRPr/>
            </a:pPr>
            <a:endParaRPr lang="fr-FR" dirty="0" smtClean="0"/>
          </a:p>
          <a:p>
            <a:pPr>
              <a:defRPr/>
            </a:pPr>
            <a:endParaRPr lang="fr-FR" dirty="0"/>
          </a:p>
          <a:p>
            <a:pPr>
              <a:defRPr/>
            </a:pPr>
            <a:endParaRPr lang="fr-FR" dirty="0" smtClean="0"/>
          </a:p>
          <a:p>
            <a:pPr marL="0" indent="0">
              <a:buFont typeface="Monotype Sorts" pitchFamily="2" charset="2"/>
              <a:buNone/>
              <a:defRPr/>
            </a:pPr>
            <a:endParaRPr lang="fr-FR" dirty="0"/>
          </a:p>
        </p:txBody>
      </p:sp>
      <p:pic>
        <p:nvPicPr>
          <p:cNvPr id="12292" name="Imag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3141663"/>
            <a:ext cx="91249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1"/>
          <p:cNvSpPr>
            <a:spLocks noGrp="1"/>
          </p:cNvSpPr>
          <p:nvPr>
            <p:ph type="title"/>
          </p:nvPr>
        </p:nvSpPr>
        <p:spPr/>
        <p:txBody>
          <a:bodyPr/>
          <a:lstStyle/>
          <a:p>
            <a:r>
              <a:rPr lang="fr-FR" altLang="fr-FR" smtClean="0"/>
              <a:t>Contrôleur</a:t>
            </a:r>
          </a:p>
        </p:txBody>
      </p:sp>
      <p:sp>
        <p:nvSpPr>
          <p:cNvPr id="13315" name="Espace réservé du contenu 2"/>
          <p:cNvSpPr>
            <a:spLocks noGrp="1"/>
          </p:cNvSpPr>
          <p:nvPr>
            <p:ph idx="1"/>
          </p:nvPr>
        </p:nvSpPr>
        <p:spPr/>
        <p:txBody>
          <a:bodyPr/>
          <a:lstStyle/>
          <a:p>
            <a:r>
              <a:rPr lang="fr-FR" altLang="fr-FR" smtClean="0"/>
              <a:t>@Controller</a:t>
            </a:r>
          </a:p>
          <a:p>
            <a:pPr lvl="1"/>
            <a:r>
              <a:rPr lang="fr-FR" altLang="fr-FR" smtClean="0"/>
              <a:t>Super classe de @RestController</a:t>
            </a:r>
          </a:p>
          <a:p>
            <a:pPr lvl="1"/>
            <a:r>
              <a:rPr lang="fr-FR" altLang="fr-FR" smtClean="0"/>
              <a:t>Chaque méthode doit avoir comme dernier paramètre de type Model et retourner un String</a:t>
            </a:r>
          </a:p>
        </p:txBody>
      </p:sp>
      <p:pic>
        <p:nvPicPr>
          <p:cNvPr id="13316"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306888"/>
            <a:ext cx="9251950"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p:cNvSpPr>
            <a:spLocks noGrp="1"/>
          </p:cNvSpPr>
          <p:nvPr>
            <p:ph type="title"/>
          </p:nvPr>
        </p:nvSpPr>
        <p:spPr/>
        <p:txBody>
          <a:bodyPr/>
          <a:lstStyle/>
          <a:p>
            <a:r>
              <a:rPr lang="fr-FR" altLang="fr-FR" smtClean="0"/>
              <a:t>Model</a:t>
            </a:r>
          </a:p>
        </p:txBody>
      </p:sp>
      <p:sp>
        <p:nvSpPr>
          <p:cNvPr id="3" name="Espace réservé du contenu 2"/>
          <p:cNvSpPr>
            <a:spLocks noGrp="1"/>
          </p:cNvSpPr>
          <p:nvPr>
            <p:ph idx="1"/>
          </p:nvPr>
        </p:nvSpPr>
        <p:spPr/>
        <p:txBody>
          <a:bodyPr/>
          <a:lstStyle/>
          <a:p>
            <a:pPr>
              <a:defRPr/>
            </a:pPr>
            <a:r>
              <a:rPr lang="fr-FR" dirty="0" smtClean="0"/>
              <a:t>Le model est la classe qui communique avec la vue</a:t>
            </a:r>
          </a:p>
          <a:p>
            <a:pPr lvl="1">
              <a:defRPr/>
            </a:pPr>
            <a:r>
              <a:rPr lang="fr-FR" dirty="0" smtClean="0"/>
              <a:t>Possibilité d’ajouter des attributs avec </a:t>
            </a:r>
            <a:r>
              <a:rPr lang="fr-FR" dirty="0" err="1" smtClean="0"/>
              <a:t>addAttribute</a:t>
            </a:r>
            <a:endParaRPr lang="fr-FR" dirty="0" smtClean="0"/>
          </a:p>
          <a:p>
            <a:pPr marL="457200" lvl="1" indent="0">
              <a:buFontTx/>
              <a:buNone/>
              <a:defRPr/>
            </a:pPr>
            <a:r>
              <a:rPr lang="fr-FR" dirty="0" err="1" smtClean="0">
                <a:latin typeface="Courier New" panose="02070309020205020404" pitchFamily="49" charset="0"/>
                <a:cs typeface="Courier New" panose="02070309020205020404" pitchFamily="49" charset="0"/>
              </a:rPr>
              <a:t>model.addAttribute</a:t>
            </a:r>
            <a:r>
              <a:rPr lang="fr-FR" dirty="0" smtClean="0">
                <a:latin typeface="Courier New" panose="02070309020205020404" pitchFamily="49" charset="0"/>
                <a:cs typeface="Courier New" panose="02070309020205020404" pitchFamily="49" charset="0"/>
              </a:rPr>
              <a:t>("</a:t>
            </a:r>
            <a:r>
              <a:rPr lang="fr-FR" dirty="0" err="1" smtClean="0">
                <a:latin typeface="Courier New" panose="02070309020205020404" pitchFamily="49" charset="0"/>
                <a:cs typeface="Courier New" panose="02070309020205020404" pitchFamily="49" charset="0"/>
              </a:rPr>
              <a:t>name</a:t>
            </a:r>
            <a:r>
              <a:rPr lang="fr-FR" dirty="0" smtClean="0">
                <a:latin typeface="Courier New" panose="02070309020205020404" pitchFamily="49" charset="0"/>
                <a:cs typeface="Courier New" panose="02070309020205020404" pitchFamily="49" charset="0"/>
              </a:rPr>
              <a:t>", </a:t>
            </a:r>
            <a:r>
              <a:rPr lang="fr-FR" dirty="0" err="1" smtClean="0">
                <a:latin typeface="Courier New" panose="02070309020205020404" pitchFamily="49" charset="0"/>
                <a:cs typeface="Courier New" panose="02070309020205020404" pitchFamily="49" charset="0"/>
              </a:rPr>
              <a:t>name</a:t>
            </a:r>
            <a:r>
              <a:rPr lang="fr-FR" dirty="0" smtClean="0">
                <a:latin typeface="Courier New" panose="02070309020205020404" pitchFamily="49" charset="0"/>
                <a:cs typeface="Courier New" panose="02070309020205020404" pitchFamily="49" charset="0"/>
              </a:rPr>
              <a:t>);</a:t>
            </a:r>
            <a:endParaRPr lang="fr-FR" dirty="0">
              <a:latin typeface="Courier New" panose="02070309020205020404" pitchFamily="49" charset="0"/>
              <a:cs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p:txBody>
          <a:bodyPr/>
          <a:lstStyle/>
          <a:p>
            <a:r>
              <a:rPr lang="fr-FR" altLang="fr-FR" smtClean="0"/>
              <a:t>Retour de la méthode</a:t>
            </a:r>
          </a:p>
        </p:txBody>
      </p:sp>
      <p:sp>
        <p:nvSpPr>
          <p:cNvPr id="15363" name="Espace réservé du contenu 2"/>
          <p:cNvSpPr>
            <a:spLocks noGrp="1"/>
          </p:cNvSpPr>
          <p:nvPr>
            <p:ph idx="1"/>
          </p:nvPr>
        </p:nvSpPr>
        <p:spPr/>
        <p:txBody>
          <a:bodyPr/>
          <a:lstStyle/>
          <a:p>
            <a:r>
              <a:rPr lang="fr-FR" altLang="fr-FR" smtClean="0"/>
              <a:t>La méthode retourne le nom du template HTML</a:t>
            </a:r>
          </a:p>
          <a:p>
            <a:pPr lvl="1"/>
            <a:r>
              <a:rPr lang="fr-FR" altLang="fr-FR" smtClean="0"/>
              <a:t>Par exemple</a:t>
            </a:r>
          </a:p>
          <a:p>
            <a:pPr lvl="1"/>
            <a:r>
              <a:rPr lang="fr-FR" altLang="fr-FR" smtClean="0"/>
              <a:t>return "greeting"</a:t>
            </a:r>
          </a:p>
          <a:p>
            <a:pPr lvl="1"/>
            <a:r>
              <a:rPr lang="fr-FR" altLang="fr-FR" smtClean="0"/>
              <a:t>Va chercher le template resources/templates/greeting.html</a:t>
            </a:r>
          </a:p>
          <a:p>
            <a:pPr lvl="1"/>
            <a:r>
              <a:rPr lang="fr-FR" altLang="fr-FR" smtClean="0"/>
              <a:t>Compatible JSP</a:t>
            </a:r>
          </a:p>
        </p:txBody>
      </p:sp>
    </p:spTree>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2401</TotalTime>
  <Words>517</Words>
  <Application>Microsoft Office PowerPoint</Application>
  <PresentationFormat>Affichage à l'écran (4:3)</PresentationFormat>
  <Paragraphs>122</Paragraphs>
  <Slides>15</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Monotype Sorts</vt:lpstr>
      <vt:lpstr>Times New Roman</vt:lpstr>
      <vt:lpstr>Century Schoolbook</vt:lpstr>
      <vt:lpstr>Courier New</vt:lpstr>
      <vt:lpstr>cvc</vt:lpstr>
      <vt:lpstr>Java Avancé</vt:lpstr>
      <vt:lpstr>Le but de la couche model</vt:lpstr>
      <vt:lpstr>Structuration de la couche model</vt:lpstr>
      <vt:lpstr>Représentation du modèle du domaine</vt:lpstr>
      <vt:lpstr>MVC</vt:lpstr>
      <vt:lpstr>Thymeleaf</vt:lpstr>
      <vt:lpstr>Contrôleur</vt:lpstr>
      <vt:lpstr>Model</vt:lpstr>
      <vt:lpstr>Retour de la méthode</vt:lpstr>
      <vt:lpstr>Template</vt:lpstr>
      <vt:lpstr>Model objet</vt:lpstr>
      <vt:lpstr>Static</vt:lpstr>
      <vt:lpstr>each</vt:lpstr>
      <vt:lpstr>Form</vt:lpstr>
      <vt:lpstr>Contrôleur</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157</cp:revision>
  <dcterms:created xsi:type="dcterms:W3CDTF">2000-04-10T19:33:12Z</dcterms:created>
  <dcterms:modified xsi:type="dcterms:W3CDTF">2020-05-03T13:29:36Z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