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64" r:id="rId2"/>
    <p:sldId id="262" r:id="rId3"/>
    <p:sldId id="257" r:id="rId4"/>
    <p:sldId id="258" r:id="rId5"/>
    <p:sldId id="259" r:id="rId6"/>
    <p:sldId id="307" r:id="rId7"/>
    <p:sldId id="256" r:id="rId8"/>
    <p:sldId id="318" r:id="rId9"/>
    <p:sldId id="319" r:id="rId10"/>
    <p:sldId id="320" r:id="rId11"/>
    <p:sldId id="336" r:id="rId12"/>
    <p:sldId id="343" r:id="rId13"/>
    <p:sldId id="357" r:id="rId14"/>
    <p:sldId id="305" r:id="rId15"/>
    <p:sldId id="348" r:id="rId16"/>
    <p:sldId id="338" r:id="rId17"/>
    <p:sldId id="339" r:id="rId18"/>
    <p:sldId id="340" r:id="rId19"/>
    <p:sldId id="349" r:id="rId20"/>
    <p:sldId id="350" r:id="rId21"/>
    <p:sldId id="355" r:id="rId22"/>
    <p:sldId id="356" r:id="rId23"/>
    <p:sldId id="351" r:id="rId24"/>
    <p:sldId id="342" r:id="rId25"/>
    <p:sldId id="344" r:id="rId26"/>
    <p:sldId id="352" r:id="rId27"/>
    <p:sldId id="353" r:id="rId28"/>
    <p:sldId id="354" r:id="rId29"/>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8" autoAdjust="0"/>
    <p:restoredTop sz="94590" autoAdjust="0"/>
  </p:normalViewPr>
  <p:slideViewPr>
    <p:cSldViewPr>
      <p:cViewPr varScale="1">
        <p:scale>
          <a:sx n="81" d="100"/>
          <a:sy n="81" d="100"/>
        </p:scale>
        <p:origin x="14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AAF0067D-8566-4E0C-89B7-281A6C8D4DBA}"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AC8E7E6C-B130-4586-B348-12993F241A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C6C59616-EA64-498B-A563-0C914582C5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0243" name="Rectangle 7">
            <a:extLst>
              <a:ext uri="{FF2B5EF4-FFF2-40B4-BE49-F238E27FC236}">
                <a16:creationId xmlns:a16="http://schemas.microsoft.com/office/drawing/2014/main" id="{D7A66069-C0A7-4505-9C07-AEF396B39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EE75A0C2-3C6B-47E3-ADCB-3CD3BCF9B2F4}" type="slidenum">
              <a:rPr lang="fr-FR" altLang="fr-FR" sz="800"/>
              <a:pPr eaLnBrk="1" hangingPunct="1">
                <a:spcBef>
                  <a:spcPct val="0"/>
                </a:spcBef>
              </a:pPr>
              <a:t>2</a:t>
            </a:fld>
            <a:endParaRPr lang="fr-FR" altLang="fr-FR" sz="800"/>
          </a:p>
        </p:txBody>
      </p:sp>
      <p:sp>
        <p:nvSpPr>
          <p:cNvPr id="10244" name="Rectangle 2">
            <a:extLst>
              <a:ext uri="{FF2B5EF4-FFF2-40B4-BE49-F238E27FC236}">
                <a16:creationId xmlns:a16="http://schemas.microsoft.com/office/drawing/2014/main" id="{FF8E9CE9-2388-4A88-B152-D0927F1872FF}"/>
              </a:ext>
            </a:extLst>
          </p:cNvPr>
          <p:cNvSpPr>
            <a:spLocks noChangeArrowheads="1" noTextEdit="1"/>
          </p:cNvSpPr>
          <p:nvPr>
            <p:ph type="sldImg"/>
          </p:nvPr>
        </p:nvSpPr>
        <p:spPr>
          <a:xfrm>
            <a:off x="877888" y="733425"/>
            <a:ext cx="4892675" cy="3670300"/>
          </a:xfrm>
          <a:ln/>
        </p:spPr>
      </p:sp>
      <p:sp>
        <p:nvSpPr>
          <p:cNvPr id="10245" name="Rectangle 3">
            <a:extLst>
              <a:ext uri="{FF2B5EF4-FFF2-40B4-BE49-F238E27FC236}">
                <a16:creationId xmlns:a16="http://schemas.microsoft.com/office/drawing/2014/main" id="{29E727E3-2CEA-443F-8228-D59E140A93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Arial" panose="020B0604020202020204" pitchFamily="34" charset="0"/>
              </a:rPr>
              <a:t>En 1991, James GOSLING travaillait sur un projet nommé OAK qui consistait à développer un langage pour l’électronique grand public et mettait au point un langage qui était indépendant d’une plate-forme matérielle quelconque. Pour les grands aspects du langage, James GOSLING s’appuie sur C++ mais l’améliore pour en supprimer les points les plus controversés et qui posent problèmes à la portabilité des logiciels.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Lors de l’apparition de la vague Internet, Sun change le nom du projet et du langage et l’appelle Java (qui signifie « Café » en argot américain) et l’adapte à ce nouveau type de besoin: le Web. Cela se traduit en 1995 par le JDK 1.0 qui était essentiellement présenté comme une solution de développement Web. Depuis 1995, toute une série d’extensions normalisées sont venues enrichir les fonctionnalités et Sun présente donc Java 2 comme l’évolution de la première version du langage ajoutée de ces nouvelles fonctionnalités.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34A2D56-B89E-4316-9428-21E882B6F9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1267" name="Rectangle 7">
            <a:extLst>
              <a:ext uri="{FF2B5EF4-FFF2-40B4-BE49-F238E27FC236}">
                <a16:creationId xmlns:a16="http://schemas.microsoft.com/office/drawing/2014/main" id="{0550362F-ADB6-4DAF-ADDB-5C6286AFA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6568D3A7-20CB-4A46-A298-E745995D2C9E}" type="slidenum">
              <a:rPr lang="fr-FR" altLang="fr-FR" sz="800"/>
              <a:pPr eaLnBrk="1" hangingPunct="1">
                <a:spcBef>
                  <a:spcPct val="0"/>
                </a:spcBef>
              </a:pPr>
              <a:t>3</a:t>
            </a:fld>
            <a:endParaRPr lang="fr-FR" altLang="fr-FR" sz="800"/>
          </a:p>
        </p:txBody>
      </p:sp>
      <p:sp>
        <p:nvSpPr>
          <p:cNvPr id="11268" name="Rectangle 2">
            <a:extLst>
              <a:ext uri="{FF2B5EF4-FFF2-40B4-BE49-F238E27FC236}">
                <a16:creationId xmlns:a16="http://schemas.microsoft.com/office/drawing/2014/main" id="{E60D0341-0809-4AE7-9EB0-1CFF925B8431}"/>
              </a:ext>
            </a:extLst>
          </p:cNvPr>
          <p:cNvSpPr>
            <a:spLocks noChangeArrowheads="1" noTextEdit="1"/>
          </p:cNvSpPr>
          <p:nvPr>
            <p:ph type="sldImg"/>
          </p:nvPr>
        </p:nvSpPr>
        <p:spPr>
          <a:xfrm>
            <a:off x="877888" y="733425"/>
            <a:ext cx="4892675" cy="3670300"/>
          </a:xfrm>
          <a:ln/>
        </p:spPr>
      </p:sp>
      <p:sp>
        <p:nvSpPr>
          <p:cNvPr id="11269" name="Rectangle 3">
            <a:extLst>
              <a:ext uri="{FF2B5EF4-FFF2-40B4-BE49-F238E27FC236}">
                <a16:creationId xmlns:a16="http://schemas.microsoft.com/office/drawing/2014/main" id="{62731EA1-6EB2-4B8E-9808-506BBC638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a:latin typeface="Tahoma" panose="020B0604030504040204" pitchFamily="34" charset="0"/>
                <a:cs typeface="Times New Roman" panose="02020603050405020304" pitchFamily="18" charset="0"/>
              </a:rPr>
              <a:t>Java ne se limite pas </a:t>
            </a:r>
            <a:r>
              <a:rPr lang="fr-FR" altLang="fr-FR">
                <a:latin typeface="Arial" panose="020B0604020202020204" pitchFamily="34" charset="0"/>
                <a:cs typeface="Times New Roman" panose="02020603050405020304" pitchFamily="18" charset="0"/>
              </a:rPr>
              <a:t>à</a:t>
            </a:r>
            <a:r>
              <a:rPr lang="fr-FR" altLang="fr-FR">
                <a:latin typeface="Tahoma" panose="020B0604030504040204" pitchFamily="34" charset="0"/>
                <a:cs typeface="Times New Roman" panose="02020603050405020304" pitchFamily="18" charset="0"/>
              </a:rPr>
              <a:t> être un simple langage de programmation, mais il standardise un environnement de d</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veloppement et surtout d'ex</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cution que l'on appelle plus commun</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ment plate-forme. Il est adapt</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 au d</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veloppement d'applications r</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seaux et distribu</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es et donc au Web.</a:t>
            </a:r>
          </a:p>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F9938101-5907-4700-ACE7-04A01606C2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2291" name="Rectangle 7">
            <a:extLst>
              <a:ext uri="{FF2B5EF4-FFF2-40B4-BE49-F238E27FC236}">
                <a16:creationId xmlns:a16="http://schemas.microsoft.com/office/drawing/2014/main" id="{9D08D32C-8733-4171-B513-0E46D3D60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7B59425E-9AED-4D74-858C-4A863C7E269D}" type="slidenum">
              <a:rPr lang="fr-FR" altLang="fr-FR" sz="800"/>
              <a:pPr eaLnBrk="1" hangingPunct="1">
                <a:spcBef>
                  <a:spcPct val="0"/>
                </a:spcBef>
              </a:pPr>
              <a:t>4</a:t>
            </a:fld>
            <a:endParaRPr lang="fr-FR" altLang="fr-FR" sz="800"/>
          </a:p>
        </p:txBody>
      </p:sp>
      <p:sp>
        <p:nvSpPr>
          <p:cNvPr id="12292" name="Rectangle 2">
            <a:extLst>
              <a:ext uri="{FF2B5EF4-FFF2-40B4-BE49-F238E27FC236}">
                <a16:creationId xmlns:a16="http://schemas.microsoft.com/office/drawing/2014/main" id="{D8998967-CDCF-45D5-8CC6-FFA247AF911C}"/>
              </a:ext>
            </a:extLst>
          </p:cNvPr>
          <p:cNvSpPr>
            <a:spLocks noChangeArrowheads="1" noTextEdit="1"/>
          </p:cNvSpPr>
          <p:nvPr>
            <p:ph type="sldImg"/>
          </p:nvPr>
        </p:nvSpPr>
        <p:spPr>
          <a:xfrm>
            <a:off x="877888" y="733425"/>
            <a:ext cx="4892675" cy="3670300"/>
          </a:xfrm>
          <a:ln/>
        </p:spPr>
      </p:sp>
      <p:sp>
        <p:nvSpPr>
          <p:cNvPr id="12293" name="Rectangle 3">
            <a:extLst>
              <a:ext uri="{FF2B5EF4-FFF2-40B4-BE49-F238E27FC236}">
                <a16:creationId xmlns:a16="http://schemas.microsoft.com/office/drawing/2014/main" id="{D661D810-76C2-426B-ABC9-F98D02E73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Times New Roman" panose="02020603050405020304" pitchFamily="18" charset="0"/>
              </a:rPr>
              <a:t>En ce qui concerne le langage de programmation, il est orienté objet avec tous les avantages que cela représente. Les concepteurs de Java se sont basés sur le C++ mais l'ont considérablement amélioré. Cela se traduit par exemple, par une suppression pure et dure des pointeurs, une gestion de la mémoire différente. L'héritage multiple ne peut se faire qu'en utilisant la notion d'interface. L'implémentation de possibilités multi-thread est directement intégrée au langage.</a:t>
            </a:r>
            <a:r>
              <a:rPr lang="fr-FR" altLang="fr-FR">
                <a:latin typeface="Arial" panose="020B0604020202020204" pitchFamily="34" charset="0"/>
                <a:cs typeface="Arial" panose="020B0604020202020204"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E7731F56-F9A7-44FA-8776-F317AD4649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3315" name="Rectangle 7">
            <a:extLst>
              <a:ext uri="{FF2B5EF4-FFF2-40B4-BE49-F238E27FC236}">
                <a16:creationId xmlns:a16="http://schemas.microsoft.com/office/drawing/2014/main" id="{9EE6AC4F-C974-4C8B-BF0E-83119A3583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FC8164E1-604F-40A9-8442-5664E7FD6F20}" type="slidenum">
              <a:rPr lang="fr-FR" altLang="fr-FR" sz="800"/>
              <a:pPr eaLnBrk="1" hangingPunct="1">
                <a:spcBef>
                  <a:spcPct val="0"/>
                </a:spcBef>
              </a:pPr>
              <a:t>5</a:t>
            </a:fld>
            <a:endParaRPr lang="fr-FR" altLang="fr-FR" sz="800"/>
          </a:p>
        </p:txBody>
      </p:sp>
      <p:sp>
        <p:nvSpPr>
          <p:cNvPr id="13316" name="Rectangle 2">
            <a:extLst>
              <a:ext uri="{FF2B5EF4-FFF2-40B4-BE49-F238E27FC236}">
                <a16:creationId xmlns:a16="http://schemas.microsoft.com/office/drawing/2014/main" id="{6660695D-7F28-45D1-894A-BBCCCF4FFD79}"/>
              </a:ext>
            </a:extLst>
          </p:cNvPr>
          <p:cNvSpPr>
            <a:spLocks noChangeArrowheads="1" noTextEdit="1"/>
          </p:cNvSpPr>
          <p:nvPr>
            <p:ph type="sldImg"/>
          </p:nvPr>
        </p:nvSpPr>
        <p:spPr>
          <a:xfrm>
            <a:off x="877888" y="733425"/>
            <a:ext cx="4892675" cy="3670300"/>
          </a:xfrm>
          <a:ln/>
        </p:spPr>
      </p:sp>
      <p:sp>
        <p:nvSpPr>
          <p:cNvPr id="13317" name="Rectangle 3">
            <a:extLst>
              <a:ext uri="{FF2B5EF4-FFF2-40B4-BE49-F238E27FC236}">
                <a16:creationId xmlns:a16="http://schemas.microsoft.com/office/drawing/2014/main" id="{DCA5C7FC-D550-4CA9-9F0B-E972ECB397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Arial" panose="020B0604020202020204" pitchFamily="34" charset="0"/>
              </a:rPr>
              <a:t>La plupart des langages de programmation utilisent soit un compilateur soit un interpréteur pour pouvoir exécuter une application. Un interpréteur utilise directement un fichier source pour pouvoir exécuter un programme tandis qu’un compilateur produit un fichier exécutable directement utilisable par le système d’exploitation. Avec le compilateur Java cela ne se passe pas vraiment comme cela, il traduit le fichier source en langage intermédiaire appelé byte-code (les codes machines indépendant du processeur et du système d’exploitation interprété par la plate-forme Java). L’interpréteur lit et exécute chaque byte-code sur l’ordinateur. La compilation se produit une seule fois et l’interpréteur Java intervient à chaque exécution du programme. La première figure ci-dessus montre ce processus.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Les bytes-codes de Java sont prévus pour fonctionner sur toutes Machines Virtuelles Java (Java VM). Chaque interpréteur Java, que ce soit un outil de développement, un navigateur Web, ou un JRE (Java Run Time Environnement) est donc la machine virtuelle. On peut donc compiler un programme en bytes-codes sur n’importe quelle plate-forme pourvue d’un compilateur Java. Après cette phase, ces bytes-codes peuvent ensuite être exécutées sur toute plateforme qui possède une machine virtuelle Java sans recompiler le programme, que ce soit une système Windows 2000, NetWare, MacOs, Unix ou Linux.</a:t>
            </a:r>
          </a:p>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A522F21C-0151-4EC5-9856-8F51B838D415}"/>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0243" name="Rectangle 7">
            <a:extLst>
              <a:ext uri="{FF2B5EF4-FFF2-40B4-BE49-F238E27FC236}">
                <a16:creationId xmlns:a16="http://schemas.microsoft.com/office/drawing/2014/main" id="{88E4C299-DAEE-4341-B222-8175B050B13A}"/>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A0C46664-17D8-48D0-B1A8-5EC5E1746666}" type="slidenum">
              <a:rPr lang="fr-FR" altLang="fr-FR" sz="800"/>
              <a:pPr eaLnBrk="1" hangingPunct="1">
                <a:spcBef>
                  <a:spcPct val="0"/>
                </a:spcBef>
              </a:pPr>
              <a:t>6</a:t>
            </a:fld>
            <a:endParaRPr lang="fr-FR" altLang="fr-FR" sz="800"/>
          </a:p>
        </p:txBody>
      </p:sp>
      <p:sp>
        <p:nvSpPr>
          <p:cNvPr id="10244" name="Rectangle 2">
            <a:extLst>
              <a:ext uri="{FF2B5EF4-FFF2-40B4-BE49-F238E27FC236}">
                <a16:creationId xmlns:a16="http://schemas.microsoft.com/office/drawing/2014/main" id="{DE2D2FD2-CFE7-4907-82B2-6F24E1D06638}"/>
              </a:ext>
            </a:extLst>
          </p:cNvPr>
          <p:cNvSpPr>
            <a:spLocks noChangeArrowheads="1" noTextEdit="1"/>
          </p:cNvSpPr>
          <p:nvPr>
            <p:ph type="sldImg"/>
          </p:nvPr>
        </p:nvSpPr>
        <p:spPr>
          <a:ln/>
        </p:spPr>
      </p:sp>
      <p:sp>
        <p:nvSpPr>
          <p:cNvPr id="10245" name="Rectangle 3">
            <a:extLst>
              <a:ext uri="{FF2B5EF4-FFF2-40B4-BE49-F238E27FC236}">
                <a16:creationId xmlns:a16="http://schemas.microsoft.com/office/drawing/2014/main" id="{9873596A-2F1E-4D85-9AC1-E66043E72087}"/>
              </a:ext>
            </a:extLst>
          </p:cNvPr>
          <p:cNvSpPr>
            <a:spLocks noGrp="1" noChangeArrowheads="1"/>
          </p:cNvSpPr>
          <p:nvPr>
            <p:ph type="body" idx="1"/>
          </p:nvPr>
        </p:nvSpPr>
        <p:spPr>
          <a:noFill/>
        </p:spPr>
        <p:txBody>
          <a:bodyPr/>
          <a:lstStyle/>
          <a:p>
            <a:pPr eaLnBrk="1" hangingPunct="1"/>
            <a:r>
              <a:rPr lang="fr-FR" altLang="fr-FR">
                <a:latin typeface="Arial" panose="020B0604020202020204" pitchFamily="34" charset="0"/>
                <a:cs typeface="Arial" panose="020B0604020202020204" pitchFamily="34" charset="0"/>
              </a:rPr>
              <a:t>L’outil de référence pour le développement JAVA est le JDK de Sun. Il est disponible en téléchargement sur le site Java de Sun (http://www.javasoft.com). Ce kit de développement existe pour plusieurs plate-formes parmi lesquelles:</a:t>
            </a:r>
          </a:p>
          <a:p>
            <a:pPr eaLnBrk="1" hangingPunct="1">
              <a:buFontTx/>
              <a:buChar char="-"/>
            </a:pPr>
            <a:r>
              <a:rPr lang="fr-FR" altLang="fr-FR">
                <a:latin typeface="Arial" panose="020B0604020202020204" pitchFamily="34" charset="0"/>
                <a:cs typeface="Arial" panose="020B0604020202020204" pitchFamily="34" charset="0"/>
              </a:rPr>
              <a:t>Windows</a:t>
            </a:r>
          </a:p>
          <a:p>
            <a:pPr eaLnBrk="1" hangingPunct="1">
              <a:buFontTx/>
              <a:buChar char="-"/>
            </a:pPr>
            <a:r>
              <a:rPr lang="fr-FR" altLang="fr-FR">
                <a:latin typeface="Arial" panose="020B0604020202020204" pitchFamily="34" charset="0"/>
                <a:cs typeface="Arial" panose="020B0604020202020204" pitchFamily="34" charset="0"/>
              </a:rPr>
              <a:t>Solaris</a:t>
            </a:r>
          </a:p>
          <a:p>
            <a:pPr eaLnBrk="1" hangingPunct="1">
              <a:buFontTx/>
              <a:buChar char="-"/>
            </a:pPr>
            <a:r>
              <a:rPr lang="fr-FR" altLang="fr-FR">
                <a:latin typeface="Arial" panose="020B0604020202020204" pitchFamily="34" charset="0"/>
                <a:cs typeface="Arial" panose="020B0604020202020204" pitchFamily="34" charset="0"/>
              </a:rPr>
              <a:t>Linux</a:t>
            </a:r>
          </a:p>
          <a:p>
            <a:pPr eaLnBrk="1" hangingPunct="1">
              <a:buFontTx/>
              <a:buChar char="-"/>
            </a:pPr>
            <a:r>
              <a:rPr lang="fr-FR" altLang="fr-FR">
                <a:latin typeface="Arial" panose="020B0604020202020204" pitchFamily="34" charset="0"/>
                <a:cs typeface="Arial" panose="020B0604020202020204" pitchFamily="34" charset="0"/>
              </a:rPr>
              <a:t>MacOS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Le JDK est composé des éléments suivants: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 un compilateur (javac)</a:t>
            </a:r>
          </a:p>
          <a:p>
            <a:pPr eaLnBrk="1" hangingPunct="1"/>
            <a:r>
              <a:rPr lang="fr-FR" altLang="fr-FR">
                <a:latin typeface="Arial" panose="020B0604020202020204" pitchFamily="34" charset="0"/>
                <a:cs typeface="Arial" panose="020B0604020202020204" pitchFamily="34" charset="0"/>
              </a:rPr>
              <a:t>- un générateur de documentation (javadoc)</a:t>
            </a:r>
          </a:p>
          <a:p>
            <a:pPr eaLnBrk="1" hangingPunct="1"/>
            <a:r>
              <a:rPr lang="fr-FR" altLang="fr-FR">
                <a:latin typeface="Arial" panose="020B0604020202020204" pitchFamily="34" charset="0"/>
                <a:cs typeface="Arial" panose="020B0604020202020204" pitchFamily="34" charset="0"/>
              </a:rPr>
              <a:t>- un environnement d’exécution (java)</a:t>
            </a:r>
          </a:p>
          <a:p>
            <a:pPr eaLnBrk="1" hangingPunct="1"/>
            <a:r>
              <a:rPr lang="fr-FR" altLang="fr-FR">
                <a:latin typeface="Arial" panose="020B0604020202020204" pitchFamily="34" charset="0"/>
                <a:cs typeface="Arial" panose="020B0604020202020204" pitchFamily="34" charset="0"/>
              </a:rPr>
              <a:t>- un débuggeur (jdb)</a:t>
            </a:r>
          </a:p>
          <a:p>
            <a:pPr eaLnBrk="1" hangingPunct="1"/>
            <a:r>
              <a:rPr lang="fr-FR" altLang="fr-FR">
                <a:latin typeface="Arial" panose="020B0604020202020204" pitchFamily="34" charset="0"/>
                <a:cs typeface="Arial" panose="020B0604020202020204" pitchFamily="34" charset="0"/>
              </a:rPr>
              <a:t>- Un testeur d’applet (appletviewer)</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Tous ces outils fonctionnent en ligne de commande.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B23FD54C-19AA-43FB-AA0C-ABB3AEF3EF20}"/>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1267" name="Rectangle 7">
            <a:extLst>
              <a:ext uri="{FF2B5EF4-FFF2-40B4-BE49-F238E27FC236}">
                <a16:creationId xmlns:a16="http://schemas.microsoft.com/office/drawing/2014/main" id="{59B886A4-4242-4554-8B90-652290738B8B}"/>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339F4461-9506-445B-AC35-3A2C564FA7FE}" type="slidenum">
              <a:rPr lang="fr-FR" altLang="fr-FR" sz="800"/>
              <a:pPr eaLnBrk="1" hangingPunct="1">
                <a:spcBef>
                  <a:spcPct val="0"/>
                </a:spcBef>
              </a:pPr>
              <a:t>7</a:t>
            </a:fld>
            <a:endParaRPr lang="fr-FR" altLang="fr-FR" sz="800"/>
          </a:p>
        </p:txBody>
      </p:sp>
      <p:sp>
        <p:nvSpPr>
          <p:cNvPr id="11268" name="Rectangle 2">
            <a:extLst>
              <a:ext uri="{FF2B5EF4-FFF2-40B4-BE49-F238E27FC236}">
                <a16:creationId xmlns:a16="http://schemas.microsoft.com/office/drawing/2014/main" id="{20346474-0339-438C-AE4E-C1143B46DDA4}"/>
              </a:ext>
            </a:extLst>
          </p:cNvPr>
          <p:cNvSpPr>
            <a:spLocks noChangeArrowheads="1" noTextEdit="1"/>
          </p:cNvSpPr>
          <p:nvPr>
            <p:ph type="sldImg"/>
          </p:nvPr>
        </p:nvSpPr>
        <p:spPr>
          <a:ln/>
        </p:spPr>
      </p:sp>
      <p:sp>
        <p:nvSpPr>
          <p:cNvPr id="11269" name="Rectangle 3">
            <a:extLst>
              <a:ext uri="{FF2B5EF4-FFF2-40B4-BE49-F238E27FC236}">
                <a16:creationId xmlns:a16="http://schemas.microsoft.com/office/drawing/2014/main" id="{CA9E3352-14E3-4765-B2EF-D858075E577A}"/>
              </a:ext>
            </a:extLst>
          </p:cNvPr>
          <p:cNvSpPr>
            <a:spLocks noGrp="1" noChangeArrowheads="1"/>
          </p:cNvSpPr>
          <p:nvPr>
            <p:ph type="body" idx="1"/>
          </p:nvPr>
        </p:nvSpPr>
        <p:spPr>
          <a:noFill/>
        </p:spPr>
        <p:txBody>
          <a:bodyPr/>
          <a:lstStyle/>
          <a:p>
            <a:pPr eaLnBrk="1" hangingPunct="1"/>
            <a:r>
              <a:rPr lang="fr-FR" altLang="fr-FR">
                <a:latin typeface="Arial" panose="020B0604020202020204" pitchFamily="34" charset="0"/>
                <a:cs typeface="Arial" panose="020B0604020202020204" pitchFamily="34" charset="0"/>
              </a:rPr>
              <a:t>Pour tester, l’installation du JDK, il suffit de créer un fichier texte nommé PremierProgramme.java comportant le code donné ci-dessus, puis de le compiler en lançant la commande </a:t>
            </a:r>
            <a:r>
              <a:rPr lang="fr-FR" altLang="fr-FR">
                <a:latin typeface="Courier New" panose="02070309020205020404" pitchFamily="49" charset="0"/>
                <a:cs typeface="Arial" panose="020B0604020202020204" pitchFamily="34" charset="0"/>
              </a:rPr>
              <a:t>javac PremierProgramme.java</a:t>
            </a:r>
            <a:r>
              <a:rPr lang="fr-FR" altLang="fr-FR">
                <a:latin typeface="Arial" panose="020B0604020202020204" pitchFamily="34" charset="0"/>
                <a:cs typeface="Arial" panose="020B0604020202020204" pitchFamily="34" charset="0"/>
              </a:rPr>
              <a:t>. Pour l’exécuter, il suffit de lancer la commande </a:t>
            </a:r>
            <a:r>
              <a:rPr lang="fr-FR" altLang="fr-FR">
                <a:latin typeface="Courier New" panose="02070309020205020404" pitchFamily="49" charset="0"/>
                <a:cs typeface="Arial" panose="020B0604020202020204" pitchFamily="34" charset="0"/>
              </a:rPr>
              <a:t>java PremierProgramme</a:t>
            </a:r>
            <a:r>
              <a:rPr lang="fr-FR" altLang="fr-FR">
                <a:latin typeface="Arial" panose="020B0604020202020204" pitchFamily="34" charset="0"/>
                <a:cs typeface="Arial" panose="020B0604020202020204" pitchFamily="34" charset="0"/>
              </a:rPr>
              <a:t>.</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La casse doit être respectée à la fois sur les noms de fichiers et à l’intérieur des codes sources.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2F011B32-253B-404D-AA20-3C23F1634068}"/>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2291" name="Rectangle 7">
            <a:extLst>
              <a:ext uri="{FF2B5EF4-FFF2-40B4-BE49-F238E27FC236}">
                <a16:creationId xmlns:a16="http://schemas.microsoft.com/office/drawing/2014/main" id="{30A020E6-D131-4397-9200-60804A1D706C}"/>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31F7DDD5-7CB6-46CF-8311-542C434EEF60}" type="slidenum">
              <a:rPr lang="fr-FR" altLang="fr-FR" sz="800"/>
              <a:pPr eaLnBrk="1" hangingPunct="1">
                <a:spcBef>
                  <a:spcPct val="0"/>
                </a:spcBef>
              </a:pPr>
              <a:t>10</a:t>
            </a:fld>
            <a:endParaRPr lang="fr-FR" altLang="fr-FR" sz="800"/>
          </a:p>
        </p:txBody>
      </p:sp>
      <p:sp>
        <p:nvSpPr>
          <p:cNvPr id="12292" name="Rectangle 2">
            <a:extLst>
              <a:ext uri="{FF2B5EF4-FFF2-40B4-BE49-F238E27FC236}">
                <a16:creationId xmlns:a16="http://schemas.microsoft.com/office/drawing/2014/main" id="{DD558DFE-5E1E-4423-99D8-58B9BA1D31A1}"/>
              </a:ext>
            </a:extLst>
          </p:cNvPr>
          <p:cNvSpPr>
            <a:spLocks noChangeArrowheads="1" noTextEdit="1"/>
          </p:cNvSpPr>
          <p:nvPr>
            <p:ph type="sldImg"/>
          </p:nvPr>
        </p:nvSpPr>
        <p:spPr>
          <a:xfrm>
            <a:off x="1312863" y="239713"/>
            <a:ext cx="5526087" cy="3825875"/>
          </a:xfrm>
          <a:ln/>
        </p:spPr>
      </p:sp>
      <p:sp>
        <p:nvSpPr>
          <p:cNvPr id="12293" name="Rectangle 3">
            <a:extLst>
              <a:ext uri="{FF2B5EF4-FFF2-40B4-BE49-F238E27FC236}">
                <a16:creationId xmlns:a16="http://schemas.microsoft.com/office/drawing/2014/main" id="{BD27A3DE-D2EA-4959-9187-F7DBCA488780}"/>
              </a:ext>
            </a:extLst>
          </p:cNvPr>
          <p:cNvSpPr>
            <a:spLocks noGrp="1" noChangeArrowheads="1"/>
          </p:cNvSpPr>
          <p:nvPr>
            <p:ph type="body" idx="1"/>
          </p:nvPr>
        </p:nvSpPr>
        <p:spPr>
          <a:xfrm>
            <a:off x="217488" y="4173538"/>
            <a:ext cx="6165850" cy="5218112"/>
          </a:xfrm>
          <a:noFill/>
        </p:spPr>
        <p:txBody>
          <a:bodyPr lIns="88751" tIns="44375" rIns="88751" bIns="44375"/>
          <a:lstStyle/>
          <a:p>
            <a:pPr eaLnBrk="1" hangingPunct="1"/>
            <a:r>
              <a:rPr lang="en-US" altLang="fr-FR">
                <a:latin typeface="Arial" panose="020B0604020202020204" pitchFamily="34" charset="0"/>
                <a:cs typeface="Arial" panose="020B0604020202020204" pitchFamily="34" charset="0"/>
              </a:rPr>
              <a:t>I personally prefer using the –classpath runtime option, that way you always know where classes are coming from. Environment variables are nice, but they are different on different machines and are often the source of lots of headaches.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24000" y="241300"/>
            <a:ext cx="5100638" cy="3825875"/>
          </a:xfrm>
          <a:ln/>
        </p:spPr>
      </p:sp>
      <p:sp>
        <p:nvSpPr>
          <p:cNvPr id="8195" name="Rectangle 3"/>
          <p:cNvSpPr>
            <a:spLocks noGrp="1" noChangeArrowheads="1"/>
          </p:cNvSpPr>
          <p:nvPr>
            <p:ph type="body" idx="1"/>
          </p:nvPr>
        </p:nvSpPr>
        <p:spPr>
          <a:xfrm>
            <a:off x="217488" y="4175125"/>
            <a:ext cx="6164262"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&lt;ipf&gt;L,71: Reflection for Getters and Setters&lt;/ipf&gt;</a:t>
            </a:r>
          </a:p>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107415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15579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550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207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26899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0515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25278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22721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9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414536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3555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a:t>Page </a:t>
            </a:r>
            <a:fld id="{7FA05324-1968-4D5E-8785-077EBC8C9C00}" type="slidenum">
              <a:rPr lang="fr-FR" altLang="fr-FR" sz="1200" smtClean="0"/>
              <a:pPr>
                <a:spcBef>
                  <a:spcPct val="50000"/>
                </a:spcBef>
                <a:defRPr/>
              </a:pPr>
              <a:t>‹N°›</a:t>
            </a:fld>
            <a:endParaRPr lang="fr-FR" altLang="fr-FR">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a:t>Introduction</a:t>
            </a:r>
          </a:p>
          <a:p>
            <a:pPr eaLnBrk="1" hangingPunct="1"/>
            <a:r>
              <a:rPr lang="fr-FR" altLang="fr-FR"/>
              <a:t>www.CyrilVincent.com</a:t>
            </a:r>
            <a:endParaRPr lang="fr-FR" altLang="fr-FR" dirty="0"/>
          </a:p>
        </p:txBody>
      </p:sp>
      <p:pic>
        <p:nvPicPr>
          <p:cNvPr id="1028" name="Picture 4" descr="Insights from Stackoverflow: Most voted for Spring 4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71600"/>
            <a:ext cx="5905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10E130-FCEA-4FC2-8130-ADC4A14E235B}"/>
              </a:ext>
            </a:extLst>
          </p:cNvPr>
          <p:cNvSpPr>
            <a:spLocks noGrp="1" noChangeArrowheads="1"/>
          </p:cNvSpPr>
          <p:nvPr>
            <p:ph type="title"/>
          </p:nvPr>
        </p:nvSpPr>
        <p:spPr/>
        <p:txBody>
          <a:bodyPr/>
          <a:lstStyle/>
          <a:p>
            <a:pPr eaLnBrk="1" hangingPunct="1"/>
            <a:r>
              <a:rPr lang="fr-FR" altLang="fr-FR"/>
              <a:t>Où Java recherche-t-il les classes ?</a:t>
            </a:r>
          </a:p>
        </p:txBody>
      </p:sp>
      <p:sp>
        <p:nvSpPr>
          <p:cNvPr id="7171" name="Rectangle 3">
            <a:extLst>
              <a:ext uri="{FF2B5EF4-FFF2-40B4-BE49-F238E27FC236}">
                <a16:creationId xmlns:a16="http://schemas.microsoft.com/office/drawing/2014/main" id="{C86DC291-1D5D-4D61-A1FD-B3A69BC54999}"/>
              </a:ext>
            </a:extLst>
          </p:cNvPr>
          <p:cNvSpPr>
            <a:spLocks noGrp="1" noChangeArrowheads="1"/>
          </p:cNvSpPr>
          <p:nvPr>
            <p:ph type="body" idx="1"/>
          </p:nvPr>
        </p:nvSpPr>
        <p:spPr>
          <a:xfrm>
            <a:off x="279889" y="1475643"/>
            <a:ext cx="8711711" cy="4211515"/>
          </a:xfrm>
        </p:spPr>
        <p:txBody>
          <a:bodyPr/>
          <a:lstStyle/>
          <a:p>
            <a:pPr eaLnBrk="1" hangingPunct="1"/>
            <a:r>
              <a:rPr lang="fr-FR" altLang="fr-FR" sz="1846"/>
              <a:t>Les commandes </a:t>
            </a:r>
            <a:r>
              <a:rPr lang="fr-FR" altLang="fr-FR" sz="1846">
                <a:latin typeface="Courier New" panose="02070309020205020404" pitchFamily="49" charset="0"/>
              </a:rPr>
              <a:t>javac</a:t>
            </a:r>
            <a:r>
              <a:rPr lang="fr-FR" altLang="fr-FR" sz="1846"/>
              <a:t> et </a:t>
            </a:r>
            <a:r>
              <a:rPr lang="fr-FR" altLang="fr-FR" sz="1846">
                <a:latin typeface="Courier New" panose="02070309020205020404" pitchFamily="49" charset="0"/>
              </a:rPr>
              <a:t>java</a:t>
            </a:r>
            <a:r>
              <a:rPr lang="fr-FR" altLang="fr-FR" sz="1846"/>
              <a:t> recherchent toutes les deux les classes dans des « emplacements standards » désignés par </a:t>
            </a:r>
            <a:r>
              <a:rPr lang="fr-FR" altLang="fr-FR" sz="1846" i="1">
                <a:latin typeface="Century Schoolbook" panose="02040604050505020304" pitchFamily="18" charset="0"/>
                <a:cs typeface="Courier New" panose="02070309020205020404" pitchFamily="49" charset="0"/>
              </a:rPr>
              <a:t>CLASSPATH</a:t>
            </a:r>
            <a:endParaRPr lang="fr-FR" altLang="fr-FR" sz="1846" i="1">
              <a:latin typeface="Century Schoolbook" panose="02040604050505020304" pitchFamily="18" charset="0"/>
            </a:endParaRPr>
          </a:p>
          <a:p>
            <a:pPr marL="634528" lvl="1" indent="-316531" eaLnBrk="1" hangingPunct="1"/>
            <a:r>
              <a:rPr lang="fr-FR" altLang="fr-FR" sz="1662"/>
              <a:t>Une liste de répertoires et/ou d’archives contenant des classes</a:t>
            </a:r>
            <a:endParaRPr lang="fr-FR" altLang="fr-FR" sz="1662">
              <a:latin typeface="Courier New" panose="02070309020205020404" pitchFamily="49" charset="0"/>
              <a:cs typeface="Courier New" panose="02070309020205020404" pitchFamily="49" charset="0"/>
            </a:endParaRPr>
          </a:p>
          <a:p>
            <a:pPr eaLnBrk="1" hangingPunct="1"/>
            <a:r>
              <a:rPr lang="fr-FR" altLang="fr-FR" sz="1846"/>
              <a:t>CLASSPATH peut être défini de deux façons</a:t>
            </a:r>
          </a:p>
          <a:p>
            <a:pPr marL="634528" lvl="1" indent="-316531" eaLnBrk="1" hangingPunct="1">
              <a:spcBef>
                <a:spcPts val="369"/>
              </a:spcBef>
            </a:pPr>
            <a:r>
              <a:rPr lang="fr-FR" altLang="fr-FR" sz="1662"/>
              <a:t>Par l’intermédiaire de la variable d’environnement </a:t>
            </a:r>
            <a:r>
              <a:rPr lang="fr-FR" altLang="fr-FR" sz="1662">
                <a:latin typeface="Courier New" panose="02070309020205020404" pitchFamily="49" charset="0"/>
              </a:rPr>
              <a:t>CLASSPATH</a:t>
            </a:r>
          </a:p>
          <a:p>
            <a:pPr marL="634528" lvl="1" indent="-316531" eaLnBrk="1" hangingPunct="1">
              <a:buNone/>
            </a:pPr>
            <a:r>
              <a:rPr lang="fr-FR" altLang="fr-FR" sz="1477" b="1">
                <a:latin typeface="Courier New" panose="02070309020205020404" pitchFamily="49" charset="0"/>
              </a:rPr>
              <a:t>set CLASSPATH=c:\myclasses;c:\jakarta-tomcat\lib\servlet.jar</a:t>
            </a:r>
            <a:endParaRPr lang="fr-FR" altLang="fr-FR" sz="1477">
              <a:latin typeface="Courier New" panose="02070309020205020404" pitchFamily="49" charset="0"/>
            </a:endParaRPr>
          </a:p>
          <a:p>
            <a:pPr marL="634528" lvl="1" indent="-316531" eaLnBrk="1" hangingPunct="1">
              <a:spcBef>
                <a:spcPts val="738"/>
              </a:spcBef>
            </a:pPr>
            <a:r>
              <a:rPr lang="fr-FR" altLang="fr-FR" sz="1662"/>
              <a:t>A l’aide de l’option </a:t>
            </a:r>
            <a:r>
              <a:rPr lang="fr-FR" altLang="fr-FR" sz="1662">
                <a:latin typeface="Courier New" panose="02070309020205020404" pitchFamily="49" charset="0"/>
                <a:cs typeface="Courier New" panose="02070309020205020404" pitchFamily="49" charset="0"/>
              </a:rPr>
              <a:t>–cp</a:t>
            </a:r>
            <a:r>
              <a:rPr lang="fr-FR" altLang="fr-FR" sz="1662"/>
              <a:t> ou </a:t>
            </a:r>
            <a:r>
              <a:rPr lang="fr-FR" altLang="fr-FR" sz="1662">
                <a:latin typeface="Courier New" panose="02070309020205020404" pitchFamily="49" charset="0"/>
                <a:cs typeface="Courier New" panose="02070309020205020404" pitchFamily="49" charset="0"/>
              </a:rPr>
              <a:t>–classpath,</a:t>
            </a:r>
            <a:r>
              <a:rPr lang="fr-FR" altLang="fr-FR" sz="1662"/>
              <a:t> comme :</a:t>
            </a:r>
          </a:p>
          <a:p>
            <a:pPr eaLnBrk="1" hangingPunct="1">
              <a:spcBef>
                <a:spcPts val="369"/>
              </a:spcBef>
              <a:buNone/>
            </a:pPr>
            <a:r>
              <a:rPr lang="fr-FR" altLang="fr-FR" sz="1477" b="1">
                <a:latin typeface="Courier New" panose="02070309020205020404" pitchFamily="49" charset="0"/>
              </a:rPr>
              <a:t>   </a:t>
            </a:r>
            <a:r>
              <a:rPr lang="fr-FR" altLang="fr-FR" sz="1662">
                <a:latin typeface="Courier New" panose="02070309020205020404" pitchFamily="49" charset="0"/>
              </a:rPr>
              <a:t>javac –cp c:\myclasses;c:\jakarta-tomcat\lib\servlet.jar *.java</a:t>
            </a:r>
          </a:p>
          <a:p>
            <a:pPr eaLnBrk="1" hangingPunct="1"/>
            <a:r>
              <a:rPr lang="fr-FR" altLang="fr-FR" sz="1846"/>
              <a:t>Certains répertoires et certaines archives font automatiquement partie de CLASSPATH</a:t>
            </a:r>
          </a:p>
          <a:p>
            <a:pPr marL="634528" lvl="1" indent="-316531" eaLnBrk="1" hangingPunct="1"/>
            <a:r>
              <a:rPr lang="fr-FR" altLang="fr-FR" sz="1662"/>
              <a:t>Le répertoire courant (si classpath n’est pas fixé)</a:t>
            </a:r>
          </a:p>
          <a:p>
            <a:pPr marL="634528" lvl="1" indent="-316531" eaLnBrk="1" hangingPunct="1"/>
            <a:r>
              <a:rPr lang="fr-FR" altLang="fr-FR" sz="1662">
                <a:latin typeface="Courier New" panose="02070309020205020404" pitchFamily="49" charset="0"/>
              </a:rPr>
              <a:t>JDK_HOME\jre\lib\rt.jar</a:t>
            </a:r>
            <a:r>
              <a:rPr lang="fr-FR" altLang="fr-FR" sz="1662"/>
              <a:t> (classes runtime)</a:t>
            </a:r>
          </a:p>
          <a:p>
            <a:pPr marL="634528" lvl="1" indent="-316531" eaLnBrk="1" hangingPunct="1"/>
            <a:r>
              <a:rPr lang="fr-FR" altLang="fr-FR" sz="1662">
                <a:latin typeface="Courier New" panose="02070309020205020404" pitchFamily="49" charset="0"/>
              </a:rPr>
              <a:t>JDK_HOME\jre\lib\ext</a:t>
            </a:r>
            <a:r>
              <a:rPr lang="fr-FR" altLang="fr-FR" sz="1662"/>
              <a:t> (toutes classes d’extension peuvent y être placées)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2"/>
          <p:cNvSpPr>
            <a:spLocks noGrp="1"/>
          </p:cNvSpPr>
          <p:nvPr>
            <p:ph idx="1"/>
          </p:nvPr>
        </p:nvSpPr>
        <p:spPr>
          <a:xfrm>
            <a:off x="684213" y="1435100"/>
            <a:ext cx="8261350" cy="4660900"/>
          </a:xfrm>
        </p:spPr>
        <p:txBody>
          <a:bodyPr/>
          <a:lstStyle/>
          <a:p>
            <a:endParaRPr lang="fr-FR" altLang="fr-FR" dirty="0"/>
          </a:p>
          <a:p>
            <a:r>
              <a:rPr lang="fr-FR" altLang="fr-FR" dirty="0" err="1"/>
              <a:t>Spring</a:t>
            </a:r>
            <a:r>
              <a:rPr lang="fr-FR" altLang="fr-FR" dirty="0"/>
              <a:t> est un </a:t>
            </a:r>
            <a:r>
              <a:rPr lang="fr-FR" altLang="fr-FR" dirty="0" err="1"/>
              <a:t>framework</a:t>
            </a:r>
            <a:r>
              <a:rPr lang="fr-FR" altLang="fr-FR" dirty="0"/>
              <a:t> libre pour construire et définir l'infrastructure d'une application java, dont il facilite le développement et les tests.</a:t>
            </a:r>
          </a:p>
          <a:p>
            <a:r>
              <a:rPr lang="fr-FR" altLang="fr-FR" dirty="0"/>
              <a:t>Créé en 2003</a:t>
            </a:r>
          </a:p>
          <a:p>
            <a:r>
              <a:rPr lang="fr-FR" altLang="fr-FR" dirty="0"/>
              <a:t>Version 5</a:t>
            </a:r>
          </a:p>
          <a:p>
            <a:r>
              <a:rPr lang="fr-FR" altLang="fr-FR" dirty="0"/>
              <a:t>Spring.io</a:t>
            </a:r>
          </a:p>
          <a:p>
            <a:endParaRPr lang="fr-FR" altLang="fr-FR" dirty="0"/>
          </a:p>
        </p:txBody>
      </p:sp>
      <p:pic>
        <p:nvPicPr>
          <p:cNvPr id="5123"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714375"/>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FR" altLang="fr-FR"/>
              <a:t>Historique</a:t>
            </a:r>
          </a:p>
        </p:txBody>
      </p:sp>
      <p:sp>
        <p:nvSpPr>
          <p:cNvPr id="6147" name="Espace réservé du contenu 2"/>
          <p:cNvSpPr>
            <a:spLocks noGrp="1"/>
          </p:cNvSpPr>
          <p:nvPr>
            <p:ph idx="1"/>
          </p:nvPr>
        </p:nvSpPr>
        <p:spPr>
          <a:xfrm>
            <a:off x="1042988" y="1341438"/>
            <a:ext cx="7772400" cy="4114800"/>
          </a:xfrm>
        </p:spPr>
        <p:txBody>
          <a:bodyPr/>
          <a:lstStyle/>
          <a:p>
            <a:r>
              <a:rPr lang="fr-FR" altLang="fr-FR"/>
              <a:t>Spring 1 : 2004</a:t>
            </a:r>
          </a:p>
          <a:p>
            <a:pPr lvl="1"/>
            <a:r>
              <a:rPr lang="fr-FR" altLang="fr-FR"/>
              <a:t>Java 2, Core, IoC, IoD, configuration XML</a:t>
            </a:r>
          </a:p>
          <a:p>
            <a:r>
              <a:rPr lang="fr-FR" altLang="fr-FR"/>
              <a:t>Spring 2 : 2006 </a:t>
            </a:r>
          </a:p>
          <a:p>
            <a:pPr lvl="1"/>
            <a:r>
              <a:rPr lang="fr-FR" altLang="fr-FR"/>
              <a:t>Java 3, AOP, annotations</a:t>
            </a:r>
          </a:p>
          <a:p>
            <a:r>
              <a:rPr lang="fr-FR" altLang="fr-FR"/>
              <a:t>Spring 3 : 2009</a:t>
            </a:r>
          </a:p>
          <a:p>
            <a:pPr lvl="1"/>
            <a:r>
              <a:rPr lang="fr-FR" altLang="fr-FR"/>
              <a:t>Java 5, Rest, MVC</a:t>
            </a:r>
          </a:p>
          <a:p>
            <a:r>
              <a:rPr lang="fr-FR" altLang="fr-FR"/>
              <a:t>Spring 4 : 2014</a:t>
            </a:r>
          </a:p>
          <a:p>
            <a:pPr lvl="1"/>
            <a:r>
              <a:rPr lang="fr-FR" altLang="fr-FR"/>
              <a:t>Java 6, JPA</a:t>
            </a:r>
          </a:p>
          <a:p>
            <a:r>
              <a:rPr lang="fr-FR" altLang="fr-FR"/>
              <a:t>Spring 5 : 2019</a:t>
            </a:r>
          </a:p>
          <a:p>
            <a:pPr lvl="1"/>
            <a:r>
              <a:rPr lang="fr-FR" altLang="fr-FR"/>
              <a:t>Java 8, Lambda Expression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L'allié de Java</a:t>
            </a:r>
          </a:p>
        </p:txBody>
      </p:sp>
      <p:pic>
        <p:nvPicPr>
          <p:cNvPr id="2050" name="Picture 2" descr="Java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619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0"/>
            <a:ext cx="7772400" cy="1143000"/>
          </a:xfrm>
        </p:spPr>
        <p:txBody>
          <a:bodyPr/>
          <a:lstStyle/>
          <a:p>
            <a:r>
              <a:rPr lang="fr-FR" altLang="fr-FR"/>
              <a:t>Conteneur léger</a:t>
            </a:r>
          </a:p>
        </p:txBody>
      </p:sp>
      <p:sp>
        <p:nvSpPr>
          <p:cNvPr id="7171" name="Rectangle 3"/>
          <p:cNvSpPr>
            <a:spLocks noGrp="1" noChangeArrowheads="1"/>
          </p:cNvSpPr>
          <p:nvPr>
            <p:ph idx="1"/>
          </p:nvPr>
        </p:nvSpPr>
        <p:spPr bwMode="gray">
          <a:xfrm>
            <a:off x="279400" y="1312863"/>
            <a:ext cx="8599488" cy="3494087"/>
          </a:xfrm>
        </p:spPr>
        <p:txBody>
          <a:bodyPr/>
          <a:lstStyle/>
          <a:p>
            <a:r>
              <a:rPr lang="fr-FR" altLang="fr-FR" sz="2400"/>
              <a:t>Spring est un container léger</a:t>
            </a:r>
          </a:p>
          <a:p>
            <a:pPr lvl="1"/>
            <a:r>
              <a:rPr lang="fr-FR" altLang="fr-FR" sz="2000"/>
              <a:t>"Spring est effectivement un conteneur dit “ léger ”, c’est-à-dire une infrastructure similaire à un serveur d'application JEE. Il prend donc en charge la création d’objets et la mise en relation d’objets par l’intermédiaire d’un fichier de configuration qui décrit les objets à fabriquer et les relations de dépendances entre ces objets. Le gros avantage par rapport aux serveurs d’application est qu’avec Spring, les classes n’ont pas besoin d’implémenter une quelconque interface pour être prises en charge par le framework (au contraire des EJB). C’est en ce sens que Spring est qualifié de conteneur “ léger ”." (Erik Gollot)</a:t>
            </a:r>
            <a:endParaRPr lang="fr-FR" altLang="fr-FR" sz="2000">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FR" altLang="fr-FR"/>
              <a:t>Spring</a:t>
            </a:r>
          </a:p>
        </p:txBody>
      </p:sp>
      <p:sp>
        <p:nvSpPr>
          <p:cNvPr id="9219" name="Espace réservé du contenu 2"/>
          <p:cNvSpPr>
            <a:spLocks noGrp="1"/>
          </p:cNvSpPr>
          <p:nvPr>
            <p:ph idx="1"/>
          </p:nvPr>
        </p:nvSpPr>
        <p:spPr/>
        <p:txBody>
          <a:bodyPr/>
          <a:lstStyle/>
          <a:p>
            <a:r>
              <a:rPr lang="fr-FR" altLang="fr-FR"/>
              <a:t>Spring est en fait 3 outils</a:t>
            </a:r>
          </a:p>
          <a:p>
            <a:pPr lvl="1"/>
            <a:r>
              <a:rPr lang="fr-FR" altLang="fr-FR"/>
              <a:t>Spring Core</a:t>
            </a:r>
          </a:p>
          <a:p>
            <a:pPr lvl="1"/>
            <a:r>
              <a:rPr lang="fr-FR" altLang="fr-FR"/>
              <a:t>Spring Framework</a:t>
            </a:r>
          </a:p>
          <a:p>
            <a:pPr lvl="1"/>
            <a:r>
              <a:rPr lang="fr-FR" altLang="fr-FR"/>
              <a:t>Spring Boot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FR" altLang="fr-FR"/>
              <a:t>Principes</a:t>
            </a:r>
          </a:p>
        </p:txBody>
      </p:sp>
      <p:sp>
        <p:nvSpPr>
          <p:cNvPr id="10243" name="Espace réservé du contenu 2"/>
          <p:cNvSpPr>
            <a:spLocks noGrp="1"/>
          </p:cNvSpPr>
          <p:nvPr>
            <p:ph idx="1"/>
          </p:nvPr>
        </p:nvSpPr>
        <p:spPr/>
        <p:txBody>
          <a:bodyPr/>
          <a:lstStyle/>
          <a:p>
            <a:r>
              <a:rPr lang="fr-FR" altLang="fr-FR"/>
              <a:t>Spring n'est rien d'autre qu'une factory améliorée</a:t>
            </a:r>
          </a:p>
          <a:p>
            <a:pPr lvl="1"/>
            <a:r>
              <a:rPr lang="fr-FR" altLang="fr-FR"/>
              <a:t>Abstrait l'instanciation et la durée de vie des objets</a:t>
            </a:r>
          </a:p>
          <a:p>
            <a:r>
              <a:rPr lang="fr-FR" altLang="fr-FR"/>
              <a:t>Spring encourage le couplage faible</a:t>
            </a:r>
          </a:p>
          <a:p>
            <a:pPr lvl="1"/>
            <a:r>
              <a:rPr lang="fr-FR" altLang="fr-FR"/>
              <a:t>Pattern Loosely Coupled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a:t>Abstraction</a:t>
            </a:r>
          </a:p>
        </p:txBody>
      </p:sp>
      <p:sp>
        <p:nvSpPr>
          <p:cNvPr id="11267" name="Espace réservé du contenu 2"/>
          <p:cNvSpPr>
            <a:spLocks noGrp="1"/>
          </p:cNvSpPr>
          <p:nvPr>
            <p:ph idx="1"/>
          </p:nvPr>
        </p:nvSpPr>
        <p:spPr/>
        <p:txBody>
          <a:bodyPr/>
          <a:lstStyle/>
          <a:p>
            <a:r>
              <a:rPr lang="fr-FR" altLang="fr-FR"/>
              <a:t>La couche d’abstraction permet d’intégrer d’autres librairies avec une plus grande facilité.</a:t>
            </a:r>
          </a:p>
          <a:p>
            <a:r>
              <a:rPr lang="fr-FR" altLang="fr-FR"/>
              <a:t>Cela se fait par l’apport ou non de couches d’abstraction spécifiques à des frameworks particuliers.</a:t>
            </a:r>
          </a:p>
          <a:p>
            <a:r>
              <a:rPr lang="fr-FR" altLang="fr-FR"/>
              <a:t>Ne dépend pas d'interfaces particulières</a:t>
            </a:r>
          </a:p>
          <a:p>
            <a:r>
              <a:rPr lang="fr-FR" altLang="fr-FR"/>
              <a:t>Principe de couplage faible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a:t>Composition de Spring</a:t>
            </a:r>
          </a:p>
        </p:txBody>
      </p:sp>
      <p:sp>
        <p:nvSpPr>
          <p:cNvPr id="12291" name="Espace réservé du contenu 2"/>
          <p:cNvSpPr>
            <a:spLocks noGrp="1"/>
          </p:cNvSpPr>
          <p:nvPr>
            <p:ph idx="1"/>
          </p:nvPr>
        </p:nvSpPr>
        <p:spPr/>
        <p:txBody>
          <a:bodyPr/>
          <a:lstStyle/>
          <a:p>
            <a:r>
              <a:rPr lang="fr-FR" altLang="fr-FR"/>
              <a:t>Spring Core</a:t>
            </a:r>
          </a:p>
          <a:p>
            <a:pPr lvl="1"/>
            <a:r>
              <a:rPr lang="fr-FR" altLang="fr-FR"/>
              <a:t>Il s'agit de la fabrique générique</a:t>
            </a:r>
          </a:p>
          <a:p>
            <a:pPr lvl="1"/>
            <a:r>
              <a:rPr lang="fr-FR" altLang="fr-FR"/>
              <a:t>Elément essentiel</a:t>
            </a:r>
          </a:p>
          <a:p>
            <a:pPr lvl="1"/>
            <a:r>
              <a:rPr lang="fr-FR" altLang="fr-FR"/>
              <a:t>Par abus de langage Spring = Spring Core</a:t>
            </a:r>
          </a:p>
          <a:p>
            <a:r>
              <a:rPr lang="fr-FR" altLang="fr-FR"/>
              <a:t>Le principal avantage est de composer les beans de façon plus déclarative plutôt que de façon impérative dans le programme</a:t>
            </a:r>
          </a:p>
          <a:p>
            <a:pPr lvl="1"/>
            <a:r>
              <a:rPr lang="fr-FR" altLang="fr-FR"/>
              <a:t>On peut, par exemple, définir les beans par le biais de fichiers de configuration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a:t>Spring Core</a:t>
            </a:r>
          </a:p>
        </p:txBody>
      </p:sp>
      <p:sp>
        <p:nvSpPr>
          <p:cNvPr id="13315" name="Espace réservé du contenu 2"/>
          <p:cNvSpPr>
            <a:spLocks noGrp="1"/>
          </p:cNvSpPr>
          <p:nvPr>
            <p:ph idx="1"/>
          </p:nvPr>
        </p:nvSpPr>
        <p:spPr/>
        <p:txBody>
          <a:bodyPr/>
          <a:lstStyle/>
          <a:p>
            <a:r>
              <a:rPr lang="fr-FR" altLang="fr-FR"/>
              <a:t>Spring Core s’appuie principalement sur l’intégration de trois concepts clés :</a:t>
            </a:r>
          </a:p>
          <a:p>
            <a:pPr lvl="1"/>
            <a:r>
              <a:rPr lang="fr-FR" altLang="fr-FR"/>
              <a:t>L’ IoC est assurée de deux façons différentes : la recherche de dépendances l'injection de dépendance</a:t>
            </a:r>
          </a:p>
          <a:p>
            <a:r>
              <a:rPr lang="fr-FR" altLang="fr-FR"/>
              <a:t>La programmation orientée aspect (AOP)</a:t>
            </a:r>
          </a:p>
          <a:p>
            <a:r>
              <a:rPr lang="fr-FR" altLang="fr-FR"/>
              <a:t>une couche d’abstraction</a:t>
            </a:r>
          </a:p>
          <a:p>
            <a:endParaRPr lang="fr-FR"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7">
            <a:extLst>
              <a:ext uri="{FF2B5EF4-FFF2-40B4-BE49-F238E27FC236}">
                <a16:creationId xmlns:a16="http://schemas.microsoft.com/office/drawing/2014/main" id="{CFD0C486-D501-4BC3-B1D7-D43548FD9DCB}"/>
              </a:ext>
            </a:extLst>
          </p:cNvPr>
          <p:cNvSpPr>
            <a:spLocks noGrp="1" noChangeArrowheads="1"/>
          </p:cNvSpPr>
          <p:nvPr>
            <p:ph type="title"/>
          </p:nvPr>
        </p:nvSpPr>
        <p:spPr/>
        <p:txBody>
          <a:bodyPr/>
          <a:lstStyle/>
          <a:p>
            <a:pPr eaLnBrk="1" hangingPunct="1"/>
            <a:r>
              <a:rPr lang="fr-FR" altLang="fr-FR" dirty="0"/>
              <a:t>Java</a:t>
            </a:r>
          </a:p>
        </p:txBody>
      </p:sp>
      <p:sp>
        <p:nvSpPr>
          <p:cNvPr id="3075" name="Rectangle 1028">
            <a:extLst>
              <a:ext uri="{FF2B5EF4-FFF2-40B4-BE49-F238E27FC236}">
                <a16:creationId xmlns:a16="http://schemas.microsoft.com/office/drawing/2014/main" id="{D5637721-808D-404F-BB13-CA683A44718F}"/>
              </a:ext>
            </a:extLst>
          </p:cNvPr>
          <p:cNvSpPr>
            <a:spLocks noGrp="1" noChangeArrowheads="1"/>
          </p:cNvSpPr>
          <p:nvPr>
            <p:ph type="body" idx="1"/>
          </p:nvPr>
        </p:nvSpPr>
        <p:spPr/>
        <p:txBody>
          <a:bodyPr/>
          <a:lstStyle/>
          <a:p>
            <a:pPr eaLnBrk="1" hangingPunct="1">
              <a:lnSpc>
                <a:spcPct val="80000"/>
              </a:lnSpc>
            </a:pPr>
            <a:r>
              <a:rPr lang="fr-FR" altLang="fr-FR" sz="2000"/>
              <a:t>Un langage et un environnement de développement indépendants </a:t>
            </a:r>
            <a:br>
              <a:rPr lang="fr-FR" altLang="fr-FR" sz="2000"/>
            </a:br>
            <a:r>
              <a:rPr lang="fr-FR" altLang="fr-FR" sz="2000"/>
              <a:t>des plates-formes</a:t>
            </a:r>
          </a:p>
          <a:p>
            <a:pPr lvl="1" eaLnBrk="1" hangingPunct="1">
              <a:lnSpc>
                <a:spcPct val="80000"/>
              </a:lnSpc>
            </a:pPr>
            <a:r>
              <a:rPr lang="fr-FR" altLang="fr-FR" sz="1800"/>
              <a:t>Site officiel Java</a:t>
            </a:r>
          </a:p>
          <a:p>
            <a:pPr lvl="2" eaLnBrk="1" hangingPunct="1">
              <a:lnSpc>
                <a:spcPct val="80000"/>
              </a:lnSpc>
            </a:pPr>
            <a:r>
              <a:rPr lang="fr-FR" altLang="fr-FR" sz="1600">
                <a:latin typeface="Courier New" panose="02070309020205020404" pitchFamily="49" charset="0"/>
              </a:rPr>
              <a:t>http://java.sun.com</a:t>
            </a:r>
            <a:r>
              <a:rPr lang="fr-FR" altLang="fr-FR" sz="1600"/>
              <a:t> </a:t>
            </a:r>
          </a:p>
          <a:p>
            <a:pPr eaLnBrk="1" hangingPunct="1">
              <a:lnSpc>
                <a:spcPct val="80000"/>
              </a:lnSpc>
            </a:pPr>
            <a:r>
              <a:rPr lang="fr-FR" altLang="fr-FR" sz="2000"/>
              <a:t>Développé par Sun Microsystems (NASDAQ SUNW)</a:t>
            </a:r>
          </a:p>
          <a:p>
            <a:pPr lvl="1" eaLnBrk="1" hangingPunct="1">
              <a:lnSpc>
                <a:spcPct val="80000"/>
              </a:lnSpc>
            </a:pPr>
            <a:r>
              <a:rPr lang="fr-FR" altLang="fr-FR" sz="1800"/>
              <a:t>Première édition bêta en 1995</a:t>
            </a:r>
          </a:p>
          <a:p>
            <a:pPr lvl="1" eaLnBrk="1" hangingPunct="1">
              <a:lnSpc>
                <a:spcPct val="80000"/>
              </a:lnSpc>
            </a:pPr>
            <a:r>
              <a:rPr lang="fr-FR" altLang="fr-FR" sz="1800"/>
              <a:t>Licence accordée à de nombreuses sociétés et organisations</a:t>
            </a:r>
          </a:p>
          <a:p>
            <a:pPr lvl="2" eaLnBrk="1" hangingPunct="1">
              <a:lnSpc>
                <a:spcPct val="80000"/>
              </a:lnSpc>
            </a:pPr>
            <a:r>
              <a:rPr lang="fr-FR" altLang="fr-FR" sz="1600"/>
              <a:t>IBM, Novell, Hewlett-Packard, …</a:t>
            </a:r>
          </a:p>
          <a:p>
            <a:pPr eaLnBrk="1" hangingPunct="1">
              <a:lnSpc>
                <a:spcPct val="80000"/>
              </a:lnSpc>
            </a:pPr>
            <a:r>
              <a:rPr lang="fr-FR" altLang="fr-FR" sz="2000"/>
              <a:t>Curiosité de chercheur, Java est devenu une vraie solution d'entreprise !</a:t>
            </a:r>
          </a:p>
          <a:p>
            <a:pPr lvl="1" eaLnBrk="1" hangingPunct="1">
              <a:lnSpc>
                <a:spcPct val="80000"/>
              </a:lnSpc>
            </a:pPr>
            <a:r>
              <a:rPr lang="fr-FR" altLang="fr-FR" sz="1800"/>
              <a:t>Utilisé par le télescope Hubble, U.S. Postal Service, Prudential Health Care, Saab Cars USA, Ernst &amp; Young, Time Magazine, etc.</a:t>
            </a:r>
          </a:p>
          <a:p>
            <a:pPr lvl="2" eaLnBrk="1" hangingPunct="1">
              <a:lnSpc>
                <a:spcPct val="80000"/>
              </a:lnSpc>
            </a:pPr>
            <a:r>
              <a:rPr lang="fr-FR" altLang="fr-FR" sz="1600">
                <a:latin typeface="Courier New" panose="02070309020205020404" pitchFamily="49" charset="0"/>
              </a:rPr>
              <a:t>http://java.sun.com/nav/used/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p:cNvSpPr>
            <a:spLocks noGrp="1"/>
          </p:cNvSpPr>
          <p:nvPr>
            <p:ph idx="1"/>
          </p:nvPr>
        </p:nvSpPr>
        <p:spPr/>
        <p:txBody>
          <a:bodyPr/>
          <a:lstStyle/>
          <a:p>
            <a:r>
              <a:rPr lang="fr-FR" altLang="fr-FR"/>
              <a:t>Une énorme quantité de librairie pour facilité le développement</a:t>
            </a:r>
          </a:p>
          <a:p>
            <a:pPr lvl="1"/>
            <a:r>
              <a:rPr lang="fr-FR" altLang="fr-FR"/>
              <a:t>Accès et intégration des données pour l'intégration de JDBC, des ORM, de la sérialisation des données, de JMS et des transactions.</a:t>
            </a:r>
          </a:p>
          <a:p>
            <a:pPr lvl="1"/>
            <a:r>
              <a:rPr lang="fr-FR" altLang="fr-FR"/>
              <a:t>Web pour la réalisation d'applications web avec les technologies Servlet et websocket</a:t>
            </a:r>
          </a:p>
          <a:p>
            <a:pPr lvl="1"/>
            <a:r>
              <a:rPr lang="fr-FR" altLang="fr-FR"/>
              <a:t>Test pour l'intégration avec des frameworks de test comme JUnit</a:t>
            </a:r>
          </a:p>
          <a:p>
            <a:pPr lvl="1"/>
            <a:r>
              <a:rPr lang="fr-FR" altLang="fr-FR"/>
              <a:t>…</a:t>
            </a:r>
          </a:p>
        </p:txBody>
      </p:sp>
      <p:pic>
        <p:nvPicPr>
          <p:cNvPr id="2050" name="Picture 2" descr="https://miro.medium.com/max/3798/1*gycg7f5bYLuR4ut_JAEs7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0"/>
            <a:ext cx="4612173"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457" y="26508"/>
            <a:ext cx="8377081" cy="628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7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_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214743" cy="459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4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a:t>Spring Boot</a:t>
            </a:r>
          </a:p>
        </p:txBody>
      </p:sp>
      <p:sp>
        <p:nvSpPr>
          <p:cNvPr id="15363" name="Espace réservé du contenu 2"/>
          <p:cNvSpPr>
            <a:spLocks noGrp="1"/>
          </p:cNvSpPr>
          <p:nvPr>
            <p:ph idx="1"/>
          </p:nvPr>
        </p:nvSpPr>
        <p:spPr/>
        <p:txBody>
          <a:bodyPr/>
          <a:lstStyle/>
          <a:p>
            <a:r>
              <a:rPr lang="fr-FR" altLang="fr-FR"/>
              <a:t>Sur couche de Spring Framework pour facilité le développement</a:t>
            </a:r>
          </a:p>
          <a:p>
            <a:pPr lvl="1"/>
            <a:r>
              <a:rPr lang="fr-FR" altLang="fr-FR"/>
              <a:t>Programmation par annotations et conventions</a:t>
            </a:r>
          </a:p>
          <a:p>
            <a:pPr lvl="1"/>
            <a:r>
              <a:rPr lang="fr-FR" altLang="fr-FR"/>
              <a:t>Compatible Maven et Gradle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a:t>Architecture</a:t>
            </a:r>
          </a:p>
        </p:txBody>
      </p:sp>
      <p:sp>
        <p:nvSpPr>
          <p:cNvPr id="16387" name="Espace réservé du contenu 2"/>
          <p:cNvSpPr>
            <a:spLocks noGrp="1"/>
          </p:cNvSpPr>
          <p:nvPr>
            <p:ph idx="1"/>
          </p:nvPr>
        </p:nvSpPr>
        <p:spPr/>
        <p:txBody>
          <a:bodyPr/>
          <a:lstStyle/>
          <a:p>
            <a:r>
              <a:rPr lang="fr-FR" altLang="fr-FR"/>
              <a:t>Une application typique utilisant Spring est généralement structurée en trois couches :</a:t>
            </a:r>
          </a:p>
          <a:p>
            <a:pPr lvl="1"/>
            <a:r>
              <a:rPr lang="fr-FR" altLang="fr-FR"/>
              <a:t>la couche présentation : interface homme machine</a:t>
            </a:r>
          </a:p>
          <a:p>
            <a:pPr lvl="1"/>
            <a:r>
              <a:rPr lang="fr-FR" altLang="fr-FR"/>
              <a:t>la couche service : interface métier avec mise en oeuvre de certaines fonctionnalités (transactions, sécurité, ...)</a:t>
            </a:r>
          </a:p>
          <a:p>
            <a:pPr lvl="1"/>
            <a:r>
              <a:rPr lang="fr-FR" altLang="fr-FR"/>
              <a:t>la couche accès aux données : recherche et persistance des objets du domaine</a:t>
            </a:r>
          </a:p>
          <a:p>
            <a:r>
              <a:rPr lang="fr-FR" altLang="fr-FR"/>
              <a:t>Spring est utilisé pour créer et injecter les objets requis de la couche précédente.</a:t>
            </a:r>
          </a:p>
          <a:p>
            <a:endParaRPr lang="fr-FR" alt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a:t>Avantages</a:t>
            </a:r>
          </a:p>
        </p:txBody>
      </p:sp>
      <p:sp>
        <p:nvSpPr>
          <p:cNvPr id="17411" name="Espace réservé du contenu 2"/>
          <p:cNvSpPr>
            <a:spLocks noGrp="1"/>
          </p:cNvSpPr>
          <p:nvPr>
            <p:ph idx="1"/>
          </p:nvPr>
        </p:nvSpPr>
        <p:spPr>
          <a:xfrm>
            <a:off x="755650" y="1484313"/>
            <a:ext cx="7993063" cy="4114800"/>
          </a:xfrm>
        </p:spPr>
        <p:txBody>
          <a:bodyPr/>
          <a:lstStyle/>
          <a:p>
            <a:r>
              <a:rPr lang="fr-FR" altLang="fr-FR" sz="2000"/>
              <a:t>Spring est un framework open source majoritairement développé par SpringSource mais il n'est pas standardisé par le JCP.</a:t>
            </a:r>
          </a:p>
          <a:p>
            <a:r>
              <a:rPr lang="fr-FR" altLang="fr-FR" sz="2000"/>
              <a:t>Core est très largement utilisé dans le monde Java, ce qui en fait un standard de facto et constitue une certaine garantie sur la pérennité du framework.</a:t>
            </a:r>
          </a:p>
          <a:p>
            <a:r>
              <a:rPr lang="fr-FR" altLang="fr-FR" sz="2000"/>
              <a:t>Spring propose une très bonne intégration avec des frameworks open source (Struts, Hibernate, ...) ou des standards de Java (Servlets, JMS, JDO, ...)</a:t>
            </a:r>
          </a:p>
          <a:p>
            <a:r>
              <a:rPr lang="fr-FR" altLang="fr-FR" sz="2000"/>
              <a:t>Toutes les fonctionnalités de Spring peuvent s'utiliser dans un serveur Java EE et pour la plupart dans un simple conteneur web ou une application standalone.</a:t>
            </a:r>
          </a:p>
          <a:p>
            <a:r>
              <a:rPr lang="fr-FR" altLang="fr-FR" sz="2000"/>
              <a:t>Les fonctionnalités offertes par Spring sont très (trop) nombreuses</a:t>
            </a:r>
          </a:p>
          <a:p>
            <a:endParaRPr lang="fr-FR" altLang="fr-F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endParaRPr lang="fr-FR" altLang="fr-FR"/>
          </a:p>
        </p:txBody>
      </p:sp>
      <p:sp>
        <p:nvSpPr>
          <p:cNvPr id="18435" name="Espace réservé du contenu 2"/>
          <p:cNvSpPr>
            <a:spLocks noGrp="1"/>
          </p:cNvSpPr>
          <p:nvPr>
            <p:ph idx="1"/>
          </p:nvPr>
        </p:nvSpPr>
        <p:spPr/>
        <p:txBody>
          <a:bodyPr/>
          <a:lstStyle/>
          <a:p>
            <a:r>
              <a:rPr lang="fr-FR" altLang="fr-FR"/>
              <a:t>Maven est un gestionnaire de package et de build</a:t>
            </a:r>
          </a:p>
          <a:p>
            <a:pPr lvl="1"/>
            <a:r>
              <a:rPr lang="fr-FR" altLang="fr-FR"/>
              <a:t>Apache</a:t>
            </a:r>
          </a:p>
          <a:p>
            <a:pPr lvl="1"/>
            <a:r>
              <a:rPr lang="fr-FR" altLang="fr-FR"/>
              <a:t>Successeur de Ant</a:t>
            </a:r>
          </a:p>
          <a:p>
            <a:pPr lvl="1"/>
            <a:r>
              <a:rPr lang="fr-FR" altLang="fr-FR"/>
              <a:t>Pom.xml</a:t>
            </a:r>
          </a:p>
          <a:p>
            <a:pPr lvl="1"/>
            <a:r>
              <a:rPr lang="fr-FR" altLang="fr-FR"/>
              <a:t>Vieux</a:t>
            </a:r>
          </a:p>
          <a:p>
            <a:pPr lvl="1"/>
            <a:r>
              <a:rPr lang="fr-FR" altLang="fr-FR"/>
              <a:t>Problématique avec Eclipse</a:t>
            </a:r>
          </a:p>
        </p:txBody>
      </p:sp>
      <p:pic>
        <p:nvPicPr>
          <p:cNvPr id="18436" name="Picture 2" descr="Apache Maven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785813"/>
            <a:ext cx="4657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endParaRPr lang="fr-FR" altLang="fr-FR"/>
          </a:p>
        </p:txBody>
      </p:sp>
      <p:sp>
        <p:nvSpPr>
          <p:cNvPr id="19459" name="Espace réservé du contenu 2"/>
          <p:cNvSpPr>
            <a:spLocks noGrp="1"/>
          </p:cNvSpPr>
          <p:nvPr>
            <p:ph idx="1"/>
          </p:nvPr>
        </p:nvSpPr>
        <p:spPr/>
        <p:txBody>
          <a:bodyPr/>
          <a:lstStyle/>
          <a:p>
            <a:r>
              <a:rPr lang="fr-FR" altLang="fr-FR"/>
              <a:t>Gradle</a:t>
            </a:r>
          </a:p>
          <a:p>
            <a:pPr lvl="1"/>
            <a:r>
              <a:rPr lang="fr-FR" altLang="fr-FR"/>
              <a:t>Concurrent de Maven</a:t>
            </a:r>
          </a:p>
          <a:p>
            <a:pPr lvl="1"/>
            <a:r>
              <a:rPr lang="fr-FR" altLang="fr-FR"/>
              <a:t>Google</a:t>
            </a:r>
          </a:p>
          <a:p>
            <a:pPr lvl="1"/>
            <a:r>
              <a:rPr lang="fr-FR" altLang="fr-FR"/>
              <a:t>Indispensable en Android</a:t>
            </a:r>
          </a:p>
          <a:p>
            <a:pPr lvl="1"/>
            <a:r>
              <a:rPr lang="fr-FR" altLang="fr-FR"/>
              <a:t>Très lié à IntelliJ</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522288"/>
            <a:ext cx="33845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a:t>IntelliJ</a:t>
            </a:r>
          </a:p>
        </p:txBody>
      </p:sp>
      <p:sp>
        <p:nvSpPr>
          <p:cNvPr id="20483" name="Espace réservé du contenu 2"/>
          <p:cNvSpPr>
            <a:spLocks noGrp="1"/>
          </p:cNvSpPr>
          <p:nvPr>
            <p:ph idx="1"/>
          </p:nvPr>
        </p:nvSpPr>
        <p:spPr/>
        <p:txBody>
          <a:bodyPr/>
          <a:lstStyle/>
          <a:p>
            <a:r>
              <a:rPr lang="fr-FR" altLang="fr-FR"/>
              <a:t>IDE Java</a:t>
            </a:r>
          </a:p>
          <a:p>
            <a:pPr lvl="1"/>
            <a:r>
              <a:rPr lang="fr-FR" altLang="fr-FR"/>
              <a:t>JetBrains</a:t>
            </a:r>
          </a:p>
          <a:p>
            <a:pPr lvl="1"/>
            <a:r>
              <a:rPr lang="fr-FR" altLang="fr-FR"/>
              <a:t>Bien mieux qu’Eclipse</a:t>
            </a:r>
          </a:p>
          <a:p>
            <a:pPr lvl="1"/>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77DF551-76DC-4783-8656-A4C420177654}"/>
              </a:ext>
            </a:extLst>
          </p:cNvPr>
          <p:cNvSpPr>
            <a:spLocks noGrp="1" noChangeArrowheads="1"/>
          </p:cNvSpPr>
          <p:nvPr>
            <p:ph type="title"/>
          </p:nvPr>
        </p:nvSpPr>
        <p:spPr/>
        <p:txBody>
          <a:bodyPr/>
          <a:lstStyle/>
          <a:p>
            <a:pPr eaLnBrk="1" hangingPunct="1"/>
            <a:r>
              <a:rPr lang="fr-FR" altLang="fr-FR"/>
              <a:t>La Plate-forme JAVA</a:t>
            </a:r>
          </a:p>
        </p:txBody>
      </p:sp>
      <p:sp>
        <p:nvSpPr>
          <p:cNvPr id="5123" name="Oval 5">
            <a:extLst>
              <a:ext uri="{FF2B5EF4-FFF2-40B4-BE49-F238E27FC236}">
                <a16:creationId xmlns:a16="http://schemas.microsoft.com/office/drawing/2014/main" id="{F6497F7A-96CE-4145-BB46-E43FF9EF7969}"/>
              </a:ext>
            </a:extLst>
          </p:cNvPr>
          <p:cNvSpPr>
            <a:spLocks noChangeArrowheads="1"/>
          </p:cNvSpPr>
          <p:nvPr/>
        </p:nvSpPr>
        <p:spPr bwMode="auto">
          <a:xfrm>
            <a:off x="914400" y="1905000"/>
            <a:ext cx="6553200" cy="3810000"/>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5124" name="Text Box 6">
            <a:extLst>
              <a:ext uri="{FF2B5EF4-FFF2-40B4-BE49-F238E27FC236}">
                <a16:creationId xmlns:a16="http://schemas.microsoft.com/office/drawing/2014/main" id="{1BEB4F47-3A4B-46D0-A66C-1ECC18627C0A}"/>
              </a:ext>
            </a:extLst>
          </p:cNvPr>
          <p:cNvSpPr txBox="1">
            <a:spLocks noChangeArrowheads="1"/>
          </p:cNvSpPr>
          <p:nvPr/>
        </p:nvSpPr>
        <p:spPr bwMode="auto">
          <a:xfrm>
            <a:off x="6096000" y="17526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400"/>
              <a:t>JAVA</a:t>
            </a:r>
          </a:p>
        </p:txBody>
      </p:sp>
      <p:sp>
        <p:nvSpPr>
          <p:cNvPr id="5125" name="Oval 7">
            <a:extLst>
              <a:ext uri="{FF2B5EF4-FFF2-40B4-BE49-F238E27FC236}">
                <a16:creationId xmlns:a16="http://schemas.microsoft.com/office/drawing/2014/main" id="{5A62C064-6D2F-4293-A389-0F08499A951D}"/>
              </a:ext>
            </a:extLst>
          </p:cNvPr>
          <p:cNvSpPr>
            <a:spLocks noChangeArrowheads="1"/>
          </p:cNvSpPr>
          <p:nvPr/>
        </p:nvSpPr>
        <p:spPr bwMode="auto">
          <a:xfrm>
            <a:off x="1676400" y="2362200"/>
            <a:ext cx="2819400" cy="10668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Outils de</a:t>
            </a:r>
          </a:p>
          <a:p>
            <a:pPr algn="ctr" eaLnBrk="1" hangingPunct="1">
              <a:spcBef>
                <a:spcPct val="0"/>
              </a:spcBef>
              <a:buClrTx/>
              <a:buFontTx/>
              <a:buNone/>
            </a:pPr>
            <a:r>
              <a:rPr lang="fr-FR" altLang="fr-FR" sz="2400"/>
              <a:t>développement</a:t>
            </a:r>
          </a:p>
        </p:txBody>
      </p:sp>
      <p:sp>
        <p:nvSpPr>
          <p:cNvPr id="5126" name="Oval 8">
            <a:extLst>
              <a:ext uri="{FF2B5EF4-FFF2-40B4-BE49-F238E27FC236}">
                <a16:creationId xmlns:a16="http://schemas.microsoft.com/office/drawing/2014/main" id="{BD982801-1E90-4D17-8056-E070C74FD5FF}"/>
              </a:ext>
            </a:extLst>
          </p:cNvPr>
          <p:cNvSpPr>
            <a:spLocks noChangeArrowheads="1"/>
          </p:cNvSpPr>
          <p:nvPr/>
        </p:nvSpPr>
        <p:spPr bwMode="auto">
          <a:xfrm>
            <a:off x="1828800" y="3733800"/>
            <a:ext cx="2590800" cy="14478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Environnement</a:t>
            </a:r>
          </a:p>
          <a:p>
            <a:pPr algn="ctr" eaLnBrk="1" hangingPunct="1">
              <a:spcBef>
                <a:spcPct val="0"/>
              </a:spcBef>
              <a:buClrTx/>
              <a:buFontTx/>
              <a:buNone/>
            </a:pPr>
            <a:r>
              <a:rPr lang="fr-FR" altLang="fr-FR" sz="2400"/>
              <a:t> d’exécution</a:t>
            </a:r>
          </a:p>
        </p:txBody>
      </p:sp>
      <p:sp>
        <p:nvSpPr>
          <p:cNvPr id="5127" name="Oval 9">
            <a:extLst>
              <a:ext uri="{FF2B5EF4-FFF2-40B4-BE49-F238E27FC236}">
                <a16:creationId xmlns:a16="http://schemas.microsoft.com/office/drawing/2014/main" id="{95B467B8-E2E6-49C8-8DE0-E9C2CB446CBD}"/>
              </a:ext>
            </a:extLst>
          </p:cNvPr>
          <p:cNvSpPr>
            <a:spLocks noChangeArrowheads="1"/>
          </p:cNvSpPr>
          <p:nvPr/>
        </p:nvSpPr>
        <p:spPr bwMode="auto">
          <a:xfrm>
            <a:off x="4648200" y="2895600"/>
            <a:ext cx="1752600" cy="9906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Langage</a:t>
            </a:r>
          </a:p>
        </p:txBody>
      </p:sp>
      <p:sp>
        <p:nvSpPr>
          <p:cNvPr id="5128" name="Oval 11">
            <a:extLst>
              <a:ext uri="{FF2B5EF4-FFF2-40B4-BE49-F238E27FC236}">
                <a16:creationId xmlns:a16="http://schemas.microsoft.com/office/drawing/2014/main" id="{7DFA15FC-5D9E-4B6D-9F36-70D66FA71144}"/>
              </a:ext>
            </a:extLst>
          </p:cNvPr>
          <p:cNvSpPr>
            <a:spLocks noChangeArrowheads="1"/>
          </p:cNvSpPr>
          <p:nvPr/>
        </p:nvSpPr>
        <p:spPr bwMode="auto">
          <a:xfrm>
            <a:off x="4572000" y="4114800"/>
            <a:ext cx="2133600" cy="9906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Extensions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4A142B5-F3A7-4836-BF4F-3237169E4FCD}"/>
              </a:ext>
            </a:extLst>
          </p:cNvPr>
          <p:cNvSpPr>
            <a:spLocks noGrp="1" noChangeArrowheads="1"/>
          </p:cNvSpPr>
          <p:nvPr>
            <p:ph type="title"/>
          </p:nvPr>
        </p:nvSpPr>
        <p:spPr/>
        <p:txBody>
          <a:bodyPr/>
          <a:lstStyle/>
          <a:p>
            <a:pPr eaLnBrk="1" hangingPunct="1"/>
            <a:r>
              <a:rPr lang="fr-FR" altLang="fr-FR"/>
              <a:t>Le langage</a:t>
            </a:r>
          </a:p>
        </p:txBody>
      </p:sp>
      <p:sp>
        <p:nvSpPr>
          <p:cNvPr id="6147" name="Rectangle 3">
            <a:extLst>
              <a:ext uri="{FF2B5EF4-FFF2-40B4-BE49-F238E27FC236}">
                <a16:creationId xmlns:a16="http://schemas.microsoft.com/office/drawing/2014/main" id="{7524F978-EE53-4F2E-BD6F-D0A5E29431B1}"/>
              </a:ext>
            </a:extLst>
          </p:cNvPr>
          <p:cNvSpPr>
            <a:spLocks noGrp="1" noChangeArrowheads="1"/>
          </p:cNvSpPr>
          <p:nvPr>
            <p:ph type="body" idx="1"/>
          </p:nvPr>
        </p:nvSpPr>
        <p:spPr/>
        <p:txBody>
          <a:bodyPr/>
          <a:lstStyle/>
          <a:p>
            <a:pPr eaLnBrk="1" hangingPunct="1"/>
            <a:r>
              <a:rPr lang="fr-FR" altLang="fr-FR"/>
              <a:t>Orienté objet</a:t>
            </a:r>
          </a:p>
          <a:p>
            <a:pPr eaLnBrk="1" hangingPunct="1"/>
            <a:r>
              <a:rPr lang="fr-FR" altLang="fr-FR"/>
              <a:t>Basé sur C++</a:t>
            </a:r>
          </a:p>
          <a:p>
            <a:pPr eaLnBrk="1" hangingPunct="1"/>
            <a:r>
              <a:rPr lang="fr-FR" altLang="fr-FR"/>
              <a:t>Gestion de la mémoire simplifiée</a:t>
            </a:r>
          </a:p>
          <a:p>
            <a:pPr eaLnBrk="1" hangingPunct="1"/>
            <a:r>
              <a:rPr lang="fr-FR" altLang="fr-FR"/>
              <a:t>Multi-thread</a:t>
            </a:r>
          </a:p>
          <a:p>
            <a:pPr eaLnBrk="1" hangingPunct="1"/>
            <a:r>
              <a:rPr lang="fr-FR" altLang="fr-FR"/>
              <a:t>Distribué</a:t>
            </a:r>
          </a:p>
          <a:p>
            <a:pPr eaLnBrk="1" hangingPunct="1"/>
            <a:r>
              <a:rPr lang="fr-FR" altLang="fr-FR"/>
              <a:t>portable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9AC22A-0512-4F84-BC1C-10C117366A15}"/>
              </a:ext>
            </a:extLst>
          </p:cNvPr>
          <p:cNvSpPr>
            <a:spLocks noGrp="1" noChangeArrowheads="1"/>
          </p:cNvSpPr>
          <p:nvPr>
            <p:ph type="title"/>
          </p:nvPr>
        </p:nvSpPr>
        <p:spPr/>
        <p:txBody>
          <a:bodyPr/>
          <a:lstStyle/>
          <a:p>
            <a:pPr eaLnBrk="1" hangingPunct="1"/>
            <a:r>
              <a:rPr lang="fr-FR" altLang="fr-FR"/>
              <a:t>Concepts</a:t>
            </a:r>
          </a:p>
        </p:txBody>
      </p:sp>
      <p:grpSp>
        <p:nvGrpSpPr>
          <p:cNvPr id="7171" name="Group 180">
            <a:extLst>
              <a:ext uri="{FF2B5EF4-FFF2-40B4-BE49-F238E27FC236}">
                <a16:creationId xmlns:a16="http://schemas.microsoft.com/office/drawing/2014/main" id="{6D4729DA-7D6D-43FA-B876-E2B4C0144CC9}"/>
              </a:ext>
            </a:extLst>
          </p:cNvPr>
          <p:cNvGrpSpPr>
            <a:grpSpLocks/>
          </p:cNvGrpSpPr>
          <p:nvPr/>
        </p:nvGrpSpPr>
        <p:grpSpPr bwMode="auto">
          <a:xfrm>
            <a:off x="609600" y="1219200"/>
            <a:ext cx="1066800" cy="838200"/>
            <a:chOff x="1584" y="816"/>
            <a:chExt cx="672" cy="528"/>
          </a:xfrm>
        </p:grpSpPr>
        <p:sp>
          <p:nvSpPr>
            <p:cNvPr id="7323" name="AutoShape 179">
              <a:extLst>
                <a:ext uri="{FF2B5EF4-FFF2-40B4-BE49-F238E27FC236}">
                  <a16:creationId xmlns:a16="http://schemas.microsoft.com/office/drawing/2014/main" id="{00E58DB1-D49F-4B17-8D4B-D77E6B108441}"/>
                </a:ext>
              </a:extLst>
            </p:cNvPr>
            <p:cNvSpPr>
              <a:spLocks noChangeArrowheads="1"/>
            </p:cNvSpPr>
            <p:nvPr/>
          </p:nvSpPr>
          <p:spPr bwMode="auto">
            <a:xfrm flipH="1" flipV="1">
              <a:off x="1584" y="816"/>
              <a:ext cx="672" cy="528"/>
            </a:xfrm>
            <a:prstGeom prst="foldedCorner">
              <a:avLst>
                <a:gd name="adj" fmla="val 12500"/>
              </a:avLst>
            </a:prstGeom>
            <a:solidFill>
              <a:schemeClr val="bg1"/>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7324" name="Line 21">
              <a:extLst>
                <a:ext uri="{FF2B5EF4-FFF2-40B4-BE49-F238E27FC236}">
                  <a16:creationId xmlns:a16="http://schemas.microsoft.com/office/drawing/2014/main" id="{34FE502F-F25A-4E0D-A89B-8EBDBF497900}"/>
                </a:ext>
              </a:extLst>
            </p:cNvPr>
            <p:cNvSpPr>
              <a:spLocks noChangeShapeType="1"/>
            </p:cNvSpPr>
            <p:nvPr/>
          </p:nvSpPr>
          <p:spPr bwMode="auto">
            <a:xfrm>
              <a:off x="1639" y="976"/>
              <a:ext cx="6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5" name="Line 22">
              <a:extLst>
                <a:ext uri="{FF2B5EF4-FFF2-40B4-BE49-F238E27FC236}">
                  <a16:creationId xmlns:a16="http://schemas.microsoft.com/office/drawing/2014/main" id="{4DD8CF80-82BD-4E4D-8D19-5CECEA125FF0}"/>
                </a:ext>
              </a:extLst>
            </p:cNvPr>
            <p:cNvSpPr>
              <a:spLocks noChangeShapeType="1"/>
            </p:cNvSpPr>
            <p:nvPr/>
          </p:nvSpPr>
          <p:spPr bwMode="auto">
            <a:xfrm>
              <a:off x="1639" y="1040"/>
              <a:ext cx="4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6" name="Line 23">
              <a:extLst>
                <a:ext uri="{FF2B5EF4-FFF2-40B4-BE49-F238E27FC236}">
                  <a16:creationId xmlns:a16="http://schemas.microsoft.com/office/drawing/2014/main" id="{435A97D1-8C7A-45B5-B023-DDEA7C497202}"/>
                </a:ext>
              </a:extLst>
            </p:cNvPr>
            <p:cNvSpPr>
              <a:spLocks noChangeShapeType="1"/>
            </p:cNvSpPr>
            <p:nvPr/>
          </p:nvSpPr>
          <p:spPr bwMode="auto">
            <a:xfrm>
              <a:off x="1639" y="1104"/>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7" name="Line 24">
              <a:extLst>
                <a:ext uri="{FF2B5EF4-FFF2-40B4-BE49-F238E27FC236}">
                  <a16:creationId xmlns:a16="http://schemas.microsoft.com/office/drawing/2014/main" id="{FAFED4AD-A8CC-4821-8F67-14D9BDC15911}"/>
                </a:ext>
              </a:extLst>
            </p:cNvPr>
            <p:cNvSpPr>
              <a:spLocks noChangeShapeType="1"/>
            </p:cNvSpPr>
            <p:nvPr/>
          </p:nvSpPr>
          <p:spPr bwMode="auto">
            <a:xfrm>
              <a:off x="1639" y="1168"/>
              <a:ext cx="5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8" name="Line 25">
              <a:extLst>
                <a:ext uri="{FF2B5EF4-FFF2-40B4-BE49-F238E27FC236}">
                  <a16:creationId xmlns:a16="http://schemas.microsoft.com/office/drawing/2014/main" id="{B6348DCE-D684-4F00-BBF4-9E04313B3191}"/>
                </a:ext>
              </a:extLst>
            </p:cNvPr>
            <p:cNvSpPr>
              <a:spLocks noChangeShapeType="1"/>
            </p:cNvSpPr>
            <p:nvPr/>
          </p:nvSpPr>
          <p:spPr bwMode="auto">
            <a:xfrm>
              <a:off x="1639" y="12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7172" name="Group 27">
            <a:extLst>
              <a:ext uri="{FF2B5EF4-FFF2-40B4-BE49-F238E27FC236}">
                <a16:creationId xmlns:a16="http://schemas.microsoft.com/office/drawing/2014/main" id="{6DE94323-DD30-4F15-9875-098178537E94}"/>
              </a:ext>
            </a:extLst>
          </p:cNvPr>
          <p:cNvGrpSpPr>
            <a:grpSpLocks/>
          </p:cNvGrpSpPr>
          <p:nvPr/>
        </p:nvGrpSpPr>
        <p:grpSpPr bwMode="auto">
          <a:xfrm>
            <a:off x="7391400" y="1981200"/>
            <a:ext cx="1600200" cy="1524000"/>
            <a:chOff x="1337" y="3359"/>
            <a:chExt cx="658" cy="661"/>
          </a:xfrm>
        </p:grpSpPr>
        <p:grpSp>
          <p:nvGrpSpPr>
            <p:cNvPr id="7294" name="Group 28">
              <a:extLst>
                <a:ext uri="{FF2B5EF4-FFF2-40B4-BE49-F238E27FC236}">
                  <a16:creationId xmlns:a16="http://schemas.microsoft.com/office/drawing/2014/main" id="{CD444496-54D7-4858-AF15-13FDB5D3C177}"/>
                </a:ext>
              </a:extLst>
            </p:cNvPr>
            <p:cNvGrpSpPr>
              <a:grpSpLocks/>
            </p:cNvGrpSpPr>
            <p:nvPr/>
          </p:nvGrpSpPr>
          <p:grpSpPr bwMode="auto">
            <a:xfrm>
              <a:off x="1337" y="3814"/>
              <a:ext cx="484" cy="206"/>
              <a:chOff x="1337" y="3814"/>
              <a:chExt cx="484" cy="206"/>
            </a:xfrm>
          </p:grpSpPr>
          <p:sp>
            <p:nvSpPr>
              <p:cNvPr id="7316" name="Freeform 29">
                <a:extLst>
                  <a:ext uri="{FF2B5EF4-FFF2-40B4-BE49-F238E27FC236}">
                    <a16:creationId xmlns:a16="http://schemas.microsoft.com/office/drawing/2014/main" id="{8DB19CEB-B759-4C4A-B26C-7A1B797EEB33}"/>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317" name="Freeform 30">
                <a:extLst>
                  <a:ext uri="{FF2B5EF4-FFF2-40B4-BE49-F238E27FC236}">
                    <a16:creationId xmlns:a16="http://schemas.microsoft.com/office/drawing/2014/main" id="{2608D786-D879-41A8-B49C-440A25351BB4}"/>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318" name="Freeform 31">
                <a:extLst>
                  <a:ext uri="{FF2B5EF4-FFF2-40B4-BE49-F238E27FC236}">
                    <a16:creationId xmlns:a16="http://schemas.microsoft.com/office/drawing/2014/main" id="{CBD0D575-5F72-4BE6-B063-1BD15FE8D716}"/>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19" name="Freeform 32">
                <a:extLst>
                  <a:ext uri="{FF2B5EF4-FFF2-40B4-BE49-F238E27FC236}">
                    <a16:creationId xmlns:a16="http://schemas.microsoft.com/office/drawing/2014/main" id="{69D16BA3-E70F-4E43-8855-3A3275B58986}"/>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0" name="Freeform 33">
                <a:extLst>
                  <a:ext uri="{FF2B5EF4-FFF2-40B4-BE49-F238E27FC236}">
                    <a16:creationId xmlns:a16="http://schemas.microsoft.com/office/drawing/2014/main" id="{15152B7F-A074-449E-8B3E-65F569A64DF8}"/>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1" name="Freeform 34">
                <a:extLst>
                  <a:ext uri="{FF2B5EF4-FFF2-40B4-BE49-F238E27FC236}">
                    <a16:creationId xmlns:a16="http://schemas.microsoft.com/office/drawing/2014/main" id="{66093CCC-54BE-482F-A61C-21FC65D0EFAC}"/>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2" name="Freeform 35">
                <a:extLst>
                  <a:ext uri="{FF2B5EF4-FFF2-40B4-BE49-F238E27FC236}">
                    <a16:creationId xmlns:a16="http://schemas.microsoft.com/office/drawing/2014/main" id="{F8C03DAE-0EF9-4638-AD36-BCE93E4298B2}"/>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95" name="Group 36">
              <a:extLst>
                <a:ext uri="{FF2B5EF4-FFF2-40B4-BE49-F238E27FC236}">
                  <a16:creationId xmlns:a16="http://schemas.microsoft.com/office/drawing/2014/main" id="{7FAB4A43-3ED9-496B-99DC-4C863C753E66}"/>
                </a:ext>
              </a:extLst>
            </p:cNvPr>
            <p:cNvGrpSpPr>
              <a:grpSpLocks/>
            </p:cNvGrpSpPr>
            <p:nvPr/>
          </p:nvGrpSpPr>
          <p:grpSpPr bwMode="auto">
            <a:xfrm>
              <a:off x="1489" y="3635"/>
              <a:ext cx="506" cy="261"/>
              <a:chOff x="1489" y="3635"/>
              <a:chExt cx="506" cy="261"/>
            </a:xfrm>
          </p:grpSpPr>
          <p:sp>
            <p:nvSpPr>
              <p:cNvPr id="7304" name="Freeform 37">
                <a:extLst>
                  <a:ext uri="{FF2B5EF4-FFF2-40B4-BE49-F238E27FC236}">
                    <a16:creationId xmlns:a16="http://schemas.microsoft.com/office/drawing/2014/main" id="{F580217A-94DD-4057-AF74-5A5AA92C1A33}"/>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305" name="Freeform 38">
                <a:extLst>
                  <a:ext uri="{FF2B5EF4-FFF2-40B4-BE49-F238E27FC236}">
                    <a16:creationId xmlns:a16="http://schemas.microsoft.com/office/drawing/2014/main" id="{03056875-7C0C-4891-929F-FAEFFB05D659}"/>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306" name="Freeform 39">
                <a:extLst>
                  <a:ext uri="{FF2B5EF4-FFF2-40B4-BE49-F238E27FC236}">
                    <a16:creationId xmlns:a16="http://schemas.microsoft.com/office/drawing/2014/main" id="{7F2BEF9A-0530-4C4B-94EF-D6A635CD55A4}"/>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307" name="Freeform 40">
                <a:extLst>
                  <a:ext uri="{FF2B5EF4-FFF2-40B4-BE49-F238E27FC236}">
                    <a16:creationId xmlns:a16="http://schemas.microsoft.com/office/drawing/2014/main" id="{778CF186-24CB-478F-A304-13815E6CBE48}"/>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308" name="Freeform 41">
                <a:extLst>
                  <a:ext uri="{FF2B5EF4-FFF2-40B4-BE49-F238E27FC236}">
                    <a16:creationId xmlns:a16="http://schemas.microsoft.com/office/drawing/2014/main" id="{DD054196-83CB-4B48-99CD-1CAF6A928076}"/>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309" name="Line 42">
                <a:extLst>
                  <a:ext uri="{FF2B5EF4-FFF2-40B4-BE49-F238E27FC236}">
                    <a16:creationId xmlns:a16="http://schemas.microsoft.com/office/drawing/2014/main" id="{8666036C-E3EB-49F7-A359-90E5F2E7395E}"/>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0" name="Freeform 43">
                <a:extLst>
                  <a:ext uri="{FF2B5EF4-FFF2-40B4-BE49-F238E27FC236}">
                    <a16:creationId xmlns:a16="http://schemas.microsoft.com/office/drawing/2014/main" id="{44FF6AAA-F34D-469B-8EA5-D0DEAFBF8537}"/>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311" name="Freeform 44">
                <a:extLst>
                  <a:ext uri="{FF2B5EF4-FFF2-40B4-BE49-F238E27FC236}">
                    <a16:creationId xmlns:a16="http://schemas.microsoft.com/office/drawing/2014/main" id="{60C4870C-78C9-4C58-91CD-3AC166E7090A}"/>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312" name="Freeform 45">
                <a:extLst>
                  <a:ext uri="{FF2B5EF4-FFF2-40B4-BE49-F238E27FC236}">
                    <a16:creationId xmlns:a16="http://schemas.microsoft.com/office/drawing/2014/main" id="{43F52BCE-3133-4CE7-A3C8-FF01F047F075}"/>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313" name="Line 46">
                <a:extLst>
                  <a:ext uri="{FF2B5EF4-FFF2-40B4-BE49-F238E27FC236}">
                    <a16:creationId xmlns:a16="http://schemas.microsoft.com/office/drawing/2014/main" id="{75F1063A-A416-47DD-94E5-A0C8065D75E3}"/>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4" name="Line 47">
                <a:extLst>
                  <a:ext uri="{FF2B5EF4-FFF2-40B4-BE49-F238E27FC236}">
                    <a16:creationId xmlns:a16="http://schemas.microsoft.com/office/drawing/2014/main" id="{D698B710-72ED-48E7-ABB7-5668CCFD61D1}"/>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5" name="Freeform 48">
                <a:extLst>
                  <a:ext uri="{FF2B5EF4-FFF2-40B4-BE49-F238E27FC236}">
                    <a16:creationId xmlns:a16="http://schemas.microsoft.com/office/drawing/2014/main" id="{130E2385-70AD-493C-9BC8-44C62BA9AB52}"/>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96" name="Freeform 49">
              <a:extLst>
                <a:ext uri="{FF2B5EF4-FFF2-40B4-BE49-F238E27FC236}">
                  <a16:creationId xmlns:a16="http://schemas.microsoft.com/office/drawing/2014/main" id="{796F62CA-C0FC-4D9D-86A1-30A93ECB4EA3}"/>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97" name="Freeform 50">
              <a:extLst>
                <a:ext uri="{FF2B5EF4-FFF2-40B4-BE49-F238E27FC236}">
                  <a16:creationId xmlns:a16="http://schemas.microsoft.com/office/drawing/2014/main" id="{2A45C5F3-821B-499E-B177-E4211104DD50}"/>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98" name="Freeform 51">
              <a:extLst>
                <a:ext uri="{FF2B5EF4-FFF2-40B4-BE49-F238E27FC236}">
                  <a16:creationId xmlns:a16="http://schemas.microsoft.com/office/drawing/2014/main" id="{829B61C2-258E-434C-972C-2C413887C32B}"/>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99" name="Freeform 52">
              <a:extLst>
                <a:ext uri="{FF2B5EF4-FFF2-40B4-BE49-F238E27FC236}">
                  <a16:creationId xmlns:a16="http://schemas.microsoft.com/office/drawing/2014/main" id="{BB868067-CFA4-44B6-9802-9507FFB8D13B}"/>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300" name="Freeform 53">
              <a:extLst>
                <a:ext uri="{FF2B5EF4-FFF2-40B4-BE49-F238E27FC236}">
                  <a16:creationId xmlns:a16="http://schemas.microsoft.com/office/drawing/2014/main" id="{943C493F-E9E7-4F5B-B73F-E247F39EF8E8}"/>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301" name="Freeform 54">
              <a:extLst>
                <a:ext uri="{FF2B5EF4-FFF2-40B4-BE49-F238E27FC236}">
                  <a16:creationId xmlns:a16="http://schemas.microsoft.com/office/drawing/2014/main" id="{8784E353-94D0-49A4-9BF3-973BE3E48741}"/>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302" name="Freeform 55">
              <a:extLst>
                <a:ext uri="{FF2B5EF4-FFF2-40B4-BE49-F238E27FC236}">
                  <a16:creationId xmlns:a16="http://schemas.microsoft.com/office/drawing/2014/main" id="{15F9A203-B0AE-426F-9456-A950BA5CB35A}"/>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303" name="Freeform 56">
              <a:extLst>
                <a:ext uri="{FF2B5EF4-FFF2-40B4-BE49-F238E27FC236}">
                  <a16:creationId xmlns:a16="http://schemas.microsoft.com/office/drawing/2014/main" id="{B6566EEE-C87D-470E-9258-EFB62287855E}"/>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7173" name="Text Box 57">
            <a:extLst>
              <a:ext uri="{FF2B5EF4-FFF2-40B4-BE49-F238E27FC236}">
                <a16:creationId xmlns:a16="http://schemas.microsoft.com/office/drawing/2014/main" id="{C6D845A0-3446-4520-B967-79FECC9047ED}"/>
              </a:ext>
            </a:extLst>
          </p:cNvPr>
          <p:cNvSpPr txBox="1">
            <a:spLocks noChangeArrowheads="1"/>
          </p:cNvSpPr>
          <p:nvPr/>
        </p:nvSpPr>
        <p:spPr bwMode="auto">
          <a:xfrm>
            <a:off x="381000" y="914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MonProgramme.java</a:t>
            </a:r>
          </a:p>
        </p:txBody>
      </p:sp>
      <p:sp>
        <p:nvSpPr>
          <p:cNvPr id="7174" name="AutoShape 58">
            <a:extLst>
              <a:ext uri="{FF2B5EF4-FFF2-40B4-BE49-F238E27FC236}">
                <a16:creationId xmlns:a16="http://schemas.microsoft.com/office/drawing/2014/main" id="{59FF24B4-7187-4EFB-A0C6-5E1FBCCE41B3}"/>
              </a:ext>
            </a:extLst>
          </p:cNvPr>
          <p:cNvSpPr>
            <a:spLocks noChangeArrowheads="1"/>
          </p:cNvSpPr>
          <p:nvPr/>
        </p:nvSpPr>
        <p:spPr bwMode="auto">
          <a:xfrm>
            <a:off x="1600200" y="25146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Compilateur</a:t>
            </a:r>
          </a:p>
        </p:txBody>
      </p:sp>
      <p:sp>
        <p:nvSpPr>
          <p:cNvPr id="7175" name="Line 59">
            <a:extLst>
              <a:ext uri="{FF2B5EF4-FFF2-40B4-BE49-F238E27FC236}">
                <a16:creationId xmlns:a16="http://schemas.microsoft.com/office/drawing/2014/main" id="{4E73E961-4CDE-4586-8D20-274177D5CEC2}"/>
              </a:ext>
            </a:extLst>
          </p:cNvPr>
          <p:cNvSpPr>
            <a:spLocks noChangeShapeType="1"/>
          </p:cNvSpPr>
          <p:nvPr/>
        </p:nvSpPr>
        <p:spPr bwMode="auto">
          <a:xfrm>
            <a:off x="1219200" y="2133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76" name="Line 67">
            <a:extLst>
              <a:ext uri="{FF2B5EF4-FFF2-40B4-BE49-F238E27FC236}">
                <a16:creationId xmlns:a16="http://schemas.microsoft.com/office/drawing/2014/main" id="{5AAC05F2-4CE0-4571-88C5-6CFB84EC5C0D}"/>
              </a:ext>
            </a:extLst>
          </p:cNvPr>
          <p:cNvSpPr>
            <a:spLocks noChangeShapeType="1"/>
          </p:cNvSpPr>
          <p:nvPr/>
        </p:nvSpPr>
        <p:spPr bwMode="auto">
          <a:xfrm>
            <a:off x="3429000" y="2667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77" name="Text Box 68">
            <a:extLst>
              <a:ext uri="{FF2B5EF4-FFF2-40B4-BE49-F238E27FC236}">
                <a16:creationId xmlns:a16="http://schemas.microsoft.com/office/drawing/2014/main" id="{BAC8D272-589B-4AF2-92AD-1C7AFE17559C}"/>
              </a:ext>
            </a:extLst>
          </p:cNvPr>
          <p:cNvSpPr txBox="1">
            <a:spLocks noChangeArrowheads="1"/>
          </p:cNvSpPr>
          <p:nvPr/>
        </p:nvSpPr>
        <p:spPr bwMode="auto">
          <a:xfrm>
            <a:off x="3810000" y="19812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MonProgramme.class</a:t>
            </a:r>
          </a:p>
        </p:txBody>
      </p:sp>
      <p:sp>
        <p:nvSpPr>
          <p:cNvPr id="7178" name="AutoShape 69">
            <a:extLst>
              <a:ext uri="{FF2B5EF4-FFF2-40B4-BE49-F238E27FC236}">
                <a16:creationId xmlns:a16="http://schemas.microsoft.com/office/drawing/2014/main" id="{AC2AFBC8-B5FD-40DA-B62A-5FAE67F21D27}"/>
              </a:ext>
            </a:extLst>
          </p:cNvPr>
          <p:cNvSpPr>
            <a:spLocks noChangeArrowheads="1"/>
          </p:cNvSpPr>
          <p:nvPr/>
        </p:nvSpPr>
        <p:spPr bwMode="auto">
          <a:xfrm>
            <a:off x="5486400" y="14478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79" name="Line 70">
            <a:extLst>
              <a:ext uri="{FF2B5EF4-FFF2-40B4-BE49-F238E27FC236}">
                <a16:creationId xmlns:a16="http://schemas.microsoft.com/office/drawing/2014/main" id="{3526832A-CAAF-40E0-B075-DAB2BBD28CA9}"/>
              </a:ext>
            </a:extLst>
          </p:cNvPr>
          <p:cNvSpPr>
            <a:spLocks noChangeShapeType="1"/>
          </p:cNvSpPr>
          <p:nvPr/>
        </p:nvSpPr>
        <p:spPr bwMode="auto">
          <a:xfrm flipV="1">
            <a:off x="5562600" y="18288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80" name="Line 71">
            <a:extLst>
              <a:ext uri="{FF2B5EF4-FFF2-40B4-BE49-F238E27FC236}">
                <a16:creationId xmlns:a16="http://schemas.microsoft.com/office/drawing/2014/main" id="{D2E36FC5-E805-4053-9D30-0E63A3DCFFCA}"/>
              </a:ext>
            </a:extLst>
          </p:cNvPr>
          <p:cNvSpPr>
            <a:spLocks noChangeShapeType="1"/>
          </p:cNvSpPr>
          <p:nvPr/>
        </p:nvSpPr>
        <p:spPr bwMode="auto">
          <a:xfrm>
            <a:off x="7010400" y="17526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81" name="Text Box 72">
            <a:extLst>
              <a:ext uri="{FF2B5EF4-FFF2-40B4-BE49-F238E27FC236}">
                <a16:creationId xmlns:a16="http://schemas.microsoft.com/office/drawing/2014/main" id="{DC1B80E3-A831-4A2F-B2B5-793497565E3D}"/>
              </a:ext>
            </a:extLst>
          </p:cNvPr>
          <p:cNvSpPr txBox="1">
            <a:spLocks noChangeArrowheads="1"/>
          </p:cNvSpPr>
          <p:nvPr/>
        </p:nvSpPr>
        <p:spPr bwMode="auto">
          <a:xfrm rot="2979673">
            <a:off x="6980238" y="2011362"/>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000" b="1"/>
              <a:t>11100111001</a:t>
            </a:r>
          </a:p>
        </p:txBody>
      </p:sp>
      <p:sp>
        <p:nvSpPr>
          <p:cNvPr id="7182" name="Text Box 74">
            <a:extLst>
              <a:ext uri="{FF2B5EF4-FFF2-40B4-BE49-F238E27FC236}">
                <a16:creationId xmlns:a16="http://schemas.microsoft.com/office/drawing/2014/main" id="{A07508FF-E127-4FF0-B6A3-D3C4C94771F8}"/>
              </a:ext>
            </a:extLst>
          </p:cNvPr>
          <p:cNvSpPr txBox="1">
            <a:spLocks noChangeArrowheads="1"/>
          </p:cNvSpPr>
          <p:nvPr/>
        </p:nvSpPr>
        <p:spPr bwMode="auto">
          <a:xfrm>
            <a:off x="7467600" y="14478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a:t>
            </a:r>
          </a:p>
        </p:txBody>
      </p:sp>
      <p:sp>
        <p:nvSpPr>
          <p:cNvPr id="7183" name="Rectangle 75">
            <a:extLst>
              <a:ext uri="{FF2B5EF4-FFF2-40B4-BE49-F238E27FC236}">
                <a16:creationId xmlns:a16="http://schemas.microsoft.com/office/drawing/2014/main" id="{A9176336-C4CB-45ED-827F-407DA83B428C}"/>
              </a:ext>
            </a:extLst>
          </p:cNvPr>
          <p:cNvSpPr>
            <a:spLocks noChangeArrowheads="1"/>
          </p:cNvSpPr>
          <p:nvPr/>
        </p:nvSpPr>
        <p:spPr bwMode="auto">
          <a:xfrm>
            <a:off x="457200" y="3810000"/>
            <a:ext cx="3810000" cy="1219200"/>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400"/>
              <a:t>public class MonProgramme {</a:t>
            </a:r>
          </a:p>
          <a:p>
            <a:pPr eaLnBrk="1" hangingPunct="1">
              <a:spcBef>
                <a:spcPct val="0"/>
              </a:spcBef>
              <a:buClrTx/>
              <a:buFontTx/>
              <a:buNone/>
            </a:pPr>
            <a:r>
              <a:rPr lang="fr-FR" altLang="fr-FR" sz="1400"/>
              <a:t>    public static void main(String[] args) {</a:t>
            </a:r>
          </a:p>
          <a:p>
            <a:pPr eaLnBrk="1" hangingPunct="1">
              <a:spcBef>
                <a:spcPct val="0"/>
              </a:spcBef>
              <a:buClrTx/>
              <a:buFontTx/>
              <a:buNone/>
            </a:pPr>
            <a:r>
              <a:rPr lang="fr-FR" altLang="fr-FR" sz="1400"/>
              <a:t>	System.out.println("HelloWorld !");</a:t>
            </a:r>
          </a:p>
          <a:p>
            <a:pPr eaLnBrk="1" hangingPunct="1">
              <a:spcBef>
                <a:spcPct val="0"/>
              </a:spcBef>
              <a:buClrTx/>
              <a:buFontTx/>
              <a:buNone/>
            </a:pPr>
            <a:r>
              <a:rPr lang="fr-FR" altLang="fr-FR" sz="1400"/>
              <a:t>    }</a:t>
            </a:r>
          </a:p>
          <a:p>
            <a:pPr eaLnBrk="1" hangingPunct="1">
              <a:spcBef>
                <a:spcPct val="0"/>
              </a:spcBef>
              <a:buClrTx/>
              <a:buFontTx/>
              <a:buNone/>
            </a:pPr>
            <a:r>
              <a:rPr lang="fr-FR" altLang="fr-FR" sz="1400"/>
              <a:t>}</a:t>
            </a:r>
          </a:p>
        </p:txBody>
      </p:sp>
      <p:sp>
        <p:nvSpPr>
          <p:cNvPr id="7184" name="Text Box 76">
            <a:extLst>
              <a:ext uri="{FF2B5EF4-FFF2-40B4-BE49-F238E27FC236}">
                <a16:creationId xmlns:a16="http://schemas.microsoft.com/office/drawing/2014/main" id="{FB3E65A9-15A2-4986-AE57-447B984CD55D}"/>
              </a:ext>
            </a:extLst>
          </p:cNvPr>
          <p:cNvSpPr txBox="1">
            <a:spLocks noChangeArrowheads="1"/>
          </p:cNvSpPr>
          <p:nvPr/>
        </p:nvSpPr>
        <p:spPr bwMode="auto">
          <a:xfrm>
            <a:off x="1143000" y="5029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MonProgramme.java</a:t>
            </a:r>
          </a:p>
        </p:txBody>
      </p:sp>
      <p:sp>
        <p:nvSpPr>
          <p:cNvPr id="7185" name="AutoShape 77">
            <a:extLst>
              <a:ext uri="{FF2B5EF4-FFF2-40B4-BE49-F238E27FC236}">
                <a16:creationId xmlns:a16="http://schemas.microsoft.com/office/drawing/2014/main" id="{E8201869-D8FC-4CDF-9102-AABF02FAF4A9}"/>
              </a:ext>
            </a:extLst>
          </p:cNvPr>
          <p:cNvSpPr>
            <a:spLocks noChangeArrowheads="1"/>
          </p:cNvSpPr>
          <p:nvPr/>
        </p:nvSpPr>
        <p:spPr bwMode="auto">
          <a:xfrm>
            <a:off x="5715000" y="41910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Compilateur</a:t>
            </a:r>
          </a:p>
        </p:txBody>
      </p:sp>
      <p:grpSp>
        <p:nvGrpSpPr>
          <p:cNvPr id="7186" name="Group 81">
            <a:extLst>
              <a:ext uri="{FF2B5EF4-FFF2-40B4-BE49-F238E27FC236}">
                <a16:creationId xmlns:a16="http://schemas.microsoft.com/office/drawing/2014/main" id="{D579D0F3-2DF2-445A-8287-C9CC3570DE61}"/>
              </a:ext>
            </a:extLst>
          </p:cNvPr>
          <p:cNvGrpSpPr>
            <a:grpSpLocks/>
          </p:cNvGrpSpPr>
          <p:nvPr/>
        </p:nvGrpSpPr>
        <p:grpSpPr bwMode="auto">
          <a:xfrm>
            <a:off x="4419600" y="5486400"/>
            <a:ext cx="1066800" cy="914400"/>
            <a:chOff x="1337" y="3359"/>
            <a:chExt cx="658" cy="661"/>
          </a:xfrm>
        </p:grpSpPr>
        <p:grpSp>
          <p:nvGrpSpPr>
            <p:cNvPr id="7265" name="Group 82">
              <a:extLst>
                <a:ext uri="{FF2B5EF4-FFF2-40B4-BE49-F238E27FC236}">
                  <a16:creationId xmlns:a16="http://schemas.microsoft.com/office/drawing/2014/main" id="{EC493E67-914A-4D31-92A9-D585F713FD5C}"/>
                </a:ext>
              </a:extLst>
            </p:cNvPr>
            <p:cNvGrpSpPr>
              <a:grpSpLocks/>
            </p:cNvGrpSpPr>
            <p:nvPr/>
          </p:nvGrpSpPr>
          <p:grpSpPr bwMode="auto">
            <a:xfrm>
              <a:off x="1337" y="3814"/>
              <a:ext cx="484" cy="206"/>
              <a:chOff x="1337" y="3814"/>
              <a:chExt cx="484" cy="206"/>
            </a:xfrm>
          </p:grpSpPr>
          <p:sp>
            <p:nvSpPr>
              <p:cNvPr id="7287" name="Freeform 83">
                <a:extLst>
                  <a:ext uri="{FF2B5EF4-FFF2-40B4-BE49-F238E27FC236}">
                    <a16:creationId xmlns:a16="http://schemas.microsoft.com/office/drawing/2014/main" id="{18AF2BB8-F410-4217-B098-887E4797EAE0}"/>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88" name="Freeform 84">
                <a:extLst>
                  <a:ext uri="{FF2B5EF4-FFF2-40B4-BE49-F238E27FC236}">
                    <a16:creationId xmlns:a16="http://schemas.microsoft.com/office/drawing/2014/main" id="{434874C8-F5EB-409E-BBFE-D4455D75C245}"/>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89" name="Freeform 85">
                <a:extLst>
                  <a:ext uri="{FF2B5EF4-FFF2-40B4-BE49-F238E27FC236}">
                    <a16:creationId xmlns:a16="http://schemas.microsoft.com/office/drawing/2014/main" id="{3C276CA7-09F1-45EC-8F42-2B89A0DCB7EC}"/>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0" name="Freeform 86">
                <a:extLst>
                  <a:ext uri="{FF2B5EF4-FFF2-40B4-BE49-F238E27FC236}">
                    <a16:creationId xmlns:a16="http://schemas.microsoft.com/office/drawing/2014/main" id="{3EF59076-B951-4F7D-B9DC-0F2F4DFCAA03}"/>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1" name="Freeform 87">
                <a:extLst>
                  <a:ext uri="{FF2B5EF4-FFF2-40B4-BE49-F238E27FC236}">
                    <a16:creationId xmlns:a16="http://schemas.microsoft.com/office/drawing/2014/main" id="{98C7B4EF-0C68-4EF4-8FA5-B79DE56DCEB2}"/>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2" name="Freeform 88">
                <a:extLst>
                  <a:ext uri="{FF2B5EF4-FFF2-40B4-BE49-F238E27FC236}">
                    <a16:creationId xmlns:a16="http://schemas.microsoft.com/office/drawing/2014/main" id="{2DC10AFF-C717-42D1-8AD9-739EC932D43C}"/>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3" name="Freeform 89">
                <a:extLst>
                  <a:ext uri="{FF2B5EF4-FFF2-40B4-BE49-F238E27FC236}">
                    <a16:creationId xmlns:a16="http://schemas.microsoft.com/office/drawing/2014/main" id="{34BE7419-C85C-4F5A-9561-6A3BBB57C15A}"/>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66" name="Group 90">
              <a:extLst>
                <a:ext uri="{FF2B5EF4-FFF2-40B4-BE49-F238E27FC236}">
                  <a16:creationId xmlns:a16="http://schemas.microsoft.com/office/drawing/2014/main" id="{BD3E9CA7-BA2F-4567-BE6A-F863F23E0198}"/>
                </a:ext>
              </a:extLst>
            </p:cNvPr>
            <p:cNvGrpSpPr>
              <a:grpSpLocks/>
            </p:cNvGrpSpPr>
            <p:nvPr/>
          </p:nvGrpSpPr>
          <p:grpSpPr bwMode="auto">
            <a:xfrm>
              <a:off x="1489" y="3635"/>
              <a:ext cx="506" cy="261"/>
              <a:chOff x="1489" y="3635"/>
              <a:chExt cx="506" cy="261"/>
            </a:xfrm>
          </p:grpSpPr>
          <p:sp>
            <p:nvSpPr>
              <p:cNvPr id="7275" name="Freeform 91">
                <a:extLst>
                  <a:ext uri="{FF2B5EF4-FFF2-40B4-BE49-F238E27FC236}">
                    <a16:creationId xmlns:a16="http://schemas.microsoft.com/office/drawing/2014/main" id="{F7901EDC-E96F-4CC6-8A10-ACBE6894B9B6}"/>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76" name="Freeform 92">
                <a:extLst>
                  <a:ext uri="{FF2B5EF4-FFF2-40B4-BE49-F238E27FC236}">
                    <a16:creationId xmlns:a16="http://schemas.microsoft.com/office/drawing/2014/main" id="{4E510662-B525-469E-8BB1-4AC2A2043547}"/>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77" name="Freeform 93">
                <a:extLst>
                  <a:ext uri="{FF2B5EF4-FFF2-40B4-BE49-F238E27FC236}">
                    <a16:creationId xmlns:a16="http://schemas.microsoft.com/office/drawing/2014/main" id="{D9221CDA-500C-4441-A0C3-153DF4629F87}"/>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78" name="Freeform 94">
                <a:extLst>
                  <a:ext uri="{FF2B5EF4-FFF2-40B4-BE49-F238E27FC236}">
                    <a16:creationId xmlns:a16="http://schemas.microsoft.com/office/drawing/2014/main" id="{3B1A4F39-0CC8-48B3-B64C-28D26803F7C2}"/>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79" name="Freeform 95">
                <a:extLst>
                  <a:ext uri="{FF2B5EF4-FFF2-40B4-BE49-F238E27FC236}">
                    <a16:creationId xmlns:a16="http://schemas.microsoft.com/office/drawing/2014/main" id="{25C63334-6E82-4B80-BE3E-1FAD5B575D9B}"/>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80" name="Line 96">
                <a:extLst>
                  <a:ext uri="{FF2B5EF4-FFF2-40B4-BE49-F238E27FC236}">
                    <a16:creationId xmlns:a16="http://schemas.microsoft.com/office/drawing/2014/main" id="{7B22B28E-8B1C-499E-9A52-7BDECEAB42A3}"/>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1" name="Freeform 97">
                <a:extLst>
                  <a:ext uri="{FF2B5EF4-FFF2-40B4-BE49-F238E27FC236}">
                    <a16:creationId xmlns:a16="http://schemas.microsoft.com/office/drawing/2014/main" id="{6EA384E9-B921-4403-A179-9048214D1966}"/>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82" name="Freeform 98">
                <a:extLst>
                  <a:ext uri="{FF2B5EF4-FFF2-40B4-BE49-F238E27FC236}">
                    <a16:creationId xmlns:a16="http://schemas.microsoft.com/office/drawing/2014/main" id="{C3C05127-CE9E-48D1-B3D2-3408B09F7454}"/>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83" name="Freeform 99">
                <a:extLst>
                  <a:ext uri="{FF2B5EF4-FFF2-40B4-BE49-F238E27FC236}">
                    <a16:creationId xmlns:a16="http://schemas.microsoft.com/office/drawing/2014/main" id="{08B495D5-7040-4E51-9D47-0D73773E3F94}"/>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84" name="Line 100">
                <a:extLst>
                  <a:ext uri="{FF2B5EF4-FFF2-40B4-BE49-F238E27FC236}">
                    <a16:creationId xmlns:a16="http://schemas.microsoft.com/office/drawing/2014/main" id="{B6C422C2-40FE-4230-8500-F3D0B382C568}"/>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5" name="Line 101">
                <a:extLst>
                  <a:ext uri="{FF2B5EF4-FFF2-40B4-BE49-F238E27FC236}">
                    <a16:creationId xmlns:a16="http://schemas.microsoft.com/office/drawing/2014/main" id="{A189A937-FFB7-4B13-862B-292A823EAB5E}"/>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6" name="Freeform 102">
                <a:extLst>
                  <a:ext uri="{FF2B5EF4-FFF2-40B4-BE49-F238E27FC236}">
                    <a16:creationId xmlns:a16="http://schemas.microsoft.com/office/drawing/2014/main" id="{15CDF6DB-2807-4960-AFC8-0A16C9B91D82}"/>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67" name="Freeform 103">
              <a:extLst>
                <a:ext uri="{FF2B5EF4-FFF2-40B4-BE49-F238E27FC236}">
                  <a16:creationId xmlns:a16="http://schemas.microsoft.com/office/drawing/2014/main" id="{4E12F0F9-E860-4F40-9CE7-E3B74CC8C8CE}"/>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68" name="Freeform 104">
              <a:extLst>
                <a:ext uri="{FF2B5EF4-FFF2-40B4-BE49-F238E27FC236}">
                  <a16:creationId xmlns:a16="http://schemas.microsoft.com/office/drawing/2014/main" id="{0E3A9BB0-BF94-4C71-8E8F-3BAD94705877}"/>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69" name="Freeform 105">
              <a:extLst>
                <a:ext uri="{FF2B5EF4-FFF2-40B4-BE49-F238E27FC236}">
                  <a16:creationId xmlns:a16="http://schemas.microsoft.com/office/drawing/2014/main" id="{F26DB8FA-F3C3-4165-BDD0-8E6302C59159}"/>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70" name="Freeform 106">
              <a:extLst>
                <a:ext uri="{FF2B5EF4-FFF2-40B4-BE49-F238E27FC236}">
                  <a16:creationId xmlns:a16="http://schemas.microsoft.com/office/drawing/2014/main" id="{C24474D8-3AD5-4D2E-AAA6-89BF2F1160F4}"/>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71" name="Freeform 107">
              <a:extLst>
                <a:ext uri="{FF2B5EF4-FFF2-40B4-BE49-F238E27FC236}">
                  <a16:creationId xmlns:a16="http://schemas.microsoft.com/office/drawing/2014/main" id="{6EB6C59F-7C8F-47BE-BEBF-A1FA76281D0B}"/>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72" name="Freeform 108">
              <a:extLst>
                <a:ext uri="{FF2B5EF4-FFF2-40B4-BE49-F238E27FC236}">
                  <a16:creationId xmlns:a16="http://schemas.microsoft.com/office/drawing/2014/main" id="{D2A0DDF7-B476-4660-99FF-7BC496FB8D9F}"/>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73" name="Freeform 109">
              <a:extLst>
                <a:ext uri="{FF2B5EF4-FFF2-40B4-BE49-F238E27FC236}">
                  <a16:creationId xmlns:a16="http://schemas.microsoft.com/office/drawing/2014/main" id="{0FC2A58E-1BE4-4FA6-B5CD-C17415016F35}"/>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74" name="Freeform 110">
              <a:extLst>
                <a:ext uri="{FF2B5EF4-FFF2-40B4-BE49-F238E27FC236}">
                  <a16:creationId xmlns:a16="http://schemas.microsoft.com/office/drawing/2014/main" id="{49B60A66-6003-49B3-997D-637FEAD21885}"/>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187" name="Group 111">
            <a:extLst>
              <a:ext uri="{FF2B5EF4-FFF2-40B4-BE49-F238E27FC236}">
                <a16:creationId xmlns:a16="http://schemas.microsoft.com/office/drawing/2014/main" id="{B4BF79FF-F69F-41C3-9AF1-9299F21F82BA}"/>
              </a:ext>
            </a:extLst>
          </p:cNvPr>
          <p:cNvGrpSpPr>
            <a:grpSpLocks/>
          </p:cNvGrpSpPr>
          <p:nvPr/>
        </p:nvGrpSpPr>
        <p:grpSpPr bwMode="auto">
          <a:xfrm>
            <a:off x="5943600" y="5486400"/>
            <a:ext cx="1066800" cy="914400"/>
            <a:chOff x="1337" y="3359"/>
            <a:chExt cx="658" cy="661"/>
          </a:xfrm>
        </p:grpSpPr>
        <p:grpSp>
          <p:nvGrpSpPr>
            <p:cNvPr id="7236" name="Group 112">
              <a:extLst>
                <a:ext uri="{FF2B5EF4-FFF2-40B4-BE49-F238E27FC236}">
                  <a16:creationId xmlns:a16="http://schemas.microsoft.com/office/drawing/2014/main" id="{8F6E1A37-33DB-4855-9958-9592BBA2CB47}"/>
                </a:ext>
              </a:extLst>
            </p:cNvPr>
            <p:cNvGrpSpPr>
              <a:grpSpLocks/>
            </p:cNvGrpSpPr>
            <p:nvPr/>
          </p:nvGrpSpPr>
          <p:grpSpPr bwMode="auto">
            <a:xfrm>
              <a:off x="1337" y="3814"/>
              <a:ext cx="484" cy="206"/>
              <a:chOff x="1337" y="3814"/>
              <a:chExt cx="484" cy="206"/>
            </a:xfrm>
          </p:grpSpPr>
          <p:sp>
            <p:nvSpPr>
              <p:cNvPr id="7258" name="Freeform 113">
                <a:extLst>
                  <a:ext uri="{FF2B5EF4-FFF2-40B4-BE49-F238E27FC236}">
                    <a16:creationId xmlns:a16="http://schemas.microsoft.com/office/drawing/2014/main" id="{E9D1BEA3-AA00-4EED-93EF-4A827E34FFFF}"/>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59" name="Freeform 114">
                <a:extLst>
                  <a:ext uri="{FF2B5EF4-FFF2-40B4-BE49-F238E27FC236}">
                    <a16:creationId xmlns:a16="http://schemas.microsoft.com/office/drawing/2014/main" id="{1B7A2AE5-46C9-4DD0-B3C0-D5700D5145DE}"/>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60" name="Freeform 115">
                <a:extLst>
                  <a:ext uri="{FF2B5EF4-FFF2-40B4-BE49-F238E27FC236}">
                    <a16:creationId xmlns:a16="http://schemas.microsoft.com/office/drawing/2014/main" id="{DED1B9C9-13C1-43C4-B718-5600B7FE2172}"/>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1" name="Freeform 116">
                <a:extLst>
                  <a:ext uri="{FF2B5EF4-FFF2-40B4-BE49-F238E27FC236}">
                    <a16:creationId xmlns:a16="http://schemas.microsoft.com/office/drawing/2014/main" id="{5A390122-F92E-4E16-96F9-747A28E4D335}"/>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2" name="Freeform 117">
                <a:extLst>
                  <a:ext uri="{FF2B5EF4-FFF2-40B4-BE49-F238E27FC236}">
                    <a16:creationId xmlns:a16="http://schemas.microsoft.com/office/drawing/2014/main" id="{1A79E23E-2F3E-4FE1-A8F8-AF35D1A26FFA}"/>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3" name="Freeform 118">
                <a:extLst>
                  <a:ext uri="{FF2B5EF4-FFF2-40B4-BE49-F238E27FC236}">
                    <a16:creationId xmlns:a16="http://schemas.microsoft.com/office/drawing/2014/main" id="{A9715858-058A-4F5B-8D31-163532F737B4}"/>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4" name="Freeform 119">
                <a:extLst>
                  <a:ext uri="{FF2B5EF4-FFF2-40B4-BE49-F238E27FC236}">
                    <a16:creationId xmlns:a16="http://schemas.microsoft.com/office/drawing/2014/main" id="{E8AA00F9-1606-4587-8D63-4CB9C49A2C5F}"/>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37" name="Group 120">
              <a:extLst>
                <a:ext uri="{FF2B5EF4-FFF2-40B4-BE49-F238E27FC236}">
                  <a16:creationId xmlns:a16="http://schemas.microsoft.com/office/drawing/2014/main" id="{AA74DF6C-4C3E-4337-AC4A-DAA8639C9AA4}"/>
                </a:ext>
              </a:extLst>
            </p:cNvPr>
            <p:cNvGrpSpPr>
              <a:grpSpLocks/>
            </p:cNvGrpSpPr>
            <p:nvPr/>
          </p:nvGrpSpPr>
          <p:grpSpPr bwMode="auto">
            <a:xfrm>
              <a:off x="1489" y="3635"/>
              <a:ext cx="506" cy="261"/>
              <a:chOff x="1489" y="3635"/>
              <a:chExt cx="506" cy="261"/>
            </a:xfrm>
          </p:grpSpPr>
          <p:sp>
            <p:nvSpPr>
              <p:cNvPr id="7246" name="Freeform 121">
                <a:extLst>
                  <a:ext uri="{FF2B5EF4-FFF2-40B4-BE49-F238E27FC236}">
                    <a16:creationId xmlns:a16="http://schemas.microsoft.com/office/drawing/2014/main" id="{E250AD38-8829-4F68-BDA3-AEA0A1ED4A0E}"/>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47" name="Freeform 122">
                <a:extLst>
                  <a:ext uri="{FF2B5EF4-FFF2-40B4-BE49-F238E27FC236}">
                    <a16:creationId xmlns:a16="http://schemas.microsoft.com/office/drawing/2014/main" id="{B7F4A0F0-E1BF-41C7-8439-7C7856264327}"/>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48" name="Freeform 123">
                <a:extLst>
                  <a:ext uri="{FF2B5EF4-FFF2-40B4-BE49-F238E27FC236}">
                    <a16:creationId xmlns:a16="http://schemas.microsoft.com/office/drawing/2014/main" id="{E074F89C-EFA4-41D6-B3CC-02C5F41767B7}"/>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49" name="Freeform 124">
                <a:extLst>
                  <a:ext uri="{FF2B5EF4-FFF2-40B4-BE49-F238E27FC236}">
                    <a16:creationId xmlns:a16="http://schemas.microsoft.com/office/drawing/2014/main" id="{7650E223-F57E-43CD-A7D5-30C2F00C5086}"/>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50" name="Freeform 125">
                <a:extLst>
                  <a:ext uri="{FF2B5EF4-FFF2-40B4-BE49-F238E27FC236}">
                    <a16:creationId xmlns:a16="http://schemas.microsoft.com/office/drawing/2014/main" id="{6E5B26AD-4BBB-4F63-A514-82F942BE02B2}"/>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51" name="Line 126">
                <a:extLst>
                  <a:ext uri="{FF2B5EF4-FFF2-40B4-BE49-F238E27FC236}">
                    <a16:creationId xmlns:a16="http://schemas.microsoft.com/office/drawing/2014/main" id="{968826FF-0EB3-4A70-9F9D-FE6F53800EE6}"/>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2" name="Freeform 127">
                <a:extLst>
                  <a:ext uri="{FF2B5EF4-FFF2-40B4-BE49-F238E27FC236}">
                    <a16:creationId xmlns:a16="http://schemas.microsoft.com/office/drawing/2014/main" id="{1C616F96-83EC-4817-81F7-24CDF2A41BAA}"/>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53" name="Freeform 128">
                <a:extLst>
                  <a:ext uri="{FF2B5EF4-FFF2-40B4-BE49-F238E27FC236}">
                    <a16:creationId xmlns:a16="http://schemas.microsoft.com/office/drawing/2014/main" id="{589626B2-AA5F-4F41-9CC9-17C19ABFC245}"/>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54" name="Freeform 129">
                <a:extLst>
                  <a:ext uri="{FF2B5EF4-FFF2-40B4-BE49-F238E27FC236}">
                    <a16:creationId xmlns:a16="http://schemas.microsoft.com/office/drawing/2014/main" id="{850BA76B-9A9B-4259-B380-8D3A84D987BD}"/>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55" name="Line 130">
                <a:extLst>
                  <a:ext uri="{FF2B5EF4-FFF2-40B4-BE49-F238E27FC236}">
                    <a16:creationId xmlns:a16="http://schemas.microsoft.com/office/drawing/2014/main" id="{748F2B56-2FD8-4083-BB75-2AC2CA1AFAC1}"/>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6" name="Line 131">
                <a:extLst>
                  <a:ext uri="{FF2B5EF4-FFF2-40B4-BE49-F238E27FC236}">
                    <a16:creationId xmlns:a16="http://schemas.microsoft.com/office/drawing/2014/main" id="{088DC0F5-2355-4889-B171-5BE39AD6985E}"/>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7" name="Freeform 132">
                <a:extLst>
                  <a:ext uri="{FF2B5EF4-FFF2-40B4-BE49-F238E27FC236}">
                    <a16:creationId xmlns:a16="http://schemas.microsoft.com/office/drawing/2014/main" id="{5798B6A6-2AA1-4862-AA52-88E968989A36}"/>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38" name="Freeform 133">
              <a:extLst>
                <a:ext uri="{FF2B5EF4-FFF2-40B4-BE49-F238E27FC236}">
                  <a16:creationId xmlns:a16="http://schemas.microsoft.com/office/drawing/2014/main" id="{E94BD434-A039-498B-AD33-6124AF84A714}"/>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39" name="Freeform 134">
              <a:extLst>
                <a:ext uri="{FF2B5EF4-FFF2-40B4-BE49-F238E27FC236}">
                  <a16:creationId xmlns:a16="http://schemas.microsoft.com/office/drawing/2014/main" id="{15B16367-010C-45B7-9331-166DAA3F5FAF}"/>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40" name="Freeform 135">
              <a:extLst>
                <a:ext uri="{FF2B5EF4-FFF2-40B4-BE49-F238E27FC236}">
                  <a16:creationId xmlns:a16="http://schemas.microsoft.com/office/drawing/2014/main" id="{EA6C08A6-5B9A-4E2E-9EF4-0AF0AB01F135}"/>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41" name="Freeform 136">
              <a:extLst>
                <a:ext uri="{FF2B5EF4-FFF2-40B4-BE49-F238E27FC236}">
                  <a16:creationId xmlns:a16="http://schemas.microsoft.com/office/drawing/2014/main" id="{DA90CFD3-32B3-436F-85F7-6E66036F19A5}"/>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42" name="Freeform 137">
              <a:extLst>
                <a:ext uri="{FF2B5EF4-FFF2-40B4-BE49-F238E27FC236}">
                  <a16:creationId xmlns:a16="http://schemas.microsoft.com/office/drawing/2014/main" id="{650FE0DC-679B-46E8-AA3B-B71D7F0E0C95}"/>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43" name="Freeform 138">
              <a:extLst>
                <a:ext uri="{FF2B5EF4-FFF2-40B4-BE49-F238E27FC236}">
                  <a16:creationId xmlns:a16="http://schemas.microsoft.com/office/drawing/2014/main" id="{A8EBDE37-AF33-4AF5-9346-559489058EF0}"/>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44" name="Freeform 139">
              <a:extLst>
                <a:ext uri="{FF2B5EF4-FFF2-40B4-BE49-F238E27FC236}">
                  <a16:creationId xmlns:a16="http://schemas.microsoft.com/office/drawing/2014/main" id="{6897D79D-511C-47DB-B4CB-ECFF98E907B5}"/>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45" name="Freeform 140">
              <a:extLst>
                <a:ext uri="{FF2B5EF4-FFF2-40B4-BE49-F238E27FC236}">
                  <a16:creationId xmlns:a16="http://schemas.microsoft.com/office/drawing/2014/main" id="{D5E188A9-CC48-4E93-A182-3256CD74BFF9}"/>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188" name="Group 141">
            <a:extLst>
              <a:ext uri="{FF2B5EF4-FFF2-40B4-BE49-F238E27FC236}">
                <a16:creationId xmlns:a16="http://schemas.microsoft.com/office/drawing/2014/main" id="{DA3F72D3-A1C8-4C90-8B58-BF7C024DE485}"/>
              </a:ext>
            </a:extLst>
          </p:cNvPr>
          <p:cNvGrpSpPr>
            <a:grpSpLocks/>
          </p:cNvGrpSpPr>
          <p:nvPr/>
        </p:nvGrpSpPr>
        <p:grpSpPr bwMode="auto">
          <a:xfrm>
            <a:off x="7315200" y="5486400"/>
            <a:ext cx="1066800" cy="914400"/>
            <a:chOff x="1337" y="3359"/>
            <a:chExt cx="658" cy="661"/>
          </a:xfrm>
        </p:grpSpPr>
        <p:grpSp>
          <p:nvGrpSpPr>
            <p:cNvPr id="7207" name="Group 142">
              <a:extLst>
                <a:ext uri="{FF2B5EF4-FFF2-40B4-BE49-F238E27FC236}">
                  <a16:creationId xmlns:a16="http://schemas.microsoft.com/office/drawing/2014/main" id="{E4D64B75-20F6-462C-86F1-D116DC1125DA}"/>
                </a:ext>
              </a:extLst>
            </p:cNvPr>
            <p:cNvGrpSpPr>
              <a:grpSpLocks/>
            </p:cNvGrpSpPr>
            <p:nvPr/>
          </p:nvGrpSpPr>
          <p:grpSpPr bwMode="auto">
            <a:xfrm>
              <a:off x="1337" y="3814"/>
              <a:ext cx="484" cy="206"/>
              <a:chOff x="1337" y="3814"/>
              <a:chExt cx="484" cy="206"/>
            </a:xfrm>
          </p:grpSpPr>
          <p:sp>
            <p:nvSpPr>
              <p:cNvPr id="7229" name="Freeform 143">
                <a:extLst>
                  <a:ext uri="{FF2B5EF4-FFF2-40B4-BE49-F238E27FC236}">
                    <a16:creationId xmlns:a16="http://schemas.microsoft.com/office/drawing/2014/main" id="{F5C5A51F-A7F7-43E4-AD43-6FF201BB078F}"/>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30" name="Freeform 144">
                <a:extLst>
                  <a:ext uri="{FF2B5EF4-FFF2-40B4-BE49-F238E27FC236}">
                    <a16:creationId xmlns:a16="http://schemas.microsoft.com/office/drawing/2014/main" id="{673636B4-B362-4CAD-8314-2082F876F3AF}"/>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31" name="Freeform 145">
                <a:extLst>
                  <a:ext uri="{FF2B5EF4-FFF2-40B4-BE49-F238E27FC236}">
                    <a16:creationId xmlns:a16="http://schemas.microsoft.com/office/drawing/2014/main" id="{99EE13AF-1DE3-4D1D-B355-3909BB02C31A}"/>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2" name="Freeform 146">
                <a:extLst>
                  <a:ext uri="{FF2B5EF4-FFF2-40B4-BE49-F238E27FC236}">
                    <a16:creationId xmlns:a16="http://schemas.microsoft.com/office/drawing/2014/main" id="{1B14C87E-6BC9-4807-A947-A07A3E4042A7}"/>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3" name="Freeform 147">
                <a:extLst>
                  <a:ext uri="{FF2B5EF4-FFF2-40B4-BE49-F238E27FC236}">
                    <a16:creationId xmlns:a16="http://schemas.microsoft.com/office/drawing/2014/main" id="{E3FDCA1D-B09E-4F2D-8282-2A27C21886A6}"/>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4" name="Freeform 148">
                <a:extLst>
                  <a:ext uri="{FF2B5EF4-FFF2-40B4-BE49-F238E27FC236}">
                    <a16:creationId xmlns:a16="http://schemas.microsoft.com/office/drawing/2014/main" id="{51D0E894-C686-4EE5-999C-DDEF3FC5E32F}"/>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5" name="Freeform 149">
                <a:extLst>
                  <a:ext uri="{FF2B5EF4-FFF2-40B4-BE49-F238E27FC236}">
                    <a16:creationId xmlns:a16="http://schemas.microsoft.com/office/drawing/2014/main" id="{72F0DDB3-16BC-443E-8FDA-10B859933716}"/>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08" name="Group 150">
              <a:extLst>
                <a:ext uri="{FF2B5EF4-FFF2-40B4-BE49-F238E27FC236}">
                  <a16:creationId xmlns:a16="http://schemas.microsoft.com/office/drawing/2014/main" id="{CCC91FC9-FE4D-496F-98BA-EDA0F3DAF3B2}"/>
                </a:ext>
              </a:extLst>
            </p:cNvPr>
            <p:cNvGrpSpPr>
              <a:grpSpLocks/>
            </p:cNvGrpSpPr>
            <p:nvPr/>
          </p:nvGrpSpPr>
          <p:grpSpPr bwMode="auto">
            <a:xfrm>
              <a:off x="1489" y="3635"/>
              <a:ext cx="506" cy="261"/>
              <a:chOff x="1489" y="3635"/>
              <a:chExt cx="506" cy="261"/>
            </a:xfrm>
          </p:grpSpPr>
          <p:sp>
            <p:nvSpPr>
              <p:cNvPr id="7217" name="Freeform 151">
                <a:extLst>
                  <a:ext uri="{FF2B5EF4-FFF2-40B4-BE49-F238E27FC236}">
                    <a16:creationId xmlns:a16="http://schemas.microsoft.com/office/drawing/2014/main" id="{0723E6B8-580E-451C-94F7-FA2104A4169C}"/>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18" name="Freeform 152">
                <a:extLst>
                  <a:ext uri="{FF2B5EF4-FFF2-40B4-BE49-F238E27FC236}">
                    <a16:creationId xmlns:a16="http://schemas.microsoft.com/office/drawing/2014/main" id="{9C7A5CDD-6834-4264-B780-44BD6659DE2C}"/>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19" name="Freeform 153">
                <a:extLst>
                  <a:ext uri="{FF2B5EF4-FFF2-40B4-BE49-F238E27FC236}">
                    <a16:creationId xmlns:a16="http://schemas.microsoft.com/office/drawing/2014/main" id="{FA2F22E3-CF6D-4294-84DD-AD0F79BBDDBF}"/>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20" name="Freeform 154">
                <a:extLst>
                  <a:ext uri="{FF2B5EF4-FFF2-40B4-BE49-F238E27FC236}">
                    <a16:creationId xmlns:a16="http://schemas.microsoft.com/office/drawing/2014/main" id="{6DF86287-D580-41EB-881F-E2AE8B85E4E4}"/>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21" name="Freeform 155">
                <a:extLst>
                  <a:ext uri="{FF2B5EF4-FFF2-40B4-BE49-F238E27FC236}">
                    <a16:creationId xmlns:a16="http://schemas.microsoft.com/office/drawing/2014/main" id="{1763B666-7B75-4526-A9B9-DE80FD23E0D3}"/>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22" name="Line 156">
                <a:extLst>
                  <a:ext uri="{FF2B5EF4-FFF2-40B4-BE49-F238E27FC236}">
                    <a16:creationId xmlns:a16="http://schemas.microsoft.com/office/drawing/2014/main" id="{E43792DD-E002-482B-889A-BDEC4595F566}"/>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3" name="Freeform 157">
                <a:extLst>
                  <a:ext uri="{FF2B5EF4-FFF2-40B4-BE49-F238E27FC236}">
                    <a16:creationId xmlns:a16="http://schemas.microsoft.com/office/drawing/2014/main" id="{B088FF26-5ABF-4C82-A7FB-54F569FC2ED8}"/>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24" name="Freeform 158">
                <a:extLst>
                  <a:ext uri="{FF2B5EF4-FFF2-40B4-BE49-F238E27FC236}">
                    <a16:creationId xmlns:a16="http://schemas.microsoft.com/office/drawing/2014/main" id="{A2B27F33-0660-4258-94E7-070F98DA35E2}"/>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25" name="Freeform 159">
                <a:extLst>
                  <a:ext uri="{FF2B5EF4-FFF2-40B4-BE49-F238E27FC236}">
                    <a16:creationId xmlns:a16="http://schemas.microsoft.com/office/drawing/2014/main" id="{AD55A942-F5B2-406C-87C4-2898C2402389}"/>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26" name="Line 160">
                <a:extLst>
                  <a:ext uri="{FF2B5EF4-FFF2-40B4-BE49-F238E27FC236}">
                    <a16:creationId xmlns:a16="http://schemas.microsoft.com/office/drawing/2014/main" id="{F5740AA5-8A08-4EE8-834D-111249166952}"/>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7" name="Line 161">
                <a:extLst>
                  <a:ext uri="{FF2B5EF4-FFF2-40B4-BE49-F238E27FC236}">
                    <a16:creationId xmlns:a16="http://schemas.microsoft.com/office/drawing/2014/main" id="{8E6C23B3-353C-44CE-B24C-8482591498CC}"/>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8" name="Freeform 162">
                <a:extLst>
                  <a:ext uri="{FF2B5EF4-FFF2-40B4-BE49-F238E27FC236}">
                    <a16:creationId xmlns:a16="http://schemas.microsoft.com/office/drawing/2014/main" id="{668A6CE3-FE42-4D4D-9086-41C976EAC0BF}"/>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09" name="Freeform 163">
              <a:extLst>
                <a:ext uri="{FF2B5EF4-FFF2-40B4-BE49-F238E27FC236}">
                  <a16:creationId xmlns:a16="http://schemas.microsoft.com/office/drawing/2014/main" id="{4D4AB625-600A-46EA-8AB9-DA0D61C77484}"/>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10" name="Freeform 164">
              <a:extLst>
                <a:ext uri="{FF2B5EF4-FFF2-40B4-BE49-F238E27FC236}">
                  <a16:creationId xmlns:a16="http://schemas.microsoft.com/office/drawing/2014/main" id="{52ABD030-B471-46F4-85C2-103C470FF6AF}"/>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11" name="Freeform 165">
              <a:extLst>
                <a:ext uri="{FF2B5EF4-FFF2-40B4-BE49-F238E27FC236}">
                  <a16:creationId xmlns:a16="http://schemas.microsoft.com/office/drawing/2014/main" id="{7EB17C58-4E5C-40BE-A95C-D073B4722706}"/>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12" name="Freeform 166">
              <a:extLst>
                <a:ext uri="{FF2B5EF4-FFF2-40B4-BE49-F238E27FC236}">
                  <a16:creationId xmlns:a16="http://schemas.microsoft.com/office/drawing/2014/main" id="{6A92E438-1B3D-4699-B427-5462115187ED}"/>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13" name="Freeform 167">
              <a:extLst>
                <a:ext uri="{FF2B5EF4-FFF2-40B4-BE49-F238E27FC236}">
                  <a16:creationId xmlns:a16="http://schemas.microsoft.com/office/drawing/2014/main" id="{6FCF9018-7B65-49F9-81BD-8CCA0CBBAE5C}"/>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14" name="Freeform 168">
              <a:extLst>
                <a:ext uri="{FF2B5EF4-FFF2-40B4-BE49-F238E27FC236}">
                  <a16:creationId xmlns:a16="http://schemas.microsoft.com/office/drawing/2014/main" id="{BB5924D7-3086-4748-BF9B-4DF6FC21BC75}"/>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15" name="Freeform 169">
              <a:extLst>
                <a:ext uri="{FF2B5EF4-FFF2-40B4-BE49-F238E27FC236}">
                  <a16:creationId xmlns:a16="http://schemas.microsoft.com/office/drawing/2014/main" id="{C35BE393-1497-44EB-9B28-BE4C35DE864D}"/>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16" name="Freeform 170">
              <a:extLst>
                <a:ext uri="{FF2B5EF4-FFF2-40B4-BE49-F238E27FC236}">
                  <a16:creationId xmlns:a16="http://schemas.microsoft.com/office/drawing/2014/main" id="{14EA7A61-5401-4605-AF15-C14AF188DFDB}"/>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7189" name="Line 171">
            <a:extLst>
              <a:ext uri="{FF2B5EF4-FFF2-40B4-BE49-F238E27FC236}">
                <a16:creationId xmlns:a16="http://schemas.microsoft.com/office/drawing/2014/main" id="{329CDADA-EBB7-4BCC-9D86-4DBA05057A96}"/>
              </a:ext>
            </a:extLst>
          </p:cNvPr>
          <p:cNvSpPr>
            <a:spLocks noChangeShapeType="1"/>
          </p:cNvSpPr>
          <p:nvPr/>
        </p:nvSpPr>
        <p:spPr bwMode="auto">
          <a:xfrm flipH="1">
            <a:off x="5334000" y="4572000"/>
            <a:ext cx="685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0" name="Line 172">
            <a:extLst>
              <a:ext uri="{FF2B5EF4-FFF2-40B4-BE49-F238E27FC236}">
                <a16:creationId xmlns:a16="http://schemas.microsoft.com/office/drawing/2014/main" id="{9FF9297C-911B-4A74-82C5-DB88EFBC4629}"/>
              </a:ext>
            </a:extLst>
          </p:cNvPr>
          <p:cNvSpPr>
            <a:spLocks noChangeShapeType="1"/>
          </p:cNvSpPr>
          <p:nvPr/>
        </p:nvSpPr>
        <p:spPr bwMode="auto">
          <a:xfrm>
            <a:off x="6705600" y="45720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1" name="Line 173">
            <a:extLst>
              <a:ext uri="{FF2B5EF4-FFF2-40B4-BE49-F238E27FC236}">
                <a16:creationId xmlns:a16="http://schemas.microsoft.com/office/drawing/2014/main" id="{C41E5583-141D-46B2-876C-DBE0E20A6168}"/>
              </a:ext>
            </a:extLst>
          </p:cNvPr>
          <p:cNvSpPr>
            <a:spLocks noChangeShapeType="1"/>
          </p:cNvSpPr>
          <p:nvPr/>
        </p:nvSpPr>
        <p:spPr bwMode="auto">
          <a:xfrm>
            <a:off x="7086600" y="4572000"/>
            <a:ext cx="9144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2" name="AutoShape 78">
            <a:extLst>
              <a:ext uri="{FF2B5EF4-FFF2-40B4-BE49-F238E27FC236}">
                <a16:creationId xmlns:a16="http://schemas.microsoft.com/office/drawing/2014/main" id="{B3C7371B-B52F-411D-A46D-C3AAC419B085}"/>
              </a:ext>
            </a:extLst>
          </p:cNvPr>
          <p:cNvSpPr>
            <a:spLocks noChangeArrowheads="1"/>
          </p:cNvSpPr>
          <p:nvPr/>
        </p:nvSpPr>
        <p:spPr bwMode="auto">
          <a:xfrm>
            <a:off x="4495800" y="4800600"/>
            <a:ext cx="14478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3" name="AutoShape 79">
            <a:extLst>
              <a:ext uri="{FF2B5EF4-FFF2-40B4-BE49-F238E27FC236}">
                <a16:creationId xmlns:a16="http://schemas.microsoft.com/office/drawing/2014/main" id="{E14DC688-3A5D-41CE-A457-25B623E784A8}"/>
              </a:ext>
            </a:extLst>
          </p:cNvPr>
          <p:cNvSpPr>
            <a:spLocks noChangeArrowheads="1"/>
          </p:cNvSpPr>
          <p:nvPr/>
        </p:nvSpPr>
        <p:spPr bwMode="auto">
          <a:xfrm>
            <a:off x="6019800" y="4800600"/>
            <a:ext cx="12192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4" name="AutoShape 80">
            <a:extLst>
              <a:ext uri="{FF2B5EF4-FFF2-40B4-BE49-F238E27FC236}">
                <a16:creationId xmlns:a16="http://schemas.microsoft.com/office/drawing/2014/main" id="{94DCEC8E-57E4-421F-8050-EE6555D29B60}"/>
              </a:ext>
            </a:extLst>
          </p:cNvPr>
          <p:cNvSpPr>
            <a:spLocks noChangeArrowheads="1"/>
          </p:cNvSpPr>
          <p:nvPr/>
        </p:nvSpPr>
        <p:spPr bwMode="auto">
          <a:xfrm>
            <a:off x="7391400" y="4800600"/>
            <a:ext cx="12192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5" name="Line 174">
            <a:extLst>
              <a:ext uri="{FF2B5EF4-FFF2-40B4-BE49-F238E27FC236}">
                <a16:creationId xmlns:a16="http://schemas.microsoft.com/office/drawing/2014/main" id="{A2DE2309-CFD0-4E5E-A94C-F5A52514EA67}"/>
              </a:ext>
            </a:extLst>
          </p:cNvPr>
          <p:cNvSpPr>
            <a:spLocks noChangeShapeType="1"/>
          </p:cNvSpPr>
          <p:nvPr/>
        </p:nvSpPr>
        <p:spPr bwMode="auto">
          <a:xfrm>
            <a:off x="4343400" y="4343400"/>
            <a:ext cx="1295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6" name="Text Box 175">
            <a:extLst>
              <a:ext uri="{FF2B5EF4-FFF2-40B4-BE49-F238E27FC236}">
                <a16:creationId xmlns:a16="http://schemas.microsoft.com/office/drawing/2014/main" id="{E0CF359F-58CA-401D-A721-880BEDEC2030}"/>
              </a:ext>
            </a:extLst>
          </p:cNvPr>
          <p:cNvSpPr txBox="1">
            <a:spLocks noChangeArrowheads="1"/>
          </p:cNvSpPr>
          <p:nvPr/>
        </p:nvSpPr>
        <p:spPr bwMode="auto">
          <a:xfrm>
            <a:off x="1371600" y="34290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800" b="1"/>
              <a:t>Programme Java</a:t>
            </a:r>
          </a:p>
        </p:txBody>
      </p:sp>
      <p:sp>
        <p:nvSpPr>
          <p:cNvPr id="7197" name="Text Box 176">
            <a:extLst>
              <a:ext uri="{FF2B5EF4-FFF2-40B4-BE49-F238E27FC236}">
                <a16:creationId xmlns:a16="http://schemas.microsoft.com/office/drawing/2014/main" id="{F8A55F3C-9D81-4062-B183-3D236ED8559F}"/>
              </a:ext>
            </a:extLst>
          </p:cNvPr>
          <p:cNvSpPr txBox="1">
            <a:spLocks noChangeArrowheads="1"/>
          </p:cNvSpPr>
          <p:nvPr/>
        </p:nvSpPr>
        <p:spPr bwMode="auto">
          <a:xfrm>
            <a:off x="3886200" y="64912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Windows</a:t>
            </a:r>
          </a:p>
        </p:txBody>
      </p:sp>
      <p:sp>
        <p:nvSpPr>
          <p:cNvPr id="7198" name="Text Box 177">
            <a:extLst>
              <a:ext uri="{FF2B5EF4-FFF2-40B4-BE49-F238E27FC236}">
                <a16:creationId xmlns:a16="http://schemas.microsoft.com/office/drawing/2014/main" id="{F7F6EAED-8AEB-43D2-88D4-E6FE4B635D9E}"/>
              </a:ext>
            </a:extLst>
          </p:cNvPr>
          <p:cNvSpPr txBox="1">
            <a:spLocks noChangeArrowheads="1"/>
          </p:cNvSpPr>
          <p:nvPr/>
        </p:nvSpPr>
        <p:spPr bwMode="auto">
          <a:xfrm>
            <a:off x="5410200" y="6484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Solaris</a:t>
            </a:r>
          </a:p>
        </p:txBody>
      </p:sp>
      <p:sp>
        <p:nvSpPr>
          <p:cNvPr id="7199" name="Text Box 178">
            <a:extLst>
              <a:ext uri="{FF2B5EF4-FFF2-40B4-BE49-F238E27FC236}">
                <a16:creationId xmlns:a16="http://schemas.microsoft.com/office/drawing/2014/main" id="{8C78B944-46F4-4591-B9C6-954111C81A78}"/>
              </a:ext>
            </a:extLst>
          </p:cNvPr>
          <p:cNvSpPr txBox="1">
            <a:spLocks noChangeArrowheads="1"/>
          </p:cNvSpPr>
          <p:nvPr/>
        </p:nvSpPr>
        <p:spPr bwMode="auto">
          <a:xfrm>
            <a:off x="6858000" y="6484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MacOS</a:t>
            </a:r>
          </a:p>
        </p:txBody>
      </p:sp>
      <p:grpSp>
        <p:nvGrpSpPr>
          <p:cNvPr id="7200" name="Group 181">
            <a:extLst>
              <a:ext uri="{FF2B5EF4-FFF2-40B4-BE49-F238E27FC236}">
                <a16:creationId xmlns:a16="http://schemas.microsoft.com/office/drawing/2014/main" id="{631FB853-6EBF-443E-80E9-8E5E8B0CADCB}"/>
              </a:ext>
            </a:extLst>
          </p:cNvPr>
          <p:cNvGrpSpPr>
            <a:grpSpLocks/>
          </p:cNvGrpSpPr>
          <p:nvPr/>
        </p:nvGrpSpPr>
        <p:grpSpPr bwMode="auto">
          <a:xfrm>
            <a:off x="4343400" y="2362200"/>
            <a:ext cx="1066800" cy="838200"/>
            <a:chOff x="1584" y="816"/>
            <a:chExt cx="672" cy="528"/>
          </a:xfrm>
        </p:grpSpPr>
        <p:sp>
          <p:nvSpPr>
            <p:cNvPr id="7201" name="AutoShape 182">
              <a:extLst>
                <a:ext uri="{FF2B5EF4-FFF2-40B4-BE49-F238E27FC236}">
                  <a16:creationId xmlns:a16="http://schemas.microsoft.com/office/drawing/2014/main" id="{AB36B645-AB4B-47D4-837F-D2E3A16B1AB1}"/>
                </a:ext>
              </a:extLst>
            </p:cNvPr>
            <p:cNvSpPr>
              <a:spLocks noChangeArrowheads="1"/>
            </p:cNvSpPr>
            <p:nvPr/>
          </p:nvSpPr>
          <p:spPr bwMode="auto">
            <a:xfrm flipH="1" flipV="1">
              <a:off x="1584" y="816"/>
              <a:ext cx="672" cy="528"/>
            </a:xfrm>
            <a:prstGeom prst="foldedCorner">
              <a:avLst>
                <a:gd name="adj" fmla="val 12500"/>
              </a:avLst>
            </a:prstGeom>
            <a:solidFill>
              <a:schemeClr val="bg1"/>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7202" name="Line 183">
              <a:extLst>
                <a:ext uri="{FF2B5EF4-FFF2-40B4-BE49-F238E27FC236}">
                  <a16:creationId xmlns:a16="http://schemas.microsoft.com/office/drawing/2014/main" id="{814B5131-F9E7-4684-8A1B-2AF477F5AEA4}"/>
                </a:ext>
              </a:extLst>
            </p:cNvPr>
            <p:cNvSpPr>
              <a:spLocks noChangeShapeType="1"/>
            </p:cNvSpPr>
            <p:nvPr/>
          </p:nvSpPr>
          <p:spPr bwMode="auto">
            <a:xfrm>
              <a:off x="1639" y="976"/>
              <a:ext cx="6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3" name="Line 184">
              <a:extLst>
                <a:ext uri="{FF2B5EF4-FFF2-40B4-BE49-F238E27FC236}">
                  <a16:creationId xmlns:a16="http://schemas.microsoft.com/office/drawing/2014/main" id="{AD9B2012-A311-4F54-B4B6-FB236156B763}"/>
                </a:ext>
              </a:extLst>
            </p:cNvPr>
            <p:cNvSpPr>
              <a:spLocks noChangeShapeType="1"/>
            </p:cNvSpPr>
            <p:nvPr/>
          </p:nvSpPr>
          <p:spPr bwMode="auto">
            <a:xfrm>
              <a:off x="1639" y="1040"/>
              <a:ext cx="4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4" name="Line 185">
              <a:extLst>
                <a:ext uri="{FF2B5EF4-FFF2-40B4-BE49-F238E27FC236}">
                  <a16:creationId xmlns:a16="http://schemas.microsoft.com/office/drawing/2014/main" id="{73B41CED-C3B3-4968-A40A-8C7813C1BF69}"/>
                </a:ext>
              </a:extLst>
            </p:cNvPr>
            <p:cNvSpPr>
              <a:spLocks noChangeShapeType="1"/>
            </p:cNvSpPr>
            <p:nvPr/>
          </p:nvSpPr>
          <p:spPr bwMode="auto">
            <a:xfrm>
              <a:off x="1639" y="1104"/>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5" name="Line 186">
              <a:extLst>
                <a:ext uri="{FF2B5EF4-FFF2-40B4-BE49-F238E27FC236}">
                  <a16:creationId xmlns:a16="http://schemas.microsoft.com/office/drawing/2014/main" id="{C77FBFE1-7FE8-451F-B40E-6CDE7F091585}"/>
                </a:ext>
              </a:extLst>
            </p:cNvPr>
            <p:cNvSpPr>
              <a:spLocks noChangeShapeType="1"/>
            </p:cNvSpPr>
            <p:nvPr/>
          </p:nvSpPr>
          <p:spPr bwMode="auto">
            <a:xfrm>
              <a:off x="1639" y="1168"/>
              <a:ext cx="5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6" name="Line 187">
              <a:extLst>
                <a:ext uri="{FF2B5EF4-FFF2-40B4-BE49-F238E27FC236}">
                  <a16:creationId xmlns:a16="http://schemas.microsoft.com/office/drawing/2014/main" id="{F9E5BF87-702A-4032-AE2D-803D3A0E9E21}"/>
                </a:ext>
              </a:extLst>
            </p:cNvPr>
            <p:cNvSpPr>
              <a:spLocks noChangeShapeType="1"/>
            </p:cNvSpPr>
            <p:nvPr/>
          </p:nvSpPr>
          <p:spPr bwMode="auto">
            <a:xfrm>
              <a:off x="1639" y="12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4FD88F4-4809-4589-A17F-E127177A3058}"/>
              </a:ext>
            </a:extLst>
          </p:cNvPr>
          <p:cNvSpPr>
            <a:spLocks noGrp="1" noChangeArrowheads="1"/>
          </p:cNvSpPr>
          <p:nvPr>
            <p:ph type="title"/>
          </p:nvPr>
        </p:nvSpPr>
        <p:spPr/>
        <p:txBody>
          <a:bodyPr/>
          <a:lstStyle/>
          <a:p>
            <a:pPr eaLnBrk="1" hangingPunct="1"/>
            <a:r>
              <a:rPr lang="fr-FR" altLang="fr-FR"/>
              <a:t>Présentation du JDK</a:t>
            </a:r>
          </a:p>
        </p:txBody>
      </p:sp>
      <p:sp>
        <p:nvSpPr>
          <p:cNvPr id="3075" name="Oval 3">
            <a:extLst>
              <a:ext uri="{FF2B5EF4-FFF2-40B4-BE49-F238E27FC236}">
                <a16:creationId xmlns:a16="http://schemas.microsoft.com/office/drawing/2014/main" id="{AC9BE582-286B-41A6-A395-BEE173AA11BA}"/>
              </a:ext>
            </a:extLst>
          </p:cNvPr>
          <p:cNvSpPr>
            <a:spLocks noChangeArrowheads="1"/>
          </p:cNvSpPr>
          <p:nvPr/>
        </p:nvSpPr>
        <p:spPr bwMode="auto">
          <a:xfrm>
            <a:off x="1195754" y="2373923"/>
            <a:ext cx="1900604"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appletviewer</a:t>
            </a:r>
          </a:p>
        </p:txBody>
      </p:sp>
      <p:sp>
        <p:nvSpPr>
          <p:cNvPr id="3076" name="Oval 4">
            <a:extLst>
              <a:ext uri="{FF2B5EF4-FFF2-40B4-BE49-F238E27FC236}">
                <a16:creationId xmlns:a16="http://schemas.microsoft.com/office/drawing/2014/main" id="{E35E1DC1-ECA0-4269-9F95-F2D785CEE125}"/>
              </a:ext>
            </a:extLst>
          </p:cNvPr>
          <p:cNvSpPr>
            <a:spLocks noChangeArrowheads="1"/>
          </p:cNvSpPr>
          <p:nvPr/>
        </p:nvSpPr>
        <p:spPr bwMode="auto">
          <a:xfrm>
            <a:off x="3235569" y="1881554"/>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javac</a:t>
            </a:r>
          </a:p>
        </p:txBody>
      </p:sp>
      <p:sp>
        <p:nvSpPr>
          <p:cNvPr id="3077" name="Oval 5">
            <a:extLst>
              <a:ext uri="{FF2B5EF4-FFF2-40B4-BE49-F238E27FC236}">
                <a16:creationId xmlns:a16="http://schemas.microsoft.com/office/drawing/2014/main" id="{C2E06FD3-9407-4802-91EB-D4C0EB74DD24}"/>
              </a:ext>
            </a:extLst>
          </p:cNvPr>
          <p:cNvSpPr>
            <a:spLocks noChangeArrowheads="1"/>
          </p:cNvSpPr>
          <p:nvPr/>
        </p:nvSpPr>
        <p:spPr bwMode="auto">
          <a:xfrm>
            <a:off x="2672862" y="4132385"/>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javadoc</a:t>
            </a:r>
          </a:p>
        </p:txBody>
      </p:sp>
      <p:sp>
        <p:nvSpPr>
          <p:cNvPr id="3078" name="Oval 6">
            <a:extLst>
              <a:ext uri="{FF2B5EF4-FFF2-40B4-BE49-F238E27FC236}">
                <a16:creationId xmlns:a16="http://schemas.microsoft.com/office/drawing/2014/main" id="{EA65D071-E736-4D69-A30D-CFEDC0258DEE}"/>
              </a:ext>
            </a:extLst>
          </p:cNvPr>
          <p:cNvSpPr>
            <a:spLocks noChangeArrowheads="1"/>
          </p:cNvSpPr>
          <p:nvPr/>
        </p:nvSpPr>
        <p:spPr bwMode="auto">
          <a:xfrm>
            <a:off x="6049108" y="4202723"/>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jdb</a:t>
            </a:r>
          </a:p>
        </p:txBody>
      </p:sp>
      <p:sp>
        <p:nvSpPr>
          <p:cNvPr id="3079" name="Oval 7">
            <a:extLst>
              <a:ext uri="{FF2B5EF4-FFF2-40B4-BE49-F238E27FC236}">
                <a16:creationId xmlns:a16="http://schemas.microsoft.com/office/drawing/2014/main" id="{CC9625AA-FBC5-427D-B14F-7ED1D407750C}"/>
              </a:ext>
            </a:extLst>
          </p:cNvPr>
          <p:cNvSpPr>
            <a:spLocks noChangeArrowheads="1"/>
          </p:cNvSpPr>
          <p:nvPr/>
        </p:nvSpPr>
        <p:spPr bwMode="auto">
          <a:xfrm>
            <a:off x="5839558" y="2655277"/>
            <a:ext cx="1897673"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B5AF1F6-46D8-459D-A712-C25467E06952}"/>
              </a:ext>
            </a:extLst>
          </p:cNvPr>
          <p:cNvSpPr>
            <a:spLocks noGrp="1" noChangeArrowheads="1"/>
          </p:cNvSpPr>
          <p:nvPr>
            <p:ph type="title"/>
          </p:nvPr>
        </p:nvSpPr>
        <p:spPr/>
        <p:txBody>
          <a:bodyPr/>
          <a:lstStyle/>
          <a:p>
            <a:pPr eaLnBrk="1" hangingPunct="1"/>
            <a:r>
              <a:rPr lang="fr-FR" altLang="fr-FR"/>
              <a:t>Premier programme</a:t>
            </a:r>
          </a:p>
        </p:txBody>
      </p:sp>
      <p:sp>
        <p:nvSpPr>
          <p:cNvPr id="4099" name="Text Box 4">
            <a:extLst>
              <a:ext uri="{FF2B5EF4-FFF2-40B4-BE49-F238E27FC236}">
                <a16:creationId xmlns:a16="http://schemas.microsoft.com/office/drawing/2014/main" id="{53F36A2F-CF27-40E5-BCD6-8984DC689881}"/>
              </a:ext>
            </a:extLst>
          </p:cNvPr>
          <p:cNvSpPr txBox="1">
            <a:spLocks noChangeArrowheads="1"/>
          </p:cNvSpPr>
          <p:nvPr/>
        </p:nvSpPr>
        <p:spPr bwMode="auto">
          <a:xfrm>
            <a:off x="422031" y="2022231"/>
            <a:ext cx="365760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a:t>PremierProgramme.java</a:t>
            </a:r>
          </a:p>
        </p:txBody>
      </p:sp>
      <p:sp>
        <p:nvSpPr>
          <p:cNvPr id="4100" name="AutoShape 6">
            <a:extLst>
              <a:ext uri="{FF2B5EF4-FFF2-40B4-BE49-F238E27FC236}">
                <a16:creationId xmlns:a16="http://schemas.microsoft.com/office/drawing/2014/main" id="{8E121144-2F8A-4016-824F-9E99103B3986}"/>
              </a:ext>
            </a:extLst>
          </p:cNvPr>
          <p:cNvSpPr>
            <a:spLocks noChangeArrowheads="1"/>
          </p:cNvSpPr>
          <p:nvPr/>
        </p:nvSpPr>
        <p:spPr bwMode="auto">
          <a:xfrm flipH="1" flipV="1">
            <a:off x="422031" y="2444261"/>
            <a:ext cx="7596554" cy="2672862"/>
          </a:xfrm>
          <a:prstGeom prst="foldedCorner">
            <a:avLst>
              <a:gd name="adj" fmla="val 563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a:latin typeface="Courier New" panose="02070309020205020404" pitchFamily="49" charset="0"/>
              </a:rPr>
              <a:t>public class PremierProgramme {</a:t>
            </a:r>
          </a:p>
          <a:p>
            <a:pPr eaLnBrk="1" hangingPunct="1">
              <a:spcBef>
                <a:spcPct val="50000"/>
              </a:spcBef>
              <a:buClrTx/>
              <a:buFontTx/>
              <a:buNone/>
            </a:pPr>
            <a:r>
              <a:rPr lang="fr-FR" altLang="fr-FR" sz="1292">
                <a:latin typeface="Courier New" panose="02070309020205020404" pitchFamily="49" charset="0"/>
              </a:rPr>
              <a:t>	public static void main(String[ ] args) {</a:t>
            </a:r>
          </a:p>
          <a:p>
            <a:pPr eaLnBrk="1" hangingPunct="1">
              <a:spcBef>
                <a:spcPct val="50000"/>
              </a:spcBef>
              <a:buClrTx/>
              <a:buFontTx/>
              <a:buNone/>
            </a:pPr>
            <a:r>
              <a:rPr lang="fr-FR" altLang="fr-FR" sz="1292">
                <a:latin typeface="Courier New" panose="02070309020205020404" pitchFamily="49" charset="0"/>
              </a:rPr>
              <a:t>		System.out.println("java vous souhaite la bienvenue");</a:t>
            </a:r>
          </a:p>
          <a:p>
            <a:pPr eaLnBrk="1" hangingPunct="1">
              <a:spcBef>
                <a:spcPct val="50000"/>
              </a:spcBef>
              <a:buClrTx/>
              <a:buFontTx/>
              <a:buNone/>
            </a:pPr>
            <a:r>
              <a:rPr lang="fr-FR" altLang="fr-FR" sz="1292">
                <a:latin typeface="Courier New" panose="02070309020205020404" pitchFamily="49" charset="0"/>
              </a:rPr>
              <a:t>	}</a:t>
            </a:r>
          </a:p>
          <a:p>
            <a:pPr eaLnBrk="1" hangingPunct="1">
              <a:spcBef>
                <a:spcPct val="50000"/>
              </a:spcBef>
              <a:buClrTx/>
              <a:buFontTx/>
              <a:buNone/>
            </a:pPr>
            <a:r>
              <a:rPr lang="fr-FR" altLang="fr-FR" sz="1292">
                <a:latin typeface="Courier New" panose="02070309020205020404" pitchFamily="49" charset="0"/>
              </a:rPr>
              <a:t>}</a:t>
            </a:r>
          </a:p>
          <a:p>
            <a:pPr eaLnBrk="1" hangingPunct="1">
              <a:spcBef>
                <a:spcPct val="0"/>
              </a:spcBef>
              <a:buClrTx/>
              <a:buFontTx/>
              <a:buNone/>
            </a:pPr>
            <a:endParaRPr lang="fr-FR" altLang="fr-FR" sz="1292">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DFAD8A5-9697-4D60-B3A5-E453649F56B8}"/>
              </a:ext>
            </a:extLst>
          </p:cNvPr>
          <p:cNvSpPr>
            <a:spLocks noGrp="1" noChangeArrowheads="1"/>
          </p:cNvSpPr>
          <p:nvPr>
            <p:ph type="title"/>
          </p:nvPr>
        </p:nvSpPr>
        <p:spPr/>
        <p:txBody>
          <a:bodyPr/>
          <a:lstStyle/>
          <a:p>
            <a:pPr eaLnBrk="1" hangingPunct="1"/>
            <a:r>
              <a:rPr lang="fr-FR" altLang="fr-FR"/>
              <a:t>Compiler et exécuter du code Java</a:t>
            </a:r>
          </a:p>
        </p:txBody>
      </p:sp>
      <p:sp>
        <p:nvSpPr>
          <p:cNvPr id="5123" name="Rectangle 3">
            <a:extLst>
              <a:ext uri="{FF2B5EF4-FFF2-40B4-BE49-F238E27FC236}">
                <a16:creationId xmlns:a16="http://schemas.microsoft.com/office/drawing/2014/main" id="{DD009E30-C7C5-45CC-B543-330D11B1D395}"/>
              </a:ext>
            </a:extLst>
          </p:cNvPr>
          <p:cNvSpPr>
            <a:spLocks noGrp="1" noChangeArrowheads="1"/>
          </p:cNvSpPr>
          <p:nvPr>
            <p:ph type="body" idx="1"/>
          </p:nvPr>
        </p:nvSpPr>
        <p:spPr>
          <a:xfrm>
            <a:off x="279889" y="1475643"/>
            <a:ext cx="8598877" cy="3253154"/>
          </a:xfrm>
        </p:spPr>
        <p:txBody>
          <a:bodyPr/>
          <a:lstStyle/>
          <a:p>
            <a:pPr eaLnBrk="1" hangingPunct="1"/>
            <a:r>
              <a:rPr lang="fr-FR" altLang="fr-FR"/>
              <a:t>On compile grâce à la commande </a:t>
            </a:r>
            <a:r>
              <a:rPr lang="fr-FR" altLang="fr-FR">
                <a:latin typeface="Courier New" panose="02070309020205020404" pitchFamily="49" charset="0"/>
              </a:rPr>
              <a:t>javac</a:t>
            </a:r>
            <a:endParaRPr lang="fr-FR" altLang="fr-FR"/>
          </a:p>
          <a:p>
            <a:pPr eaLnBrk="1" hangingPunct="1">
              <a:buFont typeface="Monotype Sorts" pitchFamily="2" charset="2"/>
              <a:buNone/>
            </a:pPr>
            <a:r>
              <a:rPr lang="fr-FR" altLang="fr-FR">
                <a:latin typeface="Courier New" panose="02070309020205020404" pitchFamily="49" charset="0"/>
              </a:rPr>
              <a:t>	javac </a:t>
            </a:r>
            <a:r>
              <a:rPr lang="fr-FR" altLang="fr-FR" b="1">
                <a:latin typeface="Courier New" panose="02070309020205020404" pitchFamily="49" charset="0"/>
              </a:rPr>
              <a:t>[&lt;options&gt;] &lt;fichier[s]-source[s]&gt;</a:t>
            </a:r>
            <a:endParaRPr lang="fr-FR" altLang="fr-FR"/>
          </a:p>
          <a:p>
            <a:pPr lvl="1" eaLnBrk="1" hangingPunct="1"/>
            <a:r>
              <a:rPr lang="fr-FR" altLang="fr-FR"/>
              <a:t>Exemple :</a:t>
            </a:r>
          </a:p>
          <a:p>
            <a:pPr lvl="1" eaLnBrk="1" hangingPunct="1">
              <a:buFontTx/>
              <a:buNone/>
            </a:pPr>
            <a:r>
              <a:rPr lang="fr-FR" altLang="fr-FR">
                <a:latin typeface="Courier New" panose="02070309020205020404" pitchFamily="49" charset="0"/>
              </a:rPr>
              <a:t>	</a:t>
            </a:r>
            <a:r>
              <a:rPr lang="fr-FR" altLang="fr-FR" b="1">
                <a:latin typeface="Courier New" panose="02070309020205020404" pitchFamily="49" charset="0"/>
              </a:rPr>
              <a:t>javac</a:t>
            </a:r>
            <a:r>
              <a:rPr lang="fr-FR" altLang="fr-FR">
                <a:latin typeface="Courier New" panose="02070309020205020404" pitchFamily="49" charset="0"/>
              </a:rPr>
              <a:t> CarnetAdresse.java</a:t>
            </a:r>
          </a:p>
          <a:p>
            <a:pPr lvl="1" eaLnBrk="1" hangingPunct="1">
              <a:buFontTx/>
              <a:buNone/>
            </a:pPr>
            <a:r>
              <a:rPr lang="fr-FR" altLang="fr-FR">
                <a:latin typeface="Courier New" panose="02070309020205020404" pitchFamily="49" charset="0"/>
              </a:rPr>
              <a:t>	</a:t>
            </a:r>
            <a:r>
              <a:rPr lang="fr-FR" altLang="fr-FR" b="1">
                <a:latin typeface="Courier New" panose="02070309020205020404" pitchFamily="49" charset="0"/>
              </a:rPr>
              <a:t>javac</a:t>
            </a:r>
            <a:r>
              <a:rPr lang="fr-FR" altLang="fr-FR">
                <a:latin typeface="Courier New" panose="02070309020205020404" pitchFamily="49" charset="0"/>
              </a:rPr>
              <a:t> *.java</a:t>
            </a:r>
            <a:endParaRPr lang="fr-FR" altLang="fr-FR" b="1">
              <a:latin typeface="Courier New" panose="02070309020205020404" pitchFamily="49" charset="0"/>
            </a:endParaRPr>
          </a:p>
          <a:p>
            <a:pPr lvl="1" eaLnBrk="1" hangingPunct="1">
              <a:buFontTx/>
              <a:buNone/>
            </a:pPr>
            <a:endParaRPr lang="fr-FR" altLang="fr-FR" b="1">
              <a:latin typeface="Courier New" panose="02070309020205020404" pitchFamily="49" charset="0"/>
            </a:endParaRPr>
          </a:p>
          <a:p>
            <a:pPr eaLnBrk="1" hangingPunct="1"/>
            <a:r>
              <a:rPr lang="fr-FR" altLang="fr-FR"/>
              <a:t>On lance une exécution grâce à la commande  </a:t>
            </a:r>
            <a:r>
              <a:rPr lang="fr-FR" altLang="fr-FR">
                <a:latin typeface="Courier New" panose="02070309020205020404" pitchFamily="49" charset="0"/>
              </a:rPr>
              <a:t>java</a:t>
            </a:r>
            <a:endParaRPr lang="fr-FR" altLang="fr-FR"/>
          </a:p>
          <a:p>
            <a:pPr eaLnBrk="1" hangingPunct="1">
              <a:buFont typeface="Monotype Sorts" pitchFamily="2" charset="2"/>
              <a:buNone/>
            </a:pPr>
            <a:r>
              <a:rPr lang="fr-FR" altLang="fr-FR">
                <a:latin typeface="Courier New" panose="02070309020205020404" pitchFamily="49" charset="0"/>
              </a:rPr>
              <a:t>	java </a:t>
            </a:r>
            <a:r>
              <a:rPr lang="fr-FR" altLang="fr-FR" b="1">
                <a:latin typeface="Courier New" panose="02070309020205020404" pitchFamily="49" charset="0"/>
              </a:rPr>
              <a:t>[&lt;options&gt;] &lt;nom-de-classe&gt;</a:t>
            </a:r>
          </a:p>
          <a:p>
            <a:pPr lvl="1" eaLnBrk="1" hangingPunct="1"/>
            <a:r>
              <a:rPr lang="fr-FR" altLang="fr-FR"/>
              <a:t>Exemple :</a:t>
            </a:r>
          </a:p>
          <a:p>
            <a:pPr lvl="1" eaLnBrk="1" hangingPunct="1">
              <a:buFontTx/>
              <a:buNone/>
            </a:pPr>
            <a:r>
              <a:rPr lang="fr-FR" altLang="fr-FR"/>
              <a:t>	</a:t>
            </a:r>
            <a:r>
              <a:rPr lang="fr-FR" altLang="fr-FR" b="1">
                <a:latin typeface="Courier New" panose="02070309020205020404" pitchFamily="49" charset="0"/>
              </a:rPr>
              <a:t>java</a:t>
            </a:r>
            <a:r>
              <a:rPr lang="fr-FR" altLang="fr-FR">
                <a:latin typeface="Courier New" panose="02070309020205020404" pitchFamily="49" charset="0"/>
              </a:rPr>
              <a:t> CarnetAdresse</a:t>
            </a:r>
            <a:endParaRPr lang="fr-FR" altLang="fr-FR" b="1"/>
          </a:p>
        </p:txBody>
      </p:sp>
      <p:sp>
        <p:nvSpPr>
          <p:cNvPr id="5124" name="AutoShape 4">
            <a:extLst>
              <a:ext uri="{FF2B5EF4-FFF2-40B4-BE49-F238E27FC236}">
                <a16:creationId xmlns:a16="http://schemas.microsoft.com/office/drawing/2014/main" id="{28736363-193D-415A-AE87-2857268FB1B5}"/>
              </a:ext>
            </a:extLst>
          </p:cNvPr>
          <p:cNvSpPr>
            <a:spLocks noChangeArrowheads="1"/>
          </p:cNvSpPr>
          <p:nvPr/>
        </p:nvSpPr>
        <p:spPr bwMode="blackWhite">
          <a:xfrm>
            <a:off x="5635869" y="2631831"/>
            <a:ext cx="2514600" cy="1055077"/>
          </a:xfrm>
          <a:prstGeom prst="star24">
            <a:avLst>
              <a:gd name="adj" fmla="val 37500"/>
            </a:avLst>
          </a:prstGeom>
          <a:solidFill>
            <a:srgbClr val="FFFFCC"/>
          </a:solidFill>
          <a:ln w="9525">
            <a:solidFill>
              <a:srgbClr val="000000"/>
            </a:solidFill>
            <a:miter lim="800000"/>
            <a:headEnd/>
            <a:tailEnd/>
          </a:ln>
        </p:spPr>
        <p:txBody>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108"/>
              <a:t>Majuscules et minuscules sont significatives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0F98B7-4DC7-4429-8B48-3C276943BE14}"/>
              </a:ext>
            </a:extLst>
          </p:cNvPr>
          <p:cNvSpPr>
            <a:spLocks noGrp="1" noChangeArrowheads="1"/>
          </p:cNvSpPr>
          <p:nvPr>
            <p:ph type="title"/>
          </p:nvPr>
        </p:nvSpPr>
        <p:spPr/>
        <p:txBody>
          <a:bodyPr/>
          <a:lstStyle/>
          <a:p>
            <a:pPr eaLnBrk="1" hangingPunct="1"/>
            <a:r>
              <a:rPr lang="fr-FR" altLang="fr-FR"/>
              <a:t>Bibliothèques de classes</a:t>
            </a:r>
          </a:p>
        </p:txBody>
      </p:sp>
      <p:sp>
        <p:nvSpPr>
          <p:cNvPr id="6147" name="Rectangle 3">
            <a:extLst>
              <a:ext uri="{FF2B5EF4-FFF2-40B4-BE49-F238E27FC236}">
                <a16:creationId xmlns:a16="http://schemas.microsoft.com/office/drawing/2014/main" id="{481823F6-33FB-4B66-A60C-FC4B3A9DEE48}"/>
              </a:ext>
            </a:extLst>
          </p:cNvPr>
          <p:cNvSpPr>
            <a:spLocks noGrp="1" noChangeArrowheads="1"/>
          </p:cNvSpPr>
          <p:nvPr>
            <p:ph type="body" idx="1"/>
          </p:nvPr>
        </p:nvSpPr>
        <p:spPr>
          <a:xfrm>
            <a:off x="279889" y="1475643"/>
            <a:ext cx="8598877" cy="3525715"/>
          </a:xfrm>
        </p:spPr>
        <p:txBody>
          <a:bodyPr/>
          <a:lstStyle/>
          <a:p>
            <a:pPr marL="212487" indent="-212487" eaLnBrk="1" hangingPunct="1"/>
            <a:r>
              <a:rPr lang="fr-FR" altLang="fr-FR" sz="2215"/>
              <a:t>Java est livré avec un ensemble de classes impressionnant</a:t>
            </a:r>
          </a:p>
          <a:p>
            <a:pPr marL="633062" lvl="1" indent="-315066" eaLnBrk="1" hangingPunct="1"/>
            <a:r>
              <a:rPr lang="fr-FR" altLang="fr-FR" sz="1846"/>
              <a:t>Plus de 400 000 fichiers classes !</a:t>
            </a:r>
          </a:p>
          <a:p>
            <a:pPr marL="633062" lvl="1" indent="-315066" eaLnBrk="1" hangingPunct="1"/>
            <a:r>
              <a:rPr lang="fr-FR" altLang="fr-FR" sz="1846"/>
              <a:t>Interface utilisateur graphique (GUI)</a:t>
            </a:r>
          </a:p>
          <a:p>
            <a:pPr marL="633062" lvl="1" indent="-315066" eaLnBrk="1" hangingPunct="1"/>
            <a:r>
              <a:rPr lang="fr-FR" altLang="fr-FR" sz="1846"/>
              <a:t>Réseau</a:t>
            </a:r>
          </a:p>
          <a:p>
            <a:pPr marL="633062" lvl="1" indent="-315066" eaLnBrk="1" hangingPunct="1"/>
            <a:r>
              <a:rPr lang="fr-FR" altLang="fr-FR" sz="1846"/>
              <a:t>Internationalisation</a:t>
            </a:r>
          </a:p>
          <a:p>
            <a:pPr marL="633062" lvl="1" indent="-315066" eaLnBrk="1" hangingPunct="1"/>
            <a:r>
              <a:rPr lang="fr-FR" altLang="fr-FR" sz="1846"/>
              <a:t>Accès aux bases de données</a:t>
            </a:r>
          </a:p>
          <a:p>
            <a:pPr marL="633062" lvl="1" indent="-315066" eaLnBrk="1" hangingPunct="1"/>
            <a:r>
              <a:rPr lang="fr-FR" altLang="fr-FR" sz="1846"/>
              <a:t>Applications distribuées</a:t>
            </a:r>
          </a:p>
          <a:p>
            <a:pPr marL="633062" lvl="1" indent="-315066" eaLnBrk="1" hangingPunct="1"/>
            <a:r>
              <a:rPr lang="fr-FR" altLang="fr-FR" sz="1846"/>
              <a:t>Et encore davantage !</a:t>
            </a:r>
          </a:p>
          <a:p>
            <a:pPr marL="212487" indent="-212487" eaLnBrk="1" hangingPunct="1"/>
            <a:r>
              <a:rPr lang="fr-FR" altLang="fr-FR" sz="2215"/>
              <a:t>N'espérez pas tout apprendre d'un coup !</a:t>
            </a:r>
          </a:p>
          <a:p>
            <a:pPr marL="633062" lvl="1" indent="-315066" eaLnBrk="1" hangingPunct="1"/>
            <a:r>
              <a:rPr lang="fr-FR" altLang="fr-FR" sz="1846"/>
              <a:t>Nous verrons un grand nombre de bibliothèques importantes cette semaine</a:t>
            </a:r>
          </a:p>
          <a:p>
            <a:pPr marL="633062" lvl="1" indent="-315066" eaLnBrk="1" hangingPunct="1"/>
            <a:r>
              <a:rPr lang="fr-FR" altLang="fr-FR" sz="1846"/>
              <a:t>L'ensemble est bien balisé !</a:t>
            </a:r>
          </a:p>
          <a:p>
            <a:pPr marL="1009676" lvl="2" indent="-200763" eaLnBrk="1" hangingPunct="1"/>
            <a:r>
              <a:rPr lang="fr-FR" altLang="fr-FR" sz="1662"/>
              <a:t>Comme un réseau routier</a:t>
            </a:r>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3002</TotalTime>
  <Words>1970</Words>
  <Application>Microsoft Office PowerPoint</Application>
  <PresentationFormat>Affichage à l'écran (4:3)</PresentationFormat>
  <Paragraphs>225</Paragraphs>
  <Slides>28</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Century Schoolbook</vt:lpstr>
      <vt:lpstr>Courier New</vt:lpstr>
      <vt:lpstr>Monotype Sorts</vt:lpstr>
      <vt:lpstr>Tahoma</vt:lpstr>
      <vt:lpstr>Times New Roman</vt:lpstr>
      <vt:lpstr>cvc</vt:lpstr>
      <vt:lpstr>Présentation PowerPoint</vt:lpstr>
      <vt:lpstr>Java</vt:lpstr>
      <vt:lpstr>La Plate-forme JAVA</vt:lpstr>
      <vt:lpstr>Le langage</vt:lpstr>
      <vt:lpstr>Concepts</vt:lpstr>
      <vt:lpstr>Présentation du JDK</vt:lpstr>
      <vt:lpstr>Premier programme</vt:lpstr>
      <vt:lpstr>Compiler et exécuter du code Java</vt:lpstr>
      <vt:lpstr>Bibliothèques de classes</vt:lpstr>
      <vt:lpstr>Où Java recherche-t-il les classes ?</vt:lpstr>
      <vt:lpstr>Présentation PowerPoint</vt:lpstr>
      <vt:lpstr>Historique</vt:lpstr>
      <vt:lpstr>L'allié de Java</vt:lpstr>
      <vt:lpstr>Conteneur léger</vt:lpstr>
      <vt:lpstr>Spring</vt:lpstr>
      <vt:lpstr>Principes</vt:lpstr>
      <vt:lpstr>Abstraction</vt:lpstr>
      <vt:lpstr>Composition de Spring</vt:lpstr>
      <vt:lpstr>Spring Core</vt:lpstr>
      <vt:lpstr>Présentation PowerPoint</vt:lpstr>
      <vt:lpstr>Présentation PowerPoint</vt:lpstr>
      <vt:lpstr>Présentation PowerPoint</vt:lpstr>
      <vt:lpstr>Spring Boot</vt:lpstr>
      <vt:lpstr>Architecture</vt:lpstr>
      <vt:lpstr>Avantages</vt:lpstr>
      <vt:lpstr>Présentation PowerPoint</vt:lpstr>
      <vt:lpstr>Présentation PowerPoint</vt:lpstr>
      <vt:lpstr>IntelliJ</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190</cp:revision>
  <dcterms:created xsi:type="dcterms:W3CDTF">2000-04-10T19:33:12Z</dcterms:created>
  <dcterms:modified xsi:type="dcterms:W3CDTF">2020-07-14T18:12:24Z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