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65" r:id="rId3"/>
    <p:sldId id="305" r:id="rId4"/>
    <p:sldId id="306" r:id="rId5"/>
    <p:sldId id="307" r:id="rId6"/>
    <p:sldId id="308" r:id="rId7"/>
    <p:sldId id="309" r:id="rId8"/>
    <p:sldId id="311" r:id="rId9"/>
    <p:sldId id="312" r:id="rId10"/>
    <p:sldId id="278" r:id="rId11"/>
    <p:sldId id="279" r:id="rId12"/>
    <p:sldId id="287" r:id="rId13"/>
    <p:sldId id="288" r:id="rId14"/>
    <p:sldId id="280" r:id="rId15"/>
    <p:sldId id="281" r:id="rId16"/>
    <p:sldId id="282" r:id="rId17"/>
    <p:sldId id="283" r:id="rId18"/>
    <p:sldId id="286" r:id="rId19"/>
    <p:sldId id="284" r:id="rId20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8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6F57AF50-53F1-4D8D-A03B-9E227602940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F025E2AA-4506-4AA8-82CD-F8AF3FFCE30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3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&lt;ipf&gt;L,67: Writing Framework Code&lt;/ipf&gt;</a:t>
            </a:r>
          </a:p>
          <a:p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What we’re going to look at in this section.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FC90E6E2-5579-4C0F-B38B-CF820DC24E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C9109A68-7CF5-41A3-8CC9-1072E9327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&lt;ipf&gt;R,5: Object Persistence Considerations&lt;/ipf&gt;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F9B82071-5D54-49F1-A094-129D5C6A9F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07CCDE14-844D-4CD6-AF2E-22B2369A2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&lt;ipf&gt;L,6: Object Relational Mapping (ORM)&lt;/ipf&gt;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59294D6E-5572-4592-A1B3-F14D0A22AA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3640E427-3F2A-4DF0-9411-D44D9E976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&lt;ipf&gt;R,7: ORM Solutions&lt;/ipf&gt;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A082E8E0-F690-4FDE-B411-ED462149DD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527175" y="239713"/>
            <a:ext cx="5100638" cy="3825875"/>
          </a:xfrm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F6C9EE98-E08B-4F65-B20D-EEE0ECDB6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5850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&lt;ipf&gt;R,9: The Intentions of Hibernate&lt;/ipf&gt;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67667C34-7F79-4BD5-BCD1-18C3003284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A2131638-B24F-4E31-B27C-98D21D075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&lt;ipf&gt;L,10: Hibernate Architecture&lt;/ipf&gt;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801741F5-3B1B-4F72-B142-DA677E821A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ECEB8C5E-C8BE-4E93-A386-D688CBA3E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&lt;ipf&gt;R,13: Object Persistence Example 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3A412D1D-5444-4C90-A331-631643CECE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B22CD6DC-E899-4C85-9DCD-D00AD2878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&lt;ipf&gt;R,15: Step 1: Write the Java Class&lt;/ipf&gt;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52023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4634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0920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4051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6574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97404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8368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13391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96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291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3742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/>
              <a:t>Page </a:t>
            </a:r>
            <a:fld id="{7A4742FB-E6AA-4D82-AC04-EA1C834C892E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Spring JPA avec H2</a:t>
            </a:r>
          </a:p>
        </p:txBody>
      </p:sp>
      <p:pic>
        <p:nvPicPr>
          <p:cNvPr id="4" name="Picture 2" descr="https://miro.medium.com/max/3798/1*gycg7f5bYLuR4ut_JAEs7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36712"/>
            <a:ext cx="461217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JPA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Java Persistence API</a:t>
            </a:r>
          </a:p>
          <a:p>
            <a:r>
              <a:rPr lang="fr-FR" altLang="fr-FR"/>
              <a:t>Basé sur les annotations</a:t>
            </a:r>
          </a:p>
          <a:p>
            <a:r>
              <a:rPr lang="fr-FR" altLang="fr-FR"/>
              <a:t>Inspiré de Hibernate</a:t>
            </a:r>
          </a:p>
          <a:p>
            <a:r>
              <a:rPr lang="fr-FR" altLang="fr-FR"/>
              <a:t>C'est l'interface par-dessus Hibernate</a:t>
            </a:r>
          </a:p>
          <a:p>
            <a:r>
              <a:rPr lang="fr-FR" altLang="fr-FR"/>
              <a:t>Supporte tous les autres ORM (Toplink)</a:t>
            </a:r>
          </a:p>
          <a:p>
            <a:r>
              <a:rPr lang="fr-FR" altLang="fr-FR"/>
              <a:t>N'utilise plus les HBM</a:t>
            </a:r>
          </a:p>
          <a:p>
            <a:r>
              <a:rPr lang="fr-FR" altLang="fr-FR"/>
              <a:t>JPA 2</a:t>
            </a:r>
          </a:p>
          <a:p>
            <a:endParaRPr lang="fr-FR" alt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Spring JPA</a:t>
            </a:r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Spring JPA simplifie JPA</a:t>
            </a:r>
          </a:p>
          <a:p>
            <a:r>
              <a:rPr lang="fr-FR" altLang="fr-FR"/>
              <a:t>Ne nécessite plus l’implémentation d’un repository</a:t>
            </a:r>
          </a:p>
          <a:p>
            <a:pPr lvl="1"/>
            <a:r>
              <a:rPr lang="fr-FR" altLang="fr-FR"/>
              <a:t>CRUD automatique</a:t>
            </a:r>
          </a:p>
          <a:p>
            <a:pPr lvl="1"/>
            <a:r>
              <a:rPr lang="fr-FR" altLang="fr-FR"/>
              <a:t>Pagination automatique</a:t>
            </a:r>
          </a:p>
          <a:p>
            <a:pPr lvl="1"/>
            <a:r>
              <a:rPr lang="fr-FR" altLang="fr-FR"/>
              <a:t>Lazy Loading automatique</a:t>
            </a:r>
          </a:p>
          <a:p>
            <a:pPr lvl="1"/>
            <a:r>
              <a:rPr lang="fr-FR" altLang="fr-FR"/>
              <a:t>Accès direct à JPA possible</a:t>
            </a:r>
          </a:p>
          <a:p>
            <a:pPr lvl="1"/>
            <a:r>
              <a:rPr lang="fr-FR" altLang="fr-FR"/>
              <a:t>JPQL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Dépendances</a:t>
            </a:r>
          </a:p>
        </p:txBody>
      </p:sp>
      <p:sp>
        <p:nvSpPr>
          <p:cNvPr id="1331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Spring Boot</a:t>
            </a:r>
          </a:p>
          <a:p>
            <a:r>
              <a:rPr lang="fr-FR" altLang="fr-FR"/>
              <a:t>Lombok</a:t>
            </a:r>
          </a:p>
          <a:p>
            <a:r>
              <a:rPr lang="fr-FR" altLang="fr-FR"/>
              <a:t>H2</a:t>
            </a:r>
          </a:p>
          <a:p>
            <a:pPr lvl="1"/>
            <a:r>
              <a:rPr lang="fr-FR" altLang="fr-FR"/>
              <a:t>H2 est une base de données en mémoire</a:t>
            </a:r>
          </a:p>
          <a:p>
            <a:pPr lvl="1"/>
            <a:r>
              <a:rPr lang="fr-FR" altLang="fr-FR"/>
              <a:t>Très utilisé en test</a:t>
            </a:r>
          </a:p>
          <a:p>
            <a:endParaRPr lang="fr-FR" altLang="fr-FR"/>
          </a:p>
        </p:txBody>
      </p:sp>
      <p:pic>
        <p:nvPicPr>
          <p:cNvPr id="13316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7425"/>
            <a:ext cx="93249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Portabilité des base de données</a:t>
            </a:r>
          </a:p>
        </p:txBody>
      </p:sp>
      <p:sp>
        <p:nvSpPr>
          <p:cNvPr id="1433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14340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00213"/>
            <a:ext cx="8920163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Entity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>
          <a:xfrm>
            <a:off x="611188" y="1916113"/>
            <a:ext cx="3455987" cy="4114800"/>
          </a:xfrm>
        </p:spPr>
        <p:txBody>
          <a:bodyPr/>
          <a:lstStyle/>
          <a:p>
            <a:r>
              <a:rPr lang="fr-FR" altLang="fr-FR"/>
              <a:t>L’entité sauvegardé doit être une classe Entity annoté par @Entity</a:t>
            </a:r>
          </a:p>
          <a:p>
            <a:pPr lvl="1"/>
            <a:r>
              <a:rPr lang="fr-FR" altLang="fr-FR"/>
              <a:t>Lombok</a:t>
            </a:r>
          </a:p>
        </p:txBody>
      </p:sp>
      <p:pic>
        <p:nvPicPr>
          <p:cNvPr id="1536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682750"/>
            <a:ext cx="488632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CrudRepository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Interface générique </a:t>
            </a:r>
            <a:r>
              <a:rPr lang="fr-FR" dirty="0" err="1"/>
              <a:t>Spring</a:t>
            </a:r>
            <a:endParaRPr lang="fr-FR" dirty="0"/>
          </a:p>
          <a:p>
            <a:pPr lvl="1">
              <a:defRPr/>
            </a:pPr>
            <a:r>
              <a:rPr lang="fr-FR" dirty="0"/>
              <a:t>Interface CRUD</a:t>
            </a:r>
          </a:p>
          <a:p>
            <a:pPr lvl="1">
              <a:defRPr/>
            </a:pPr>
            <a:r>
              <a:rPr lang="fr-FR" dirty="0"/>
              <a:t>Utilisation par héritage</a:t>
            </a:r>
          </a:p>
          <a:p>
            <a:pPr lvl="1">
              <a:defRPr/>
            </a:pPr>
            <a:endParaRPr lang="fr-FR" dirty="0"/>
          </a:p>
          <a:p>
            <a:pPr marL="457200" lvl="1" indent="0"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CustomerRepository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&lt;Customer, Long&gt;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Les </a:t>
            </a:r>
            <a:r>
              <a:rPr lang="en-US" dirty="0" err="1"/>
              <a:t>génériques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l’entité</a:t>
            </a:r>
            <a:r>
              <a:rPr lang="en-US" dirty="0"/>
              <a:t> et le type de la </a:t>
            </a:r>
            <a:r>
              <a:rPr lang="en-US" dirty="0" err="1"/>
              <a:t>clé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Méthode CrudRepository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400"/>
              <a:t>Les méthodes sont</a:t>
            </a:r>
          </a:p>
          <a:p>
            <a:pPr lvl="1"/>
            <a:r>
              <a:rPr lang="fr-FR" altLang="fr-FR" sz="2000"/>
              <a:t>count() : Compte le nombre d’entité</a:t>
            </a:r>
          </a:p>
          <a:p>
            <a:pPr lvl="1"/>
            <a:r>
              <a:rPr lang="fr-FR" altLang="fr-FR" sz="2000"/>
              <a:t>delete(entity) : Efface l’entité</a:t>
            </a:r>
          </a:p>
          <a:p>
            <a:pPr lvl="1"/>
            <a:r>
              <a:rPr lang="fr-FR" altLang="fr-FR" sz="2000"/>
              <a:t>deleteAll(entites) : Efface toutes les entités</a:t>
            </a:r>
          </a:p>
          <a:p>
            <a:pPr lvl="1"/>
            <a:r>
              <a:rPr lang="fr-FR" altLang="fr-FR" sz="2000"/>
              <a:t>deleteById(id) : Efface par l’id</a:t>
            </a:r>
          </a:p>
          <a:p>
            <a:pPr lvl="1"/>
            <a:r>
              <a:rPr lang="fr-FR" altLang="fr-FR" sz="2000"/>
              <a:t>existsById(id) : Retourne vrai si l’id existe</a:t>
            </a:r>
          </a:p>
          <a:p>
            <a:pPr lvl="1"/>
            <a:r>
              <a:rPr lang="fr-FR" altLang="fr-FR" sz="2000"/>
              <a:t>findAll() : Renvoie toutes les entités</a:t>
            </a:r>
          </a:p>
          <a:p>
            <a:pPr lvl="1"/>
            <a:r>
              <a:rPr lang="fr-FR" altLang="fr-FR" sz="2000"/>
              <a:t>findAllById(ids) : Retourne les entités par une liste d’id</a:t>
            </a:r>
          </a:p>
          <a:p>
            <a:pPr lvl="1"/>
            <a:r>
              <a:rPr lang="fr-FR" altLang="fr-FR" sz="2000"/>
              <a:t>findById(id) : Retourne l’entité par son id</a:t>
            </a:r>
          </a:p>
          <a:p>
            <a:pPr lvl="1"/>
            <a:r>
              <a:rPr lang="fr-FR" altLang="fr-FR" sz="2000"/>
              <a:t>save(entity) : Sauvegarde l’entité</a:t>
            </a:r>
          </a:p>
          <a:p>
            <a:pPr lvl="1"/>
            <a:r>
              <a:rPr lang="fr-FR" altLang="fr-FR" sz="2000"/>
              <a:t>saveAll(entities) : Sauvegarde les entités</a:t>
            </a:r>
          </a:p>
          <a:p>
            <a:pPr lvl="1"/>
            <a:endParaRPr lang="fr-FR" altLang="fr-FR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Héritage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000"/>
              <a:t>Il suffit d’hériter l’interface dans une interface pour que le repository soit auto-implémenté</a:t>
            </a:r>
          </a:p>
          <a:p>
            <a:endParaRPr lang="fr-FR" altLang="fr-FR"/>
          </a:p>
          <a:p>
            <a:pPr marL="457200" lvl="1" indent="0">
              <a:buFontTx/>
              <a:buNone/>
            </a:pPr>
            <a:r>
              <a:rPr lang="en-US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public interface CustomerRepository extends CrudRepository&lt;Customer, Long&gt; {}</a:t>
            </a:r>
          </a:p>
          <a:p>
            <a:pPr marL="457200" lvl="1" indent="0">
              <a:buFontTx/>
              <a:buNone/>
            </a:pPr>
            <a:endParaRPr lang="en-US" altLang="fr-F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Requêtes automatiques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088" y="1484313"/>
            <a:ext cx="7772400" cy="4114800"/>
          </a:xfrm>
        </p:spPr>
        <p:txBody>
          <a:bodyPr/>
          <a:lstStyle/>
          <a:p>
            <a:pPr marL="457200" lvl="1" indent="0">
              <a:buFontTx/>
              <a:buNone/>
              <a:defRPr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fr-FR" sz="2200" dirty="0"/>
              <a:t>Il suffit d’ajouter les méthodes pour qu’elle soit auto-implémenté</a:t>
            </a:r>
          </a:p>
          <a:p>
            <a:pPr lvl="1">
              <a:defRPr/>
            </a:pPr>
            <a:r>
              <a:rPr lang="fr-FR" sz="1800" dirty="0"/>
              <a:t>Déduit par la norme de nommage</a:t>
            </a:r>
          </a:p>
          <a:p>
            <a:pPr lvl="1">
              <a:defRPr/>
            </a:pPr>
            <a:r>
              <a:rPr lang="fr-FR" sz="1800" dirty="0" err="1"/>
              <a:t>findBy</a:t>
            </a:r>
            <a:r>
              <a:rPr lang="fr-FR" sz="1800" i="1" dirty="0" err="1"/>
              <a:t>FieldName</a:t>
            </a:r>
            <a:endParaRPr lang="fr-FR" sz="1800" i="1" dirty="0"/>
          </a:p>
          <a:p>
            <a:pPr lvl="1">
              <a:defRPr/>
            </a:pPr>
            <a:r>
              <a:rPr lang="fr-FR" sz="1800" i="1" dirty="0" err="1"/>
              <a:t>removeBy</a:t>
            </a:r>
            <a:endParaRPr lang="fr-FR" sz="1800" i="1" dirty="0"/>
          </a:p>
          <a:p>
            <a:pPr lvl="1">
              <a:defRPr/>
            </a:pPr>
            <a:endParaRPr lang="fr-FR" sz="1800" i="1" dirty="0"/>
          </a:p>
          <a:p>
            <a:pPr>
              <a:defRPr/>
            </a:pPr>
            <a:endParaRPr lang="fr-FR" dirty="0"/>
          </a:p>
        </p:txBody>
      </p:sp>
      <p:pic>
        <p:nvPicPr>
          <p:cNvPr id="19460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08500"/>
            <a:ext cx="66484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PagingAndSortingRepository</a:t>
            </a:r>
          </a:p>
        </p:txBody>
      </p:sp>
      <p:sp>
        <p:nvSpPr>
          <p:cNvPr id="204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Interface qui dérive de CrudRepository</a:t>
            </a:r>
          </a:p>
          <a:p>
            <a:pPr lvl="1"/>
            <a:r>
              <a:rPr lang="fr-FR" altLang="fr-FR"/>
              <a:t>Ajouter à toutes les méthodes la possibilité de trier et paginer</a:t>
            </a:r>
          </a:p>
          <a:p>
            <a:pPr lvl="1"/>
            <a:endParaRPr lang="fr-FR" altLang="fr-FR"/>
          </a:p>
          <a:p>
            <a:pPr lvl="1"/>
            <a:endParaRPr lang="fr-FR" altLang="fr-FR"/>
          </a:p>
          <a:p>
            <a:pPr lvl="1"/>
            <a:endParaRPr lang="fr-FR" altLang="fr-FR"/>
          </a:p>
          <a:p>
            <a:pPr lvl="1"/>
            <a:endParaRPr lang="fr-FR" altLang="fr-FR"/>
          </a:p>
          <a:p>
            <a:pPr lvl="1"/>
            <a:r>
              <a:rPr lang="en-US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Page&lt;User&gt; users = repository.findAll(PageRequest.of(1, 20));</a:t>
            </a:r>
            <a:endParaRPr lang="fr-FR" altLang="fr-F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altLang="fr-FR"/>
          </a:p>
        </p:txBody>
      </p:sp>
      <p:pic>
        <p:nvPicPr>
          <p:cNvPr id="2048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357563"/>
            <a:ext cx="67246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cs typeface="Arial" panose="020B0604020202020204" pitchFamily="34" charset="0"/>
              </a:rPr>
              <a:t>F</a:t>
            </a:r>
            <a:r>
              <a:rPr lang="fr-FR" altLang="fr-FR"/>
              <a:t>rameworks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821237"/>
          </a:xfrm>
        </p:spPr>
        <p:txBody>
          <a:bodyPr/>
          <a:lstStyle/>
          <a:p>
            <a:r>
              <a:rPr lang="fr-FR" altLang="fr-FR" sz="2000"/>
              <a:t>Les frameworks sont destinés à fournir des supports simplifiant les développements</a:t>
            </a:r>
          </a:p>
          <a:p>
            <a:pPr lvl="1"/>
            <a:r>
              <a:rPr lang="fr-FR" altLang="fr-FR" sz="1800"/>
              <a:t>Bibliothèques, outils, environnements d’exécution , etc.</a:t>
            </a:r>
          </a:p>
          <a:p>
            <a:pPr lvl="1"/>
            <a:r>
              <a:rPr lang="fr-FR" altLang="fr-FR" sz="1800"/>
              <a:t>Ils sont porteurs de la réutilisation</a:t>
            </a:r>
          </a:p>
          <a:p>
            <a:r>
              <a:rPr lang="fr-FR" altLang="fr-FR" sz="2000"/>
              <a:t>Lors de l’écriture de frameworks, vous devez songer à la flexibilité</a:t>
            </a:r>
          </a:p>
          <a:p>
            <a:pPr lvl="1"/>
            <a:r>
              <a:rPr lang="fr-FR" altLang="fr-FR" sz="1800"/>
              <a:t>Ils doivent pouvoir travailler avec des objets arbitraires</a:t>
            </a:r>
          </a:p>
          <a:p>
            <a:pPr lvl="1"/>
            <a:r>
              <a:rPr lang="fr-FR" altLang="fr-FR" sz="1800"/>
              <a:t>Ils doivent pouvoir exécuter du code client</a:t>
            </a:r>
          </a:p>
          <a:p>
            <a:pPr lvl="1"/>
            <a:r>
              <a:rPr lang="fr-FR" altLang="fr-FR" sz="1800"/>
              <a:t>Les développeurs doivent pouvoir contrôler et configurer le framework</a:t>
            </a:r>
          </a:p>
          <a:p>
            <a:r>
              <a:rPr lang="fr-FR" altLang="fr-FR" sz="2000"/>
              <a:t>Java offre certains mécanismes qui apportent de l’aide pour la création de frameworks flexibles</a:t>
            </a:r>
          </a:p>
          <a:p>
            <a:pPr lvl="1"/>
            <a:r>
              <a:rPr lang="fr-FR" altLang="fr-FR" sz="1800"/>
              <a:t>Interfaces</a:t>
            </a:r>
          </a:p>
          <a:p>
            <a:pPr lvl="1"/>
            <a:r>
              <a:rPr lang="fr-FR" altLang="fr-FR" sz="1800"/>
              <a:t>Réflexion</a:t>
            </a:r>
          </a:p>
          <a:p>
            <a:pPr lvl="2"/>
            <a:r>
              <a:rPr lang="fr-FR" altLang="fr-FR" sz="1600"/>
              <a:t>JavaBeans</a:t>
            </a:r>
          </a:p>
          <a:p>
            <a:pPr lvl="2"/>
            <a:r>
              <a:rPr lang="fr-FR" altLang="fr-FR" sz="1600"/>
              <a:t>Annotations</a:t>
            </a:r>
          </a:p>
          <a:p>
            <a:pPr lvl="1"/>
            <a:r>
              <a:rPr lang="fr-FR" altLang="fr-FR" sz="1800"/>
              <a:t>Chargement dynamique de classes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33039FF-F392-4303-B7A9-E2538FE26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2800"/>
              <a:t>Considérations sur la persistance des objets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85E787B-C79C-40EB-92DA-F05EA42A3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686800" cy="1841500"/>
          </a:xfrm>
        </p:spPr>
        <p:txBody>
          <a:bodyPr/>
          <a:lstStyle/>
          <a:p>
            <a:r>
              <a:rPr lang="fr-FR" altLang="fr-FR" sz="2000"/>
              <a:t>Considérons les opérations </a:t>
            </a:r>
            <a:r>
              <a:rPr lang="fr-FR" altLang="fr-FR" sz="2000" u="sng"/>
              <a:t>C</a:t>
            </a:r>
            <a:r>
              <a:rPr lang="fr-FR" altLang="fr-FR" sz="2000"/>
              <a:t>reate, </a:t>
            </a:r>
            <a:r>
              <a:rPr lang="fr-FR" altLang="fr-FR" sz="2000" u="sng"/>
              <a:t>R</a:t>
            </a:r>
            <a:r>
              <a:rPr lang="fr-FR" altLang="fr-FR" sz="2000"/>
              <a:t>ead, </a:t>
            </a:r>
            <a:r>
              <a:rPr lang="fr-FR" altLang="fr-FR" sz="2000" u="sng"/>
              <a:t>U</a:t>
            </a:r>
            <a:r>
              <a:rPr lang="fr-FR" altLang="fr-FR" sz="2000"/>
              <a:t>pdate, </a:t>
            </a:r>
            <a:r>
              <a:rPr lang="fr-FR" altLang="fr-FR" sz="2000" u="sng"/>
              <a:t>D</a:t>
            </a:r>
            <a:r>
              <a:rPr lang="fr-FR" altLang="fr-FR" sz="2000"/>
              <a:t>elete en ce qui concerne les  </a:t>
            </a:r>
            <a:r>
              <a:rPr lang="fr-FR" alt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MusicRecording</a:t>
            </a:r>
          </a:p>
          <a:p>
            <a:pPr lvl="1"/>
            <a:r>
              <a:rPr lang="fr-FR" altLang="fr-FR" sz="1800"/>
              <a:t>Create :  Pourrait nécessiter des insertions dans plusieurs tables</a:t>
            </a:r>
          </a:p>
          <a:p>
            <a:pPr lvl="1"/>
            <a:r>
              <a:rPr lang="fr-FR" altLang="fr-FR" sz="1800"/>
              <a:t>Read :    Devons-nous lire toutes les données liées ? </a:t>
            </a:r>
          </a:p>
          <a:p>
            <a:pPr lvl="1"/>
            <a:r>
              <a:rPr lang="fr-FR" altLang="fr-FR" sz="1800"/>
              <a:t>Update : Quelles sont les parties du graphe des objets qui doivent changer ?</a:t>
            </a:r>
          </a:p>
          <a:p>
            <a:pPr lvl="1"/>
            <a:r>
              <a:rPr lang="fr-FR" altLang="fr-FR" sz="1800"/>
              <a:t>Delete :  Devons-nous supprimer toutes les données liées ?</a:t>
            </a:r>
          </a:p>
        </p:txBody>
      </p:sp>
      <p:sp>
        <p:nvSpPr>
          <p:cNvPr id="5124" name="Text Box 13">
            <a:extLst>
              <a:ext uri="{FF2B5EF4-FFF2-40B4-BE49-F238E27FC236}">
                <a16:creationId xmlns:a16="http://schemas.microsoft.com/office/drawing/2014/main" id="{020073E3-E058-490A-A92E-6A6C0B27220B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068763" y="5124450"/>
            <a:ext cx="1573212" cy="955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 b="1">
                <a:cs typeface="Arial" panose="020B0604020202020204" pitchFamily="34" charset="0"/>
              </a:rPr>
              <a:t> Track</a:t>
            </a: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125" name="Text Box 14">
            <a:extLst>
              <a:ext uri="{FF2B5EF4-FFF2-40B4-BE49-F238E27FC236}">
                <a16:creationId xmlns:a16="http://schemas.microsoft.com/office/drawing/2014/main" id="{E92A8F3D-0676-48DD-BE53-3C424E0F1281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6604000" y="5124450"/>
            <a:ext cx="1576388" cy="955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altLang="fr-FR" sz="1400" b="1">
                <a:cs typeface="Arial" panose="020B0604020202020204" pitchFamily="34" charset="0"/>
              </a:rPr>
              <a:t>Duration</a:t>
            </a: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126" name="Line 15">
            <a:extLst>
              <a:ext uri="{FF2B5EF4-FFF2-40B4-BE49-F238E27FC236}">
                <a16:creationId xmlns:a16="http://schemas.microsoft.com/office/drawing/2014/main" id="{8D76E7F7-7872-4050-A986-4FA14F80C68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4060825" y="5438775"/>
            <a:ext cx="157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27" name="Line 16">
            <a:extLst>
              <a:ext uri="{FF2B5EF4-FFF2-40B4-BE49-F238E27FC236}">
                <a16:creationId xmlns:a16="http://schemas.microsoft.com/office/drawing/2014/main" id="{14C0FCA9-76EF-4F60-B567-09CE5795B22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604000" y="5451475"/>
            <a:ext cx="157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28" name="Line 17">
            <a:extLst>
              <a:ext uri="{FF2B5EF4-FFF2-40B4-BE49-F238E27FC236}">
                <a16:creationId xmlns:a16="http://schemas.microsoft.com/office/drawing/2014/main" id="{4C504711-E8E0-40B2-9C13-90CFA9FEFFD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4065588" y="5762625"/>
            <a:ext cx="1579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29" name="Line 18">
            <a:extLst>
              <a:ext uri="{FF2B5EF4-FFF2-40B4-BE49-F238E27FC236}">
                <a16:creationId xmlns:a16="http://schemas.microsoft.com/office/drawing/2014/main" id="{0FD68115-5C09-4D18-8889-01B5D6B8F0A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610350" y="5776913"/>
            <a:ext cx="157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30" name="AutoShape 19">
            <a:extLst>
              <a:ext uri="{FF2B5EF4-FFF2-40B4-BE49-F238E27FC236}">
                <a16:creationId xmlns:a16="http://schemas.microsoft.com/office/drawing/2014/main" id="{2B176002-022E-4647-90B7-F84507D3BFD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17838" y="5453063"/>
            <a:ext cx="214312" cy="207962"/>
          </a:xfrm>
          <a:prstGeom prst="flowChartDecision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5131" name="AutoShape 20">
            <a:extLst>
              <a:ext uri="{FF2B5EF4-FFF2-40B4-BE49-F238E27FC236}">
                <a16:creationId xmlns:a16="http://schemas.microsoft.com/office/drawing/2014/main" id="{EE942750-F008-4669-8F00-EDFD5E4B875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641975" y="5430838"/>
            <a:ext cx="214313" cy="207962"/>
          </a:xfrm>
          <a:prstGeom prst="flowChartDecision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5132" name="Line 21">
            <a:extLst>
              <a:ext uri="{FF2B5EF4-FFF2-40B4-BE49-F238E27FC236}">
                <a16:creationId xmlns:a16="http://schemas.microsoft.com/office/drawing/2014/main" id="{3FA20AE0-7141-4E8D-B92D-565B9F71C14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217863" y="5557838"/>
            <a:ext cx="842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33" name="Line 22">
            <a:extLst>
              <a:ext uri="{FF2B5EF4-FFF2-40B4-BE49-F238E27FC236}">
                <a16:creationId xmlns:a16="http://schemas.microsoft.com/office/drawing/2014/main" id="{867503BB-2F99-4113-86BF-D13FF525F5D9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5842000" y="5534025"/>
            <a:ext cx="773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34" name="Text Box 23">
            <a:extLst>
              <a:ext uri="{FF2B5EF4-FFF2-40B4-BE49-F238E27FC236}">
                <a16:creationId xmlns:a16="http://schemas.microsoft.com/office/drawing/2014/main" id="{FCB13C00-3556-43A3-8C87-EDED43729234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3078163" y="517525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5135" name="Text Box 24">
            <a:extLst>
              <a:ext uri="{FF2B5EF4-FFF2-40B4-BE49-F238E27FC236}">
                <a16:creationId xmlns:a16="http://schemas.microsoft.com/office/drawing/2014/main" id="{0F70FE44-CAD0-4B01-A9F6-5F72917B2352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3643313" y="5192713"/>
            <a:ext cx="450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1..*</a:t>
            </a:r>
          </a:p>
        </p:txBody>
      </p:sp>
      <p:grpSp>
        <p:nvGrpSpPr>
          <p:cNvPr id="5136" name="Group 25">
            <a:extLst>
              <a:ext uri="{FF2B5EF4-FFF2-40B4-BE49-F238E27FC236}">
                <a16:creationId xmlns:a16="http://schemas.microsoft.com/office/drawing/2014/main" id="{DFB6B1FA-0215-4FBB-96A0-754F123B733C}"/>
              </a:ext>
            </a:extLst>
          </p:cNvPr>
          <p:cNvGrpSpPr>
            <a:grpSpLocks/>
          </p:cNvGrpSpPr>
          <p:nvPr/>
        </p:nvGrpSpPr>
        <p:grpSpPr bwMode="auto">
          <a:xfrm>
            <a:off x="998538" y="3503613"/>
            <a:ext cx="2039937" cy="2536825"/>
            <a:chOff x="854" y="2057"/>
            <a:chExt cx="1285" cy="1598"/>
          </a:xfrm>
        </p:grpSpPr>
        <p:sp>
          <p:nvSpPr>
            <p:cNvPr id="5139" name="Text Box 4">
              <a:extLst>
                <a:ext uri="{FF2B5EF4-FFF2-40B4-BE49-F238E27FC236}">
                  <a16:creationId xmlns:a16="http://schemas.microsoft.com/office/drawing/2014/main" id="{B716E23D-9225-41BE-A909-810ED6205AF3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867" y="2057"/>
              <a:ext cx="1272" cy="6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GB" altLang="fr-FR" sz="1400" b="1">
                  <a:cs typeface="Arial" panose="020B0604020202020204" pitchFamily="34" charset="0"/>
                </a:rPr>
                <a:t>Recording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40" name="Text Box 5">
              <a:extLst>
                <a:ext uri="{FF2B5EF4-FFF2-40B4-BE49-F238E27FC236}">
                  <a16:creationId xmlns:a16="http://schemas.microsoft.com/office/drawing/2014/main" id="{91C5BE2C-D534-4F96-809B-48BD40BF1278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854" y="3053"/>
              <a:ext cx="1272" cy="6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GB" altLang="fr-FR" sz="1400" b="1">
                  <a:cs typeface="Arial" panose="020B0604020202020204" pitchFamily="34" charset="0"/>
                </a:rPr>
                <a:t>MusicRecording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41" name="AutoShape 6">
              <a:extLst>
                <a:ext uri="{FF2B5EF4-FFF2-40B4-BE49-F238E27FC236}">
                  <a16:creationId xmlns:a16="http://schemas.microsoft.com/office/drawing/2014/main" id="{8C87518E-7459-4613-A873-1A9EFDE03F09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1432" y="2663"/>
              <a:ext cx="157" cy="105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5142" name="Line 7">
              <a:extLst>
                <a:ext uri="{FF2B5EF4-FFF2-40B4-BE49-F238E27FC236}">
                  <a16:creationId xmlns:a16="http://schemas.microsoft.com/office/drawing/2014/main" id="{0DECBA6C-186D-4856-9F5F-3BC89A4DB393}"/>
                </a:ext>
              </a:extLst>
            </p:cNvPr>
            <p:cNvSpPr>
              <a:spLocks noChangeShapeType="1"/>
            </p:cNvSpPr>
            <p:nvPr/>
          </p:nvSpPr>
          <p:spPr bwMode="blackWhite">
            <a:xfrm>
              <a:off x="1511" y="2761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3" name="Line 8">
              <a:extLst>
                <a:ext uri="{FF2B5EF4-FFF2-40B4-BE49-F238E27FC236}">
                  <a16:creationId xmlns:a16="http://schemas.microsoft.com/office/drawing/2014/main" id="{2611342B-F701-4F0D-9828-CB869B53794A}"/>
                </a:ext>
              </a:extLst>
            </p:cNvPr>
            <p:cNvSpPr>
              <a:spLocks noChangeShapeType="1"/>
            </p:cNvSpPr>
            <p:nvPr/>
          </p:nvSpPr>
          <p:spPr bwMode="blackWhite">
            <a:xfrm>
              <a:off x="860" y="2270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4" name="Line 9">
              <a:extLst>
                <a:ext uri="{FF2B5EF4-FFF2-40B4-BE49-F238E27FC236}">
                  <a16:creationId xmlns:a16="http://schemas.microsoft.com/office/drawing/2014/main" id="{843DD7CF-0F87-44AB-B702-BFFA20993486}"/>
                </a:ext>
              </a:extLst>
            </p:cNvPr>
            <p:cNvSpPr>
              <a:spLocks noChangeShapeType="1"/>
            </p:cNvSpPr>
            <p:nvPr/>
          </p:nvSpPr>
          <p:spPr bwMode="blackWhite">
            <a:xfrm>
              <a:off x="863" y="2455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5" name="Line 10">
              <a:extLst>
                <a:ext uri="{FF2B5EF4-FFF2-40B4-BE49-F238E27FC236}">
                  <a16:creationId xmlns:a16="http://schemas.microsoft.com/office/drawing/2014/main" id="{7F1F63EE-54A5-4B99-8855-099DB93EC167}"/>
                </a:ext>
              </a:extLst>
            </p:cNvPr>
            <p:cNvSpPr>
              <a:spLocks noChangeShapeType="1"/>
            </p:cNvSpPr>
            <p:nvPr/>
          </p:nvSpPr>
          <p:spPr bwMode="blackWhite">
            <a:xfrm>
              <a:off x="857" y="3279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6" name="Line 11">
              <a:extLst>
                <a:ext uri="{FF2B5EF4-FFF2-40B4-BE49-F238E27FC236}">
                  <a16:creationId xmlns:a16="http://schemas.microsoft.com/office/drawing/2014/main" id="{EED07B52-6FBA-44DD-9625-745776568A8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>
              <a:off x="856" y="3467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sp>
        <p:nvSpPr>
          <p:cNvPr id="5137" name="Text Box 26">
            <a:extLst>
              <a:ext uri="{FF2B5EF4-FFF2-40B4-BE49-F238E27FC236}">
                <a16:creationId xmlns:a16="http://schemas.microsoft.com/office/drawing/2014/main" id="{2009A949-05F3-4F97-AF25-19AB52A9A497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5699125" y="520382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5138" name="Text Box 27">
            <a:extLst>
              <a:ext uri="{FF2B5EF4-FFF2-40B4-BE49-F238E27FC236}">
                <a16:creationId xmlns:a16="http://schemas.microsoft.com/office/drawing/2014/main" id="{A2F67482-943E-42E1-8A5E-5E4D5C81DCD0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6262688" y="52054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60B5C7D-B156-44ED-8394-8A2C2FE69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Mapping Objet Relationnel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332708A-CEDF-4490-A0A6-AFD01D397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495800"/>
          </a:xfrm>
        </p:spPr>
        <p:txBody>
          <a:bodyPr/>
          <a:lstStyle/>
          <a:p>
            <a:r>
              <a:rPr lang="fr-FR" altLang="fr-FR" sz="2000"/>
              <a:t>Le problème posé est celui de l’automatisation de la persistance des objets Java dans une base de données</a:t>
            </a:r>
          </a:p>
          <a:p>
            <a:r>
              <a:rPr lang="fr-FR" altLang="fr-FR" sz="2000"/>
              <a:t>Les solutions envisageables sont liées à beaucoup de questions que l’on peut se poser</a:t>
            </a:r>
          </a:p>
          <a:p>
            <a:pPr lvl="1"/>
            <a:r>
              <a:rPr lang="fr-FR" altLang="fr-FR" sz="1800"/>
              <a:t>Quelles doivent être les classes persistantes ?</a:t>
            </a:r>
          </a:p>
          <a:p>
            <a:pPr lvl="1"/>
            <a:r>
              <a:rPr lang="fr-FR" altLang="fr-FR" sz="1800"/>
              <a:t>Comment la correspondance avec les tables de la base est-elle définie ?</a:t>
            </a:r>
          </a:p>
          <a:p>
            <a:pPr lvl="1"/>
            <a:r>
              <a:rPr lang="fr-FR" altLang="fr-FR" sz="1800"/>
              <a:t>Comment gérer l’héritage ?</a:t>
            </a:r>
          </a:p>
          <a:p>
            <a:pPr lvl="1"/>
            <a:r>
              <a:rPr lang="fr-FR" altLang="fr-FR" sz="1800"/>
              <a:t>Comment représenter la durée de vie des objets et de leurs liens ? </a:t>
            </a:r>
          </a:p>
          <a:p>
            <a:pPr lvl="1"/>
            <a:r>
              <a:rPr lang="fr-FR" altLang="fr-FR" sz="1800"/>
              <a:t>Comment les requêtes peuvent-elles être automatisées et définies avec une vision orientée objet ?</a:t>
            </a:r>
          </a:p>
          <a:p>
            <a:r>
              <a:rPr lang="fr-FR" altLang="fr-FR" sz="2000"/>
              <a:t>Employer un outil destiné au mapping Objet Relationnel</a:t>
            </a:r>
          </a:p>
          <a:p>
            <a:pPr lvl="1"/>
            <a:r>
              <a:rPr lang="fr-FR" altLang="fr-FR" sz="1800"/>
              <a:t>Améliore la productivité </a:t>
            </a:r>
          </a:p>
          <a:p>
            <a:pPr lvl="1"/>
            <a:r>
              <a:rPr lang="fr-FR" altLang="fr-FR" sz="1800"/>
              <a:t>Améliore la maintenabilité du code</a:t>
            </a:r>
          </a:p>
          <a:p>
            <a:pPr lvl="1"/>
            <a:r>
              <a:rPr lang="fr-FR" altLang="fr-FR" sz="1800"/>
              <a:t>Permet une optimisation des performances de manière flexible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6C662AA-9B43-4CD0-813B-206727DB9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443912" cy="725487"/>
          </a:xfrm>
        </p:spPr>
        <p:txBody>
          <a:bodyPr/>
          <a:lstStyle/>
          <a:p>
            <a:r>
              <a:rPr lang="fr-FR" altLang="fr-FR"/>
              <a:t>Solutions possibles pour le Mapping Objet Relationnel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4018465-C7BE-4B89-A80E-589692FF3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819525"/>
          </a:xfrm>
        </p:spPr>
        <p:txBody>
          <a:bodyPr/>
          <a:lstStyle/>
          <a:p>
            <a:r>
              <a:rPr lang="fr-FR" altLang="fr-FR"/>
              <a:t>Les développeurs Java ont de nombreux choix :</a:t>
            </a:r>
          </a:p>
          <a:p>
            <a:pPr lvl="1"/>
            <a:r>
              <a:rPr lang="fr-FR" altLang="fr-FR"/>
              <a:t>Standards Java</a:t>
            </a:r>
          </a:p>
          <a:p>
            <a:pPr lvl="2"/>
            <a:r>
              <a:rPr lang="fr-FR" altLang="fr-FR"/>
              <a:t>Java Data Objects (JDO, JSR 12)</a:t>
            </a:r>
          </a:p>
          <a:p>
            <a:pPr lvl="2"/>
            <a:r>
              <a:rPr lang="fr-FR" altLang="fr-FR"/>
              <a:t>JPA</a:t>
            </a:r>
          </a:p>
          <a:p>
            <a:pPr lvl="2"/>
            <a:r>
              <a:rPr lang="fr-FR" altLang="fr-FR"/>
              <a:t>EJB 2.1</a:t>
            </a:r>
          </a:p>
          <a:p>
            <a:pPr lvl="2"/>
            <a:r>
              <a:rPr lang="fr-FR" altLang="fr-FR"/>
              <a:t>EJB 3.0 (JSR 220) </a:t>
            </a:r>
          </a:p>
          <a:p>
            <a:pPr lvl="1"/>
            <a:r>
              <a:rPr lang="fr-FR" altLang="fr-FR"/>
              <a:t>Solutions commerciales et open-source</a:t>
            </a:r>
          </a:p>
          <a:p>
            <a:pPr lvl="2"/>
            <a:r>
              <a:rPr lang="fr-FR" altLang="fr-FR"/>
              <a:t>Oracle Toplink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www.oracle.com</a:t>
            </a:r>
            <a:endParaRPr lang="fr-FR" altLang="fr-FR"/>
          </a:p>
          <a:p>
            <a:pPr lvl="2"/>
            <a:r>
              <a:rPr lang="fr-FR" altLang="fr-FR"/>
              <a:t>iBatis SQL Maps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http://ibatis.apache.org</a:t>
            </a:r>
            <a:endParaRPr lang="fr-FR" altLang="fr-FR"/>
          </a:p>
          <a:p>
            <a:pPr lvl="2"/>
            <a:r>
              <a:rPr lang="fr-FR" altLang="fr-FR"/>
              <a:t>Apache OJB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http://db.apache.org/ojb</a:t>
            </a:r>
            <a:endParaRPr lang="fr-FR" altLang="fr-FR"/>
          </a:p>
          <a:p>
            <a:pPr lvl="2"/>
            <a:r>
              <a:rPr lang="fr-FR" altLang="fr-FR"/>
              <a:t>Cayenne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www.objectstyle.org/cayenne</a:t>
            </a:r>
            <a:endParaRPr lang="fr-FR" altLang="fr-FR"/>
          </a:p>
          <a:p>
            <a:pPr lvl="2"/>
            <a:r>
              <a:rPr lang="fr-FR" altLang="fr-FR"/>
              <a:t>Hibernate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www.hibernate.org</a:t>
            </a:r>
          </a:p>
          <a:p>
            <a:r>
              <a:rPr lang="fr-FR" altLang="fr-FR"/>
              <a:t>Hibernate est l’outil le plus largement employé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1D28EEF-6417-4088-8C71-63969C460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Les buts d’Hibernate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4E24D8A-F6C1-41FA-B9A6-4CE198F96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5114925"/>
          </a:xfrm>
        </p:spPr>
        <p:txBody>
          <a:bodyPr/>
          <a:lstStyle/>
          <a:p>
            <a:r>
              <a:rPr lang="fr-FR" altLang="fr-FR"/>
              <a:t>Fournir une vue centrée Java des informations concernant la persistance</a:t>
            </a:r>
          </a:p>
          <a:p>
            <a:r>
              <a:rPr lang="fr-FR" altLang="fr-FR"/>
              <a:t>Travaille avec des POJO</a:t>
            </a:r>
          </a:p>
          <a:p>
            <a:r>
              <a:rPr lang="fr-FR" altLang="fr-FR"/>
              <a:t>Supporte les concepts orientés objet </a:t>
            </a:r>
          </a:p>
          <a:p>
            <a:pPr lvl="1"/>
            <a:r>
              <a:rPr lang="fr-FR" altLang="fr-FR"/>
              <a:t>Encapsulation, héritage, polymorphisme</a:t>
            </a:r>
          </a:p>
          <a:p>
            <a:r>
              <a:rPr lang="fr-FR" altLang="fr-FR"/>
              <a:t>Supprime la nécessité de coder à la main le SQL</a:t>
            </a:r>
          </a:p>
          <a:p>
            <a:pPr lvl="1"/>
            <a:r>
              <a:rPr lang="fr-FR" altLang="fr-FR"/>
              <a:t>Les requêtes peuvent être définies dans des fichiers externes</a:t>
            </a:r>
          </a:p>
          <a:p>
            <a:pPr lvl="2"/>
            <a:r>
              <a:rPr lang="fr-FR" altLang="fr-FR"/>
              <a:t>Ecrites d’une manière orientée objet</a:t>
            </a:r>
          </a:p>
          <a:p>
            <a:pPr lvl="2"/>
            <a:endParaRPr lang="fr-FR" altLang="fr-FR"/>
          </a:p>
          <a:p>
            <a:pPr lvl="2"/>
            <a:endParaRPr lang="fr-FR" altLang="fr-FR"/>
          </a:p>
          <a:p>
            <a:pPr lvl="2"/>
            <a:endParaRPr lang="en-US" altLang="fr-FR"/>
          </a:p>
          <a:p>
            <a:pPr lvl="2"/>
            <a:endParaRPr lang="en-US" altLang="fr-FR"/>
          </a:p>
          <a:p>
            <a:pPr lvl="2"/>
            <a:endParaRPr lang="en-US" altLang="fr-FR"/>
          </a:p>
          <a:p>
            <a:pPr lvl="2"/>
            <a:endParaRPr lang="en-US" altLang="fr-FR"/>
          </a:p>
          <a:p>
            <a:pPr lvl="2"/>
            <a:endParaRPr lang="en-US" altLang="fr-FR"/>
          </a:p>
          <a:p>
            <a:pPr>
              <a:buFont typeface="Arial" panose="020B0604020202020204" pitchFamily="34" charset="0"/>
              <a:buNone/>
            </a:pPr>
            <a:r>
              <a:rPr lang="en-US" altLang="fr-FR" sz="1400"/>
              <a:t>POJO = Plain Old Java Object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00235B8-0CF0-42EC-B1D0-00A07DBC8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Architecture d’Hibernate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D214584-AEE8-464C-8AAF-58369B437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966787"/>
          </a:xfrm>
        </p:spPr>
        <p:txBody>
          <a:bodyPr/>
          <a:lstStyle/>
          <a:p>
            <a:r>
              <a:rPr lang="fr-FR" altLang="fr-FR" sz="2000"/>
              <a:t>Hibernate implémente la couche d’accès aux données</a:t>
            </a:r>
          </a:p>
          <a:p>
            <a:pPr lvl="1"/>
            <a:r>
              <a:rPr lang="fr-FR" altLang="fr-FR" sz="1800"/>
              <a:t>Fournit des objets du domaine comme POJO en réponse aux requêtes</a:t>
            </a:r>
          </a:p>
          <a:p>
            <a:pPr lvl="1"/>
            <a:r>
              <a:rPr lang="fr-FR" altLang="fr-FR" sz="1800"/>
              <a:t>Gère la persistance des objets du domaine</a:t>
            </a:r>
          </a:p>
        </p:txBody>
      </p:sp>
      <p:sp>
        <p:nvSpPr>
          <p:cNvPr id="9220" name="Rectangle 5">
            <a:extLst>
              <a:ext uri="{FF2B5EF4-FFF2-40B4-BE49-F238E27FC236}">
                <a16:creationId xmlns:a16="http://schemas.microsoft.com/office/drawing/2014/main" id="{A3ADE846-F8CA-44BF-98CD-CE486918A29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754313" y="2589213"/>
            <a:ext cx="3384550" cy="83026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9221" name="Rectangle 6">
            <a:extLst>
              <a:ext uri="{FF2B5EF4-FFF2-40B4-BE49-F238E27FC236}">
                <a16:creationId xmlns:a16="http://schemas.microsoft.com/office/drawing/2014/main" id="{7E438EB6-C169-4075-8B0A-D8AEE52696E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755900" y="5278438"/>
            <a:ext cx="3384550" cy="830262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9222" name="Rectangle 7">
            <a:extLst>
              <a:ext uri="{FF2B5EF4-FFF2-40B4-BE49-F238E27FC236}">
                <a16:creationId xmlns:a16="http://schemas.microsoft.com/office/drawing/2014/main" id="{0D49AC34-FCA4-4CF4-8E16-EFFE01EA22C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754313" y="3663950"/>
            <a:ext cx="3384550" cy="136366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9223" name="Rectangle 8">
            <a:extLst>
              <a:ext uri="{FF2B5EF4-FFF2-40B4-BE49-F238E27FC236}">
                <a16:creationId xmlns:a16="http://schemas.microsoft.com/office/drawing/2014/main" id="{77454A7F-3E6C-40F1-89FB-8615E762274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313113" y="3230563"/>
            <a:ext cx="2268537" cy="604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9224" name="Text Box 9">
            <a:extLst>
              <a:ext uri="{FF2B5EF4-FFF2-40B4-BE49-F238E27FC236}">
                <a16:creationId xmlns:a16="http://schemas.microsoft.com/office/drawing/2014/main" id="{E929D912-A1D1-481B-B030-79FDD0387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950" y="2713038"/>
            <a:ext cx="1290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 b="1"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9225" name="Text Box 10">
            <a:extLst>
              <a:ext uri="{FF2B5EF4-FFF2-40B4-BE49-F238E27FC236}">
                <a16:creationId xmlns:a16="http://schemas.microsoft.com/office/drawing/2014/main" id="{41E9DEFC-32F8-4D2A-81FE-A81D5516D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368675"/>
            <a:ext cx="165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>
                <a:cs typeface="Arial" panose="020B0604020202020204" pitchFamily="34" charset="0"/>
              </a:rPr>
              <a:t>Objets persistants </a:t>
            </a:r>
          </a:p>
        </p:txBody>
      </p:sp>
      <p:sp>
        <p:nvSpPr>
          <p:cNvPr id="9226" name="Text Box 11">
            <a:extLst>
              <a:ext uri="{FF2B5EF4-FFF2-40B4-BE49-F238E27FC236}">
                <a16:creationId xmlns:a16="http://schemas.microsoft.com/office/drawing/2014/main" id="{C068E224-1839-41B4-B1A3-BC19858FA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3898900"/>
            <a:ext cx="1343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HIBERNATE</a:t>
            </a:r>
          </a:p>
        </p:txBody>
      </p:sp>
      <p:grpSp>
        <p:nvGrpSpPr>
          <p:cNvPr id="9227" name="Group 15">
            <a:extLst>
              <a:ext uri="{FF2B5EF4-FFF2-40B4-BE49-F238E27FC236}">
                <a16:creationId xmlns:a16="http://schemas.microsoft.com/office/drawing/2014/main" id="{07AF0844-C3DA-4F96-90FD-BD849409899E}"/>
              </a:ext>
            </a:extLst>
          </p:cNvPr>
          <p:cNvGrpSpPr>
            <a:grpSpLocks/>
          </p:cNvGrpSpPr>
          <p:nvPr/>
        </p:nvGrpSpPr>
        <p:grpSpPr bwMode="auto">
          <a:xfrm>
            <a:off x="3128963" y="4375150"/>
            <a:ext cx="2635250" cy="469900"/>
            <a:chOff x="1987" y="2756"/>
            <a:chExt cx="1660" cy="296"/>
          </a:xfrm>
        </p:grpSpPr>
        <p:sp>
          <p:nvSpPr>
            <p:cNvPr id="9229" name="Text Box 12">
              <a:extLst>
                <a:ext uri="{FF2B5EF4-FFF2-40B4-BE49-F238E27FC236}">
                  <a16:creationId xmlns:a16="http://schemas.microsoft.com/office/drawing/2014/main" id="{39EF0FBD-FE06-4966-873A-BE6A67E532DC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987" y="2756"/>
              <a:ext cx="692" cy="296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Configuration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Système</a:t>
              </a:r>
            </a:p>
          </p:txBody>
        </p:sp>
        <p:sp>
          <p:nvSpPr>
            <p:cNvPr id="9230" name="Text Box 13">
              <a:extLst>
                <a:ext uri="{FF2B5EF4-FFF2-40B4-BE49-F238E27FC236}">
                  <a16:creationId xmlns:a16="http://schemas.microsoft.com/office/drawing/2014/main" id="{60D7E273-75E9-4C10-90C1-C0EA3B7F9E9B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2955" y="2756"/>
              <a:ext cx="692" cy="296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Configuration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Objet </a:t>
              </a:r>
            </a:p>
          </p:txBody>
        </p:sp>
      </p:grpSp>
      <p:sp>
        <p:nvSpPr>
          <p:cNvPr id="9228" name="Text Box 14">
            <a:extLst>
              <a:ext uri="{FF2B5EF4-FFF2-40B4-BE49-F238E27FC236}">
                <a16:creationId xmlns:a16="http://schemas.microsoft.com/office/drawing/2014/main" id="{EF6B7802-0B40-46CD-B60C-1332DD610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5467350"/>
            <a:ext cx="1909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600" b="1">
                <a:cs typeface="Arial" panose="020B0604020202020204" pitchFamily="34" charset="0"/>
              </a:rPr>
              <a:t> Base de données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6B7F021-1D7D-471D-B504-399EC50DE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Exemple de persistance objet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A4305EC-D9B2-4F59-A228-B3E1B8890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819150"/>
          </a:xfrm>
        </p:spPr>
        <p:txBody>
          <a:bodyPr/>
          <a:lstStyle/>
          <a:p>
            <a:r>
              <a:rPr lang="fr-FR" altLang="fr-FR"/>
              <a:t>Comme exemple, nous allons prendre la classe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  <a:endParaRPr lang="fr-FR" altLang="fr-FR">
              <a:cs typeface="Arial" panose="020B0604020202020204" pitchFamily="34" charset="0"/>
            </a:endParaRPr>
          </a:p>
          <a:p>
            <a:endParaRPr lang="fr-FR" altLang="fr-FR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E0135917-B558-496E-84C2-045E3A239F3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35213" y="2332038"/>
            <a:ext cx="2041525" cy="2517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 b="1">
                <a:cs typeface="Arial" panose="020B0604020202020204" pitchFamily="34" charset="0"/>
              </a:rPr>
              <a:t>Duration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600" b="1"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id : int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hours : int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minutes : int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seconds : int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600"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getXXX/setXXX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toString()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69" name="Line 6">
            <a:extLst>
              <a:ext uri="{FF2B5EF4-FFF2-40B4-BE49-F238E27FC236}">
                <a16:creationId xmlns:a16="http://schemas.microsoft.com/office/drawing/2014/main" id="{FCF250DF-1A28-4C88-B118-4F2B85599F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7275" y="2767013"/>
            <a:ext cx="2043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1270" name="Line 7">
            <a:extLst>
              <a:ext uri="{FF2B5EF4-FFF2-40B4-BE49-F238E27FC236}">
                <a16:creationId xmlns:a16="http://schemas.microsoft.com/office/drawing/2014/main" id="{615D9515-2867-4405-B01E-26654482E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3150" y="4005263"/>
            <a:ext cx="2043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C5B2ACD-9BED-42D7-AD93-892A26877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6650" y="260350"/>
            <a:ext cx="7772400" cy="1143000"/>
          </a:xfrm>
        </p:spPr>
        <p:txBody>
          <a:bodyPr/>
          <a:lstStyle/>
          <a:p>
            <a:r>
              <a:rPr lang="fr-FR" altLang="fr-FR"/>
              <a:t>Etape 1 : Ecriture de la classe Java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1FEB906-013F-4158-9DD7-B9500796B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9400" y="1296988"/>
            <a:ext cx="8599488" cy="1419225"/>
          </a:xfrm>
        </p:spPr>
        <p:txBody>
          <a:bodyPr/>
          <a:lstStyle/>
          <a:p>
            <a:r>
              <a:rPr lang="fr-FR" altLang="fr-FR" sz="2000"/>
              <a:t>Définir une classe Java qui respecte les conventions JavaBean</a:t>
            </a:r>
          </a:p>
          <a:p>
            <a:pPr lvl="1"/>
            <a:r>
              <a:rPr lang="fr-FR" altLang="fr-FR" sz="1800"/>
              <a:t>Définir un constructeur sans paramètre</a:t>
            </a:r>
          </a:p>
          <a:p>
            <a:pPr lvl="1"/>
            <a:r>
              <a:rPr lang="fr-FR" altLang="fr-FR" sz="1800"/>
              <a:t>Fournir les méthodes get/set pour chaque champ</a:t>
            </a:r>
          </a:p>
          <a:p>
            <a:r>
              <a:rPr lang="fr-FR" altLang="fr-FR" sz="2000"/>
              <a:t>Note : aucune classe/interface Hibernate n’est utilisée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2C76CF59-E48C-4A8C-8900-4C8FF93DB87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947863" y="2913063"/>
            <a:ext cx="4691062" cy="3295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package rain;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Duration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private int id;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private int hours;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private int minutes;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private int seconds;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public Duration()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public int getHours()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return hours;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3370</TotalTime>
  <Words>989</Words>
  <Application>Microsoft Office PowerPoint</Application>
  <PresentationFormat>Affichage à l'écran (4:3)</PresentationFormat>
  <Paragraphs>194</Paragraphs>
  <Slides>19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Monotype Sorts</vt:lpstr>
      <vt:lpstr>Times New Roman</vt:lpstr>
      <vt:lpstr>cvc</vt:lpstr>
      <vt:lpstr>Présentation PowerPoint</vt:lpstr>
      <vt:lpstr>Frameworks</vt:lpstr>
      <vt:lpstr>Considérations sur la persistance des objets</vt:lpstr>
      <vt:lpstr>Mapping Objet Relationnel</vt:lpstr>
      <vt:lpstr>Solutions possibles pour le Mapping Objet Relationnel</vt:lpstr>
      <vt:lpstr>Les buts d’Hibernate</vt:lpstr>
      <vt:lpstr>Architecture d’Hibernate</vt:lpstr>
      <vt:lpstr>Exemple de persistance objet</vt:lpstr>
      <vt:lpstr>Etape 1 : Ecriture de la classe Java</vt:lpstr>
      <vt:lpstr>JPA</vt:lpstr>
      <vt:lpstr>Spring JPA</vt:lpstr>
      <vt:lpstr>Dépendances</vt:lpstr>
      <vt:lpstr>Portabilité des base de données</vt:lpstr>
      <vt:lpstr>Entity</vt:lpstr>
      <vt:lpstr>CrudRepository</vt:lpstr>
      <vt:lpstr>Méthode CrudRepository</vt:lpstr>
      <vt:lpstr>Héritage</vt:lpstr>
      <vt:lpstr>Requêtes automatiques</vt:lpstr>
      <vt:lpstr>PagingAndSortingRepository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209</cp:revision>
  <dcterms:created xsi:type="dcterms:W3CDTF">2000-04-10T19:33:12Z</dcterms:created>
  <dcterms:modified xsi:type="dcterms:W3CDTF">2020-07-16T12:25:41Z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