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handoutMasterIdLst>
    <p:handoutMasterId r:id="rId31"/>
  </p:handoutMasterIdLst>
  <p:sldIdLst>
    <p:sldId id="264" r:id="rId2"/>
    <p:sldId id="262" r:id="rId3"/>
    <p:sldId id="257" r:id="rId4"/>
    <p:sldId id="258" r:id="rId5"/>
    <p:sldId id="259" r:id="rId6"/>
    <p:sldId id="307" r:id="rId7"/>
    <p:sldId id="256" r:id="rId8"/>
    <p:sldId id="318" r:id="rId9"/>
    <p:sldId id="319" r:id="rId10"/>
    <p:sldId id="320" r:id="rId11"/>
    <p:sldId id="336" r:id="rId12"/>
    <p:sldId id="343" r:id="rId13"/>
    <p:sldId id="357" r:id="rId14"/>
    <p:sldId id="305" r:id="rId15"/>
    <p:sldId id="348" r:id="rId16"/>
    <p:sldId id="338" r:id="rId17"/>
    <p:sldId id="339" r:id="rId18"/>
    <p:sldId id="340" r:id="rId19"/>
    <p:sldId id="349" r:id="rId20"/>
    <p:sldId id="350" r:id="rId21"/>
    <p:sldId id="355" r:id="rId22"/>
    <p:sldId id="356" r:id="rId23"/>
    <p:sldId id="351" r:id="rId24"/>
    <p:sldId id="342" r:id="rId25"/>
    <p:sldId id="344" r:id="rId26"/>
    <p:sldId id="352" r:id="rId27"/>
    <p:sldId id="353" r:id="rId28"/>
    <p:sldId id="354" r:id="rId29"/>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86" d="100"/>
          <a:sy n="86" d="100"/>
        </p:scale>
        <p:origin x="134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smtClean="0"/>
            </a:lvl1pPr>
          </a:lstStyle>
          <a:p>
            <a:pPr>
              <a:defRPr/>
            </a:pPr>
            <a:fld id="{AAF0067D-8566-4E0C-89B7-281A6C8D4DBA}" type="slidenum">
              <a:rPr lang="fr-FR" altLang="fr-FR"/>
              <a:pPr>
                <a:defRP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smtClean="0"/>
            </a:lvl1pPr>
          </a:lstStyle>
          <a:p>
            <a:pPr>
              <a:defRPr/>
            </a:pPr>
            <a:r>
              <a:rPr lang="fr-FR" altLang="fr-FR"/>
              <a:t>I-</a:t>
            </a:r>
            <a:fld id="{AC8E7E6C-B130-4586-B348-12993F241AB9}"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C6C59616-EA64-498B-A563-0C914582C5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0243" name="Rectangle 7">
            <a:extLst>
              <a:ext uri="{FF2B5EF4-FFF2-40B4-BE49-F238E27FC236}">
                <a16:creationId xmlns:a16="http://schemas.microsoft.com/office/drawing/2014/main" id="{D7A66069-C0A7-4505-9C07-AEF396B394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a:t>
            </a:r>
            <a:fld id="{EE75A0C2-3C6B-47E3-ADCB-3CD3BCF9B2F4}" type="slidenum">
              <a:rPr lang="fr-FR" altLang="fr-FR" sz="800"/>
              <a:pPr eaLnBrk="1" hangingPunct="1">
                <a:spcBef>
                  <a:spcPct val="0"/>
                </a:spcBef>
              </a:pPr>
              <a:t>2</a:t>
            </a:fld>
            <a:endParaRPr lang="fr-FR" altLang="fr-FR" sz="800"/>
          </a:p>
        </p:txBody>
      </p:sp>
      <p:sp>
        <p:nvSpPr>
          <p:cNvPr id="10244" name="Rectangle 2">
            <a:extLst>
              <a:ext uri="{FF2B5EF4-FFF2-40B4-BE49-F238E27FC236}">
                <a16:creationId xmlns:a16="http://schemas.microsoft.com/office/drawing/2014/main" id="{FF8E9CE9-2388-4A88-B152-D0927F1872FF}"/>
              </a:ext>
            </a:extLst>
          </p:cNvPr>
          <p:cNvSpPr>
            <a:spLocks noGrp="1" noRot="1" noChangeAspect="1" noChangeArrowheads="1" noTextEdit="1"/>
          </p:cNvSpPr>
          <p:nvPr>
            <p:ph type="sldImg"/>
          </p:nvPr>
        </p:nvSpPr>
        <p:spPr>
          <a:xfrm>
            <a:off x="877888" y="733425"/>
            <a:ext cx="4892675" cy="3670300"/>
          </a:xfrm>
          <a:ln/>
        </p:spPr>
      </p:sp>
      <p:sp>
        <p:nvSpPr>
          <p:cNvPr id="10245" name="Rectangle 3">
            <a:extLst>
              <a:ext uri="{FF2B5EF4-FFF2-40B4-BE49-F238E27FC236}">
                <a16:creationId xmlns:a16="http://schemas.microsoft.com/office/drawing/2014/main" id="{29E727E3-2CEA-443F-8228-D59E140A93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a:latin typeface="Arial" panose="020B0604020202020204" pitchFamily="34" charset="0"/>
                <a:cs typeface="Arial" panose="020B0604020202020204" pitchFamily="34" charset="0"/>
              </a:rPr>
              <a:t>En 1991, James GOSLING travaillait sur un projet nommé OAK qui consistait à développer un langage pour l’électronique grand public et mettait au point un langage qui était indépendant d’une plate-forme matérielle quelconque. Pour les grands aspects du langage, James GOSLING s’appuie sur C++ mais l’améliore pour en supprimer les points les plus controversés et qui posent problèmes à la portabilité des logiciels.</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Lors de l’apparition de la vague Internet, Sun change le nom du projet et du langage et l’appelle Java (qui signifie « Café » en argot américain) et l’adapte à ce nouveau type de besoin: le Web. Cela se traduit en 1995 par le JDK 1.0 qui était essentiellement présenté comme une solution de développement Web. Depuis 1995, toute une série d’extensions normalisées sont venues enrichir les fonctionnalités et Sun présente donc Java 2 comme l’évolution de la première version du langage ajoutée de ces nouvelles fonctionnalités.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834A2D56-B89E-4316-9428-21E882B6F9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1267" name="Rectangle 7">
            <a:extLst>
              <a:ext uri="{FF2B5EF4-FFF2-40B4-BE49-F238E27FC236}">
                <a16:creationId xmlns:a16="http://schemas.microsoft.com/office/drawing/2014/main" id="{0550362F-ADB6-4DAF-ADDB-5C6286AFAE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a:t>
            </a:r>
            <a:fld id="{6568D3A7-20CB-4A46-A298-E745995D2C9E}" type="slidenum">
              <a:rPr lang="fr-FR" altLang="fr-FR" sz="800"/>
              <a:pPr eaLnBrk="1" hangingPunct="1">
                <a:spcBef>
                  <a:spcPct val="0"/>
                </a:spcBef>
              </a:pPr>
              <a:t>3</a:t>
            </a:fld>
            <a:endParaRPr lang="fr-FR" altLang="fr-FR" sz="800"/>
          </a:p>
        </p:txBody>
      </p:sp>
      <p:sp>
        <p:nvSpPr>
          <p:cNvPr id="11268" name="Rectangle 2">
            <a:extLst>
              <a:ext uri="{FF2B5EF4-FFF2-40B4-BE49-F238E27FC236}">
                <a16:creationId xmlns:a16="http://schemas.microsoft.com/office/drawing/2014/main" id="{E60D0341-0809-4AE7-9EB0-1CFF925B8431}"/>
              </a:ext>
            </a:extLst>
          </p:cNvPr>
          <p:cNvSpPr>
            <a:spLocks noGrp="1" noRot="1" noChangeAspect="1" noChangeArrowheads="1" noTextEdit="1"/>
          </p:cNvSpPr>
          <p:nvPr>
            <p:ph type="sldImg"/>
          </p:nvPr>
        </p:nvSpPr>
        <p:spPr>
          <a:xfrm>
            <a:off x="877888" y="733425"/>
            <a:ext cx="4892675" cy="3670300"/>
          </a:xfrm>
          <a:ln/>
        </p:spPr>
      </p:sp>
      <p:sp>
        <p:nvSpPr>
          <p:cNvPr id="11269" name="Rectangle 3">
            <a:extLst>
              <a:ext uri="{FF2B5EF4-FFF2-40B4-BE49-F238E27FC236}">
                <a16:creationId xmlns:a16="http://schemas.microsoft.com/office/drawing/2014/main" id="{62731EA1-6EB2-4B8E-9808-506BBC638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a:latin typeface="Tahoma" panose="020B0604030504040204" pitchFamily="34" charset="0"/>
                <a:cs typeface="Times New Roman" panose="02020603050405020304" pitchFamily="18" charset="0"/>
              </a:rPr>
              <a:t>Java ne se limite pas </a:t>
            </a:r>
            <a:r>
              <a:rPr lang="fr-FR" altLang="fr-FR">
                <a:latin typeface="Arial" panose="020B0604020202020204" pitchFamily="34" charset="0"/>
                <a:cs typeface="Times New Roman" panose="02020603050405020304" pitchFamily="18" charset="0"/>
              </a:rPr>
              <a:t>à</a:t>
            </a:r>
            <a:r>
              <a:rPr lang="fr-FR" altLang="fr-FR">
                <a:latin typeface="Tahoma" panose="020B0604030504040204" pitchFamily="34" charset="0"/>
                <a:cs typeface="Times New Roman" panose="02020603050405020304" pitchFamily="18" charset="0"/>
              </a:rPr>
              <a:t> être un simple langage de programmation, mais il standardise un environnement de d</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veloppement et surtout d'ex</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cution que l'on appelle plus commun</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ment plate-forme. Il est adapt</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 au d</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veloppement d'applications r</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seaux et distribu</a:t>
            </a:r>
            <a:r>
              <a:rPr lang="fr-FR" altLang="fr-FR">
                <a:latin typeface="Arial" panose="020B0604020202020204" pitchFamily="34" charset="0"/>
                <a:cs typeface="Times New Roman" panose="02020603050405020304" pitchFamily="18" charset="0"/>
              </a:rPr>
              <a:t>é</a:t>
            </a:r>
            <a:r>
              <a:rPr lang="fr-FR" altLang="fr-FR">
                <a:latin typeface="Tahoma" panose="020B0604030504040204" pitchFamily="34" charset="0"/>
                <a:cs typeface="Times New Roman" panose="02020603050405020304" pitchFamily="18" charset="0"/>
              </a:rPr>
              <a:t>es et donc au Web.</a:t>
            </a:r>
          </a:p>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F9938101-5907-4700-ACE7-04A01606C22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2291" name="Rectangle 7">
            <a:extLst>
              <a:ext uri="{FF2B5EF4-FFF2-40B4-BE49-F238E27FC236}">
                <a16:creationId xmlns:a16="http://schemas.microsoft.com/office/drawing/2014/main" id="{9D08D32C-8733-4171-B513-0E46D3D60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a:t>
            </a:r>
            <a:fld id="{7B59425E-9AED-4D74-858C-4A863C7E269D}" type="slidenum">
              <a:rPr lang="fr-FR" altLang="fr-FR" sz="800"/>
              <a:pPr eaLnBrk="1" hangingPunct="1">
                <a:spcBef>
                  <a:spcPct val="0"/>
                </a:spcBef>
              </a:pPr>
              <a:t>4</a:t>
            </a:fld>
            <a:endParaRPr lang="fr-FR" altLang="fr-FR" sz="800"/>
          </a:p>
        </p:txBody>
      </p:sp>
      <p:sp>
        <p:nvSpPr>
          <p:cNvPr id="12292" name="Rectangle 2">
            <a:extLst>
              <a:ext uri="{FF2B5EF4-FFF2-40B4-BE49-F238E27FC236}">
                <a16:creationId xmlns:a16="http://schemas.microsoft.com/office/drawing/2014/main" id="{D8998967-CDCF-45D5-8CC6-FFA247AF911C}"/>
              </a:ext>
            </a:extLst>
          </p:cNvPr>
          <p:cNvSpPr>
            <a:spLocks noGrp="1" noRot="1" noChangeAspect="1" noChangeArrowheads="1" noTextEdit="1"/>
          </p:cNvSpPr>
          <p:nvPr>
            <p:ph type="sldImg"/>
          </p:nvPr>
        </p:nvSpPr>
        <p:spPr>
          <a:xfrm>
            <a:off x="877888" y="733425"/>
            <a:ext cx="4892675" cy="3670300"/>
          </a:xfrm>
          <a:ln/>
        </p:spPr>
      </p:sp>
      <p:sp>
        <p:nvSpPr>
          <p:cNvPr id="12293" name="Rectangle 3">
            <a:extLst>
              <a:ext uri="{FF2B5EF4-FFF2-40B4-BE49-F238E27FC236}">
                <a16:creationId xmlns:a16="http://schemas.microsoft.com/office/drawing/2014/main" id="{D661D810-76C2-426B-ABC9-F98D02E73F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a:latin typeface="Arial" panose="020B0604020202020204" pitchFamily="34" charset="0"/>
                <a:cs typeface="Times New Roman" panose="02020603050405020304" pitchFamily="18" charset="0"/>
              </a:rPr>
              <a:t>En ce qui concerne le langage de programmation, il est orienté objet avec tous les avantages que cela représente. Les concepteurs de Java se sont basés sur le C++ mais l'ont considérablement amélioré. Cela se traduit par exemple, par une suppression pure et dure des pointeurs, une gestion de la mémoire différente. L'héritage multiple ne peut se faire qu'en utilisant la notion d'interface. L'implémentation de possibilités multi-thread est directement intégrée au langage.</a:t>
            </a:r>
            <a:r>
              <a:rPr lang="fr-FR" altLang="fr-FR">
                <a:latin typeface="Arial" panose="020B0604020202020204" pitchFamily="34" charset="0"/>
                <a:cs typeface="Arial" panose="020B0604020202020204" pitchFamily="34"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E7731F56-F9A7-44FA-8776-F317AD4649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3315" name="Rectangle 7">
            <a:extLst>
              <a:ext uri="{FF2B5EF4-FFF2-40B4-BE49-F238E27FC236}">
                <a16:creationId xmlns:a16="http://schemas.microsoft.com/office/drawing/2014/main" id="{9EE6AC4F-C974-4C8B-BF0E-83119A3583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a:t>
            </a:r>
            <a:fld id="{FC8164E1-604F-40A9-8442-5664E7FD6F20}" type="slidenum">
              <a:rPr lang="fr-FR" altLang="fr-FR" sz="800"/>
              <a:pPr eaLnBrk="1" hangingPunct="1">
                <a:spcBef>
                  <a:spcPct val="0"/>
                </a:spcBef>
              </a:pPr>
              <a:t>5</a:t>
            </a:fld>
            <a:endParaRPr lang="fr-FR" altLang="fr-FR" sz="800"/>
          </a:p>
        </p:txBody>
      </p:sp>
      <p:sp>
        <p:nvSpPr>
          <p:cNvPr id="13316" name="Rectangle 2">
            <a:extLst>
              <a:ext uri="{FF2B5EF4-FFF2-40B4-BE49-F238E27FC236}">
                <a16:creationId xmlns:a16="http://schemas.microsoft.com/office/drawing/2014/main" id="{6660695D-7F28-45D1-894A-BBCCCF4FFD79}"/>
              </a:ext>
            </a:extLst>
          </p:cNvPr>
          <p:cNvSpPr>
            <a:spLocks noGrp="1" noRot="1" noChangeAspect="1" noChangeArrowheads="1" noTextEdit="1"/>
          </p:cNvSpPr>
          <p:nvPr>
            <p:ph type="sldImg"/>
          </p:nvPr>
        </p:nvSpPr>
        <p:spPr>
          <a:xfrm>
            <a:off x="877888" y="733425"/>
            <a:ext cx="4892675" cy="3670300"/>
          </a:xfrm>
          <a:ln/>
        </p:spPr>
      </p:sp>
      <p:sp>
        <p:nvSpPr>
          <p:cNvPr id="13317" name="Rectangle 3">
            <a:extLst>
              <a:ext uri="{FF2B5EF4-FFF2-40B4-BE49-F238E27FC236}">
                <a16:creationId xmlns:a16="http://schemas.microsoft.com/office/drawing/2014/main" id="{DCA5C7FC-D550-4CA9-9F0B-E972ECB397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a:latin typeface="Arial" panose="020B0604020202020204" pitchFamily="34" charset="0"/>
                <a:cs typeface="Arial" panose="020B0604020202020204" pitchFamily="34" charset="0"/>
              </a:rPr>
              <a:t>La plupart des langages de programmation utilisent soit un compilateur soit un interpréteur pour pouvoir exécuter une application. Un interpréteur utilise directement un fichier source pour pouvoir exécuter un programme tandis qu’un compilateur produit un fichier exécutable directement utilisable par le système d’exploitation. Avec le compilateur Java cela ne se passe pas vraiment comme cela, il traduit le fichier source en langage intermédiaire appelé byte-code (les codes machines indépendant du processeur et du système d’exploitation interprété par la plate-forme Java). L’interpréteur lit et exécute chaque byte-code sur l’ordinateur. La compilation se produit une seule fois et l’interpréteur Java intervient à chaque exécution du programme. La première figure ci-dessus montre ce processus.</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Les bytes-codes de Java sont prévus pour fonctionner sur toutes Machines Virtuelles Java (Java VM). Chaque interpréteur Java, que ce soit un outil de développement, un navigateur Web, ou un JRE (Java Run Time Environnement) est donc la machine virtuelle. On peut donc compiler un programme en bytes-codes sur n’importe quelle plate-forme pourvue d’un compilateur Java. Après cette phase, ces bytes-codes peuvent ensuite être exécutées sur toute plateforme qui possède une machine virtuelle Java sans recompiler le programme, que ce soit une système Windows 2000, NetWare, MacOs, Unix ou Linux.</a:t>
            </a:r>
          </a:p>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A522F21C-0151-4EC5-9856-8F51B838D415}"/>
              </a:ext>
            </a:extLst>
          </p:cNvPr>
          <p:cNvSpPr>
            <a:spLocks noGrp="1" noChangeArrowheads="1"/>
          </p:cNvSpPr>
          <p:nvPr>
            <p:ph type="ftr" sz="quarter" idx="4"/>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0243" name="Rectangle 7">
            <a:extLst>
              <a:ext uri="{FF2B5EF4-FFF2-40B4-BE49-F238E27FC236}">
                <a16:creationId xmlns:a16="http://schemas.microsoft.com/office/drawing/2014/main" id="{88E4C299-DAEE-4341-B222-8175B050B13A}"/>
              </a:ext>
            </a:extLst>
          </p:cNvPr>
          <p:cNvSpPr>
            <a:spLocks noGrp="1" noChangeArrowheads="1"/>
          </p:cNvSpPr>
          <p:nvPr>
            <p:ph type="sldNum" sz="quarter" idx="5"/>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II-</a:t>
            </a:r>
            <a:fld id="{A0C46664-17D8-48D0-B1A8-5EC5E1746666}" type="slidenum">
              <a:rPr lang="fr-FR" altLang="fr-FR" sz="800"/>
              <a:pPr eaLnBrk="1" hangingPunct="1">
                <a:spcBef>
                  <a:spcPct val="0"/>
                </a:spcBef>
              </a:pPr>
              <a:t>6</a:t>
            </a:fld>
            <a:endParaRPr lang="fr-FR" altLang="fr-FR" sz="800"/>
          </a:p>
        </p:txBody>
      </p:sp>
      <p:sp>
        <p:nvSpPr>
          <p:cNvPr id="10244" name="Rectangle 2">
            <a:extLst>
              <a:ext uri="{FF2B5EF4-FFF2-40B4-BE49-F238E27FC236}">
                <a16:creationId xmlns:a16="http://schemas.microsoft.com/office/drawing/2014/main" id="{DE2D2FD2-CFE7-4907-82B2-6F24E1D06638}"/>
              </a:ext>
            </a:extLst>
          </p:cNvPr>
          <p:cNvSpPr>
            <a:spLocks noGrp="1" noRot="1" noChangeAspect="1" noChangeArrowheads="1" noTextEdit="1"/>
          </p:cNvSpPr>
          <p:nvPr>
            <p:ph type="sldImg"/>
          </p:nvPr>
        </p:nvSpPr>
        <p:spPr>
          <a:ln/>
        </p:spPr>
      </p:sp>
      <p:sp>
        <p:nvSpPr>
          <p:cNvPr id="10245" name="Rectangle 3">
            <a:extLst>
              <a:ext uri="{FF2B5EF4-FFF2-40B4-BE49-F238E27FC236}">
                <a16:creationId xmlns:a16="http://schemas.microsoft.com/office/drawing/2014/main" id="{9873596A-2F1E-4D85-9AC1-E66043E72087}"/>
              </a:ext>
            </a:extLst>
          </p:cNvPr>
          <p:cNvSpPr>
            <a:spLocks noGrp="1" noChangeArrowheads="1"/>
          </p:cNvSpPr>
          <p:nvPr>
            <p:ph type="body" idx="1"/>
          </p:nvPr>
        </p:nvSpPr>
        <p:spPr>
          <a:noFill/>
        </p:spPr>
        <p:txBody>
          <a:bodyPr/>
          <a:lstStyle/>
          <a:p>
            <a:pPr eaLnBrk="1" hangingPunct="1"/>
            <a:r>
              <a:rPr lang="fr-FR" altLang="fr-FR">
                <a:latin typeface="Arial" panose="020B0604020202020204" pitchFamily="34" charset="0"/>
                <a:cs typeface="Arial" panose="020B0604020202020204" pitchFamily="34" charset="0"/>
              </a:rPr>
              <a:t>L’outil de référence pour le développement JAVA est le JDK de Sun. Il est disponible en téléchargement sur le site Java de Sun (http://www.javasoft.com). Ce kit de développement existe pour plusieurs plate-formes parmi lesquelles:</a:t>
            </a:r>
          </a:p>
          <a:p>
            <a:pPr eaLnBrk="1" hangingPunct="1">
              <a:buFontTx/>
              <a:buChar char="-"/>
            </a:pPr>
            <a:r>
              <a:rPr lang="fr-FR" altLang="fr-FR">
                <a:latin typeface="Arial" panose="020B0604020202020204" pitchFamily="34" charset="0"/>
                <a:cs typeface="Arial" panose="020B0604020202020204" pitchFamily="34" charset="0"/>
              </a:rPr>
              <a:t>Windows</a:t>
            </a:r>
          </a:p>
          <a:p>
            <a:pPr eaLnBrk="1" hangingPunct="1">
              <a:buFontTx/>
              <a:buChar char="-"/>
            </a:pPr>
            <a:r>
              <a:rPr lang="fr-FR" altLang="fr-FR">
                <a:latin typeface="Arial" panose="020B0604020202020204" pitchFamily="34" charset="0"/>
                <a:cs typeface="Arial" panose="020B0604020202020204" pitchFamily="34" charset="0"/>
              </a:rPr>
              <a:t>Solaris</a:t>
            </a:r>
          </a:p>
          <a:p>
            <a:pPr eaLnBrk="1" hangingPunct="1">
              <a:buFontTx/>
              <a:buChar char="-"/>
            </a:pPr>
            <a:r>
              <a:rPr lang="fr-FR" altLang="fr-FR">
                <a:latin typeface="Arial" panose="020B0604020202020204" pitchFamily="34" charset="0"/>
                <a:cs typeface="Arial" panose="020B0604020202020204" pitchFamily="34" charset="0"/>
              </a:rPr>
              <a:t>Linux</a:t>
            </a:r>
          </a:p>
          <a:p>
            <a:pPr eaLnBrk="1" hangingPunct="1">
              <a:buFontTx/>
              <a:buChar char="-"/>
            </a:pPr>
            <a:r>
              <a:rPr lang="fr-FR" altLang="fr-FR">
                <a:latin typeface="Arial" panose="020B0604020202020204" pitchFamily="34" charset="0"/>
                <a:cs typeface="Arial" panose="020B0604020202020204" pitchFamily="34" charset="0"/>
              </a:rPr>
              <a:t>MacOS</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Le JDK est composé des éléments suivants:</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 un compilateur (javac)</a:t>
            </a:r>
          </a:p>
          <a:p>
            <a:pPr eaLnBrk="1" hangingPunct="1"/>
            <a:r>
              <a:rPr lang="fr-FR" altLang="fr-FR">
                <a:latin typeface="Arial" panose="020B0604020202020204" pitchFamily="34" charset="0"/>
                <a:cs typeface="Arial" panose="020B0604020202020204" pitchFamily="34" charset="0"/>
              </a:rPr>
              <a:t>- un générateur de documentation (javadoc)</a:t>
            </a:r>
          </a:p>
          <a:p>
            <a:pPr eaLnBrk="1" hangingPunct="1"/>
            <a:r>
              <a:rPr lang="fr-FR" altLang="fr-FR">
                <a:latin typeface="Arial" panose="020B0604020202020204" pitchFamily="34" charset="0"/>
                <a:cs typeface="Arial" panose="020B0604020202020204" pitchFamily="34" charset="0"/>
              </a:rPr>
              <a:t>- un environnement d’exécution (java)</a:t>
            </a:r>
          </a:p>
          <a:p>
            <a:pPr eaLnBrk="1" hangingPunct="1"/>
            <a:r>
              <a:rPr lang="fr-FR" altLang="fr-FR">
                <a:latin typeface="Arial" panose="020B0604020202020204" pitchFamily="34" charset="0"/>
                <a:cs typeface="Arial" panose="020B0604020202020204" pitchFamily="34" charset="0"/>
              </a:rPr>
              <a:t>- un débuggeur (jdb)</a:t>
            </a:r>
          </a:p>
          <a:p>
            <a:pPr eaLnBrk="1" hangingPunct="1"/>
            <a:r>
              <a:rPr lang="fr-FR" altLang="fr-FR">
                <a:latin typeface="Arial" panose="020B0604020202020204" pitchFamily="34" charset="0"/>
                <a:cs typeface="Arial" panose="020B0604020202020204" pitchFamily="34" charset="0"/>
              </a:rPr>
              <a:t>- Un testeur d’applet (appletviewer)</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Tous ces outils fonctionnent en ligne de commande.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B23FD54C-19AA-43FB-AA0C-ABB3AEF3EF20}"/>
              </a:ext>
            </a:extLst>
          </p:cNvPr>
          <p:cNvSpPr>
            <a:spLocks noGrp="1" noChangeArrowheads="1"/>
          </p:cNvSpPr>
          <p:nvPr>
            <p:ph type="ftr" sz="quarter" idx="4"/>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1267" name="Rectangle 7">
            <a:extLst>
              <a:ext uri="{FF2B5EF4-FFF2-40B4-BE49-F238E27FC236}">
                <a16:creationId xmlns:a16="http://schemas.microsoft.com/office/drawing/2014/main" id="{59B886A4-4242-4554-8B90-652290738B8B}"/>
              </a:ext>
            </a:extLst>
          </p:cNvPr>
          <p:cNvSpPr>
            <a:spLocks noGrp="1" noChangeArrowheads="1"/>
          </p:cNvSpPr>
          <p:nvPr>
            <p:ph type="sldNum" sz="quarter" idx="5"/>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II-</a:t>
            </a:r>
            <a:fld id="{339F4461-9506-445B-AC35-3A2C564FA7FE}" type="slidenum">
              <a:rPr lang="fr-FR" altLang="fr-FR" sz="800"/>
              <a:pPr eaLnBrk="1" hangingPunct="1">
                <a:spcBef>
                  <a:spcPct val="0"/>
                </a:spcBef>
              </a:pPr>
              <a:t>7</a:t>
            </a:fld>
            <a:endParaRPr lang="fr-FR" altLang="fr-FR" sz="800"/>
          </a:p>
        </p:txBody>
      </p:sp>
      <p:sp>
        <p:nvSpPr>
          <p:cNvPr id="11268" name="Rectangle 2">
            <a:extLst>
              <a:ext uri="{FF2B5EF4-FFF2-40B4-BE49-F238E27FC236}">
                <a16:creationId xmlns:a16="http://schemas.microsoft.com/office/drawing/2014/main" id="{20346474-0339-438C-AE4E-C1143B46DDA4}"/>
              </a:ext>
            </a:extLst>
          </p:cNvPr>
          <p:cNvSpPr>
            <a:spLocks noGrp="1" noRot="1" noChangeAspect="1" noChangeArrowheads="1" noTextEdit="1"/>
          </p:cNvSpPr>
          <p:nvPr>
            <p:ph type="sldImg"/>
          </p:nvPr>
        </p:nvSpPr>
        <p:spPr>
          <a:ln/>
        </p:spPr>
      </p:sp>
      <p:sp>
        <p:nvSpPr>
          <p:cNvPr id="11269" name="Rectangle 3">
            <a:extLst>
              <a:ext uri="{FF2B5EF4-FFF2-40B4-BE49-F238E27FC236}">
                <a16:creationId xmlns:a16="http://schemas.microsoft.com/office/drawing/2014/main" id="{CA9E3352-14E3-4765-B2EF-D858075E577A}"/>
              </a:ext>
            </a:extLst>
          </p:cNvPr>
          <p:cNvSpPr>
            <a:spLocks noGrp="1" noChangeArrowheads="1"/>
          </p:cNvSpPr>
          <p:nvPr>
            <p:ph type="body" idx="1"/>
          </p:nvPr>
        </p:nvSpPr>
        <p:spPr>
          <a:noFill/>
        </p:spPr>
        <p:txBody>
          <a:bodyPr/>
          <a:lstStyle/>
          <a:p>
            <a:pPr eaLnBrk="1" hangingPunct="1"/>
            <a:r>
              <a:rPr lang="fr-FR" altLang="fr-FR">
                <a:latin typeface="Arial" panose="020B0604020202020204" pitchFamily="34" charset="0"/>
                <a:cs typeface="Arial" panose="020B0604020202020204" pitchFamily="34" charset="0"/>
              </a:rPr>
              <a:t>Pour tester, l’installation du JDK, il suffit de créer un fichier texte nommé PremierProgramme.java comportant le code donné ci-dessus, puis de le compiler en lançant la commande </a:t>
            </a:r>
            <a:r>
              <a:rPr lang="fr-FR" altLang="fr-FR">
                <a:latin typeface="Courier New" panose="02070309020205020404" pitchFamily="49" charset="0"/>
                <a:cs typeface="Arial" panose="020B0604020202020204" pitchFamily="34" charset="0"/>
              </a:rPr>
              <a:t>javac PremierProgramme.java</a:t>
            </a:r>
            <a:r>
              <a:rPr lang="fr-FR" altLang="fr-FR">
                <a:latin typeface="Arial" panose="020B0604020202020204" pitchFamily="34" charset="0"/>
                <a:cs typeface="Arial" panose="020B0604020202020204" pitchFamily="34" charset="0"/>
              </a:rPr>
              <a:t>. Pour l’exécuter, il suffit de lancer la commande </a:t>
            </a:r>
            <a:r>
              <a:rPr lang="fr-FR" altLang="fr-FR">
                <a:latin typeface="Courier New" panose="02070309020205020404" pitchFamily="49" charset="0"/>
                <a:cs typeface="Arial" panose="020B0604020202020204" pitchFamily="34" charset="0"/>
              </a:rPr>
              <a:t>java PremierProgramme</a:t>
            </a:r>
            <a:r>
              <a:rPr lang="fr-FR" altLang="fr-FR">
                <a:latin typeface="Arial" panose="020B0604020202020204" pitchFamily="34" charset="0"/>
                <a:cs typeface="Arial" panose="020B0604020202020204" pitchFamily="34" charset="0"/>
              </a:rPr>
              <a:t>.</a:t>
            </a:r>
          </a:p>
          <a:p>
            <a:pPr eaLnBrk="1" hangingPunct="1"/>
            <a:endParaRPr lang="fr-FR" altLang="fr-FR">
              <a:latin typeface="Arial" panose="020B0604020202020204" pitchFamily="34" charset="0"/>
              <a:cs typeface="Arial" panose="020B0604020202020204" pitchFamily="34" charset="0"/>
            </a:endParaRPr>
          </a:p>
          <a:p>
            <a:pPr eaLnBrk="1" hangingPunct="1"/>
            <a:r>
              <a:rPr lang="fr-FR" altLang="fr-FR">
                <a:latin typeface="Arial" panose="020B0604020202020204" pitchFamily="34" charset="0"/>
                <a:cs typeface="Arial" panose="020B0604020202020204" pitchFamily="34" charset="0"/>
              </a:rPr>
              <a:t>La casse doit être respectée à la fois sur les noms de fichiers et à l’intérieur des codes sources.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2F011B32-253B-404D-AA20-3C23F1634068}"/>
              </a:ext>
            </a:extLst>
          </p:cNvPr>
          <p:cNvSpPr>
            <a:spLocks noGrp="1" noChangeArrowheads="1"/>
          </p:cNvSpPr>
          <p:nvPr>
            <p:ph type="ftr" sz="quarter" idx="4"/>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 HANDSHAKE – Philippe MASINA</a:t>
            </a:r>
          </a:p>
        </p:txBody>
      </p:sp>
      <p:sp>
        <p:nvSpPr>
          <p:cNvPr id="12291" name="Rectangle 7">
            <a:extLst>
              <a:ext uri="{FF2B5EF4-FFF2-40B4-BE49-F238E27FC236}">
                <a16:creationId xmlns:a16="http://schemas.microsoft.com/office/drawing/2014/main" id="{30A020E6-D131-4397-9200-60804A1D706C}"/>
              </a:ext>
            </a:extLst>
          </p:cNvPr>
          <p:cNvSpPr>
            <a:spLocks noGrp="1" noChangeArrowheads="1"/>
          </p:cNvSpPr>
          <p:nvPr>
            <p:ph type="sldNum" sz="quarter" idx="5"/>
          </p:nvPr>
        </p:nvSpPr>
        <p:spPr>
          <a:noFill/>
        </p:spPr>
        <p:txBody>
          <a:bodyPr/>
          <a:lstStyle>
            <a:lvl1pPr defTabSz="912813"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12813"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12813"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II-</a:t>
            </a:r>
            <a:fld id="{31F7DDD5-7CB6-46CF-8311-542C434EEF60}" type="slidenum">
              <a:rPr lang="fr-FR" altLang="fr-FR" sz="800"/>
              <a:pPr eaLnBrk="1" hangingPunct="1">
                <a:spcBef>
                  <a:spcPct val="0"/>
                </a:spcBef>
              </a:pPr>
              <a:t>10</a:t>
            </a:fld>
            <a:endParaRPr lang="fr-FR" altLang="fr-FR" sz="800"/>
          </a:p>
        </p:txBody>
      </p:sp>
      <p:sp>
        <p:nvSpPr>
          <p:cNvPr id="12292" name="Rectangle 2">
            <a:extLst>
              <a:ext uri="{FF2B5EF4-FFF2-40B4-BE49-F238E27FC236}">
                <a16:creationId xmlns:a16="http://schemas.microsoft.com/office/drawing/2014/main" id="{DD558DFE-5E1E-4423-99D8-58B9BA1D31A1}"/>
              </a:ext>
            </a:extLst>
          </p:cNvPr>
          <p:cNvSpPr>
            <a:spLocks noGrp="1" noRot="1" noChangeAspect="1" noChangeArrowheads="1" noTextEdit="1"/>
          </p:cNvSpPr>
          <p:nvPr>
            <p:ph type="sldImg"/>
          </p:nvPr>
        </p:nvSpPr>
        <p:spPr>
          <a:xfrm>
            <a:off x="1312863" y="239713"/>
            <a:ext cx="5526087" cy="3825875"/>
          </a:xfrm>
          <a:ln/>
        </p:spPr>
      </p:sp>
      <p:sp>
        <p:nvSpPr>
          <p:cNvPr id="12293" name="Rectangle 3">
            <a:extLst>
              <a:ext uri="{FF2B5EF4-FFF2-40B4-BE49-F238E27FC236}">
                <a16:creationId xmlns:a16="http://schemas.microsoft.com/office/drawing/2014/main" id="{BD27A3DE-D2EA-4959-9187-F7DBCA488780}"/>
              </a:ext>
            </a:extLst>
          </p:cNvPr>
          <p:cNvSpPr>
            <a:spLocks noGrp="1" noChangeArrowheads="1"/>
          </p:cNvSpPr>
          <p:nvPr>
            <p:ph type="body" idx="1"/>
          </p:nvPr>
        </p:nvSpPr>
        <p:spPr>
          <a:xfrm>
            <a:off x="217488" y="4173538"/>
            <a:ext cx="6165850" cy="5218112"/>
          </a:xfrm>
          <a:noFill/>
        </p:spPr>
        <p:txBody>
          <a:bodyPr lIns="88751" tIns="44375" rIns="88751" bIns="44375"/>
          <a:lstStyle/>
          <a:p>
            <a:pPr eaLnBrk="1" hangingPunct="1"/>
            <a:r>
              <a:rPr lang="en-US" altLang="fr-FR">
                <a:latin typeface="Arial" panose="020B0604020202020204" pitchFamily="34" charset="0"/>
                <a:cs typeface="Arial" panose="020B0604020202020204" pitchFamily="34" charset="0"/>
              </a:rPr>
              <a:t>I personally prefer using the –classpath runtime option, that way you always know where classes are coming from. Environment variables are nice, but they are different on different machines and are often the source of lots of headaches.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524000" y="241300"/>
            <a:ext cx="5100638" cy="3825875"/>
          </a:xfrm>
          <a:ln/>
        </p:spPr>
      </p:sp>
      <p:sp>
        <p:nvSpPr>
          <p:cNvPr id="8195" name="Rectangle 3"/>
          <p:cNvSpPr>
            <a:spLocks noGrp="1" noChangeArrowheads="1"/>
          </p:cNvSpPr>
          <p:nvPr>
            <p:ph type="body" idx="1"/>
          </p:nvPr>
        </p:nvSpPr>
        <p:spPr>
          <a:xfrm>
            <a:off x="217488" y="4175125"/>
            <a:ext cx="6164262" cy="792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cs typeface="Arial" panose="020B0604020202020204" pitchFamily="34" charset="0"/>
              </a:rPr>
              <a:t>&lt;ipf&gt;L,71: Reflection for Getters and Setters&lt;/ipf&gt;</a:t>
            </a:r>
          </a:p>
          <a:p>
            <a:endParaRPr lang="en-US" altLang="fr-FR">
              <a:latin typeface="Arial" panose="020B0604020202020204" pitchFamily="34" charset="0"/>
              <a:cs typeface="Arial" panose="020B0604020202020204" pitchFamily="34" charset="0"/>
            </a:endParaRPr>
          </a:p>
          <a:p>
            <a:endParaRPr lang="en-US" altLang="fr-FR">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107415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15579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5508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12078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326899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0515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25278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227215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95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414536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93555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a:t>Page </a:t>
            </a:r>
            <a:fld id="{7FA05324-1968-4D5E-8785-077EBC8C9C00}" type="slidenum">
              <a:rPr lang="fr-FR" altLang="fr-FR" sz="1200" smtClean="0"/>
              <a:pPr>
                <a:spcBef>
                  <a:spcPct val="50000"/>
                </a:spcBef>
                <a:defRPr/>
              </a:pPr>
              <a:t>‹N°›</a:t>
            </a:fld>
            <a:endParaRPr lang="fr-FR" altLang="fr-FR">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p:txBody>
          <a:bodyPr/>
          <a:lstStyle/>
          <a:p>
            <a:pPr eaLnBrk="1" hangingPunct="1"/>
            <a:endParaRPr lang="fr-FR" altLang="fr-FR" dirty="0"/>
          </a:p>
          <a:p>
            <a:pPr eaLnBrk="1" hangingPunct="1"/>
            <a:r>
              <a:rPr lang="fr-FR" altLang="fr-FR" dirty="0"/>
              <a:t>Introduction</a:t>
            </a:r>
          </a:p>
          <a:p>
            <a:pPr eaLnBrk="1" hangingPunct="1"/>
            <a:r>
              <a:rPr lang="fr-FR" altLang="fr-FR"/>
              <a:t>www.CyrilVincent.com</a:t>
            </a:r>
            <a:endParaRPr lang="fr-FR" altLang="fr-FR" dirty="0"/>
          </a:p>
        </p:txBody>
      </p:sp>
      <p:pic>
        <p:nvPicPr>
          <p:cNvPr id="1028" name="Picture 4" descr="Insights from Stackoverflow: Most voted for Spring 4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71600"/>
            <a:ext cx="5905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10E130-FCEA-4FC2-8130-ADC4A14E235B}"/>
              </a:ext>
            </a:extLst>
          </p:cNvPr>
          <p:cNvSpPr>
            <a:spLocks noGrp="1" noChangeArrowheads="1"/>
          </p:cNvSpPr>
          <p:nvPr>
            <p:ph type="title"/>
          </p:nvPr>
        </p:nvSpPr>
        <p:spPr/>
        <p:txBody>
          <a:bodyPr/>
          <a:lstStyle/>
          <a:p>
            <a:pPr eaLnBrk="1" hangingPunct="1"/>
            <a:r>
              <a:rPr lang="fr-FR" altLang="fr-FR"/>
              <a:t>Où Java recherche-t-il les classes ?</a:t>
            </a:r>
          </a:p>
        </p:txBody>
      </p:sp>
      <p:sp>
        <p:nvSpPr>
          <p:cNvPr id="7171" name="Rectangle 3">
            <a:extLst>
              <a:ext uri="{FF2B5EF4-FFF2-40B4-BE49-F238E27FC236}">
                <a16:creationId xmlns:a16="http://schemas.microsoft.com/office/drawing/2014/main" id="{C86DC291-1D5D-4D61-A1FD-B3A69BC54999}"/>
              </a:ext>
            </a:extLst>
          </p:cNvPr>
          <p:cNvSpPr>
            <a:spLocks noGrp="1" noChangeArrowheads="1"/>
          </p:cNvSpPr>
          <p:nvPr>
            <p:ph type="body" idx="1"/>
          </p:nvPr>
        </p:nvSpPr>
        <p:spPr>
          <a:xfrm>
            <a:off x="279889" y="1475643"/>
            <a:ext cx="8711711" cy="4211515"/>
          </a:xfrm>
        </p:spPr>
        <p:txBody>
          <a:bodyPr/>
          <a:lstStyle/>
          <a:p>
            <a:pPr eaLnBrk="1" hangingPunct="1"/>
            <a:r>
              <a:rPr lang="fr-FR" altLang="fr-FR" sz="1846"/>
              <a:t>Les commandes </a:t>
            </a:r>
            <a:r>
              <a:rPr lang="fr-FR" altLang="fr-FR" sz="1846">
                <a:latin typeface="Courier New" panose="02070309020205020404" pitchFamily="49" charset="0"/>
              </a:rPr>
              <a:t>javac</a:t>
            </a:r>
            <a:r>
              <a:rPr lang="fr-FR" altLang="fr-FR" sz="1846"/>
              <a:t> et </a:t>
            </a:r>
            <a:r>
              <a:rPr lang="fr-FR" altLang="fr-FR" sz="1846">
                <a:latin typeface="Courier New" panose="02070309020205020404" pitchFamily="49" charset="0"/>
              </a:rPr>
              <a:t>java</a:t>
            </a:r>
            <a:r>
              <a:rPr lang="fr-FR" altLang="fr-FR" sz="1846"/>
              <a:t> recherchent toutes les deux les classes dans des « emplacements standards » désignés par </a:t>
            </a:r>
            <a:r>
              <a:rPr lang="fr-FR" altLang="fr-FR" sz="1846" i="1">
                <a:latin typeface="Century Schoolbook" panose="02040604050505020304" pitchFamily="18" charset="0"/>
                <a:cs typeface="Courier New" panose="02070309020205020404" pitchFamily="49" charset="0"/>
              </a:rPr>
              <a:t>CLASSPATH</a:t>
            </a:r>
            <a:endParaRPr lang="fr-FR" altLang="fr-FR" sz="1846" i="1">
              <a:latin typeface="Century Schoolbook" panose="02040604050505020304" pitchFamily="18" charset="0"/>
            </a:endParaRPr>
          </a:p>
          <a:p>
            <a:pPr marL="634528" lvl="1" indent="-316531" eaLnBrk="1" hangingPunct="1"/>
            <a:r>
              <a:rPr lang="fr-FR" altLang="fr-FR" sz="1662"/>
              <a:t>Une liste de répertoires et/ou d’archives contenant des classes</a:t>
            </a:r>
            <a:endParaRPr lang="fr-FR" altLang="fr-FR" sz="1662">
              <a:latin typeface="Courier New" panose="02070309020205020404" pitchFamily="49" charset="0"/>
              <a:cs typeface="Courier New" panose="02070309020205020404" pitchFamily="49" charset="0"/>
            </a:endParaRPr>
          </a:p>
          <a:p>
            <a:pPr eaLnBrk="1" hangingPunct="1"/>
            <a:r>
              <a:rPr lang="fr-FR" altLang="fr-FR" sz="1846"/>
              <a:t>CLASSPATH peut être défini de deux façons</a:t>
            </a:r>
          </a:p>
          <a:p>
            <a:pPr marL="634528" lvl="1" indent="-316531" eaLnBrk="1" hangingPunct="1">
              <a:spcBef>
                <a:spcPts val="369"/>
              </a:spcBef>
            </a:pPr>
            <a:r>
              <a:rPr lang="fr-FR" altLang="fr-FR" sz="1662"/>
              <a:t>Par l’intermédiaire de la variable d’environnement </a:t>
            </a:r>
            <a:r>
              <a:rPr lang="fr-FR" altLang="fr-FR" sz="1662">
                <a:latin typeface="Courier New" panose="02070309020205020404" pitchFamily="49" charset="0"/>
              </a:rPr>
              <a:t>CLASSPATH</a:t>
            </a:r>
          </a:p>
          <a:p>
            <a:pPr marL="634528" lvl="1" indent="-316531" eaLnBrk="1" hangingPunct="1">
              <a:buNone/>
            </a:pPr>
            <a:r>
              <a:rPr lang="fr-FR" altLang="fr-FR" sz="1477" b="1">
                <a:latin typeface="Courier New" panose="02070309020205020404" pitchFamily="49" charset="0"/>
              </a:rPr>
              <a:t>set CLASSPATH=c:\myclasses;c:\jakarta-tomcat\lib\servlet.jar</a:t>
            </a:r>
            <a:endParaRPr lang="fr-FR" altLang="fr-FR" sz="1477">
              <a:latin typeface="Courier New" panose="02070309020205020404" pitchFamily="49" charset="0"/>
            </a:endParaRPr>
          </a:p>
          <a:p>
            <a:pPr marL="634528" lvl="1" indent="-316531" eaLnBrk="1" hangingPunct="1">
              <a:spcBef>
                <a:spcPts val="738"/>
              </a:spcBef>
            </a:pPr>
            <a:r>
              <a:rPr lang="fr-FR" altLang="fr-FR" sz="1662"/>
              <a:t>A l’aide de l’option </a:t>
            </a:r>
            <a:r>
              <a:rPr lang="fr-FR" altLang="fr-FR" sz="1662">
                <a:latin typeface="Courier New" panose="02070309020205020404" pitchFamily="49" charset="0"/>
                <a:cs typeface="Courier New" panose="02070309020205020404" pitchFamily="49" charset="0"/>
              </a:rPr>
              <a:t>–cp</a:t>
            </a:r>
            <a:r>
              <a:rPr lang="fr-FR" altLang="fr-FR" sz="1662"/>
              <a:t> ou </a:t>
            </a:r>
            <a:r>
              <a:rPr lang="fr-FR" altLang="fr-FR" sz="1662">
                <a:latin typeface="Courier New" panose="02070309020205020404" pitchFamily="49" charset="0"/>
                <a:cs typeface="Courier New" panose="02070309020205020404" pitchFamily="49" charset="0"/>
              </a:rPr>
              <a:t>–classpath,</a:t>
            </a:r>
            <a:r>
              <a:rPr lang="fr-FR" altLang="fr-FR" sz="1662"/>
              <a:t> comme :</a:t>
            </a:r>
          </a:p>
          <a:p>
            <a:pPr eaLnBrk="1" hangingPunct="1">
              <a:spcBef>
                <a:spcPts val="369"/>
              </a:spcBef>
              <a:buNone/>
            </a:pPr>
            <a:r>
              <a:rPr lang="fr-FR" altLang="fr-FR" sz="1477" b="1">
                <a:latin typeface="Courier New" panose="02070309020205020404" pitchFamily="49" charset="0"/>
              </a:rPr>
              <a:t>   </a:t>
            </a:r>
            <a:r>
              <a:rPr lang="fr-FR" altLang="fr-FR" sz="1662">
                <a:latin typeface="Courier New" panose="02070309020205020404" pitchFamily="49" charset="0"/>
              </a:rPr>
              <a:t>javac –cp c:\myclasses;c:\jakarta-tomcat\lib\servlet.jar *.java</a:t>
            </a:r>
          </a:p>
          <a:p>
            <a:pPr eaLnBrk="1" hangingPunct="1"/>
            <a:r>
              <a:rPr lang="fr-FR" altLang="fr-FR" sz="1846"/>
              <a:t>Certains répertoires et certaines archives font automatiquement partie de CLASSPATH</a:t>
            </a:r>
          </a:p>
          <a:p>
            <a:pPr marL="634528" lvl="1" indent="-316531" eaLnBrk="1" hangingPunct="1"/>
            <a:r>
              <a:rPr lang="fr-FR" altLang="fr-FR" sz="1662"/>
              <a:t>Le répertoire courant (si classpath n’est pas fixé)</a:t>
            </a:r>
          </a:p>
          <a:p>
            <a:pPr marL="634528" lvl="1" indent="-316531" eaLnBrk="1" hangingPunct="1"/>
            <a:r>
              <a:rPr lang="fr-FR" altLang="fr-FR" sz="1662">
                <a:latin typeface="Courier New" panose="02070309020205020404" pitchFamily="49" charset="0"/>
              </a:rPr>
              <a:t>JDK_HOME\jre\lib\rt.jar</a:t>
            </a:r>
            <a:r>
              <a:rPr lang="fr-FR" altLang="fr-FR" sz="1662"/>
              <a:t> (classes runtime)</a:t>
            </a:r>
          </a:p>
          <a:p>
            <a:pPr marL="634528" lvl="1" indent="-316531" eaLnBrk="1" hangingPunct="1"/>
            <a:r>
              <a:rPr lang="fr-FR" altLang="fr-FR" sz="1662">
                <a:latin typeface="Courier New" panose="02070309020205020404" pitchFamily="49" charset="0"/>
              </a:rPr>
              <a:t>JDK_HOME\jre\lib\ext</a:t>
            </a:r>
            <a:r>
              <a:rPr lang="fr-FR" altLang="fr-FR" sz="1662"/>
              <a:t> (toutes classes d’extension peuvent y être placées)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contenu 2"/>
          <p:cNvSpPr>
            <a:spLocks noGrp="1"/>
          </p:cNvSpPr>
          <p:nvPr>
            <p:ph idx="1"/>
          </p:nvPr>
        </p:nvSpPr>
        <p:spPr>
          <a:xfrm>
            <a:off x="684213" y="1435100"/>
            <a:ext cx="8261350" cy="4660900"/>
          </a:xfrm>
        </p:spPr>
        <p:txBody>
          <a:bodyPr/>
          <a:lstStyle/>
          <a:p>
            <a:endParaRPr lang="fr-FR" altLang="fr-FR" dirty="0"/>
          </a:p>
          <a:p>
            <a:r>
              <a:rPr lang="fr-FR" altLang="fr-FR" dirty="0" err="1"/>
              <a:t>Spring</a:t>
            </a:r>
            <a:r>
              <a:rPr lang="fr-FR" altLang="fr-FR" dirty="0"/>
              <a:t> est un </a:t>
            </a:r>
            <a:r>
              <a:rPr lang="fr-FR" altLang="fr-FR" dirty="0" err="1"/>
              <a:t>framework</a:t>
            </a:r>
            <a:r>
              <a:rPr lang="fr-FR" altLang="fr-FR" dirty="0"/>
              <a:t> libre pour construire et définir l'infrastructure d'une application java, dont il facilite le développement et les tests.</a:t>
            </a:r>
          </a:p>
          <a:p>
            <a:r>
              <a:rPr lang="fr-FR" altLang="fr-FR" dirty="0"/>
              <a:t>Créé en 2003</a:t>
            </a:r>
          </a:p>
          <a:p>
            <a:r>
              <a:rPr lang="fr-FR" altLang="fr-FR" dirty="0"/>
              <a:t>Version 5</a:t>
            </a:r>
          </a:p>
          <a:p>
            <a:r>
              <a:rPr lang="fr-FR" altLang="fr-FR" dirty="0"/>
              <a:t>Spring.io</a:t>
            </a:r>
          </a:p>
          <a:p>
            <a:endParaRPr lang="fr-FR" altLang="fr-FR" dirty="0"/>
          </a:p>
        </p:txBody>
      </p:sp>
      <p:pic>
        <p:nvPicPr>
          <p:cNvPr id="5123"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714375"/>
            <a:ext cx="25590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r>
              <a:rPr lang="fr-FR" altLang="fr-FR"/>
              <a:t>Historique</a:t>
            </a:r>
          </a:p>
        </p:txBody>
      </p:sp>
      <p:sp>
        <p:nvSpPr>
          <p:cNvPr id="6147" name="Espace réservé du contenu 2"/>
          <p:cNvSpPr>
            <a:spLocks noGrp="1"/>
          </p:cNvSpPr>
          <p:nvPr>
            <p:ph idx="1"/>
          </p:nvPr>
        </p:nvSpPr>
        <p:spPr>
          <a:xfrm>
            <a:off x="1042988" y="1341438"/>
            <a:ext cx="7772400" cy="4114800"/>
          </a:xfrm>
        </p:spPr>
        <p:txBody>
          <a:bodyPr/>
          <a:lstStyle/>
          <a:p>
            <a:r>
              <a:rPr lang="fr-FR" altLang="fr-FR"/>
              <a:t>Spring 1 : 2004</a:t>
            </a:r>
          </a:p>
          <a:p>
            <a:pPr lvl="1"/>
            <a:r>
              <a:rPr lang="fr-FR" altLang="fr-FR"/>
              <a:t>Java 2, Core, IoC, IoD, configuration XML</a:t>
            </a:r>
          </a:p>
          <a:p>
            <a:r>
              <a:rPr lang="fr-FR" altLang="fr-FR"/>
              <a:t>Spring 2 : 2006 </a:t>
            </a:r>
          </a:p>
          <a:p>
            <a:pPr lvl="1"/>
            <a:r>
              <a:rPr lang="fr-FR" altLang="fr-FR"/>
              <a:t>Java 3, AOP, annotations</a:t>
            </a:r>
          </a:p>
          <a:p>
            <a:r>
              <a:rPr lang="fr-FR" altLang="fr-FR"/>
              <a:t>Spring 3 : 2009</a:t>
            </a:r>
          </a:p>
          <a:p>
            <a:pPr lvl="1"/>
            <a:r>
              <a:rPr lang="fr-FR" altLang="fr-FR"/>
              <a:t>Java 5, Rest, MVC</a:t>
            </a:r>
          </a:p>
          <a:p>
            <a:r>
              <a:rPr lang="fr-FR" altLang="fr-FR"/>
              <a:t>Spring 4 : 2014</a:t>
            </a:r>
          </a:p>
          <a:p>
            <a:pPr lvl="1"/>
            <a:r>
              <a:rPr lang="fr-FR" altLang="fr-FR"/>
              <a:t>Java 6, JPA</a:t>
            </a:r>
          </a:p>
          <a:p>
            <a:r>
              <a:rPr lang="fr-FR" altLang="fr-FR"/>
              <a:t>Spring 5 : 2019</a:t>
            </a:r>
          </a:p>
          <a:p>
            <a:pPr lvl="1"/>
            <a:r>
              <a:rPr lang="fr-FR" altLang="fr-FR"/>
              <a:t>Java 8, Lambda Expression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L'allié de Java</a:t>
            </a:r>
          </a:p>
        </p:txBody>
      </p:sp>
      <p:pic>
        <p:nvPicPr>
          <p:cNvPr id="2050" name="Picture 2" descr="Java Spring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5619750"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76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87450" y="0"/>
            <a:ext cx="7772400" cy="1143000"/>
          </a:xfrm>
        </p:spPr>
        <p:txBody>
          <a:bodyPr/>
          <a:lstStyle/>
          <a:p>
            <a:r>
              <a:rPr lang="fr-FR" altLang="fr-FR"/>
              <a:t>Conteneur léger</a:t>
            </a:r>
          </a:p>
        </p:txBody>
      </p:sp>
      <p:sp>
        <p:nvSpPr>
          <p:cNvPr id="7171" name="Rectangle 3"/>
          <p:cNvSpPr>
            <a:spLocks noGrp="1" noChangeArrowheads="1"/>
          </p:cNvSpPr>
          <p:nvPr>
            <p:ph idx="1"/>
          </p:nvPr>
        </p:nvSpPr>
        <p:spPr bwMode="gray">
          <a:xfrm>
            <a:off x="279400" y="1312863"/>
            <a:ext cx="8599488" cy="3494087"/>
          </a:xfrm>
        </p:spPr>
        <p:txBody>
          <a:bodyPr/>
          <a:lstStyle/>
          <a:p>
            <a:r>
              <a:rPr lang="fr-FR" altLang="fr-FR" sz="2400"/>
              <a:t>Spring est un container léger</a:t>
            </a:r>
          </a:p>
          <a:p>
            <a:pPr lvl="1"/>
            <a:r>
              <a:rPr lang="fr-FR" altLang="fr-FR" sz="2000"/>
              <a:t>"Spring est effectivement un conteneur dit “ léger ”, c’est-à-dire une infrastructure similaire à un serveur d'application JEE. Il prend donc en charge la création d’objets et la mise en relation d’objets par l’intermédiaire d’un fichier de configuration qui décrit les objets à fabriquer et les relations de dépendances entre ces objets. Le gros avantage par rapport aux serveurs d’application est qu’avec Spring, les classes n’ont pas besoin d’implémenter une quelconque interface pour être prises en charge par le framework (au contraire des EJB). C’est en ce sens que Spring est qualifié de conteneur “ léger ”." (Erik Gollot)</a:t>
            </a:r>
            <a:endParaRPr lang="fr-FR" altLang="fr-FR" sz="2000">
              <a:latin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r>
              <a:rPr lang="fr-FR" altLang="fr-FR"/>
              <a:t>Spring</a:t>
            </a:r>
          </a:p>
        </p:txBody>
      </p:sp>
      <p:sp>
        <p:nvSpPr>
          <p:cNvPr id="9219" name="Espace réservé du contenu 2"/>
          <p:cNvSpPr>
            <a:spLocks noGrp="1"/>
          </p:cNvSpPr>
          <p:nvPr>
            <p:ph idx="1"/>
          </p:nvPr>
        </p:nvSpPr>
        <p:spPr/>
        <p:txBody>
          <a:bodyPr/>
          <a:lstStyle/>
          <a:p>
            <a:r>
              <a:rPr lang="fr-FR" altLang="fr-FR"/>
              <a:t>Spring est en fait 3 outils</a:t>
            </a:r>
          </a:p>
          <a:p>
            <a:pPr lvl="1"/>
            <a:r>
              <a:rPr lang="fr-FR" altLang="fr-FR"/>
              <a:t>Spring Core</a:t>
            </a:r>
          </a:p>
          <a:p>
            <a:pPr lvl="1"/>
            <a:r>
              <a:rPr lang="fr-FR" altLang="fr-FR"/>
              <a:t>Spring Framework</a:t>
            </a:r>
          </a:p>
          <a:p>
            <a:pPr lvl="1"/>
            <a:r>
              <a:rPr lang="fr-FR" altLang="fr-FR"/>
              <a:t>Spring Boot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r>
              <a:rPr lang="fr-FR" altLang="fr-FR"/>
              <a:t>Principes</a:t>
            </a:r>
          </a:p>
        </p:txBody>
      </p:sp>
      <p:sp>
        <p:nvSpPr>
          <p:cNvPr id="10243" name="Espace réservé du contenu 2"/>
          <p:cNvSpPr>
            <a:spLocks noGrp="1"/>
          </p:cNvSpPr>
          <p:nvPr>
            <p:ph idx="1"/>
          </p:nvPr>
        </p:nvSpPr>
        <p:spPr/>
        <p:txBody>
          <a:bodyPr/>
          <a:lstStyle/>
          <a:p>
            <a:r>
              <a:rPr lang="fr-FR" altLang="fr-FR"/>
              <a:t>Spring n'est rien d'autre qu'une factory améliorée</a:t>
            </a:r>
          </a:p>
          <a:p>
            <a:pPr lvl="1"/>
            <a:r>
              <a:rPr lang="fr-FR" altLang="fr-FR"/>
              <a:t>Abstrait l'instanciation et la durée de vie des objets</a:t>
            </a:r>
          </a:p>
          <a:p>
            <a:r>
              <a:rPr lang="fr-FR" altLang="fr-FR"/>
              <a:t>Spring encourage le couplage faible</a:t>
            </a:r>
          </a:p>
          <a:p>
            <a:pPr lvl="1"/>
            <a:r>
              <a:rPr lang="fr-FR" altLang="fr-FR"/>
              <a:t>Pattern Loosely Coupled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FR" altLang="fr-FR"/>
              <a:t>Abstraction</a:t>
            </a:r>
          </a:p>
        </p:txBody>
      </p:sp>
      <p:sp>
        <p:nvSpPr>
          <p:cNvPr id="11267" name="Espace réservé du contenu 2"/>
          <p:cNvSpPr>
            <a:spLocks noGrp="1"/>
          </p:cNvSpPr>
          <p:nvPr>
            <p:ph idx="1"/>
          </p:nvPr>
        </p:nvSpPr>
        <p:spPr/>
        <p:txBody>
          <a:bodyPr/>
          <a:lstStyle/>
          <a:p>
            <a:r>
              <a:rPr lang="fr-FR" altLang="fr-FR"/>
              <a:t>La couche d’abstraction permet d’intégrer d’autres librairies avec une plus grande facilité.</a:t>
            </a:r>
          </a:p>
          <a:p>
            <a:r>
              <a:rPr lang="fr-FR" altLang="fr-FR"/>
              <a:t>Cela se fait par l’apport ou non de couches d’abstraction spécifiques à des frameworks particuliers.</a:t>
            </a:r>
          </a:p>
          <a:p>
            <a:r>
              <a:rPr lang="fr-FR" altLang="fr-FR"/>
              <a:t>Ne dépend pas d'interfaces particulières</a:t>
            </a:r>
          </a:p>
          <a:p>
            <a:r>
              <a:rPr lang="fr-FR" altLang="fr-FR"/>
              <a:t>Principe de couplage faible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fr-FR" altLang="fr-FR"/>
              <a:t>Composition de Spring</a:t>
            </a:r>
          </a:p>
        </p:txBody>
      </p:sp>
      <p:sp>
        <p:nvSpPr>
          <p:cNvPr id="12291" name="Espace réservé du contenu 2"/>
          <p:cNvSpPr>
            <a:spLocks noGrp="1"/>
          </p:cNvSpPr>
          <p:nvPr>
            <p:ph idx="1"/>
          </p:nvPr>
        </p:nvSpPr>
        <p:spPr/>
        <p:txBody>
          <a:bodyPr/>
          <a:lstStyle/>
          <a:p>
            <a:r>
              <a:rPr lang="fr-FR" altLang="fr-FR"/>
              <a:t>Spring Core</a:t>
            </a:r>
          </a:p>
          <a:p>
            <a:pPr lvl="1"/>
            <a:r>
              <a:rPr lang="fr-FR" altLang="fr-FR"/>
              <a:t>Il s'agit de la fabrique générique</a:t>
            </a:r>
          </a:p>
          <a:p>
            <a:pPr lvl="1"/>
            <a:r>
              <a:rPr lang="fr-FR" altLang="fr-FR"/>
              <a:t>Elément essentiel</a:t>
            </a:r>
          </a:p>
          <a:p>
            <a:pPr lvl="1"/>
            <a:r>
              <a:rPr lang="fr-FR" altLang="fr-FR"/>
              <a:t>Par abus de langage Spring = Spring Core</a:t>
            </a:r>
          </a:p>
          <a:p>
            <a:r>
              <a:rPr lang="fr-FR" altLang="fr-FR"/>
              <a:t>Le principal avantage est de composer les beans de façon plus déclarative plutôt que de façon impérative dans le programme</a:t>
            </a:r>
          </a:p>
          <a:p>
            <a:pPr lvl="1"/>
            <a:r>
              <a:rPr lang="fr-FR" altLang="fr-FR"/>
              <a:t>On peut, par exemple, définir les beans par le biais de fichiers de configuration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r>
              <a:rPr lang="fr-FR" altLang="fr-FR"/>
              <a:t>Spring Core</a:t>
            </a:r>
          </a:p>
        </p:txBody>
      </p:sp>
      <p:sp>
        <p:nvSpPr>
          <p:cNvPr id="13315" name="Espace réservé du contenu 2"/>
          <p:cNvSpPr>
            <a:spLocks noGrp="1"/>
          </p:cNvSpPr>
          <p:nvPr>
            <p:ph idx="1"/>
          </p:nvPr>
        </p:nvSpPr>
        <p:spPr/>
        <p:txBody>
          <a:bodyPr/>
          <a:lstStyle/>
          <a:p>
            <a:r>
              <a:rPr lang="fr-FR" altLang="fr-FR"/>
              <a:t>Spring Core s’appuie principalement sur l’intégration de trois concepts clés :</a:t>
            </a:r>
          </a:p>
          <a:p>
            <a:pPr lvl="1"/>
            <a:r>
              <a:rPr lang="fr-FR" altLang="fr-FR"/>
              <a:t>L’ IoC est assurée de deux façons différentes : la recherche de dépendances l'injection de dépendance</a:t>
            </a:r>
          </a:p>
          <a:p>
            <a:r>
              <a:rPr lang="fr-FR" altLang="fr-FR"/>
              <a:t>La programmation orientée aspect (AOP)</a:t>
            </a:r>
          </a:p>
          <a:p>
            <a:r>
              <a:rPr lang="fr-FR" altLang="fr-FR"/>
              <a:t>une couche d’abstraction</a:t>
            </a:r>
          </a:p>
          <a:p>
            <a:endParaRPr lang="fr-FR" alt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7">
            <a:extLst>
              <a:ext uri="{FF2B5EF4-FFF2-40B4-BE49-F238E27FC236}">
                <a16:creationId xmlns:a16="http://schemas.microsoft.com/office/drawing/2014/main" id="{CFD0C486-D501-4BC3-B1D7-D43548FD9DCB}"/>
              </a:ext>
            </a:extLst>
          </p:cNvPr>
          <p:cNvSpPr>
            <a:spLocks noGrp="1" noChangeArrowheads="1"/>
          </p:cNvSpPr>
          <p:nvPr>
            <p:ph type="title"/>
          </p:nvPr>
        </p:nvSpPr>
        <p:spPr/>
        <p:txBody>
          <a:bodyPr/>
          <a:lstStyle/>
          <a:p>
            <a:pPr eaLnBrk="1" hangingPunct="1"/>
            <a:r>
              <a:rPr lang="fr-FR" altLang="fr-FR" dirty="0"/>
              <a:t>Java</a:t>
            </a:r>
          </a:p>
        </p:txBody>
      </p:sp>
      <p:sp>
        <p:nvSpPr>
          <p:cNvPr id="3075" name="Rectangle 1028">
            <a:extLst>
              <a:ext uri="{FF2B5EF4-FFF2-40B4-BE49-F238E27FC236}">
                <a16:creationId xmlns:a16="http://schemas.microsoft.com/office/drawing/2014/main" id="{D5637721-808D-404F-BB13-CA683A44718F}"/>
              </a:ext>
            </a:extLst>
          </p:cNvPr>
          <p:cNvSpPr>
            <a:spLocks noGrp="1" noChangeArrowheads="1"/>
          </p:cNvSpPr>
          <p:nvPr>
            <p:ph type="body" idx="1"/>
          </p:nvPr>
        </p:nvSpPr>
        <p:spPr/>
        <p:txBody>
          <a:bodyPr/>
          <a:lstStyle/>
          <a:p>
            <a:pPr eaLnBrk="1" hangingPunct="1">
              <a:lnSpc>
                <a:spcPct val="80000"/>
              </a:lnSpc>
            </a:pPr>
            <a:r>
              <a:rPr lang="fr-FR" altLang="fr-FR" sz="2000"/>
              <a:t>Un langage et un environnement de développement indépendants </a:t>
            </a:r>
            <a:br>
              <a:rPr lang="fr-FR" altLang="fr-FR" sz="2000"/>
            </a:br>
            <a:r>
              <a:rPr lang="fr-FR" altLang="fr-FR" sz="2000"/>
              <a:t>des plates-formes</a:t>
            </a:r>
          </a:p>
          <a:p>
            <a:pPr lvl="1" eaLnBrk="1" hangingPunct="1">
              <a:lnSpc>
                <a:spcPct val="80000"/>
              </a:lnSpc>
            </a:pPr>
            <a:r>
              <a:rPr lang="fr-FR" altLang="fr-FR" sz="1800"/>
              <a:t>Site officiel Java</a:t>
            </a:r>
          </a:p>
          <a:p>
            <a:pPr lvl="2" eaLnBrk="1" hangingPunct="1">
              <a:lnSpc>
                <a:spcPct val="80000"/>
              </a:lnSpc>
            </a:pPr>
            <a:r>
              <a:rPr lang="fr-FR" altLang="fr-FR" sz="1600">
                <a:latin typeface="Courier New" panose="02070309020205020404" pitchFamily="49" charset="0"/>
              </a:rPr>
              <a:t>http://java.sun.com</a:t>
            </a:r>
            <a:r>
              <a:rPr lang="fr-FR" altLang="fr-FR" sz="1600"/>
              <a:t> </a:t>
            </a:r>
          </a:p>
          <a:p>
            <a:pPr eaLnBrk="1" hangingPunct="1">
              <a:lnSpc>
                <a:spcPct val="80000"/>
              </a:lnSpc>
            </a:pPr>
            <a:r>
              <a:rPr lang="fr-FR" altLang="fr-FR" sz="2000"/>
              <a:t>Développé par Sun Microsystems (NASDAQ SUNW)</a:t>
            </a:r>
          </a:p>
          <a:p>
            <a:pPr lvl="1" eaLnBrk="1" hangingPunct="1">
              <a:lnSpc>
                <a:spcPct val="80000"/>
              </a:lnSpc>
            </a:pPr>
            <a:r>
              <a:rPr lang="fr-FR" altLang="fr-FR" sz="1800"/>
              <a:t>Première édition bêta en 1995</a:t>
            </a:r>
          </a:p>
          <a:p>
            <a:pPr lvl="1" eaLnBrk="1" hangingPunct="1">
              <a:lnSpc>
                <a:spcPct val="80000"/>
              </a:lnSpc>
            </a:pPr>
            <a:r>
              <a:rPr lang="fr-FR" altLang="fr-FR" sz="1800"/>
              <a:t>Licence accordée à de nombreuses sociétés et organisations</a:t>
            </a:r>
          </a:p>
          <a:p>
            <a:pPr lvl="2" eaLnBrk="1" hangingPunct="1">
              <a:lnSpc>
                <a:spcPct val="80000"/>
              </a:lnSpc>
            </a:pPr>
            <a:r>
              <a:rPr lang="fr-FR" altLang="fr-FR" sz="1600"/>
              <a:t>IBM, Novell, Hewlett-Packard, …</a:t>
            </a:r>
          </a:p>
          <a:p>
            <a:pPr eaLnBrk="1" hangingPunct="1">
              <a:lnSpc>
                <a:spcPct val="80000"/>
              </a:lnSpc>
            </a:pPr>
            <a:r>
              <a:rPr lang="fr-FR" altLang="fr-FR" sz="2000"/>
              <a:t>Curiosité de chercheur, Java est devenu une vraie solution d'entreprise !</a:t>
            </a:r>
          </a:p>
          <a:p>
            <a:pPr lvl="1" eaLnBrk="1" hangingPunct="1">
              <a:lnSpc>
                <a:spcPct val="80000"/>
              </a:lnSpc>
            </a:pPr>
            <a:r>
              <a:rPr lang="fr-FR" altLang="fr-FR" sz="1800"/>
              <a:t>Utilisé par le télescope Hubble, U.S. Postal Service, Prudential Health Care, Saab Cars USA, Ernst &amp; Young, Time Magazine, etc.</a:t>
            </a:r>
          </a:p>
          <a:p>
            <a:pPr lvl="2" eaLnBrk="1" hangingPunct="1">
              <a:lnSpc>
                <a:spcPct val="80000"/>
              </a:lnSpc>
            </a:pPr>
            <a:r>
              <a:rPr lang="fr-FR" altLang="fr-FR" sz="1600">
                <a:latin typeface="Courier New" panose="02070309020205020404" pitchFamily="49" charset="0"/>
              </a:rPr>
              <a:t>http://java.sun.com/nav/used/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contenu 2"/>
          <p:cNvSpPr>
            <a:spLocks noGrp="1"/>
          </p:cNvSpPr>
          <p:nvPr>
            <p:ph idx="1"/>
          </p:nvPr>
        </p:nvSpPr>
        <p:spPr/>
        <p:txBody>
          <a:bodyPr/>
          <a:lstStyle/>
          <a:p>
            <a:r>
              <a:rPr lang="fr-FR" altLang="fr-FR"/>
              <a:t>Une énorme quantité de librairie pour facilité le développement</a:t>
            </a:r>
          </a:p>
          <a:p>
            <a:pPr lvl="1"/>
            <a:r>
              <a:rPr lang="fr-FR" altLang="fr-FR"/>
              <a:t>Accès et intégration des données pour l'intégration de JDBC, des ORM, de la sérialisation des données, de JMS et des transactions.</a:t>
            </a:r>
          </a:p>
          <a:p>
            <a:pPr lvl="1"/>
            <a:r>
              <a:rPr lang="fr-FR" altLang="fr-FR"/>
              <a:t>Web pour la réalisation d'applications web avec les technologies Servlet et websocket</a:t>
            </a:r>
          </a:p>
          <a:p>
            <a:pPr lvl="1"/>
            <a:r>
              <a:rPr lang="fr-FR" altLang="fr-FR"/>
              <a:t>Test pour l'intégration avec des frameworks de test comme JUnit</a:t>
            </a:r>
          </a:p>
          <a:p>
            <a:pPr lvl="1"/>
            <a:r>
              <a:rPr lang="fr-FR" altLang="fr-FR"/>
              <a:t>…</a:t>
            </a:r>
          </a:p>
        </p:txBody>
      </p:sp>
      <p:pic>
        <p:nvPicPr>
          <p:cNvPr id="2050" name="Picture 2" descr="https://miro.medium.com/max/3798/1*gycg7f5bYLuR4ut_JAEs7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0"/>
            <a:ext cx="4612173" cy="198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spring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457" y="26508"/>
            <a:ext cx="8377081" cy="628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173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Spring_Mo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824"/>
            <a:ext cx="9214743" cy="459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44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r>
              <a:rPr lang="fr-FR" altLang="fr-FR"/>
              <a:t>Spring Boot</a:t>
            </a:r>
          </a:p>
        </p:txBody>
      </p:sp>
      <p:sp>
        <p:nvSpPr>
          <p:cNvPr id="15363" name="Espace réservé du contenu 2"/>
          <p:cNvSpPr>
            <a:spLocks noGrp="1"/>
          </p:cNvSpPr>
          <p:nvPr>
            <p:ph idx="1"/>
          </p:nvPr>
        </p:nvSpPr>
        <p:spPr/>
        <p:txBody>
          <a:bodyPr/>
          <a:lstStyle/>
          <a:p>
            <a:r>
              <a:rPr lang="fr-FR" altLang="fr-FR"/>
              <a:t>Sur couche de Spring Framework pour facilité le développement</a:t>
            </a:r>
          </a:p>
          <a:p>
            <a:pPr lvl="1"/>
            <a:r>
              <a:rPr lang="fr-FR" altLang="fr-FR"/>
              <a:t>Programmation par annotations et conventions</a:t>
            </a:r>
          </a:p>
          <a:p>
            <a:pPr lvl="1"/>
            <a:r>
              <a:rPr lang="fr-FR" altLang="fr-FR"/>
              <a:t>Compatible Maven et Gradle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altLang="fr-FR"/>
              <a:t>Architecture</a:t>
            </a:r>
          </a:p>
        </p:txBody>
      </p:sp>
      <p:sp>
        <p:nvSpPr>
          <p:cNvPr id="16387" name="Espace réservé du contenu 2"/>
          <p:cNvSpPr>
            <a:spLocks noGrp="1"/>
          </p:cNvSpPr>
          <p:nvPr>
            <p:ph idx="1"/>
          </p:nvPr>
        </p:nvSpPr>
        <p:spPr/>
        <p:txBody>
          <a:bodyPr/>
          <a:lstStyle/>
          <a:p>
            <a:r>
              <a:rPr lang="fr-FR" altLang="fr-FR"/>
              <a:t>Une application typique utilisant Spring est généralement structurée en trois couches :</a:t>
            </a:r>
          </a:p>
          <a:p>
            <a:pPr lvl="1"/>
            <a:r>
              <a:rPr lang="fr-FR" altLang="fr-FR"/>
              <a:t>la couche présentation : interface homme machine</a:t>
            </a:r>
          </a:p>
          <a:p>
            <a:pPr lvl="1"/>
            <a:r>
              <a:rPr lang="fr-FR" altLang="fr-FR"/>
              <a:t>la couche service : interface métier avec mise en oeuvre de certaines fonctionnalités (transactions, sécurité, ...)</a:t>
            </a:r>
          </a:p>
          <a:p>
            <a:pPr lvl="1"/>
            <a:r>
              <a:rPr lang="fr-FR" altLang="fr-FR"/>
              <a:t>la couche accès aux données : recherche et persistance des objets du domaine</a:t>
            </a:r>
          </a:p>
          <a:p>
            <a:r>
              <a:rPr lang="fr-FR" altLang="fr-FR"/>
              <a:t>Spring est utilisé pour créer et injecter les objets requis de la couche précédente.</a:t>
            </a:r>
          </a:p>
          <a:p>
            <a:endParaRPr lang="fr-FR" alt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a:t>Avantages</a:t>
            </a:r>
          </a:p>
        </p:txBody>
      </p:sp>
      <p:sp>
        <p:nvSpPr>
          <p:cNvPr id="17411" name="Espace réservé du contenu 2"/>
          <p:cNvSpPr>
            <a:spLocks noGrp="1"/>
          </p:cNvSpPr>
          <p:nvPr>
            <p:ph idx="1"/>
          </p:nvPr>
        </p:nvSpPr>
        <p:spPr>
          <a:xfrm>
            <a:off x="755650" y="1484313"/>
            <a:ext cx="7993063" cy="4114800"/>
          </a:xfrm>
        </p:spPr>
        <p:txBody>
          <a:bodyPr/>
          <a:lstStyle/>
          <a:p>
            <a:r>
              <a:rPr lang="fr-FR" altLang="fr-FR" sz="2000"/>
              <a:t>Spring est un framework open source majoritairement développé par SpringSource mais il n'est pas standardisé par le JCP.</a:t>
            </a:r>
          </a:p>
          <a:p>
            <a:r>
              <a:rPr lang="fr-FR" altLang="fr-FR" sz="2000"/>
              <a:t>Core est très largement utilisé dans le monde Java, ce qui en fait un standard de facto et constitue une certaine garantie sur la pérennité du framework.</a:t>
            </a:r>
          </a:p>
          <a:p>
            <a:r>
              <a:rPr lang="fr-FR" altLang="fr-FR" sz="2000"/>
              <a:t>Spring propose une très bonne intégration avec des frameworks open source (Struts, Hibernate, ...) ou des standards de Java (Servlets, JMS, JDO, ...)</a:t>
            </a:r>
          </a:p>
          <a:p>
            <a:r>
              <a:rPr lang="fr-FR" altLang="fr-FR" sz="2000"/>
              <a:t>Toutes les fonctionnalités de Spring peuvent s'utiliser dans un serveur Java EE et pour la plupart dans un simple conteneur web ou une application standalone.</a:t>
            </a:r>
          </a:p>
          <a:p>
            <a:r>
              <a:rPr lang="fr-FR" altLang="fr-FR" sz="2000"/>
              <a:t>Les fonctionnalités offertes par Spring sont très (trop) nombreuses</a:t>
            </a:r>
          </a:p>
          <a:p>
            <a:endParaRPr lang="fr-FR" altLang="fr-F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endParaRPr lang="fr-FR" altLang="fr-FR"/>
          </a:p>
        </p:txBody>
      </p:sp>
      <p:sp>
        <p:nvSpPr>
          <p:cNvPr id="18435" name="Espace réservé du contenu 2"/>
          <p:cNvSpPr>
            <a:spLocks noGrp="1"/>
          </p:cNvSpPr>
          <p:nvPr>
            <p:ph idx="1"/>
          </p:nvPr>
        </p:nvSpPr>
        <p:spPr/>
        <p:txBody>
          <a:bodyPr/>
          <a:lstStyle/>
          <a:p>
            <a:r>
              <a:rPr lang="fr-FR" altLang="fr-FR" dirty="0"/>
              <a:t>Maven est un gestionnaire de package et de </a:t>
            </a:r>
            <a:r>
              <a:rPr lang="fr-FR" altLang="fr-FR" dirty="0" err="1"/>
              <a:t>build</a:t>
            </a:r>
            <a:endParaRPr lang="fr-FR" altLang="fr-FR" dirty="0"/>
          </a:p>
          <a:p>
            <a:pPr lvl="1"/>
            <a:r>
              <a:rPr lang="fr-FR" altLang="fr-FR" dirty="0"/>
              <a:t>Version 3</a:t>
            </a:r>
          </a:p>
          <a:p>
            <a:pPr lvl="1"/>
            <a:r>
              <a:rPr lang="fr-FR" altLang="fr-FR" dirty="0"/>
              <a:t>Apache</a:t>
            </a:r>
          </a:p>
          <a:p>
            <a:pPr lvl="1"/>
            <a:r>
              <a:rPr lang="fr-FR" altLang="fr-FR" dirty="0"/>
              <a:t>Successeur de Ant</a:t>
            </a:r>
          </a:p>
          <a:p>
            <a:pPr lvl="1"/>
            <a:r>
              <a:rPr lang="fr-FR" altLang="fr-FR" dirty="0"/>
              <a:t>Pom.xml</a:t>
            </a:r>
          </a:p>
          <a:p>
            <a:pPr lvl="1"/>
            <a:r>
              <a:rPr lang="fr-FR" altLang="fr-FR" dirty="0"/>
              <a:t>Vieux (2010)</a:t>
            </a:r>
          </a:p>
          <a:p>
            <a:pPr lvl="1"/>
            <a:r>
              <a:rPr lang="fr-FR" altLang="fr-FR" dirty="0"/>
              <a:t>Problématique avec Eclipse</a:t>
            </a:r>
          </a:p>
          <a:p>
            <a:pPr lvl="1"/>
            <a:endParaRPr lang="fr-FR" altLang="fr-FR" dirty="0"/>
          </a:p>
        </p:txBody>
      </p:sp>
      <p:pic>
        <p:nvPicPr>
          <p:cNvPr id="18436" name="Picture 2" descr="Apache Maven 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785813"/>
            <a:ext cx="46577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endParaRPr lang="fr-FR" altLang="fr-FR"/>
          </a:p>
        </p:txBody>
      </p:sp>
      <p:sp>
        <p:nvSpPr>
          <p:cNvPr id="19459" name="Espace réservé du contenu 2"/>
          <p:cNvSpPr>
            <a:spLocks noGrp="1"/>
          </p:cNvSpPr>
          <p:nvPr>
            <p:ph idx="1"/>
          </p:nvPr>
        </p:nvSpPr>
        <p:spPr/>
        <p:txBody>
          <a:bodyPr/>
          <a:lstStyle/>
          <a:p>
            <a:r>
              <a:rPr lang="fr-FR" altLang="fr-FR"/>
              <a:t>Gradle</a:t>
            </a:r>
          </a:p>
          <a:p>
            <a:pPr lvl="1"/>
            <a:r>
              <a:rPr lang="fr-FR" altLang="fr-FR"/>
              <a:t>Concurrent de Maven</a:t>
            </a:r>
          </a:p>
          <a:p>
            <a:pPr lvl="1"/>
            <a:r>
              <a:rPr lang="fr-FR" altLang="fr-FR"/>
              <a:t>Google</a:t>
            </a:r>
          </a:p>
          <a:p>
            <a:pPr lvl="1"/>
            <a:r>
              <a:rPr lang="fr-FR" altLang="fr-FR"/>
              <a:t>Indispensable en Android</a:t>
            </a:r>
          </a:p>
          <a:p>
            <a:pPr lvl="1"/>
            <a:r>
              <a:rPr lang="fr-FR" altLang="fr-FR"/>
              <a:t>Très lié à IntelliJ</a:t>
            </a:r>
          </a:p>
        </p:txBody>
      </p:sp>
      <p:pic>
        <p:nvPicPr>
          <p:cNvPr id="1946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522288"/>
            <a:ext cx="33845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r>
              <a:rPr lang="fr-FR" altLang="fr-FR"/>
              <a:t>IntelliJ</a:t>
            </a:r>
          </a:p>
        </p:txBody>
      </p:sp>
      <p:sp>
        <p:nvSpPr>
          <p:cNvPr id="20483" name="Espace réservé du contenu 2"/>
          <p:cNvSpPr>
            <a:spLocks noGrp="1"/>
          </p:cNvSpPr>
          <p:nvPr>
            <p:ph idx="1"/>
          </p:nvPr>
        </p:nvSpPr>
        <p:spPr/>
        <p:txBody>
          <a:bodyPr/>
          <a:lstStyle/>
          <a:p>
            <a:r>
              <a:rPr lang="fr-FR" altLang="fr-FR"/>
              <a:t>IDE Java</a:t>
            </a:r>
          </a:p>
          <a:p>
            <a:pPr lvl="1"/>
            <a:r>
              <a:rPr lang="fr-FR" altLang="fr-FR"/>
              <a:t>JetBrains</a:t>
            </a:r>
          </a:p>
          <a:p>
            <a:pPr lvl="1"/>
            <a:r>
              <a:rPr lang="fr-FR" altLang="fr-FR"/>
              <a:t>Bien mieux qu’Eclipse</a:t>
            </a:r>
          </a:p>
          <a:p>
            <a:pPr lvl="1"/>
            <a:endParaRPr lang="fr-FR" alt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77DF551-76DC-4783-8656-A4C420177654}"/>
              </a:ext>
            </a:extLst>
          </p:cNvPr>
          <p:cNvSpPr>
            <a:spLocks noGrp="1" noChangeArrowheads="1"/>
          </p:cNvSpPr>
          <p:nvPr>
            <p:ph type="title"/>
          </p:nvPr>
        </p:nvSpPr>
        <p:spPr/>
        <p:txBody>
          <a:bodyPr/>
          <a:lstStyle/>
          <a:p>
            <a:pPr eaLnBrk="1" hangingPunct="1"/>
            <a:r>
              <a:rPr lang="fr-FR" altLang="fr-FR"/>
              <a:t>La Plate-forme JAVA</a:t>
            </a:r>
          </a:p>
        </p:txBody>
      </p:sp>
      <p:sp>
        <p:nvSpPr>
          <p:cNvPr id="5123" name="Oval 5">
            <a:extLst>
              <a:ext uri="{FF2B5EF4-FFF2-40B4-BE49-F238E27FC236}">
                <a16:creationId xmlns:a16="http://schemas.microsoft.com/office/drawing/2014/main" id="{F6497F7A-96CE-4145-BB46-E43FF9EF7969}"/>
              </a:ext>
            </a:extLst>
          </p:cNvPr>
          <p:cNvSpPr>
            <a:spLocks noChangeArrowheads="1"/>
          </p:cNvSpPr>
          <p:nvPr/>
        </p:nvSpPr>
        <p:spPr bwMode="auto">
          <a:xfrm>
            <a:off x="914400" y="1905000"/>
            <a:ext cx="6553200" cy="3810000"/>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5124" name="Text Box 6">
            <a:extLst>
              <a:ext uri="{FF2B5EF4-FFF2-40B4-BE49-F238E27FC236}">
                <a16:creationId xmlns:a16="http://schemas.microsoft.com/office/drawing/2014/main" id="{1BEB4F47-3A4B-46D0-A66C-1ECC18627C0A}"/>
              </a:ext>
            </a:extLst>
          </p:cNvPr>
          <p:cNvSpPr txBox="1">
            <a:spLocks noChangeArrowheads="1"/>
          </p:cNvSpPr>
          <p:nvPr/>
        </p:nvSpPr>
        <p:spPr bwMode="auto">
          <a:xfrm>
            <a:off x="6096000" y="17526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400"/>
              <a:t>JAVA</a:t>
            </a:r>
          </a:p>
        </p:txBody>
      </p:sp>
      <p:sp>
        <p:nvSpPr>
          <p:cNvPr id="5125" name="Oval 7">
            <a:extLst>
              <a:ext uri="{FF2B5EF4-FFF2-40B4-BE49-F238E27FC236}">
                <a16:creationId xmlns:a16="http://schemas.microsoft.com/office/drawing/2014/main" id="{5A62C064-6D2F-4293-A389-0F08499A951D}"/>
              </a:ext>
            </a:extLst>
          </p:cNvPr>
          <p:cNvSpPr>
            <a:spLocks noChangeArrowheads="1"/>
          </p:cNvSpPr>
          <p:nvPr/>
        </p:nvSpPr>
        <p:spPr bwMode="auto">
          <a:xfrm>
            <a:off x="1676400" y="2362200"/>
            <a:ext cx="2819400" cy="1066800"/>
          </a:xfrm>
          <a:prstGeom prst="ellipse">
            <a:avLst/>
          </a:prstGeom>
          <a:solidFill>
            <a:schemeClr val="bg1"/>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400"/>
              <a:t>Outils de</a:t>
            </a:r>
          </a:p>
          <a:p>
            <a:pPr algn="ctr" eaLnBrk="1" hangingPunct="1">
              <a:spcBef>
                <a:spcPct val="0"/>
              </a:spcBef>
              <a:buClrTx/>
              <a:buFontTx/>
              <a:buNone/>
            </a:pPr>
            <a:r>
              <a:rPr lang="fr-FR" altLang="fr-FR" sz="2400"/>
              <a:t>développement</a:t>
            </a:r>
          </a:p>
        </p:txBody>
      </p:sp>
      <p:sp>
        <p:nvSpPr>
          <p:cNvPr id="5126" name="Oval 8">
            <a:extLst>
              <a:ext uri="{FF2B5EF4-FFF2-40B4-BE49-F238E27FC236}">
                <a16:creationId xmlns:a16="http://schemas.microsoft.com/office/drawing/2014/main" id="{BD982801-1E90-4D17-8056-E070C74FD5FF}"/>
              </a:ext>
            </a:extLst>
          </p:cNvPr>
          <p:cNvSpPr>
            <a:spLocks noChangeArrowheads="1"/>
          </p:cNvSpPr>
          <p:nvPr/>
        </p:nvSpPr>
        <p:spPr bwMode="auto">
          <a:xfrm>
            <a:off x="1828800" y="3733800"/>
            <a:ext cx="2590800" cy="1447800"/>
          </a:xfrm>
          <a:prstGeom prst="ellipse">
            <a:avLst/>
          </a:prstGeom>
          <a:solidFill>
            <a:schemeClr val="bg1"/>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400"/>
              <a:t>Environnement</a:t>
            </a:r>
          </a:p>
          <a:p>
            <a:pPr algn="ctr" eaLnBrk="1" hangingPunct="1">
              <a:spcBef>
                <a:spcPct val="0"/>
              </a:spcBef>
              <a:buClrTx/>
              <a:buFontTx/>
              <a:buNone/>
            </a:pPr>
            <a:r>
              <a:rPr lang="fr-FR" altLang="fr-FR" sz="2400"/>
              <a:t> d’exécution</a:t>
            </a:r>
          </a:p>
        </p:txBody>
      </p:sp>
      <p:sp>
        <p:nvSpPr>
          <p:cNvPr id="5127" name="Oval 9">
            <a:extLst>
              <a:ext uri="{FF2B5EF4-FFF2-40B4-BE49-F238E27FC236}">
                <a16:creationId xmlns:a16="http://schemas.microsoft.com/office/drawing/2014/main" id="{95B467B8-E2E6-49C8-8DE0-E9C2CB446CBD}"/>
              </a:ext>
            </a:extLst>
          </p:cNvPr>
          <p:cNvSpPr>
            <a:spLocks noChangeArrowheads="1"/>
          </p:cNvSpPr>
          <p:nvPr/>
        </p:nvSpPr>
        <p:spPr bwMode="auto">
          <a:xfrm>
            <a:off x="4648200" y="2895600"/>
            <a:ext cx="1752600" cy="990600"/>
          </a:xfrm>
          <a:prstGeom prst="ellipse">
            <a:avLst/>
          </a:prstGeom>
          <a:solidFill>
            <a:schemeClr val="bg1"/>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400"/>
              <a:t>Langage</a:t>
            </a:r>
          </a:p>
        </p:txBody>
      </p:sp>
      <p:sp>
        <p:nvSpPr>
          <p:cNvPr id="5128" name="Oval 11">
            <a:extLst>
              <a:ext uri="{FF2B5EF4-FFF2-40B4-BE49-F238E27FC236}">
                <a16:creationId xmlns:a16="http://schemas.microsoft.com/office/drawing/2014/main" id="{7DFA15FC-5D9E-4B6D-9F36-70D66FA71144}"/>
              </a:ext>
            </a:extLst>
          </p:cNvPr>
          <p:cNvSpPr>
            <a:spLocks noChangeArrowheads="1"/>
          </p:cNvSpPr>
          <p:nvPr/>
        </p:nvSpPr>
        <p:spPr bwMode="auto">
          <a:xfrm>
            <a:off x="4572000" y="4114800"/>
            <a:ext cx="2133600" cy="990600"/>
          </a:xfrm>
          <a:prstGeom prst="ellipse">
            <a:avLst/>
          </a:prstGeom>
          <a:solidFill>
            <a:schemeClr val="bg1"/>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400"/>
              <a:t>Extensions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4A142B5-F3A7-4836-BF4F-3237169E4FCD}"/>
              </a:ext>
            </a:extLst>
          </p:cNvPr>
          <p:cNvSpPr>
            <a:spLocks noGrp="1" noChangeArrowheads="1"/>
          </p:cNvSpPr>
          <p:nvPr>
            <p:ph type="title"/>
          </p:nvPr>
        </p:nvSpPr>
        <p:spPr/>
        <p:txBody>
          <a:bodyPr/>
          <a:lstStyle/>
          <a:p>
            <a:pPr eaLnBrk="1" hangingPunct="1"/>
            <a:r>
              <a:rPr lang="fr-FR" altLang="fr-FR"/>
              <a:t>Le langage</a:t>
            </a:r>
          </a:p>
        </p:txBody>
      </p:sp>
      <p:sp>
        <p:nvSpPr>
          <p:cNvPr id="6147" name="Rectangle 3">
            <a:extLst>
              <a:ext uri="{FF2B5EF4-FFF2-40B4-BE49-F238E27FC236}">
                <a16:creationId xmlns:a16="http://schemas.microsoft.com/office/drawing/2014/main" id="{7524F978-EE53-4F2E-BD6F-D0A5E29431B1}"/>
              </a:ext>
            </a:extLst>
          </p:cNvPr>
          <p:cNvSpPr>
            <a:spLocks noGrp="1" noChangeArrowheads="1"/>
          </p:cNvSpPr>
          <p:nvPr>
            <p:ph type="body" idx="1"/>
          </p:nvPr>
        </p:nvSpPr>
        <p:spPr/>
        <p:txBody>
          <a:bodyPr/>
          <a:lstStyle/>
          <a:p>
            <a:pPr eaLnBrk="1" hangingPunct="1"/>
            <a:r>
              <a:rPr lang="fr-FR" altLang="fr-FR"/>
              <a:t>Orienté objet</a:t>
            </a:r>
          </a:p>
          <a:p>
            <a:pPr eaLnBrk="1" hangingPunct="1"/>
            <a:r>
              <a:rPr lang="fr-FR" altLang="fr-FR"/>
              <a:t>Basé sur C++</a:t>
            </a:r>
          </a:p>
          <a:p>
            <a:pPr eaLnBrk="1" hangingPunct="1"/>
            <a:r>
              <a:rPr lang="fr-FR" altLang="fr-FR"/>
              <a:t>Gestion de la mémoire simplifiée</a:t>
            </a:r>
          </a:p>
          <a:p>
            <a:pPr eaLnBrk="1" hangingPunct="1"/>
            <a:r>
              <a:rPr lang="fr-FR" altLang="fr-FR"/>
              <a:t>Multi-thread</a:t>
            </a:r>
          </a:p>
          <a:p>
            <a:pPr eaLnBrk="1" hangingPunct="1"/>
            <a:r>
              <a:rPr lang="fr-FR" altLang="fr-FR"/>
              <a:t>Distribué</a:t>
            </a:r>
          </a:p>
          <a:p>
            <a:pPr eaLnBrk="1" hangingPunct="1"/>
            <a:r>
              <a:rPr lang="fr-FR" altLang="fr-FR"/>
              <a:t>portable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99AC22A-0512-4F84-BC1C-10C117366A15}"/>
              </a:ext>
            </a:extLst>
          </p:cNvPr>
          <p:cNvSpPr>
            <a:spLocks noGrp="1" noChangeArrowheads="1"/>
          </p:cNvSpPr>
          <p:nvPr>
            <p:ph type="title"/>
          </p:nvPr>
        </p:nvSpPr>
        <p:spPr/>
        <p:txBody>
          <a:bodyPr/>
          <a:lstStyle/>
          <a:p>
            <a:pPr eaLnBrk="1" hangingPunct="1"/>
            <a:r>
              <a:rPr lang="fr-FR" altLang="fr-FR"/>
              <a:t>Concepts</a:t>
            </a:r>
          </a:p>
        </p:txBody>
      </p:sp>
      <p:grpSp>
        <p:nvGrpSpPr>
          <p:cNvPr id="7171" name="Group 180">
            <a:extLst>
              <a:ext uri="{FF2B5EF4-FFF2-40B4-BE49-F238E27FC236}">
                <a16:creationId xmlns:a16="http://schemas.microsoft.com/office/drawing/2014/main" id="{6D4729DA-7D6D-43FA-B876-E2B4C0144CC9}"/>
              </a:ext>
            </a:extLst>
          </p:cNvPr>
          <p:cNvGrpSpPr>
            <a:grpSpLocks/>
          </p:cNvGrpSpPr>
          <p:nvPr/>
        </p:nvGrpSpPr>
        <p:grpSpPr bwMode="auto">
          <a:xfrm>
            <a:off x="609600" y="1219200"/>
            <a:ext cx="1066800" cy="838200"/>
            <a:chOff x="1584" y="816"/>
            <a:chExt cx="672" cy="528"/>
          </a:xfrm>
        </p:grpSpPr>
        <p:sp>
          <p:nvSpPr>
            <p:cNvPr id="7323" name="AutoShape 179">
              <a:extLst>
                <a:ext uri="{FF2B5EF4-FFF2-40B4-BE49-F238E27FC236}">
                  <a16:creationId xmlns:a16="http://schemas.microsoft.com/office/drawing/2014/main" id="{00E58DB1-D49F-4B17-8D4B-D77E6B108441}"/>
                </a:ext>
              </a:extLst>
            </p:cNvPr>
            <p:cNvSpPr>
              <a:spLocks noChangeArrowheads="1"/>
            </p:cNvSpPr>
            <p:nvPr/>
          </p:nvSpPr>
          <p:spPr bwMode="auto">
            <a:xfrm flipH="1" flipV="1">
              <a:off x="1584" y="816"/>
              <a:ext cx="672" cy="528"/>
            </a:xfrm>
            <a:prstGeom prst="foldedCorner">
              <a:avLst>
                <a:gd name="adj" fmla="val 12500"/>
              </a:avLst>
            </a:prstGeom>
            <a:solidFill>
              <a:schemeClr val="bg1"/>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7324" name="Line 21">
              <a:extLst>
                <a:ext uri="{FF2B5EF4-FFF2-40B4-BE49-F238E27FC236}">
                  <a16:creationId xmlns:a16="http://schemas.microsoft.com/office/drawing/2014/main" id="{34FE502F-F25A-4E0D-A89B-8EBDBF497900}"/>
                </a:ext>
              </a:extLst>
            </p:cNvPr>
            <p:cNvSpPr>
              <a:spLocks noChangeShapeType="1"/>
            </p:cNvSpPr>
            <p:nvPr/>
          </p:nvSpPr>
          <p:spPr bwMode="auto">
            <a:xfrm>
              <a:off x="1639" y="976"/>
              <a:ext cx="6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325" name="Line 22">
              <a:extLst>
                <a:ext uri="{FF2B5EF4-FFF2-40B4-BE49-F238E27FC236}">
                  <a16:creationId xmlns:a16="http://schemas.microsoft.com/office/drawing/2014/main" id="{4DD8CF80-82BD-4E4D-8D19-5CECEA125FF0}"/>
                </a:ext>
              </a:extLst>
            </p:cNvPr>
            <p:cNvSpPr>
              <a:spLocks noChangeShapeType="1"/>
            </p:cNvSpPr>
            <p:nvPr/>
          </p:nvSpPr>
          <p:spPr bwMode="auto">
            <a:xfrm>
              <a:off x="1639" y="1040"/>
              <a:ext cx="4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326" name="Line 23">
              <a:extLst>
                <a:ext uri="{FF2B5EF4-FFF2-40B4-BE49-F238E27FC236}">
                  <a16:creationId xmlns:a16="http://schemas.microsoft.com/office/drawing/2014/main" id="{435A97D1-8C7A-45B5-B023-DDEA7C497202}"/>
                </a:ext>
              </a:extLst>
            </p:cNvPr>
            <p:cNvSpPr>
              <a:spLocks noChangeShapeType="1"/>
            </p:cNvSpPr>
            <p:nvPr/>
          </p:nvSpPr>
          <p:spPr bwMode="auto">
            <a:xfrm>
              <a:off x="1639" y="1104"/>
              <a:ext cx="3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327" name="Line 24">
              <a:extLst>
                <a:ext uri="{FF2B5EF4-FFF2-40B4-BE49-F238E27FC236}">
                  <a16:creationId xmlns:a16="http://schemas.microsoft.com/office/drawing/2014/main" id="{FAFED4AD-A8CC-4821-8F67-14D9BDC15911}"/>
                </a:ext>
              </a:extLst>
            </p:cNvPr>
            <p:cNvSpPr>
              <a:spLocks noChangeShapeType="1"/>
            </p:cNvSpPr>
            <p:nvPr/>
          </p:nvSpPr>
          <p:spPr bwMode="auto">
            <a:xfrm>
              <a:off x="1639" y="1168"/>
              <a:ext cx="5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328" name="Line 25">
              <a:extLst>
                <a:ext uri="{FF2B5EF4-FFF2-40B4-BE49-F238E27FC236}">
                  <a16:creationId xmlns:a16="http://schemas.microsoft.com/office/drawing/2014/main" id="{B6348DCE-D684-4F00-BBF4-9E04313B3191}"/>
                </a:ext>
              </a:extLst>
            </p:cNvPr>
            <p:cNvSpPr>
              <a:spLocks noChangeShapeType="1"/>
            </p:cNvSpPr>
            <p:nvPr/>
          </p:nvSpPr>
          <p:spPr bwMode="auto">
            <a:xfrm>
              <a:off x="1639" y="123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7172" name="Group 27">
            <a:extLst>
              <a:ext uri="{FF2B5EF4-FFF2-40B4-BE49-F238E27FC236}">
                <a16:creationId xmlns:a16="http://schemas.microsoft.com/office/drawing/2014/main" id="{6DE94323-DD30-4F15-9875-098178537E94}"/>
              </a:ext>
            </a:extLst>
          </p:cNvPr>
          <p:cNvGrpSpPr>
            <a:grpSpLocks/>
          </p:cNvGrpSpPr>
          <p:nvPr/>
        </p:nvGrpSpPr>
        <p:grpSpPr bwMode="auto">
          <a:xfrm>
            <a:off x="7391400" y="1981200"/>
            <a:ext cx="1600200" cy="1524000"/>
            <a:chOff x="1337" y="3359"/>
            <a:chExt cx="658" cy="661"/>
          </a:xfrm>
        </p:grpSpPr>
        <p:grpSp>
          <p:nvGrpSpPr>
            <p:cNvPr id="7294" name="Group 28">
              <a:extLst>
                <a:ext uri="{FF2B5EF4-FFF2-40B4-BE49-F238E27FC236}">
                  <a16:creationId xmlns:a16="http://schemas.microsoft.com/office/drawing/2014/main" id="{CD444496-54D7-4858-AF15-13FDB5D3C177}"/>
                </a:ext>
              </a:extLst>
            </p:cNvPr>
            <p:cNvGrpSpPr>
              <a:grpSpLocks/>
            </p:cNvGrpSpPr>
            <p:nvPr/>
          </p:nvGrpSpPr>
          <p:grpSpPr bwMode="auto">
            <a:xfrm>
              <a:off x="1337" y="3814"/>
              <a:ext cx="484" cy="206"/>
              <a:chOff x="1337" y="3814"/>
              <a:chExt cx="484" cy="206"/>
            </a:xfrm>
          </p:grpSpPr>
          <p:sp>
            <p:nvSpPr>
              <p:cNvPr id="7316" name="Freeform 29">
                <a:extLst>
                  <a:ext uri="{FF2B5EF4-FFF2-40B4-BE49-F238E27FC236}">
                    <a16:creationId xmlns:a16="http://schemas.microsoft.com/office/drawing/2014/main" id="{8DB19CEB-B759-4C4A-B26C-7A1B797EEB33}"/>
                  </a:ext>
                </a:extLst>
              </p:cNvPr>
              <p:cNvSpPr>
                <a:spLocks/>
              </p:cNvSpPr>
              <p:nvPr/>
            </p:nvSpPr>
            <p:spPr bwMode="auto">
              <a:xfrm>
                <a:off x="1337" y="3894"/>
                <a:ext cx="484" cy="126"/>
              </a:xfrm>
              <a:custGeom>
                <a:avLst/>
                <a:gdLst>
                  <a:gd name="T0" fmla="*/ 0 w 484"/>
                  <a:gd name="T1" fmla="*/ 0 h 126"/>
                  <a:gd name="T2" fmla="*/ 0 w 484"/>
                  <a:gd name="T3" fmla="*/ 14 h 126"/>
                  <a:gd name="T4" fmla="*/ 393 w 484"/>
                  <a:gd name="T5" fmla="*/ 125 h 126"/>
                  <a:gd name="T6" fmla="*/ 483 w 484"/>
                  <a:gd name="T7" fmla="*/ 37 h 126"/>
                  <a:gd name="T8" fmla="*/ 483 w 484"/>
                  <a:gd name="T9" fmla="*/ 18 h 126"/>
                  <a:gd name="T10" fmla="*/ 0 60000 65536"/>
                  <a:gd name="T11" fmla="*/ 0 60000 65536"/>
                  <a:gd name="T12" fmla="*/ 0 60000 65536"/>
                  <a:gd name="T13" fmla="*/ 0 60000 65536"/>
                  <a:gd name="T14" fmla="*/ 0 60000 65536"/>
                  <a:gd name="T15" fmla="*/ 0 w 484"/>
                  <a:gd name="T16" fmla="*/ 0 h 126"/>
                  <a:gd name="T17" fmla="*/ 484 w 484"/>
                  <a:gd name="T18" fmla="*/ 126 h 126"/>
                </a:gdLst>
                <a:ahLst/>
                <a:cxnLst>
                  <a:cxn ang="T10">
                    <a:pos x="T0" y="T1"/>
                  </a:cxn>
                  <a:cxn ang="T11">
                    <a:pos x="T2" y="T3"/>
                  </a:cxn>
                  <a:cxn ang="T12">
                    <a:pos x="T4" y="T5"/>
                  </a:cxn>
                  <a:cxn ang="T13">
                    <a:pos x="T6" y="T7"/>
                  </a:cxn>
                  <a:cxn ang="T14">
                    <a:pos x="T8" y="T9"/>
                  </a:cxn>
                </a:cxnLst>
                <a:rect l="T15" t="T16" r="T17" b="T18"/>
                <a:pathLst>
                  <a:path w="484" h="126">
                    <a:moveTo>
                      <a:pt x="0" y="0"/>
                    </a:moveTo>
                    <a:lnTo>
                      <a:pt x="0" y="14"/>
                    </a:lnTo>
                    <a:lnTo>
                      <a:pt x="393" y="125"/>
                    </a:lnTo>
                    <a:lnTo>
                      <a:pt x="483" y="37"/>
                    </a:lnTo>
                    <a:lnTo>
                      <a:pt x="483" y="18"/>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317" name="Freeform 30">
                <a:extLst>
                  <a:ext uri="{FF2B5EF4-FFF2-40B4-BE49-F238E27FC236}">
                    <a16:creationId xmlns:a16="http://schemas.microsoft.com/office/drawing/2014/main" id="{2608D786-D879-41A8-B49C-440A25351BB4}"/>
                  </a:ext>
                </a:extLst>
              </p:cNvPr>
              <p:cNvSpPr>
                <a:spLocks/>
              </p:cNvSpPr>
              <p:nvPr/>
            </p:nvSpPr>
            <p:spPr bwMode="auto">
              <a:xfrm>
                <a:off x="1337" y="3814"/>
                <a:ext cx="484" cy="189"/>
              </a:xfrm>
              <a:custGeom>
                <a:avLst/>
                <a:gdLst>
                  <a:gd name="T0" fmla="*/ 107 w 484"/>
                  <a:gd name="T1" fmla="*/ 0 h 189"/>
                  <a:gd name="T2" fmla="*/ 483 w 484"/>
                  <a:gd name="T3" fmla="*/ 96 h 189"/>
                  <a:gd name="T4" fmla="*/ 390 w 484"/>
                  <a:gd name="T5" fmla="*/ 188 h 189"/>
                  <a:gd name="T6" fmla="*/ 0 w 484"/>
                  <a:gd name="T7" fmla="*/ 79 h 189"/>
                  <a:gd name="T8" fmla="*/ 107 w 484"/>
                  <a:gd name="T9" fmla="*/ 0 h 189"/>
                  <a:gd name="T10" fmla="*/ 0 60000 65536"/>
                  <a:gd name="T11" fmla="*/ 0 60000 65536"/>
                  <a:gd name="T12" fmla="*/ 0 60000 65536"/>
                  <a:gd name="T13" fmla="*/ 0 60000 65536"/>
                  <a:gd name="T14" fmla="*/ 0 60000 65536"/>
                  <a:gd name="T15" fmla="*/ 0 w 484"/>
                  <a:gd name="T16" fmla="*/ 0 h 189"/>
                  <a:gd name="T17" fmla="*/ 484 w 484"/>
                  <a:gd name="T18" fmla="*/ 189 h 189"/>
                </a:gdLst>
                <a:ahLst/>
                <a:cxnLst>
                  <a:cxn ang="T10">
                    <a:pos x="T0" y="T1"/>
                  </a:cxn>
                  <a:cxn ang="T11">
                    <a:pos x="T2" y="T3"/>
                  </a:cxn>
                  <a:cxn ang="T12">
                    <a:pos x="T4" y="T5"/>
                  </a:cxn>
                  <a:cxn ang="T13">
                    <a:pos x="T6" y="T7"/>
                  </a:cxn>
                  <a:cxn ang="T14">
                    <a:pos x="T8" y="T9"/>
                  </a:cxn>
                </a:cxnLst>
                <a:rect l="T15" t="T16" r="T17" b="T18"/>
                <a:pathLst>
                  <a:path w="484" h="189">
                    <a:moveTo>
                      <a:pt x="107" y="0"/>
                    </a:moveTo>
                    <a:lnTo>
                      <a:pt x="483" y="96"/>
                    </a:lnTo>
                    <a:lnTo>
                      <a:pt x="390" y="188"/>
                    </a:lnTo>
                    <a:lnTo>
                      <a:pt x="0" y="79"/>
                    </a:lnTo>
                    <a:lnTo>
                      <a:pt x="107" y="0"/>
                    </a:lnTo>
                  </a:path>
                </a:pathLst>
              </a:custGeom>
              <a:solidFill>
                <a:schemeClr val="bg1"/>
              </a:solidFill>
              <a:ln w="12699" cap="rnd">
                <a:solidFill>
                  <a:schemeClr val="tx1"/>
                </a:solidFill>
                <a:round/>
                <a:headEnd/>
                <a:tailEnd/>
              </a:ln>
            </p:spPr>
            <p:txBody>
              <a:bodyPr/>
              <a:lstStyle/>
              <a:p>
                <a:endParaRPr lang="fr-FR"/>
              </a:p>
            </p:txBody>
          </p:sp>
          <p:sp>
            <p:nvSpPr>
              <p:cNvPr id="7318" name="Freeform 31">
                <a:extLst>
                  <a:ext uri="{FF2B5EF4-FFF2-40B4-BE49-F238E27FC236}">
                    <a16:creationId xmlns:a16="http://schemas.microsoft.com/office/drawing/2014/main" id="{CBD0D575-5F72-4BE6-B063-1BD15FE8D716}"/>
                  </a:ext>
                </a:extLst>
              </p:cNvPr>
              <p:cNvSpPr>
                <a:spLocks/>
              </p:cNvSpPr>
              <p:nvPr/>
            </p:nvSpPr>
            <p:spPr bwMode="auto">
              <a:xfrm>
                <a:off x="1437" y="3825"/>
                <a:ext cx="293" cy="85"/>
              </a:xfrm>
              <a:custGeom>
                <a:avLst/>
                <a:gdLst>
                  <a:gd name="T0" fmla="*/ 12 w 293"/>
                  <a:gd name="T1" fmla="*/ 0 h 85"/>
                  <a:gd name="T2" fmla="*/ 0 w 293"/>
                  <a:gd name="T3" fmla="*/ 8 h 85"/>
                  <a:gd name="T4" fmla="*/ 281 w 293"/>
                  <a:gd name="T5" fmla="*/ 84 h 85"/>
                  <a:gd name="T6" fmla="*/ 292 w 293"/>
                  <a:gd name="T7" fmla="*/ 74 h 85"/>
                  <a:gd name="T8" fmla="*/ 12 w 293"/>
                  <a:gd name="T9" fmla="*/ 0 h 85"/>
                  <a:gd name="T10" fmla="*/ 0 60000 65536"/>
                  <a:gd name="T11" fmla="*/ 0 60000 65536"/>
                  <a:gd name="T12" fmla="*/ 0 60000 65536"/>
                  <a:gd name="T13" fmla="*/ 0 60000 65536"/>
                  <a:gd name="T14" fmla="*/ 0 60000 65536"/>
                  <a:gd name="T15" fmla="*/ 0 w 293"/>
                  <a:gd name="T16" fmla="*/ 0 h 85"/>
                  <a:gd name="T17" fmla="*/ 293 w 293"/>
                  <a:gd name="T18" fmla="*/ 85 h 85"/>
                </a:gdLst>
                <a:ahLst/>
                <a:cxnLst>
                  <a:cxn ang="T10">
                    <a:pos x="T0" y="T1"/>
                  </a:cxn>
                  <a:cxn ang="T11">
                    <a:pos x="T2" y="T3"/>
                  </a:cxn>
                  <a:cxn ang="T12">
                    <a:pos x="T4" y="T5"/>
                  </a:cxn>
                  <a:cxn ang="T13">
                    <a:pos x="T6" y="T7"/>
                  </a:cxn>
                  <a:cxn ang="T14">
                    <a:pos x="T8" y="T9"/>
                  </a:cxn>
                </a:cxnLst>
                <a:rect l="T15" t="T16" r="T17" b="T18"/>
                <a:pathLst>
                  <a:path w="293" h="85">
                    <a:moveTo>
                      <a:pt x="12" y="0"/>
                    </a:moveTo>
                    <a:lnTo>
                      <a:pt x="0" y="8"/>
                    </a:lnTo>
                    <a:lnTo>
                      <a:pt x="281" y="84"/>
                    </a:lnTo>
                    <a:lnTo>
                      <a:pt x="292" y="74"/>
                    </a:lnTo>
                    <a:lnTo>
                      <a:pt x="12"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319" name="Freeform 32">
                <a:extLst>
                  <a:ext uri="{FF2B5EF4-FFF2-40B4-BE49-F238E27FC236}">
                    <a16:creationId xmlns:a16="http://schemas.microsoft.com/office/drawing/2014/main" id="{69D16BA3-E70F-4E43-8855-3A3275B58986}"/>
                  </a:ext>
                </a:extLst>
              </p:cNvPr>
              <p:cNvSpPr>
                <a:spLocks/>
              </p:cNvSpPr>
              <p:nvPr/>
            </p:nvSpPr>
            <p:spPr bwMode="auto">
              <a:xfrm>
                <a:off x="1374" y="3842"/>
                <a:ext cx="287" cy="106"/>
              </a:xfrm>
              <a:custGeom>
                <a:avLst/>
                <a:gdLst>
                  <a:gd name="T0" fmla="*/ 53 w 287"/>
                  <a:gd name="T1" fmla="*/ 0 h 106"/>
                  <a:gd name="T2" fmla="*/ 0 w 287"/>
                  <a:gd name="T3" fmla="*/ 39 h 106"/>
                  <a:gd name="T4" fmla="*/ 17 w 287"/>
                  <a:gd name="T5" fmla="*/ 44 h 106"/>
                  <a:gd name="T6" fmla="*/ 27 w 287"/>
                  <a:gd name="T7" fmla="*/ 36 h 106"/>
                  <a:gd name="T8" fmla="*/ 40 w 287"/>
                  <a:gd name="T9" fmla="*/ 40 h 106"/>
                  <a:gd name="T10" fmla="*/ 31 w 287"/>
                  <a:gd name="T11" fmla="*/ 48 h 106"/>
                  <a:gd name="T12" fmla="*/ 205 w 287"/>
                  <a:gd name="T13" fmla="*/ 96 h 106"/>
                  <a:gd name="T14" fmla="*/ 214 w 287"/>
                  <a:gd name="T15" fmla="*/ 89 h 106"/>
                  <a:gd name="T16" fmla="*/ 230 w 287"/>
                  <a:gd name="T17" fmla="*/ 93 h 106"/>
                  <a:gd name="T18" fmla="*/ 221 w 287"/>
                  <a:gd name="T19" fmla="*/ 101 h 106"/>
                  <a:gd name="T20" fmla="*/ 235 w 287"/>
                  <a:gd name="T21" fmla="*/ 105 h 106"/>
                  <a:gd name="T22" fmla="*/ 286 w 287"/>
                  <a:gd name="T23" fmla="*/ 60 h 106"/>
                  <a:gd name="T24" fmla="*/ 53 w 287"/>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106"/>
                  <a:gd name="T41" fmla="*/ 287 w 287"/>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106">
                    <a:moveTo>
                      <a:pt x="53" y="0"/>
                    </a:moveTo>
                    <a:lnTo>
                      <a:pt x="0" y="39"/>
                    </a:lnTo>
                    <a:lnTo>
                      <a:pt x="17" y="44"/>
                    </a:lnTo>
                    <a:lnTo>
                      <a:pt x="27" y="36"/>
                    </a:lnTo>
                    <a:lnTo>
                      <a:pt x="40" y="40"/>
                    </a:lnTo>
                    <a:lnTo>
                      <a:pt x="31" y="48"/>
                    </a:lnTo>
                    <a:lnTo>
                      <a:pt x="205" y="96"/>
                    </a:lnTo>
                    <a:lnTo>
                      <a:pt x="214" y="89"/>
                    </a:lnTo>
                    <a:lnTo>
                      <a:pt x="230" y="93"/>
                    </a:lnTo>
                    <a:lnTo>
                      <a:pt x="221" y="101"/>
                    </a:lnTo>
                    <a:lnTo>
                      <a:pt x="235" y="105"/>
                    </a:lnTo>
                    <a:lnTo>
                      <a:pt x="286" y="60"/>
                    </a:lnTo>
                    <a:lnTo>
                      <a:pt x="53"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320" name="Freeform 33">
                <a:extLst>
                  <a:ext uri="{FF2B5EF4-FFF2-40B4-BE49-F238E27FC236}">
                    <a16:creationId xmlns:a16="http://schemas.microsoft.com/office/drawing/2014/main" id="{15152B7F-A074-449E-8B3E-65F569A64DF8}"/>
                  </a:ext>
                </a:extLst>
              </p:cNvPr>
              <p:cNvSpPr>
                <a:spLocks/>
              </p:cNvSpPr>
              <p:nvPr/>
            </p:nvSpPr>
            <p:spPr bwMode="auto">
              <a:xfrm>
                <a:off x="1651" y="3906"/>
                <a:ext cx="62" cy="28"/>
              </a:xfrm>
              <a:custGeom>
                <a:avLst/>
                <a:gdLst>
                  <a:gd name="T0" fmla="*/ 20 w 62"/>
                  <a:gd name="T1" fmla="*/ 0 h 28"/>
                  <a:gd name="T2" fmla="*/ 61 w 62"/>
                  <a:gd name="T3" fmla="*/ 10 h 28"/>
                  <a:gd name="T4" fmla="*/ 40 w 62"/>
                  <a:gd name="T5" fmla="*/ 27 h 28"/>
                  <a:gd name="T6" fmla="*/ 0 w 62"/>
                  <a:gd name="T7" fmla="*/ 16 h 28"/>
                  <a:gd name="T8" fmla="*/ 20 w 62"/>
                  <a:gd name="T9" fmla="*/ 0 h 28"/>
                  <a:gd name="T10" fmla="*/ 0 60000 65536"/>
                  <a:gd name="T11" fmla="*/ 0 60000 65536"/>
                  <a:gd name="T12" fmla="*/ 0 60000 65536"/>
                  <a:gd name="T13" fmla="*/ 0 60000 65536"/>
                  <a:gd name="T14" fmla="*/ 0 60000 65536"/>
                  <a:gd name="T15" fmla="*/ 0 w 62"/>
                  <a:gd name="T16" fmla="*/ 0 h 28"/>
                  <a:gd name="T17" fmla="*/ 62 w 62"/>
                  <a:gd name="T18" fmla="*/ 28 h 28"/>
                </a:gdLst>
                <a:ahLst/>
                <a:cxnLst>
                  <a:cxn ang="T10">
                    <a:pos x="T0" y="T1"/>
                  </a:cxn>
                  <a:cxn ang="T11">
                    <a:pos x="T2" y="T3"/>
                  </a:cxn>
                  <a:cxn ang="T12">
                    <a:pos x="T4" y="T5"/>
                  </a:cxn>
                  <a:cxn ang="T13">
                    <a:pos x="T6" y="T7"/>
                  </a:cxn>
                  <a:cxn ang="T14">
                    <a:pos x="T8" y="T9"/>
                  </a:cxn>
                </a:cxnLst>
                <a:rect l="T15" t="T16" r="T17" b="T18"/>
                <a:pathLst>
                  <a:path w="62" h="28">
                    <a:moveTo>
                      <a:pt x="20" y="0"/>
                    </a:moveTo>
                    <a:lnTo>
                      <a:pt x="61" y="10"/>
                    </a:lnTo>
                    <a:lnTo>
                      <a:pt x="40" y="27"/>
                    </a:lnTo>
                    <a:lnTo>
                      <a:pt x="0" y="16"/>
                    </a:lnTo>
                    <a:lnTo>
                      <a:pt x="2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321" name="Freeform 34">
                <a:extLst>
                  <a:ext uri="{FF2B5EF4-FFF2-40B4-BE49-F238E27FC236}">
                    <a16:creationId xmlns:a16="http://schemas.microsoft.com/office/drawing/2014/main" id="{66093CCC-54BE-482F-A61C-21FC65D0EFAC}"/>
                  </a:ext>
                </a:extLst>
              </p:cNvPr>
              <p:cNvSpPr>
                <a:spLocks/>
              </p:cNvSpPr>
              <p:nvPr/>
            </p:nvSpPr>
            <p:spPr bwMode="auto">
              <a:xfrm>
                <a:off x="1621" y="3936"/>
                <a:ext cx="52" cy="26"/>
              </a:xfrm>
              <a:custGeom>
                <a:avLst/>
                <a:gdLst>
                  <a:gd name="T0" fmla="*/ 10 w 52"/>
                  <a:gd name="T1" fmla="*/ 2 h 26"/>
                  <a:gd name="T2" fmla="*/ 22 w 52"/>
                  <a:gd name="T3" fmla="*/ 6 h 26"/>
                  <a:gd name="T4" fmla="*/ 30 w 52"/>
                  <a:gd name="T5" fmla="*/ 0 h 26"/>
                  <a:gd name="T6" fmla="*/ 43 w 52"/>
                  <a:gd name="T7" fmla="*/ 4 h 26"/>
                  <a:gd name="T8" fmla="*/ 36 w 52"/>
                  <a:gd name="T9" fmla="*/ 11 h 26"/>
                  <a:gd name="T10" fmla="*/ 51 w 52"/>
                  <a:gd name="T11" fmla="*/ 15 h 26"/>
                  <a:gd name="T12" fmla="*/ 40 w 52"/>
                  <a:gd name="T13" fmla="*/ 25 h 26"/>
                  <a:gd name="T14" fmla="*/ 0 w 52"/>
                  <a:gd name="T15" fmla="*/ 13 h 26"/>
                  <a:gd name="T16" fmla="*/ 10 w 52"/>
                  <a:gd name="T17" fmla="*/ 2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6"/>
                  <a:gd name="T29" fmla="*/ 52 w 52"/>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6">
                    <a:moveTo>
                      <a:pt x="10" y="2"/>
                    </a:moveTo>
                    <a:lnTo>
                      <a:pt x="22" y="6"/>
                    </a:lnTo>
                    <a:lnTo>
                      <a:pt x="30" y="0"/>
                    </a:lnTo>
                    <a:lnTo>
                      <a:pt x="43" y="4"/>
                    </a:lnTo>
                    <a:lnTo>
                      <a:pt x="36" y="11"/>
                    </a:lnTo>
                    <a:lnTo>
                      <a:pt x="51" y="15"/>
                    </a:lnTo>
                    <a:lnTo>
                      <a:pt x="40" y="25"/>
                    </a:lnTo>
                    <a:lnTo>
                      <a:pt x="0" y="13"/>
                    </a:lnTo>
                    <a:lnTo>
                      <a:pt x="10" y="2"/>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322" name="Freeform 35">
                <a:extLst>
                  <a:ext uri="{FF2B5EF4-FFF2-40B4-BE49-F238E27FC236}">
                    <a16:creationId xmlns:a16="http://schemas.microsoft.com/office/drawing/2014/main" id="{F8C03DAE-0EF9-4638-AD36-BCE93E4298B2}"/>
                  </a:ext>
                </a:extLst>
              </p:cNvPr>
              <p:cNvSpPr>
                <a:spLocks/>
              </p:cNvSpPr>
              <p:nvPr/>
            </p:nvSpPr>
            <p:spPr bwMode="auto">
              <a:xfrm>
                <a:off x="1677" y="3922"/>
                <a:ext cx="100" cy="60"/>
              </a:xfrm>
              <a:custGeom>
                <a:avLst/>
                <a:gdLst>
                  <a:gd name="T0" fmla="*/ 50 w 100"/>
                  <a:gd name="T1" fmla="*/ 0 h 60"/>
                  <a:gd name="T2" fmla="*/ 99 w 100"/>
                  <a:gd name="T3" fmla="*/ 11 h 60"/>
                  <a:gd name="T4" fmla="*/ 49 w 100"/>
                  <a:gd name="T5" fmla="*/ 59 h 60"/>
                  <a:gd name="T6" fmla="*/ 0 w 100"/>
                  <a:gd name="T7" fmla="*/ 43 h 60"/>
                  <a:gd name="T8" fmla="*/ 50 w 100"/>
                  <a:gd name="T9" fmla="*/ 0 h 60"/>
                  <a:gd name="T10" fmla="*/ 0 60000 65536"/>
                  <a:gd name="T11" fmla="*/ 0 60000 65536"/>
                  <a:gd name="T12" fmla="*/ 0 60000 65536"/>
                  <a:gd name="T13" fmla="*/ 0 60000 65536"/>
                  <a:gd name="T14" fmla="*/ 0 60000 65536"/>
                  <a:gd name="T15" fmla="*/ 0 w 100"/>
                  <a:gd name="T16" fmla="*/ 0 h 60"/>
                  <a:gd name="T17" fmla="*/ 100 w 100"/>
                  <a:gd name="T18" fmla="*/ 60 h 60"/>
                </a:gdLst>
                <a:ahLst/>
                <a:cxnLst>
                  <a:cxn ang="T10">
                    <a:pos x="T0" y="T1"/>
                  </a:cxn>
                  <a:cxn ang="T11">
                    <a:pos x="T2" y="T3"/>
                  </a:cxn>
                  <a:cxn ang="T12">
                    <a:pos x="T4" y="T5"/>
                  </a:cxn>
                  <a:cxn ang="T13">
                    <a:pos x="T6" y="T7"/>
                  </a:cxn>
                  <a:cxn ang="T14">
                    <a:pos x="T8" y="T9"/>
                  </a:cxn>
                </a:cxnLst>
                <a:rect l="T15" t="T16" r="T17" b="T18"/>
                <a:pathLst>
                  <a:path w="100" h="60">
                    <a:moveTo>
                      <a:pt x="50" y="0"/>
                    </a:moveTo>
                    <a:lnTo>
                      <a:pt x="99" y="11"/>
                    </a:lnTo>
                    <a:lnTo>
                      <a:pt x="49" y="59"/>
                    </a:lnTo>
                    <a:lnTo>
                      <a:pt x="0" y="43"/>
                    </a:lnTo>
                    <a:lnTo>
                      <a:pt x="5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295" name="Group 36">
              <a:extLst>
                <a:ext uri="{FF2B5EF4-FFF2-40B4-BE49-F238E27FC236}">
                  <a16:creationId xmlns:a16="http://schemas.microsoft.com/office/drawing/2014/main" id="{7FAB4A43-3ED9-496B-99DC-4C863C753E66}"/>
                </a:ext>
              </a:extLst>
            </p:cNvPr>
            <p:cNvGrpSpPr>
              <a:grpSpLocks/>
            </p:cNvGrpSpPr>
            <p:nvPr/>
          </p:nvGrpSpPr>
          <p:grpSpPr bwMode="auto">
            <a:xfrm>
              <a:off x="1489" y="3635"/>
              <a:ext cx="506" cy="261"/>
              <a:chOff x="1489" y="3635"/>
              <a:chExt cx="506" cy="261"/>
            </a:xfrm>
          </p:grpSpPr>
          <p:sp>
            <p:nvSpPr>
              <p:cNvPr id="7304" name="Freeform 37">
                <a:extLst>
                  <a:ext uri="{FF2B5EF4-FFF2-40B4-BE49-F238E27FC236}">
                    <a16:creationId xmlns:a16="http://schemas.microsoft.com/office/drawing/2014/main" id="{F580217A-94DD-4057-AF74-5A5AA92C1A33}"/>
                  </a:ext>
                </a:extLst>
              </p:cNvPr>
              <p:cNvSpPr>
                <a:spLocks/>
              </p:cNvSpPr>
              <p:nvPr/>
            </p:nvSpPr>
            <p:spPr bwMode="auto">
              <a:xfrm>
                <a:off x="1820" y="3706"/>
                <a:ext cx="175" cy="190"/>
              </a:xfrm>
              <a:custGeom>
                <a:avLst/>
                <a:gdLst>
                  <a:gd name="T0" fmla="*/ 0 w 175"/>
                  <a:gd name="T1" fmla="*/ 189 h 190"/>
                  <a:gd name="T2" fmla="*/ 0 w 175"/>
                  <a:gd name="T3" fmla="*/ 102 h 190"/>
                  <a:gd name="T4" fmla="*/ 174 w 175"/>
                  <a:gd name="T5" fmla="*/ 0 h 190"/>
                  <a:gd name="T6" fmla="*/ 174 w 175"/>
                  <a:gd name="T7" fmla="*/ 84 h 190"/>
                  <a:gd name="T8" fmla="*/ 0 w 175"/>
                  <a:gd name="T9" fmla="*/ 189 h 190"/>
                  <a:gd name="T10" fmla="*/ 0 60000 65536"/>
                  <a:gd name="T11" fmla="*/ 0 60000 65536"/>
                  <a:gd name="T12" fmla="*/ 0 60000 65536"/>
                  <a:gd name="T13" fmla="*/ 0 60000 65536"/>
                  <a:gd name="T14" fmla="*/ 0 60000 65536"/>
                  <a:gd name="T15" fmla="*/ 0 w 175"/>
                  <a:gd name="T16" fmla="*/ 0 h 190"/>
                  <a:gd name="T17" fmla="*/ 175 w 175"/>
                  <a:gd name="T18" fmla="*/ 190 h 190"/>
                </a:gdLst>
                <a:ahLst/>
                <a:cxnLst>
                  <a:cxn ang="T10">
                    <a:pos x="T0" y="T1"/>
                  </a:cxn>
                  <a:cxn ang="T11">
                    <a:pos x="T2" y="T3"/>
                  </a:cxn>
                  <a:cxn ang="T12">
                    <a:pos x="T4" y="T5"/>
                  </a:cxn>
                  <a:cxn ang="T13">
                    <a:pos x="T6" y="T7"/>
                  </a:cxn>
                  <a:cxn ang="T14">
                    <a:pos x="T8" y="T9"/>
                  </a:cxn>
                </a:cxnLst>
                <a:rect l="T15" t="T16" r="T17" b="T18"/>
                <a:pathLst>
                  <a:path w="175" h="190">
                    <a:moveTo>
                      <a:pt x="0" y="189"/>
                    </a:moveTo>
                    <a:lnTo>
                      <a:pt x="0" y="102"/>
                    </a:lnTo>
                    <a:lnTo>
                      <a:pt x="174" y="0"/>
                    </a:lnTo>
                    <a:lnTo>
                      <a:pt x="174" y="84"/>
                    </a:lnTo>
                    <a:lnTo>
                      <a:pt x="0" y="189"/>
                    </a:lnTo>
                  </a:path>
                </a:pathLst>
              </a:custGeom>
              <a:solidFill>
                <a:srgbClr val="DADADA"/>
              </a:solidFill>
              <a:ln w="12699" cap="rnd">
                <a:solidFill>
                  <a:srgbClr val="000000"/>
                </a:solidFill>
                <a:round/>
                <a:headEnd/>
                <a:tailEnd/>
              </a:ln>
            </p:spPr>
            <p:txBody>
              <a:bodyPr/>
              <a:lstStyle/>
              <a:p>
                <a:endParaRPr lang="fr-FR"/>
              </a:p>
            </p:txBody>
          </p:sp>
          <p:sp>
            <p:nvSpPr>
              <p:cNvPr id="7305" name="Freeform 38">
                <a:extLst>
                  <a:ext uri="{FF2B5EF4-FFF2-40B4-BE49-F238E27FC236}">
                    <a16:creationId xmlns:a16="http://schemas.microsoft.com/office/drawing/2014/main" id="{03056875-7C0C-4891-929F-FAEFFB05D659}"/>
                  </a:ext>
                </a:extLst>
              </p:cNvPr>
              <p:cNvSpPr>
                <a:spLocks/>
              </p:cNvSpPr>
              <p:nvPr/>
            </p:nvSpPr>
            <p:spPr bwMode="auto">
              <a:xfrm>
                <a:off x="1489" y="3635"/>
                <a:ext cx="506" cy="174"/>
              </a:xfrm>
              <a:custGeom>
                <a:avLst/>
                <a:gdLst>
                  <a:gd name="T0" fmla="*/ 330 w 506"/>
                  <a:gd name="T1" fmla="*/ 173 h 174"/>
                  <a:gd name="T2" fmla="*/ 0 w 506"/>
                  <a:gd name="T3" fmla="*/ 86 h 174"/>
                  <a:gd name="T4" fmla="*/ 183 w 506"/>
                  <a:gd name="T5" fmla="*/ 0 h 174"/>
                  <a:gd name="T6" fmla="*/ 505 w 506"/>
                  <a:gd name="T7" fmla="*/ 70 h 174"/>
                  <a:gd name="T8" fmla="*/ 330 w 506"/>
                  <a:gd name="T9" fmla="*/ 173 h 174"/>
                  <a:gd name="T10" fmla="*/ 0 60000 65536"/>
                  <a:gd name="T11" fmla="*/ 0 60000 65536"/>
                  <a:gd name="T12" fmla="*/ 0 60000 65536"/>
                  <a:gd name="T13" fmla="*/ 0 60000 65536"/>
                  <a:gd name="T14" fmla="*/ 0 60000 65536"/>
                  <a:gd name="T15" fmla="*/ 0 w 506"/>
                  <a:gd name="T16" fmla="*/ 0 h 174"/>
                  <a:gd name="T17" fmla="*/ 506 w 506"/>
                  <a:gd name="T18" fmla="*/ 174 h 174"/>
                </a:gdLst>
                <a:ahLst/>
                <a:cxnLst>
                  <a:cxn ang="T10">
                    <a:pos x="T0" y="T1"/>
                  </a:cxn>
                  <a:cxn ang="T11">
                    <a:pos x="T2" y="T3"/>
                  </a:cxn>
                  <a:cxn ang="T12">
                    <a:pos x="T4" y="T5"/>
                  </a:cxn>
                  <a:cxn ang="T13">
                    <a:pos x="T6" y="T7"/>
                  </a:cxn>
                  <a:cxn ang="T14">
                    <a:pos x="T8" y="T9"/>
                  </a:cxn>
                </a:cxnLst>
                <a:rect l="T15" t="T16" r="T17" b="T18"/>
                <a:pathLst>
                  <a:path w="506" h="174">
                    <a:moveTo>
                      <a:pt x="330" y="173"/>
                    </a:moveTo>
                    <a:lnTo>
                      <a:pt x="0" y="86"/>
                    </a:lnTo>
                    <a:lnTo>
                      <a:pt x="183" y="0"/>
                    </a:lnTo>
                    <a:lnTo>
                      <a:pt x="505" y="70"/>
                    </a:lnTo>
                    <a:lnTo>
                      <a:pt x="330" y="173"/>
                    </a:lnTo>
                  </a:path>
                </a:pathLst>
              </a:custGeom>
              <a:solidFill>
                <a:srgbClr val="DADADA"/>
              </a:solidFill>
              <a:ln w="12699" cap="rnd">
                <a:solidFill>
                  <a:srgbClr val="000000"/>
                </a:solidFill>
                <a:round/>
                <a:headEnd/>
                <a:tailEnd/>
              </a:ln>
            </p:spPr>
            <p:txBody>
              <a:bodyPr/>
              <a:lstStyle/>
              <a:p>
                <a:endParaRPr lang="fr-FR"/>
              </a:p>
            </p:txBody>
          </p:sp>
          <p:sp>
            <p:nvSpPr>
              <p:cNvPr id="7306" name="Freeform 39">
                <a:extLst>
                  <a:ext uri="{FF2B5EF4-FFF2-40B4-BE49-F238E27FC236}">
                    <a16:creationId xmlns:a16="http://schemas.microsoft.com/office/drawing/2014/main" id="{7F2BEF9A-0530-4C4B-94EF-D6A635CD55A4}"/>
                  </a:ext>
                </a:extLst>
              </p:cNvPr>
              <p:cNvSpPr>
                <a:spLocks/>
              </p:cNvSpPr>
              <p:nvPr/>
            </p:nvSpPr>
            <p:spPr bwMode="auto">
              <a:xfrm>
                <a:off x="1489" y="3721"/>
                <a:ext cx="332" cy="175"/>
              </a:xfrm>
              <a:custGeom>
                <a:avLst/>
                <a:gdLst>
                  <a:gd name="T0" fmla="*/ 0 w 332"/>
                  <a:gd name="T1" fmla="*/ 0 h 175"/>
                  <a:gd name="T2" fmla="*/ 0 w 332"/>
                  <a:gd name="T3" fmla="*/ 90 h 175"/>
                  <a:gd name="T4" fmla="*/ 331 w 332"/>
                  <a:gd name="T5" fmla="*/ 174 h 175"/>
                  <a:gd name="T6" fmla="*/ 331 w 332"/>
                  <a:gd name="T7" fmla="*/ 87 h 175"/>
                  <a:gd name="T8" fmla="*/ 0 w 332"/>
                  <a:gd name="T9" fmla="*/ 0 h 175"/>
                  <a:gd name="T10" fmla="*/ 0 60000 65536"/>
                  <a:gd name="T11" fmla="*/ 0 60000 65536"/>
                  <a:gd name="T12" fmla="*/ 0 60000 65536"/>
                  <a:gd name="T13" fmla="*/ 0 60000 65536"/>
                  <a:gd name="T14" fmla="*/ 0 60000 65536"/>
                  <a:gd name="T15" fmla="*/ 0 w 332"/>
                  <a:gd name="T16" fmla="*/ 0 h 175"/>
                  <a:gd name="T17" fmla="*/ 332 w 332"/>
                  <a:gd name="T18" fmla="*/ 175 h 175"/>
                </a:gdLst>
                <a:ahLst/>
                <a:cxnLst>
                  <a:cxn ang="T10">
                    <a:pos x="T0" y="T1"/>
                  </a:cxn>
                  <a:cxn ang="T11">
                    <a:pos x="T2" y="T3"/>
                  </a:cxn>
                  <a:cxn ang="T12">
                    <a:pos x="T4" y="T5"/>
                  </a:cxn>
                  <a:cxn ang="T13">
                    <a:pos x="T6" y="T7"/>
                  </a:cxn>
                  <a:cxn ang="T14">
                    <a:pos x="T8" y="T9"/>
                  </a:cxn>
                </a:cxnLst>
                <a:rect l="T15" t="T16" r="T17" b="T18"/>
                <a:pathLst>
                  <a:path w="332" h="175">
                    <a:moveTo>
                      <a:pt x="0" y="0"/>
                    </a:moveTo>
                    <a:lnTo>
                      <a:pt x="0" y="90"/>
                    </a:lnTo>
                    <a:lnTo>
                      <a:pt x="331" y="174"/>
                    </a:lnTo>
                    <a:lnTo>
                      <a:pt x="331" y="87"/>
                    </a:lnTo>
                    <a:lnTo>
                      <a:pt x="0" y="0"/>
                    </a:lnTo>
                  </a:path>
                </a:pathLst>
              </a:custGeom>
              <a:solidFill>
                <a:schemeClr val="bg1"/>
              </a:solidFill>
              <a:ln w="12699" cap="rnd">
                <a:solidFill>
                  <a:srgbClr val="000000"/>
                </a:solidFill>
                <a:round/>
                <a:headEnd/>
                <a:tailEnd/>
              </a:ln>
            </p:spPr>
            <p:txBody>
              <a:bodyPr/>
              <a:lstStyle/>
              <a:p>
                <a:endParaRPr lang="fr-FR"/>
              </a:p>
            </p:txBody>
          </p:sp>
          <p:sp>
            <p:nvSpPr>
              <p:cNvPr id="7307" name="Freeform 40">
                <a:extLst>
                  <a:ext uri="{FF2B5EF4-FFF2-40B4-BE49-F238E27FC236}">
                    <a16:creationId xmlns:a16="http://schemas.microsoft.com/office/drawing/2014/main" id="{778CF186-24CB-478F-A304-13815E6CBE48}"/>
                  </a:ext>
                </a:extLst>
              </p:cNvPr>
              <p:cNvSpPr>
                <a:spLocks/>
              </p:cNvSpPr>
              <p:nvPr/>
            </p:nvSpPr>
            <p:spPr bwMode="auto">
              <a:xfrm>
                <a:off x="1623" y="3772"/>
                <a:ext cx="130" cy="87"/>
              </a:xfrm>
              <a:custGeom>
                <a:avLst/>
                <a:gdLst>
                  <a:gd name="T0" fmla="*/ 0 w 130"/>
                  <a:gd name="T1" fmla="*/ 0 h 87"/>
                  <a:gd name="T2" fmla="*/ 129 w 130"/>
                  <a:gd name="T3" fmla="*/ 35 h 87"/>
                  <a:gd name="T4" fmla="*/ 129 w 130"/>
                  <a:gd name="T5" fmla="*/ 86 h 87"/>
                  <a:gd name="T6" fmla="*/ 0 w 130"/>
                  <a:gd name="T7" fmla="*/ 50 h 87"/>
                  <a:gd name="T8" fmla="*/ 0 w 130"/>
                  <a:gd name="T9" fmla="*/ 0 h 87"/>
                  <a:gd name="T10" fmla="*/ 0 60000 65536"/>
                  <a:gd name="T11" fmla="*/ 0 60000 65536"/>
                  <a:gd name="T12" fmla="*/ 0 60000 65536"/>
                  <a:gd name="T13" fmla="*/ 0 60000 65536"/>
                  <a:gd name="T14" fmla="*/ 0 60000 65536"/>
                  <a:gd name="T15" fmla="*/ 0 w 130"/>
                  <a:gd name="T16" fmla="*/ 0 h 87"/>
                  <a:gd name="T17" fmla="*/ 130 w 130"/>
                  <a:gd name="T18" fmla="*/ 87 h 87"/>
                </a:gdLst>
                <a:ahLst/>
                <a:cxnLst>
                  <a:cxn ang="T10">
                    <a:pos x="T0" y="T1"/>
                  </a:cxn>
                  <a:cxn ang="T11">
                    <a:pos x="T2" y="T3"/>
                  </a:cxn>
                  <a:cxn ang="T12">
                    <a:pos x="T4" y="T5"/>
                  </a:cxn>
                  <a:cxn ang="T13">
                    <a:pos x="T6" y="T7"/>
                  </a:cxn>
                  <a:cxn ang="T14">
                    <a:pos x="T8" y="T9"/>
                  </a:cxn>
                </a:cxnLst>
                <a:rect l="T15" t="T16" r="T17" b="T18"/>
                <a:pathLst>
                  <a:path w="130" h="87">
                    <a:moveTo>
                      <a:pt x="0" y="0"/>
                    </a:moveTo>
                    <a:lnTo>
                      <a:pt x="129" y="35"/>
                    </a:lnTo>
                    <a:lnTo>
                      <a:pt x="129" y="86"/>
                    </a:lnTo>
                    <a:lnTo>
                      <a:pt x="0" y="50"/>
                    </a:lnTo>
                    <a:lnTo>
                      <a:pt x="0" y="0"/>
                    </a:lnTo>
                  </a:path>
                </a:pathLst>
              </a:custGeom>
              <a:solidFill>
                <a:schemeClr val="bg1"/>
              </a:solidFill>
              <a:ln w="12699" cap="rnd">
                <a:solidFill>
                  <a:srgbClr val="000000"/>
                </a:solidFill>
                <a:round/>
                <a:headEnd/>
                <a:tailEnd/>
              </a:ln>
            </p:spPr>
            <p:txBody>
              <a:bodyPr/>
              <a:lstStyle/>
              <a:p>
                <a:endParaRPr lang="fr-FR"/>
              </a:p>
            </p:txBody>
          </p:sp>
          <p:sp>
            <p:nvSpPr>
              <p:cNvPr id="7308" name="Freeform 41">
                <a:extLst>
                  <a:ext uri="{FF2B5EF4-FFF2-40B4-BE49-F238E27FC236}">
                    <a16:creationId xmlns:a16="http://schemas.microsoft.com/office/drawing/2014/main" id="{DD054196-83CB-4B48-99CD-1CAF6A928076}"/>
                  </a:ext>
                </a:extLst>
              </p:cNvPr>
              <p:cNvSpPr>
                <a:spLocks/>
              </p:cNvSpPr>
              <p:nvPr/>
            </p:nvSpPr>
            <p:spPr bwMode="auto">
              <a:xfrm>
                <a:off x="1505" y="3764"/>
                <a:ext cx="67" cy="40"/>
              </a:xfrm>
              <a:custGeom>
                <a:avLst/>
                <a:gdLst>
                  <a:gd name="T0" fmla="*/ 66 w 67"/>
                  <a:gd name="T1" fmla="*/ 39 h 40"/>
                  <a:gd name="T2" fmla="*/ 0 w 67"/>
                  <a:gd name="T3" fmla="*/ 21 h 40"/>
                  <a:gd name="T4" fmla="*/ 0 w 67"/>
                  <a:gd name="T5" fmla="*/ 0 h 40"/>
                  <a:gd name="T6" fmla="*/ 66 w 67"/>
                  <a:gd name="T7" fmla="*/ 16 h 40"/>
                  <a:gd name="T8" fmla="*/ 66 w 67"/>
                  <a:gd name="T9" fmla="*/ 39 h 40"/>
                  <a:gd name="T10" fmla="*/ 0 60000 65536"/>
                  <a:gd name="T11" fmla="*/ 0 60000 65536"/>
                  <a:gd name="T12" fmla="*/ 0 60000 65536"/>
                  <a:gd name="T13" fmla="*/ 0 60000 65536"/>
                  <a:gd name="T14" fmla="*/ 0 60000 65536"/>
                  <a:gd name="T15" fmla="*/ 0 w 67"/>
                  <a:gd name="T16" fmla="*/ 0 h 40"/>
                  <a:gd name="T17" fmla="*/ 67 w 67"/>
                  <a:gd name="T18" fmla="*/ 40 h 40"/>
                </a:gdLst>
                <a:ahLst/>
                <a:cxnLst>
                  <a:cxn ang="T10">
                    <a:pos x="T0" y="T1"/>
                  </a:cxn>
                  <a:cxn ang="T11">
                    <a:pos x="T2" y="T3"/>
                  </a:cxn>
                  <a:cxn ang="T12">
                    <a:pos x="T4" y="T5"/>
                  </a:cxn>
                  <a:cxn ang="T13">
                    <a:pos x="T6" y="T7"/>
                  </a:cxn>
                  <a:cxn ang="T14">
                    <a:pos x="T8" y="T9"/>
                  </a:cxn>
                </a:cxnLst>
                <a:rect l="T15" t="T16" r="T17" b="T18"/>
                <a:pathLst>
                  <a:path w="67" h="40">
                    <a:moveTo>
                      <a:pt x="66" y="39"/>
                    </a:moveTo>
                    <a:lnTo>
                      <a:pt x="0" y="21"/>
                    </a:lnTo>
                    <a:lnTo>
                      <a:pt x="0" y="0"/>
                    </a:lnTo>
                    <a:lnTo>
                      <a:pt x="66" y="16"/>
                    </a:lnTo>
                    <a:lnTo>
                      <a:pt x="66" y="39"/>
                    </a:lnTo>
                  </a:path>
                </a:pathLst>
              </a:custGeom>
              <a:solidFill>
                <a:srgbClr val="CECECE"/>
              </a:solidFill>
              <a:ln w="12699" cap="rnd">
                <a:solidFill>
                  <a:srgbClr val="000000"/>
                </a:solidFill>
                <a:round/>
                <a:headEnd/>
                <a:tailEnd/>
              </a:ln>
            </p:spPr>
            <p:txBody>
              <a:bodyPr/>
              <a:lstStyle/>
              <a:p>
                <a:endParaRPr lang="fr-FR"/>
              </a:p>
            </p:txBody>
          </p:sp>
          <p:sp>
            <p:nvSpPr>
              <p:cNvPr id="7309" name="Line 42">
                <a:extLst>
                  <a:ext uri="{FF2B5EF4-FFF2-40B4-BE49-F238E27FC236}">
                    <a16:creationId xmlns:a16="http://schemas.microsoft.com/office/drawing/2014/main" id="{8666036C-E3EB-49F7-A359-90E5F2E7395E}"/>
                  </a:ext>
                </a:extLst>
              </p:cNvPr>
              <p:cNvSpPr>
                <a:spLocks noChangeShapeType="1"/>
              </p:cNvSpPr>
              <p:nvPr/>
            </p:nvSpPr>
            <p:spPr bwMode="auto">
              <a:xfrm>
                <a:off x="1625" y="3798"/>
                <a:ext cx="125" cy="3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310" name="Freeform 43">
                <a:extLst>
                  <a:ext uri="{FF2B5EF4-FFF2-40B4-BE49-F238E27FC236}">
                    <a16:creationId xmlns:a16="http://schemas.microsoft.com/office/drawing/2014/main" id="{44FF6AAA-F34D-469B-8EA5-D0DEAFBF8537}"/>
                  </a:ext>
                </a:extLst>
              </p:cNvPr>
              <p:cNvSpPr>
                <a:spLocks/>
              </p:cNvSpPr>
              <p:nvPr/>
            </p:nvSpPr>
            <p:spPr bwMode="auto">
              <a:xfrm>
                <a:off x="1660" y="3816"/>
                <a:ext cx="47" cy="21"/>
              </a:xfrm>
              <a:custGeom>
                <a:avLst/>
                <a:gdLst>
                  <a:gd name="T0" fmla="*/ 0 w 47"/>
                  <a:gd name="T1" fmla="*/ 0 h 21"/>
                  <a:gd name="T2" fmla="*/ 0 w 47"/>
                  <a:gd name="T3" fmla="*/ 6 h 21"/>
                  <a:gd name="T4" fmla="*/ 46 w 47"/>
                  <a:gd name="T5" fmla="*/ 20 h 21"/>
                  <a:gd name="T6" fmla="*/ 46 w 47"/>
                  <a:gd name="T7" fmla="*/ 11 h 21"/>
                  <a:gd name="T8" fmla="*/ 0 w 47"/>
                  <a:gd name="T9" fmla="*/ 0 h 21"/>
                  <a:gd name="T10" fmla="*/ 0 60000 65536"/>
                  <a:gd name="T11" fmla="*/ 0 60000 65536"/>
                  <a:gd name="T12" fmla="*/ 0 60000 65536"/>
                  <a:gd name="T13" fmla="*/ 0 60000 65536"/>
                  <a:gd name="T14" fmla="*/ 0 60000 65536"/>
                  <a:gd name="T15" fmla="*/ 0 w 47"/>
                  <a:gd name="T16" fmla="*/ 0 h 21"/>
                  <a:gd name="T17" fmla="*/ 47 w 47"/>
                  <a:gd name="T18" fmla="*/ 21 h 21"/>
                </a:gdLst>
                <a:ahLst/>
                <a:cxnLst>
                  <a:cxn ang="T10">
                    <a:pos x="T0" y="T1"/>
                  </a:cxn>
                  <a:cxn ang="T11">
                    <a:pos x="T2" y="T3"/>
                  </a:cxn>
                  <a:cxn ang="T12">
                    <a:pos x="T4" y="T5"/>
                  </a:cxn>
                  <a:cxn ang="T13">
                    <a:pos x="T6" y="T7"/>
                  </a:cxn>
                  <a:cxn ang="T14">
                    <a:pos x="T8" y="T9"/>
                  </a:cxn>
                </a:cxnLst>
                <a:rect l="T15" t="T16" r="T17" b="T18"/>
                <a:pathLst>
                  <a:path w="47" h="21">
                    <a:moveTo>
                      <a:pt x="0" y="0"/>
                    </a:moveTo>
                    <a:lnTo>
                      <a:pt x="0" y="6"/>
                    </a:lnTo>
                    <a:lnTo>
                      <a:pt x="46" y="20"/>
                    </a:lnTo>
                    <a:lnTo>
                      <a:pt x="46" y="11"/>
                    </a:lnTo>
                    <a:lnTo>
                      <a:pt x="0" y="0"/>
                    </a:lnTo>
                  </a:path>
                </a:pathLst>
              </a:custGeom>
              <a:solidFill>
                <a:schemeClr val="tx1"/>
              </a:solidFill>
              <a:ln w="12699" cap="rnd">
                <a:solidFill>
                  <a:srgbClr val="000000"/>
                </a:solidFill>
                <a:round/>
                <a:headEnd/>
                <a:tailEnd/>
              </a:ln>
            </p:spPr>
            <p:txBody>
              <a:bodyPr/>
              <a:lstStyle/>
              <a:p>
                <a:endParaRPr lang="fr-FR"/>
              </a:p>
            </p:txBody>
          </p:sp>
          <p:sp>
            <p:nvSpPr>
              <p:cNvPr id="7311" name="Freeform 44">
                <a:extLst>
                  <a:ext uri="{FF2B5EF4-FFF2-40B4-BE49-F238E27FC236}">
                    <a16:creationId xmlns:a16="http://schemas.microsoft.com/office/drawing/2014/main" id="{60C4870C-78C9-4C58-91CD-3AC166E7090A}"/>
                  </a:ext>
                </a:extLst>
              </p:cNvPr>
              <p:cNvSpPr>
                <a:spLocks/>
              </p:cNvSpPr>
              <p:nvPr/>
            </p:nvSpPr>
            <p:spPr bwMode="auto">
              <a:xfrm>
                <a:off x="1720" y="3832"/>
                <a:ext cx="17" cy="17"/>
              </a:xfrm>
              <a:custGeom>
                <a:avLst/>
                <a:gdLst>
                  <a:gd name="T0" fmla="*/ 0 w 17"/>
                  <a:gd name="T1" fmla="*/ 0 h 17"/>
                  <a:gd name="T2" fmla="*/ 0 w 17"/>
                  <a:gd name="T3" fmla="*/ 8 h 17"/>
                  <a:gd name="T4" fmla="*/ 16 w 17"/>
                  <a:gd name="T5" fmla="*/ 16 h 17"/>
                  <a:gd name="T6" fmla="*/ 16 w 17"/>
                  <a:gd name="T7" fmla="*/ 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8"/>
                    </a:lnTo>
                    <a:lnTo>
                      <a:pt x="16" y="16"/>
                    </a:lnTo>
                    <a:lnTo>
                      <a:pt x="16" y="7"/>
                    </a:lnTo>
                    <a:lnTo>
                      <a:pt x="0" y="0"/>
                    </a:lnTo>
                  </a:path>
                </a:pathLst>
              </a:custGeom>
              <a:solidFill>
                <a:schemeClr val="tx1"/>
              </a:solidFill>
              <a:ln w="12699" cap="rnd">
                <a:solidFill>
                  <a:srgbClr val="000000"/>
                </a:solidFill>
                <a:round/>
                <a:headEnd/>
                <a:tailEnd/>
              </a:ln>
            </p:spPr>
            <p:txBody>
              <a:bodyPr/>
              <a:lstStyle/>
              <a:p>
                <a:endParaRPr lang="fr-FR"/>
              </a:p>
            </p:txBody>
          </p:sp>
          <p:sp>
            <p:nvSpPr>
              <p:cNvPr id="7312" name="Freeform 45">
                <a:extLst>
                  <a:ext uri="{FF2B5EF4-FFF2-40B4-BE49-F238E27FC236}">
                    <a16:creationId xmlns:a16="http://schemas.microsoft.com/office/drawing/2014/main" id="{43F52BCE-3133-4CE7-A3C8-FF01F047F075}"/>
                  </a:ext>
                </a:extLst>
              </p:cNvPr>
              <p:cNvSpPr>
                <a:spLocks/>
              </p:cNvSpPr>
              <p:nvPr/>
            </p:nvSpPr>
            <p:spPr bwMode="auto">
              <a:xfrm>
                <a:off x="1660" y="3791"/>
                <a:ext cx="47" cy="20"/>
              </a:xfrm>
              <a:custGeom>
                <a:avLst/>
                <a:gdLst>
                  <a:gd name="T0" fmla="*/ 0 w 47"/>
                  <a:gd name="T1" fmla="*/ 0 h 20"/>
                  <a:gd name="T2" fmla="*/ 0 w 47"/>
                  <a:gd name="T3" fmla="*/ 7 h 20"/>
                  <a:gd name="T4" fmla="*/ 46 w 47"/>
                  <a:gd name="T5" fmla="*/ 19 h 20"/>
                  <a:gd name="T6" fmla="*/ 46 w 47"/>
                  <a:gd name="T7" fmla="*/ 12 h 20"/>
                  <a:gd name="T8" fmla="*/ 0 w 47"/>
                  <a:gd name="T9" fmla="*/ 0 h 20"/>
                  <a:gd name="T10" fmla="*/ 0 60000 65536"/>
                  <a:gd name="T11" fmla="*/ 0 60000 65536"/>
                  <a:gd name="T12" fmla="*/ 0 60000 65536"/>
                  <a:gd name="T13" fmla="*/ 0 60000 65536"/>
                  <a:gd name="T14" fmla="*/ 0 60000 65536"/>
                  <a:gd name="T15" fmla="*/ 0 w 47"/>
                  <a:gd name="T16" fmla="*/ 0 h 20"/>
                  <a:gd name="T17" fmla="*/ 47 w 47"/>
                  <a:gd name="T18" fmla="*/ 20 h 20"/>
                </a:gdLst>
                <a:ahLst/>
                <a:cxnLst>
                  <a:cxn ang="T10">
                    <a:pos x="T0" y="T1"/>
                  </a:cxn>
                  <a:cxn ang="T11">
                    <a:pos x="T2" y="T3"/>
                  </a:cxn>
                  <a:cxn ang="T12">
                    <a:pos x="T4" y="T5"/>
                  </a:cxn>
                  <a:cxn ang="T13">
                    <a:pos x="T6" y="T7"/>
                  </a:cxn>
                  <a:cxn ang="T14">
                    <a:pos x="T8" y="T9"/>
                  </a:cxn>
                </a:cxnLst>
                <a:rect l="T15" t="T16" r="T17" b="T18"/>
                <a:pathLst>
                  <a:path w="47" h="20">
                    <a:moveTo>
                      <a:pt x="0" y="0"/>
                    </a:moveTo>
                    <a:lnTo>
                      <a:pt x="0" y="7"/>
                    </a:lnTo>
                    <a:lnTo>
                      <a:pt x="46" y="19"/>
                    </a:lnTo>
                    <a:lnTo>
                      <a:pt x="46" y="12"/>
                    </a:lnTo>
                    <a:lnTo>
                      <a:pt x="0" y="0"/>
                    </a:lnTo>
                  </a:path>
                </a:pathLst>
              </a:custGeom>
              <a:solidFill>
                <a:schemeClr val="tx1"/>
              </a:solidFill>
              <a:ln w="12699" cap="rnd">
                <a:solidFill>
                  <a:srgbClr val="000000"/>
                </a:solidFill>
                <a:round/>
                <a:headEnd/>
                <a:tailEnd/>
              </a:ln>
            </p:spPr>
            <p:txBody>
              <a:bodyPr/>
              <a:lstStyle/>
              <a:p>
                <a:endParaRPr lang="fr-FR"/>
              </a:p>
            </p:txBody>
          </p:sp>
          <p:sp>
            <p:nvSpPr>
              <p:cNvPr id="7313" name="Line 46">
                <a:extLst>
                  <a:ext uri="{FF2B5EF4-FFF2-40B4-BE49-F238E27FC236}">
                    <a16:creationId xmlns:a16="http://schemas.microsoft.com/office/drawing/2014/main" id="{75F1063A-A416-47DD-94E5-A0C8065D75E3}"/>
                  </a:ext>
                </a:extLst>
              </p:cNvPr>
              <p:cNvSpPr>
                <a:spLocks noChangeShapeType="1"/>
              </p:cNvSpPr>
              <p:nvPr/>
            </p:nvSpPr>
            <p:spPr bwMode="auto">
              <a:xfrm>
                <a:off x="1765" y="3816"/>
                <a:ext cx="54" cy="1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314" name="Line 47">
                <a:extLst>
                  <a:ext uri="{FF2B5EF4-FFF2-40B4-BE49-F238E27FC236}">
                    <a16:creationId xmlns:a16="http://schemas.microsoft.com/office/drawing/2014/main" id="{D698B710-72ED-48E7-ABB7-5668CCFD61D1}"/>
                  </a:ext>
                </a:extLst>
              </p:cNvPr>
              <p:cNvSpPr>
                <a:spLocks noChangeShapeType="1"/>
              </p:cNvSpPr>
              <p:nvPr/>
            </p:nvSpPr>
            <p:spPr bwMode="auto">
              <a:xfrm flipH="1" flipV="1">
                <a:off x="1489" y="3740"/>
                <a:ext cx="110" cy="29"/>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315" name="Freeform 48">
                <a:extLst>
                  <a:ext uri="{FF2B5EF4-FFF2-40B4-BE49-F238E27FC236}">
                    <a16:creationId xmlns:a16="http://schemas.microsoft.com/office/drawing/2014/main" id="{130E2385-70AD-493C-9BC8-44C62BA9AB52}"/>
                  </a:ext>
                </a:extLst>
              </p:cNvPr>
              <p:cNvSpPr>
                <a:spLocks/>
              </p:cNvSpPr>
              <p:nvPr/>
            </p:nvSpPr>
            <p:spPr bwMode="auto">
              <a:xfrm>
                <a:off x="1720" y="3808"/>
                <a:ext cx="17" cy="17"/>
              </a:xfrm>
              <a:custGeom>
                <a:avLst/>
                <a:gdLst>
                  <a:gd name="T0" fmla="*/ 0 w 17"/>
                  <a:gd name="T1" fmla="*/ 0 h 17"/>
                  <a:gd name="T2" fmla="*/ 0 w 17"/>
                  <a:gd name="T3" fmla="*/ 9 h 17"/>
                  <a:gd name="T4" fmla="*/ 16 w 17"/>
                  <a:gd name="T5" fmla="*/ 16 h 17"/>
                  <a:gd name="T6" fmla="*/ 16 w 17"/>
                  <a:gd name="T7" fmla="*/ 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9"/>
                    </a:lnTo>
                    <a:lnTo>
                      <a:pt x="16" y="16"/>
                    </a:lnTo>
                    <a:lnTo>
                      <a:pt x="16" y="6"/>
                    </a:lnTo>
                    <a:lnTo>
                      <a:pt x="0" y="0"/>
                    </a:lnTo>
                  </a:path>
                </a:pathLst>
              </a:custGeom>
              <a:solidFill>
                <a:schemeClr val="tx1"/>
              </a:solidFill>
              <a:ln w="12699" cap="rnd">
                <a:solidFill>
                  <a:srgbClr val="000000"/>
                </a:solidFill>
                <a:round/>
                <a:headEnd/>
                <a:tailEnd/>
              </a:ln>
            </p:spPr>
            <p:txBody>
              <a:bodyPr/>
              <a:lstStyle/>
              <a:p>
                <a:endParaRPr lang="fr-FR"/>
              </a:p>
            </p:txBody>
          </p:sp>
        </p:grpSp>
        <p:sp>
          <p:nvSpPr>
            <p:cNvPr id="7296" name="Freeform 49">
              <a:extLst>
                <a:ext uri="{FF2B5EF4-FFF2-40B4-BE49-F238E27FC236}">
                  <a16:creationId xmlns:a16="http://schemas.microsoft.com/office/drawing/2014/main" id="{796F62CA-C0FC-4D9D-86A1-30A93ECB4EA3}"/>
                </a:ext>
              </a:extLst>
            </p:cNvPr>
            <p:cNvSpPr>
              <a:spLocks/>
            </p:cNvSpPr>
            <p:nvPr/>
          </p:nvSpPr>
          <p:spPr bwMode="auto">
            <a:xfrm>
              <a:off x="1668" y="3359"/>
              <a:ext cx="306" cy="296"/>
            </a:xfrm>
            <a:custGeom>
              <a:avLst/>
              <a:gdLst>
                <a:gd name="T0" fmla="*/ 251 w 306"/>
                <a:gd name="T1" fmla="*/ 295 h 296"/>
                <a:gd name="T2" fmla="*/ 305 w 306"/>
                <a:gd name="T3" fmla="*/ 229 h 296"/>
                <a:gd name="T4" fmla="*/ 305 w 306"/>
                <a:gd name="T5" fmla="*/ 50 h 296"/>
                <a:gd name="T6" fmla="*/ 80 w 306"/>
                <a:gd name="T7" fmla="*/ 0 h 296"/>
                <a:gd name="T8" fmla="*/ 0 w 306"/>
                <a:gd name="T9" fmla="*/ 22 h 296"/>
                <a:gd name="T10" fmla="*/ 0 60000 65536"/>
                <a:gd name="T11" fmla="*/ 0 60000 65536"/>
                <a:gd name="T12" fmla="*/ 0 60000 65536"/>
                <a:gd name="T13" fmla="*/ 0 60000 65536"/>
                <a:gd name="T14" fmla="*/ 0 60000 65536"/>
                <a:gd name="T15" fmla="*/ 0 w 306"/>
                <a:gd name="T16" fmla="*/ 0 h 296"/>
                <a:gd name="T17" fmla="*/ 306 w 306"/>
                <a:gd name="T18" fmla="*/ 296 h 296"/>
              </a:gdLst>
              <a:ahLst/>
              <a:cxnLst>
                <a:cxn ang="T10">
                  <a:pos x="T0" y="T1"/>
                </a:cxn>
                <a:cxn ang="T11">
                  <a:pos x="T2" y="T3"/>
                </a:cxn>
                <a:cxn ang="T12">
                  <a:pos x="T4" y="T5"/>
                </a:cxn>
                <a:cxn ang="T13">
                  <a:pos x="T6" y="T7"/>
                </a:cxn>
                <a:cxn ang="T14">
                  <a:pos x="T8" y="T9"/>
                </a:cxn>
              </a:cxnLst>
              <a:rect l="T15" t="T16" r="T17" b="T18"/>
              <a:pathLst>
                <a:path w="306" h="296">
                  <a:moveTo>
                    <a:pt x="251" y="295"/>
                  </a:moveTo>
                  <a:lnTo>
                    <a:pt x="305" y="229"/>
                  </a:lnTo>
                  <a:lnTo>
                    <a:pt x="305" y="50"/>
                  </a:lnTo>
                  <a:lnTo>
                    <a:pt x="80" y="0"/>
                  </a:lnTo>
                  <a:lnTo>
                    <a:pt x="0" y="22"/>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97" name="Freeform 50">
              <a:extLst>
                <a:ext uri="{FF2B5EF4-FFF2-40B4-BE49-F238E27FC236}">
                  <a16:creationId xmlns:a16="http://schemas.microsoft.com/office/drawing/2014/main" id="{2A45C5F3-821B-499E-B177-E4211104DD50}"/>
                </a:ext>
              </a:extLst>
            </p:cNvPr>
            <p:cNvSpPr>
              <a:spLocks/>
            </p:cNvSpPr>
            <p:nvPr/>
          </p:nvSpPr>
          <p:spPr bwMode="auto">
            <a:xfrm>
              <a:off x="1819" y="3437"/>
              <a:ext cx="102" cy="326"/>
            </a:xfrm>
            <a:custGeom>
              <a:avLst/>
              <a:gdLst>
                <a:gd name="T0" fmla="*/ 0 w 102"/>
                <a:gd name="T1" fmla="*/ 325 h 326"/>
                <a:gd name="T2" fmla="*/ 0 w 102"/>
                <a:gd name="T3" fmla="*/ 52 h 326"/>
                <a:gd name="T4" fmla="*/ 101 w 102"/>
                <a:gd name="T5" fmla="*/ 0 h 326"/>
                <a:gd name="T6" fmla="*/ 101 w 102"/>
                <a:gd name="T7" fmla="*/ 262 h 326"/>
                <a:gd name="T8" fmla="*/ 0 w 102"/>
                <a:gd name="T9" fmla="*/ 325 h 326"/>
                <a:gd name="T10" fmla="*/ 0 60000 65536"/>
                <a:gd name="T11" fmla="*/ 0 60000 65536"/>
                <a:gd name="T12" fmla="*/ 0 60000 65536"/>
                <a:gd name="T13" fmla="*/ 0 60000 65536"/>
                <a:gd name="T14" fmla="*/ 0 60000 65536"/>
                <a:gd name="T15" fmla="*/ 0 w 102"/>
                <a:gd name="T16" fmla="*/ 0 h 326"/>
                <a:gd name="T17" fmla="*/ 102 w 102"/>
                <a:gd name="T18" fmla="*/ 326 h 326"/>
              </a:gdLst>
              <a:ahLst/>
              <a:cxnLst>
                <a:cxn ang="T10">
                  <a:pos x="T0" y="T1"/>
                </a:cxn>
                <a:cxn ang="T11">
                  <a:pos x="T2" y="T3"/>
                </a:cxn>
                <a:cxn ang="T12">
                  <a:pos x="T4" y="T5"/>
                </a:cxn>
                <a:cxn ang="T13">
                  <a:pos x="T6" y="T7"/>
                </a:cxn>
                <a:cxn ang="T14">
                  <a:pos x="T8" y="T9"/>
                </a:cxn>
              </a:cxnLst>
              <a:rect l="T15" t="T16" r="T17" b="T18"/>
              <a:pathLst>
                <a:path w="102" h="326">
                  <a:moveTo>
                    <a:pt x="0" y="325"/>
                  </a:moveTo>
                  <a:lnTo>
                    <a:pt x="0" y="52"/>
                  </a:lnTo>
                  <a:lnTo>
                    <a:pt x="101" y="0"/>
                  </a:lnTo>
                  <a:lnTo>
                    <a:pt x="101" y="262"/>
                  </a:lnTo>
                  <a:lnTo>
                    <a:pt x="0" y="325"/>
                  </a:lnTo>
                </a:path>
              </a:pathLst>
            </a:custGeom>
            <a:solidFill>
              <a:srgbClr val="DADADA"/>
            </a:solidFill>
            <a:ln w="12699" cap="rnd">
              <a:solidFill>
                <a:srgbClr val="000000"/>
              </a:solidFill>
              <a:round/>
              <a:headEnd/>
              <a:tailEnd/>
            </a:ln>
          </p:spPr>
          <p:txBody>
            <a:bodyPr/>
            <a:lstStyle/>
            <a:p>
              <a:endParaRPr lang="fr-FR"/>
            </a:p>
          </p:txBody>
        </p:sp>
        <p:sp>
          <p:nvSpPr>
            <p:cNvPr id="7298" name="Freeform 51">
              <a:extLst>
                <a:ext uri="{FF2B5EF4-FFF2-40B4-BE49-F238E27FC236}">
                  <a16:creationId xmlns:a16="http://schemas.microsoft.com/office/drawing/2014/main" id="{829B61C2-258E-434C-972C-2C413887C32B}"/>
                </a:ext>
              </a:extLst>
            </p:cNvPr>
            <p:cNvSpPr>
              <a:spLocks/>
            </p:cNvSpPr>
            <p:nvPr/>
          </p:nvSpPr>
          <p:spPr bwMode="auto">
            <a:xfrm>
              <a:off x="1508" y="3369"/>
              <a:ext cx="413" cy="121"/>
            </a:xfrm>
            <a:custGeom>
              <a:avLst/>
              <a:gdLst>
                <a:gd name="T0" fmla="*/ 311 w 413"/>
                <a:gd name="T1" fmla="*/ 120 h 121"/>
                <a:gd name="T2" fmla="*/ 0 w 413"/>
                <a:gd name="T3" fmla="*/ 46 h 121"/>
                <a:gd name="T4" fmla="*/ 115 w 413"/>
                <a:gd name="T5" fmla="*/ 0 h 121"/>
                <a:gd name="T6" fmla="*/ 412 w 413"/>
                <a:gd name="T7" fmla="*/ 67 h 121"/>
                <a:gd name="T8" fmla="*/ 311 w 413"/>
                <a:gd name="T9" fmla="*/ 120 h 121"/>
                <a:gd name="T10" fmla="*/ 0 60000 65536"/>
                <a:gd name="T11" fmla="*/ 0 60000 65536"/>
                <a:gd name="T12" fmla="*/ 0 60000 65536"/>
                <a:gd name="T13" fmla="*/ 0 60000 65536"/>
                <a:gd name="T14" fmla="*/ 0 60000 65536"/>
                <a:gd name="T15" fmla="*/ 0 w 413"/>
                <a:gd name="T16" fmla="*/ 0 h 121"/>
                <a:gd name="T17" fmla="*/ 413 w 413"/>
                <a:gd name="T18" fmla="*/ 121 h 121"/>
              </a:gdLst>
              <a:ahLst/>
              <a:cxnLst>
                <a:cxn ang="T10">
                  <a:pos x="T0" y="T1"/>
                </a:cxn>
                <a:cxn ang="T11">
                  <a:pos x="T2" y="T3"/>
                </a:cxn>
                <a:cxn ang="T12">
                  <a:pos x="T4" y="T5"/>
                </a:cxn>
                <a:cxn ang="T13">
                  <a:pos x="T6" y="T7"/>
                </a:cxn>
                <a:cxn ang="T14">
                  <a:pos x="T8" y="T9"/>
                </a:cxn>
              </a:cxnLst>
              <a:rect l="T15" t="T16" r="T17" b="T18"/>
              <a:pathLst>
                <a:path w="413" h="121">
                  <a:moveTo>
                    <a:pt x="311" y="120"/>
                  </a:moveTo>
                  <a:lnTo>
                    <a:pt x="0" y="46"/>
                  </a:lnTo>
                  <a:lnTo>
                    <a:pt x="115" y="0"/>
                  </a:lnTo>
                  <a:lnTo>
                    <a:pt x="412" y="67"/>
                  </a:lnTo>
                  <a:lnTo>
                    <a:pt x="311" y="120"/>
                  </a:lnTo>
                </a:path>
              </a:pathLst>
            </a:custGeom>
            <a:solidFill>
              <a:schemeClr val="bg1"/>
            </a:solidFill>
            <a:ln w="12699" cap="rnd">
              <a:solidFill>
                <a:srgbClr val="000000"/>
              </a:solidFill>
              <a:round/>
              <a:headEnd/>
              <a:tailEnd/>
            </a:ln>
          </p:spPr>
          <p:txBody>
            <a:bodyPr/>
            <a:lstStyle/>
            <a:p>
              <a:endParaRPr lang="fr-FR"/>
            </a:p>
          </p:txBody>
        </p:sp>
        <p:sp>
          <p:nvSpPr>
            <p:cNvPr id="7299" name="Freeform 52">
              <a:extLst>
                <a:ext uri="{FF2B5EF4-FFF2-40B4-BE49-F238E27FC236}">
                  <a16:creationId xmlns:a16="http://schemas.microsoft.com/office/drawing/2014/main" id="{BB868067-CFA4-44B6-9802-9507FFB8D13B}"/>
                </a:ext>
              </a:extLst>
            </p:cNvPr>
            <p:cNvSpPr>
              <a:spLocks/>
            </p:cNvSpPr>
            <p:nvPr/>
          </p:nvSpPr>
          <p:spPr bwMode="auto">
            <a:xfrm>
              <a:off x="1569" y="3699"/>
              <a:ext cx="218" cy="66"/>
            </a:xfrm>
            <a:custGeom>
              <a:avLst/>
              <a:gdLst>
                <a:gd name="T0" fmla="*/ 0 w 218"/>
                <a:gd name="T1" fmla="*/ 0 h 66"/>
                <a:gd name="T2" fmla="*/ 0 w 218"/>
                <a:gd name="T3" fmla="*/ 11 h 66"/>
                <a:gd name="T4" fmla="*/ 199 w 218"/>
                <a:gd name="T5" fmla="*/ 65 h 66"/>
                <a:gd name="T6" fmla="*/ 217 w 218"/>
                <a:gd name="T7" fmla="*/ 56 h 66"/>
                <a:gd name="T8" fmla="*/ 0 60000 65536"/>
                <a:gd name="T9" fmla="*/ 0 60000 65536"/>
                <a:gd name="T10" fmla="*/ 0 60000 65536"/>
                <a:gd name="T11" fmla="*/ 0 60000 65536"/>
                <a:gd name="T12" fmla="*/ 0 w 218"/>
                <a:gd name="T13" fmla="*/ 0 h 66"/>
                <a:gd name="T14" fmla="*/ 218 w 218"/>
                <a:gd name="T15" fmla="*/ 66 h 66"/>
              </a:gdLst>
              <a:ahLst/>
              <a:cxnLst>
                <a:cxn ang="T8">
                  <a:pos x="T0" y="T1"/>
                </a:cxn>
                <a:cxn ang="T9">
                  <a:pos x="T2" y="T3"/>
                </a:cxn>
                <a:cxn ang="T10">
                  <a:pos x="T4" y="T5"/>
                </a:cxn>
                <a:cxn ang="T11">
                  <a:pos x="T6" y="T7"/>
                </a:cxn>
              </a:cxnLst>
              <a:rect l="T12" t="T13" r="T14" b="T15"/>
              <a:pathLst>
                <a:path w="218" h="66">
                  <a:moveTo>
                    <a:pt x="0" y="0"/>
                  </a:moveTo>
                  <a:lnTo>
                    <a:pt x="0" y="11"/>
                  </a:lnTo>
                  <a:lnTo>
                    <a:pt x="199" y="65"/>
                  </a:lnTo>
                  <a:lnTo>
                    <a:pt x="217" y="56"/>
                  </a:lnTo>
                </a:path>
              </a:pathLst>
            </a:custGeom>
            <a:solidFill>
              <a:srgbClr val="CECECE"/>
            </a:solidFill>
            <a:ln w="12699" cap="rnd">
              <a:solidFill>
                <a:schemeClr val="tx1"/>
              </a:solidFill>
              <a:round/>
              <a:headEnd type="none" w="sm" len="sm"/>
              <a:tailEnd type="none" w="sm" len="sm"/>
            </a:ln>
          </p:spPr>
          <p:txBody>
            <a:bodyPr/>
            <a:lstStyle/>
            <a:p>
              <a:endParaRPr lang="fr-FR"/>
            </a:p>
          </p:txBody>
        </p:sp>
        <p:sp>
          <p:nvSpPr>
            <p:cNvPr id="7300" name="Freeform 53">
              <a:extLst>
                <a:ext uri="{FF2B5EF4-FFF2-40B4-BE49-F238E27FC236}">
                  <a16:creationId xmlns:a16="http://schemas.microsoft.com/office/drawing/2014/main" id="{943C493F-E9E7-4F5B-B73F-E247F39EF8E8}"/>
                </a:ext>
              </a:extLst>
            </p:cNvPr>
            <p:cNvSpPr>
              <a:spLocks/>
            </p:cNvSpPr>
            <p:nvPr/>
          </p:nvSpPr>
          <p:spPr bwMode="auto">
            <a:xfrm>
              <a:off x="1508" y="3415"/>
              <a:ext cx="312" cy="348"/>
            </a:xfrm>
            <a:custGeom>
              <a:avLst/>
              <a:gdLst>
                <a:gd name="T0" fmla="*/ 311 w 312"/>
                <a:gd name="T1" fmla="*/ 347 h 348"/>
                <a:gd name="T2" fmla="*/ 311 w 312"/>
                <a:gd name="T3" fmla="*/ 73 h 348"/>
                <a:gd name="T4" fmla="*/ 0 w 312"/>
                <a:gd name="T5" fmla="*/ 0 h 348"/>
                <a:gd name="T6" fmla="*/ 0 w 312"/>
                <a:gd name="T7" fmla="*/ 265 h 348"/>
                <a:gd name="T8" fmla="*/ 311 w 312"/>
                <a:gd name="T9" fmla="*/ 347 h 348"/>
                <a:gd name="T10" fmla="*/ 0 60000 65536"/>
                <a:gd name="T11" fmla="*/ 0 60000 65536"/>
                <a:gd name="T12" fmla="*/ 0 60000 65536"/>
                <a:gd name="T13" fmla="*/ 0 60000 65536"/>
                <a:gd name="T14" fmla="*/ 0 60000 65536"/>
                <a:gd name="T15" fmla="*/ 0 w 312"/>
                <a:gd name="T16" fmla="*/ 0 h 348"/>
                <a:gd name="T17" fmla="*/ 312 w 312"/>
                <a:gd name="T18" fmla="*/ 348 h 348"/>
              </a:gdLst>
              <a:ahLst/>
              <a:cxnLst>
                <a:cxn ang="T10">
                  <a:pos x="T0" y="T1"/>
                </a:cxn>
                <a:cxn ang="T11">
                  <a:pos x="T2" y="T3"/>
                </a:cxn>
                <a:cxn ang="T12">
                  <a:pos x="T4" y="T5"/>
                </a:cxn>
                <a:cxn ang="T13">
                  <a:pos x="T6" y="T7"/>
                </a:cxn>
                <a:cxn ang="T14">
                  <a:pos x="T8" y="T9"/>
                </a:cxn>
              </a:cxnLst>
              <a:rect l="T15" t="T16" r="T17" b="T18"/>
              <a:pathLst>
                <a:path w="312" h="348">
                  <a:moveTo>
                    <a:pt x="311" y="347"/>
                  </a:moveTo>
                  <a:lnTo>
                    <a:pt x="311" y="73"/>
                  </a:lnTo>
                  <a:lnTo>
                    <a:pt x="0" y="0"/>
                  </a:lnTo>
                  <a:lnTo>
                    <a:pt x="0" y="265"/>
                  </a:lnTo>
                  <a:lnTo>
                    <a:pt x="311" y="347"/>
                  </a:lnTo>
                </a:path>
              </a:pathLst>
            </a:custGeom>
            <a:solidFill>
              <a:schemeClr val="bg1"/>
            </a:solidFill>
            <a:ln w="12699" cap="rnd">
              <a:solidFill>
                <a:schemeClr val="tx1"/>
              </a:solidFill>
              <a:round/>
              <a:headEnd/>
              <a:tailEnd/>
            </a:ln>
          </p:spPr>
          <p:txBody>
            <a:bodyPr/>
            <a:lstStyle/>
            <a:p>
              <a:endParaRPr lang="fr-FR"/>
            </a:p>
          </p:txBody>
        </p:sp>
        <p:sp>
          <p:nvSpPr>
            <p:cNvPr id="7301" name="Freeform 54">
              <a:extLst>
                <a:ext uri="{FF2B5EF4-FFF2-40B4-BE49-F238E27FC236}">
                  <a16:creationId xmlns:a16="http://schemas.microsoft.com/office/drawing/2014/main" id="{8784E353-94D0-49A4-9BF3-973BE3E48741}"/>
                </a:ext>
              </a:extLst>
            </p:cNvPr>
            <p:cNvSpPr>
              <a:spLocks/>
            </p:cNvSpPr>
            <p:nvPr/>
          </p:nvSpPr>
          <p:spPr bwMode="auto">
            <a:xfrm>
              <a:off x="1547" y="3454"/>
              <a:ext cx="227" cy="255"/>
            </a:xfrm>
            <a:custGeom>
              <a:avLst/>
              <a:gdLst>
                <a:gd name="T0" fmla="*/ 226 w 227"/>
                <a:gd name="T1" fmla="*/ 254 h 255"/>
                <a:gd name="T2" fmla="*/ 226 w 227"/>
                <a:gd name="T3" fmla="*/ 54 h 255"/>
                <a:gd name="T4" fmla="*/ 0 w 227"/>
                <a:gd name="T5" fmla="*/ 0 h 255"/>
                <a:gd name="T6" fmla="*/ 0 w 227"/>
                <a:gd name="T7" fmla="*/ 196 h 255"/>
                <a:gd name="T8" fmla="*/ 226 w 227"/>
                <a:gd name="T9" fmla="*/ 254 h 255"/>
                <a:gd name="T10" fmla="*/ 0 60000 65536"/>
                <a:gd name="T11" fmla="*/ 0 60000 65536"/>
                <a:gd name="T12" fmla="*/ 0 60000 65536"/>
                <a:gd name="T13" fmla="*/ 0 60000 65536"/>
                <a:gd name="T14" fmla="*/ 0 60000 65536"/>
                <a:gd name="T15" fmla="*/ 0 w 227"/>
                <a:gd name="T16" fmla="*/ 0 h 255"/>
                <a:gd name="T17" fmla="*/ 227 w 227"/>
                <a:gd name="T18" fmla="*/ 255 h 255"/>
              </a:gdLst>
              <a:ahLst/>
              <a:cxnLst>
                <a:cxn ang="T10">
                  <a:pos x="T0" y="T1"/>
                </a:cxn>
                <a:cxn ang="T11">
                  <a:pos x="T2" y="T3"/>
                </a:cxn>
                <a:cxn ang="T12">
                  <a:pos x="T4" y="T5"/>
                </a:cxn>
                <a:cxn ang="T13">
                  <a:pos x="T6" y="T7"/>
                </a:cxn>
                <a:cxn ang="T14">
                  <a:pos x="T8" y="T9"/>
                </a:cxn>
              </a:cxnLst>
              <a:rect l="T15" t="T16" r="T17" b="T18"/>
              <a:pathLst>
                <a:path w="227" h="255">
                  <a:moveTo>
                    <a:pt x="226" y="254"/>
                  </a:moveTo>
                  <a:lnTo>
                    <a:pt x="226" y="54"/>
                  </a:lnTo>
                  <a:lnTo>
                    <a:pt x="0" y="0"/>
                  </a:lnTo>
                  <a:lnTo>
                    <a:pt x="0" y="196"/>
                  </a:lnTo>
                  <a:lnTo>
                    <a:pt x="226" y="254"/>
                  </a:lnTo>
                </a:path>
              </a:pathLst>
            </a:custGeom>
            <a:solidFill>
              <a:srgbClr val="CECECE"/>
            </a:solidFill>
            <a:ln w="12699" cap="rnd">
              <a:solidFill>
                <a:schemeClr val="tx1"/>
              </a:solidFill>
              <a:round/>
              <a:headEnd/>
              <a:tailEnd/>
            </a:ln>
          </p:spPr>
          <p:txBody>
            <a:bodyPr/>
            <a:lstStyle/>
            <a:p>
              <a:endParaRPr lang="fr-FR"/>
            </a:p>
          </p:txBody>
        </p:sp>
        <p:sp>
          <p:nvSpPr>
            <p:cNvPr id="7302" name="Freeform 55">
              <a:extLst>
                <a:ext uri="{FF2B5EF4-FFF2-40B4-BE49-F238E27FC236}">
                  <a16:creationId xmlns:a16="http://schemas.microsoft.com/office/drawing/2014/main" id="{15F9A203-B0AE-426F-9456-A950BA5CB35A}"/>
                </a:ext>
              </a:extLst>
            </p:cNvPr>
            <p:cNvSpPr>
              <a:spLocks/>
            </p:cNvSpPr>
            <p:nvPr/>
          </p:nvSpPr>
          <p:spPr bwMode="auto">
            <a:xfrm>
              <a:off x="1564" y="3473"/>
              <a:ext cx="202" cy="216"/>
            </a:xfrm>
            <a:custGeom>
              <a:avLst/>
              <a:gdLst>
                <a:gd name="T0" fmla="*/ 201 w 202"/>
                <a:gd name="T1" fmla="*/ 215 h 216"/>
                <a:gd name="T2" fmla="*/ 201 w 202"/>
                <a:gd name="T3" fmla="*/ 46 h 216"/>
                <a:gd name="T4" fmla="*/ 0 w 202"/>
                <a:gd name="T5" fmla="*/ 0 h 216"/>
                <a:gd name="T6" fmla="*/ 0 w 202"/>
                <a:gd name="T7" fmla="*/ 166 h 216"/>
                <a:gd name="T8" fmla="*/ 201 w 202"/>
                <a:gd name="T9" fmla="*/ 215 h 216"/>
                <a:gd name="T10" fmla="*/ 0 60000 65536"/>
                <a:gd name="T11" fmla="*/ 0 60000 65536"/>
                <a:gd name="T12" fmla="*/ 0 60000 65536"/>
                <a:gd name="T13" fmla="*/ 0 60000 65536"/>
                <a:gd name="T14" fmla="*/ 0 60000 65536"/>
                <a:gd name="T15" fmla="*/ 0 w 202"/>
                <a:gd name="T16" fmla="*/ 0 h 216"/>
                <a:gd name="T17" fmla="*/ 202 w 202"/>
                <a:gd name="T18" fmla="*/ 216 h 216"/>
              </a:gdLst>
              <a:ahLst/>
              <a:cxnLst>
                <a:cxn ang="T10">
                  <a:pos x="T0" y="T1"/>
                </a:cxn>
                <a:cxn ang="T11">
                  <a:pos x="T2" y="T3"/>
                </a:cxn>
                <a:cxn ang="T12">
                  <a:pos x="T4" y="T5"/>
                </a:cxn>
                <a:cxn ang="T13">
                  <a:pos x="T6" y="T7"/>
                </a:cxn>
                <a:cxn ang="T14">
                  <a:pos x="T8" y="T9"/>
                </a:cxn>
              </a:cxnLst>
              <a:rect l="T15" t="T16" r="T17" b="T18"/>
              <a:pathLst>
                <a:path w="202" h="216">
                  <a:moveTo>
                    <a:pt x="201" y="215"/>
                  </a:moveTo>
                  <a:lnTo>
                    <a:pt x="201" y="46"/>
                  </a:lnTo>
                  <a:lnTo>
                    <a:pt x="0" y="0"/>
                  </a:lnTo>
                  <a:lnTo>
                    <a:pt x="0" y="166"/>
                  </a:lnTo>
                  <a:lnTo>
                    <a:pt x="201" y="215"/>
                  </a:lnTo>
                </a:path>
              </a:pathLst>
            </a:custGeom>
            <a:solidFill>
              <a:srgbClr val="00B7A5"/>
            </a:solidFill>
            <a:ln w="12699" cap="rnd">
              <a:solidFill>
                <a:schemeClr val="tx1"/>
              </a:solidFill>
              <a:round/>
              <a:headEnd/>
              <a:tailEnd/>
            </a:ln>
          </p:spPr>
          <p:txBody>
            <a:bodyPr/>
            <a:lstStyle/>
            <a:p>
              <a:endParaRPr lang="fr-FR"/>
            </a:p>
          </p:txBody>
        </p:sp>
        <p:sp>
          <p:nvSpPr>
            <p:cNvPr id="7303" name="Freeform 56">
              <a:extLst>
                <a:ext uri="{FF2B5EF4-FFF2-40B4-BE49-F238E27FC236}">
                  <a16:creationId xmlns:a16="http://schemas.microsoft.com/office/drawing/2014/main" id="{B6566EEE-C87D-470E-9258-EFB62287855E}"/>
                </a:ext>
              </a:extLst>
            </p:cNvPr>
            <p:cNvSpPr>
              <a:spLocks/>
            </p:cNvSpPr>
            <p:nvPr/>
          </p:nvSpPr>
          <p:spPr bwMode="auto">
            <a:xfrm>
              <a:off x="1585" y="3498"/>
              <a:ext cx="17" cy="51"/>
            </a:xfrm>
            <a:custGeom>
              <a:avLst/>
              <a:gdLst>
                <a:gd name="T0" fmla="*/ 0 w 17"/>
                <a:gd name="T1" fmla="*/ 0 h 51"/>
                <a:gd name="T2" fmla="*/ 16 w 17"/>
                <a:gd name="T3" fmla="*/ 3 h 51"/>
                <a:gd name="T4" fmla="*/ 16 w 17"/>
                <a:gd name="T5" fmla="*/ 50 h 51"/>
                <a:gd name="T6" fmla="*/ 0 w 17"/>
                <a:gd name="T7" fmla="*/ 47 h 51"/>
                <a:gd name="T8" fmla="*/ 0 w 17"/>
                <a:gd name="T9" fmla="*/ 0 h 51"/>
                <a:gd name="T10" fmla="*/ 0 60000 65536"/>
                <a:gd name="T11" fmla="*/ 0 60000 65536"/>
                <a:gd name="T12" fmla="*/ 0 60000 65536"/>
                <a:gd name="T13" fmla="*/ 0 60000 65536"/>
                <a:gd name="T14" fmla="*/ 0 60000 65536"/>
                <a:gd name="T15" fmla="*/ 0 w 17"/>
                <a:gd name="T16" fmla="*/ 0 h 51"/>
                <a:gd name="T17" fmla="*/ 17 w 17"/>
                <a:gd name="T18" fmla="*/ 51 h 51"/>
              </a:gdLst>
              <a:ahLst/>
              <a:cxnLst>
                <a:cxn ang="T10">
                  <a:pos x="T0" y="T1"/>
                </a:cxn>
                <a:cxn ang="T11">
                  <a:pos x="T2" y="T3"/>
                </a:cxn>
                <a:cxn ang="T12">
                  <a:pos x="T4" y="T5"/>
                </a:cxn>
                <a:cxn ang="T13">
                  <a:pos x="T6" y="T7"/>
                </a:cxn>
                <a:cxn ang="T14">
                  <a:pos x="T8" y="T9"/>
                </a:cxn>
              </a:cxnLst>
              <a:rect l="T15" t="T16" r="T17" b="T18"/>
              <a:pathLst>
                <a:path w="17" h="51">
                  <a:moveTo>
                    <a:pt x="0" y="0"/>
                  </a:moveTo>
                  <a:lnTo>
                    <a:pt x="16" y="3"/>
                  </a:lnTo>
                  <a:lnTo>
                    <a:pt x="16" y="50"/>
                  </a:lnTo>
                  <a:lnTo>
                    <a:pt x="0" y="47"/>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sp>
        <p:nvSpPr>
          <p:cNvPr id="7173" name="Text Box 57">
            <a:extLst>
              <a:ext uri="{FF2B5EF4-FFF2-40B4-BE49-F238E27FC236}">
                <a16:creationId xmlns:a16="http://schemas.microsoft.com/office/drawing/2014/main" id="{C6D845A0-3446-4520-B967-79FECC9047ED}"/>
              </a:ext>
            </a:extLst>
          </p:cNvPr>
          <p:cNvSpPr txBox="1">
            <a:spLocks noChangeArrowheads="1"/>
          </p:cNvSpPr>
          <p:nvPr/>
        </p:nvSpPr>
        <p:spPr bwMode="auto">
          <a:xfrm>
            <a:off x="381000" y="914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00"/>
              <a:t>MonProgramme.java</a:t>
            </a:r>
          </a:p>
        </p:txBody>
      </p:sp>
      <p:sp>
        <p:nvSpPr>
          <p:cNvPr id="7174" name="AutoShape 58">
            <a:extLst>
              <a:ext uri="{FF2B5EF4-FFF2-40B4-BE49-F238E27FC236}">
                <a16:creationId xmlns:a16="http://schemas.microsoft.com/office/drawing/2014/main" id="{59FF24B4-7187-4EFB-A0C6-5E1FBCCE41B3}"/>
              </a:ext>
            </a:extLst>
          </p:cNvPr>
          <p:cNvSpPr>
            <a:spLocks noChangeArrowheads="1"/>
          </p:cNvSpPr>
          <p:nvPr/>
        </p:nvSpPr>
        <p:spPr bwMode="auto">
          <a:xfrm>
            <a:off x="1600200" y="2514600"/>
            <a:ext cx="17526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Compilateur</a:t>
            </a:r>
          </a:p>
        </p:txBody>
      </p:sp>
      <p:sp>
        <p:nvSpPr>
          <p:cNvPr id="7175" name="Line 59">
            <a:extLst>
              <a:ext uri="{FF2B5EF4-FFF2-40B4-BE49-F238E27FC236}">
                <a16:creationId xmlns:a16="http://schemas.microsoft.com/office/drawing/2014/main" id="{4E73E961-4CDE-4586-8D20-274177D5CEC2}"/>
              </a:ext>
            </a:extLst>
          </p:cNvPr>
          <p:cNvSpPr>
            <a:spLocks noChangeShapeType="1"/>
          </p:cNvSpPr>
          <p:nvPr/>
        </p:nvSpPr>
        <p:spPr bwMode="auto">
          <a:xfrm>
            <a:off x="1219200" y="2133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76" name="Line 67">
            <a:extLst>
              <a:ext uri="{FF2B5EF4-FFF2-40B4-BE49-F238E27FC236}">
                <a16:creationId xmlns:a16="http://schemas.microsoft.com/office/drawing/2014/main" id="{5AAC05F2-4CE0-4571-88C5-6CFB84EC5C0D}"/>
              </a:ext>
            </a:extLst>
          </p:cNvPr>
          <p:cNvSpPr>
            <a:spLocks noChangeShapeType="1"/>
          </p:cNvSpPr>
          <p:nvPr/>
        </p:nvSpPr>
        <p:spPr bwMode="auto">
          <a:xfrm>
            <a:off x="3429000" y="2667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77" name="Text Box 68">
            <a:extLst>
              <a:ext uri="{FF2B5EF4-FFF2-40B4-BE49-F238E27FC236}">
                <a16:creationId xmlns:a16="http://schemas.microsoft.com/office/drawing/2014/main" id="{BAC8D272-589B-4AF2-92AD-1C7AFE17559C}"/>
              </a:ext>
            </a:extLst>
          </p:cNvPr>
          <p:cNvSpPr txBox="1">
            <a:spLocks noChangeArrowheads="1"/>
          </p:cNvSpPr>
          <p:nvPr/>
        </p:nvSpPr>
        <p:spPr bwMode="auto">
          <a:xfrm>
            <a:off x="3810000" y="19812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00"/>
              <a:t>MonProgramme.class</a:t>
            </a:r>
          </a:p>
        </p:txBody>
      </p:sp>
      <p:sp>
        <p:nvSpPr>
          <p:cNvPr id="7178" name="AutoShape 69">
            <a:extLst>
              <a:ext uri="{FF2B5EF4-FFF2-40B4-BE49-F238E27FC236}">
                <a16:creationId xmlns:a16="http://schemas.microsoft.com/office/drawing/2014/main" id="{AC2AFBC8-B5FD-40DA-B62A-5FAE67F21D27}"/>
              </a:ext>
            </a:extLst>
          </p:cNvPr>
          <p:cNvSpPr>
            <a:spLocks noChangeArrowheads="1"/>
          </p:cNvSpPr>
          <p:nvPr/>
        </p:nvSpPr>
        <p:spPr bwMode="auto">
          <a:xfrm>
            <a:off x="5486400" y="1447800"/>
            <a:ext cx="17526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Interpréteur</a:t>
            </a:r>
          </a:p>
        </p:txBody>
      </p:sp>
      <p:sp>
        <p:nvSpPr>
          <p:cNvPr id="7179" name="Line 70">
            <a:extLst>
              <a:ext uri="{FF2B5EF4-FFF2-40B4-BE49-F238E27FC236}">
                <a16:creationId xmlns:a16="http://schemas.microsoft.com/office/drawing/2014/main" id="{3526832A-CAAF-40E0-B075-DAB2BBD28CA9}"/>
              </a:ext>
            </a:extLst>
          </p:cNvPr>
          <p:cNvSpPr>
            <a:spLocks noChangeShapeType="1"/>
          </p:cNvSpPr>
          <p:nvPr/>
        </p:nvSpPr>
        <p:spPr bwMode="auto">
          <a:xfrm flipV="1">
            <a:off x="5562600" y="18288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80" name="Line 71">
            <a:extLst>
              <a:ext uri="{FF2B5EF4-FFF2-40B4-BE49-F238E27FC236}">
                <a16:creationId xmlns:a16="http://schemas.microsoft.com/office/drawing/2014/main" id="{D2E36FC5-E805-4053-9D30-0E63A3DCFFCA}"/>
              </a:ext>
            </a:extLst>
          </p:cNvPr>
          <p:cNvSpPr>
            <a:spLocks noChangeShapeType="1"/>
          </p:cNvSpPr>
          <p:nvPr/>
        </p:nvSpPr>
        <p:spPr bwMode="auto">
          <a:xfrm>
            <a:off x="7010400" y="1752600"/>
            <a:ext cx="685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81" name="Text Box 72">
            <a:extLst>
              <a:ext uri="{FF2B5EF4-FFF2-40B4-BE49-F238E27FC236}">
                <a16:creationId xmlns:a16="http://schemas.microsoft.com/office/drawing/2014/main" id="{DC1B80E3-A831-4A2F-B2B5-793497565E3D}"/>
              </a:ext>
            </a:extLst>
          </p:cNvPr>
          <p:cNvSpPr txBox="1">
            <a:spLocks noChangeArrowheads="1"/>
          </p:cNvSpPr>
          <p:nvPr/>
        </p:nvSpPr>
        <p:spPr bwMode="auto">
          <a:xfrm rot="2979673">
            <a:off x="6980238" y="2011362"/>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000" b="1"/>
              <a:t>11100111001</a:t>
            </a:r>
          </a:p>
        </p:txBody>
      </p:sp>
      <p:sp>
        <p:nvSpPr>
          <p:cNvPr id="7182" name="Text Box 74">
            <a:extLst>
              <a:ext uri="{FF2B5EF4-FFF2-40B4-BE49-F238E27FC236}">
                <a16:creationId xmlns:a16="http://schemas.microsoft.com/office/drawing/2014/main" id="{A07508FF-E127-4FF0-B6A3-D3C4C94771F8}"/>
              </a:ext>
            </a:extLst>
          </p:cNvPr>
          <p:cNvSpPr txBox="1">
            <a:spLocks noChangeArrowheads="1"/>
          </p:cNvSpPr>
          <p:nvPr/>
        </p:nvSpPr>
        <p:spPr bwMode="auto">
          <a:xfrm>
            <a:off x="7467600" y="14478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00"/>
              <a:t>MonProgramme</a:t>
            </a:r>
          </a:p>
        </p:txBody>
      </p:sp>
      <p:sp>
        <p:nvSpPr>
          <p:cNvPr id="7183" name="Rectangle 75">
            <a:extLst>
              <a:ext uri="{FF2B5EF4-FFF2-40B4-BE49-F238E27FC236}">
                <a16:creationId xmlns:a16="http://schemas.microsoft.com/office/drawing/2014/main" id="{A9176336-C4CB-45ED-827F-407DA83B428C}"/>
              </a:ext>
            </a:extLst>
          </p:cNvPr>
          <p:cNvSpPr>
            <a:spLocks noChangeArrowheads="1"/>
          </p:cNvSpPr>
          <p:nvPr/>
        </p:nvSpPr>
        <p:spPr bwMode="auto">
          <a:xfrm>
            <a:off x="457200" y="3810000"/>
            <a:ext cx="3810000" cy="1219200"/>
          </a:xfrm>
          <a:prstGeom prst="rect">
            <a:avLst/>
          </a:prstGeom>
          <a:solidFill>
            <a:schemeClr val="bg1"/>
          </a:solidFill>
          <a:ln w="9525">
            <a:solidFill>
              <a:schemeClr val="bg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400"/>
              <a:t>public class MonProgramme {</a:t>
            </a:r>
          </a:p>
          <a:p>
            <a:pPr eaLnBrk="1" hangingPunct="1">
              <a:spcBef>
                <a:spcPct val="0"/>
              </a:spcBef>
              <a:buClrTx/>
              <a:buFontTx/>
              <a:buNone/>
            </a:pPr>
            <a:r>
              <a:rPr lang="fr-FR" altLang="fr-FR" sz="1400"/>
              <a:t>    public static void main(String[] args) {</a:t>
            </a:r>
          </a:p>
          <a:p>
            <a:pPr eaLnBrk="1" hangingPunct="1">
              <a:spcBef>
                <a:spcPct val="0"/>
              </a:spcBef>
              <a:buClrTx/>
              <a:buFontTx/>
              <a:buNone/>
            </a:pPr>
            <a:r>
              <a:rPr lang="fr-FR" altLang="fr-FR" sz="1400"/>
              <a:t>	System.out.println("HelloWorld !");</a:t>
            </a:r>
          </a:p>
          <a:p>
            <a:pPr eaLnBrk="1" hangingPunct="1">
              <a:spcBef>
                <a:spcPct val="0"/>
              </a:spcBef>
              <a:buClrTx/>
              <a:buFontTx/>
              <a:buNone/>
            </a:pPr>
            <a:r>
              <a:rPr lang="fr-FR" altLang="fr-FR" sz="1400"/>
              <a:t>    }</a:t>
            </a:r>
          </a:p>
          <a:p>
            <a:pPr eaLnBrk="1" hangingPunct="1">
              <a:spcBef>
                <a:spcPct val="0"/>
              </a:spcBef>
              <a:buClrTx/>
              <a:buFontTx/>
              <a:buNone/>
            </a:pPr>
            <a:r>
              <a:rPr lang="fr-FR" altLang="fr-FR" sz="1400"/>
              <a:t>}</a:t>
            </a:r>
          </a:p>
        </p:txBody>
      </p:sp>
      <p:sp>
        <p:nvSpPr>
          <p:cNvPr id="7184" name="Text Box 76">
            <a:extLst>
              <a:ext uri="{FF2B5EF4-FFF2-40B4-BE49-F238E27FC236}">
                <a16:creationId xmlns:a16="http://schemas.microsoft.com/office/drawing/2014/main" id="{FB3E65A9-15A2-4986-AE57-447B984CD55D}"/>
              </a:ext>
            </a:extLst>
          </p:cNvPr>
          <p:cNvSpPr txBox="1">
            <a:spLocks noChangeArrowheads="1"/>
          </p:cNvSpPr>
          <p:nvPr/>
        </p:nvSpPr>
        <p:spPr bwMode="auto">
          <a:xfrm>
            <a:off x="1143000" y="5029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00"/>
              <a:t>MonProgramme.java</a:t>
            </a:r>
          </a:p>
        </p:txBody>
      </p:sp>
      <p:sp>
        <p:nvSpPr>
          <p:cNvPr id="7185" name="AutoShape 77">
            <a:extLst>
              <a:ext uri="{FF2B5EF4-FFF2-40B4-BE49-F238E27FC236}">
                <a16:creationId xmlns:a16="http://schemas.microsoft.com/office/drawing/2014/main" id="{E8201869-D8FC-4CDF-9102-AABF02FAF4A9}"/>
              </a:ext>
            </a:extLst>
          </p:cNvPr>
          <p:cNvSpPr>
            <a:spLocks noChangeArrowheads="1"/>
          </p:cNvSpPr>
          <p:nvPr/>
        </p:nvSpPr>
        <p:spPr bwMode="auto">
          <a:xfrm>
            <a:off x="5715000" y="4191000"/>
            <a:ext cx="17526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Compilateur</a:t>
            </a:r>
          </a:p>
        </p:txBody>
      </p:sp>
      <p:grpSp>
        <p:nvGrpSpPr>
          <p:cNvPr id="7186" name="Group 81">
            <a:extLst>
              <a:ext uri="{FF2B5EF4-FFF2-40B4-BE49-F238E27FC236}">
                <a16:creationId xmlns:a16="http://schemas.microsoft.com/office/drawing/2014/main" id="{D579D0F3-2DF2-445A-8287-C9CC3570DE61}"/>
              </a:ext>
            </a:extLst>
          </p:cNvPr>
          <p:cNvGrpSpPr>
            <a:grpSpLocks/>
          </p:cNvGrpSpPr>
          <p:nvPr/>
        </p:nvGrpSpPr>
        <p:grpSpPr bwMode="auto">
          <a:xfrm>
            <a:off x="4419600" y="5486400"/>
            <a:ext cx="1066800" cy="914400"/>
            <a:chOff x="1337" y="3359"/>
            <a:chExt cx="658" cy="661"/>
          </a:xfrm>
        </p:grpSpPr>
        <p:grpSp>
          <p:nvGrpSpPr>
            <p:cNvPr id="7265" name="Group 82">
              <a:extLst>
                <a:ext uri="{FF2B5EF4-FFF2-40B4-BE49-F238E27FC236}">
                  <a16:creationId xmlns:a16="http://schemas.microsoft.com/office/drawing/2014/main" id="{EC493E67-914A-4D31-92A9-D585F713FD5C}"/>
                </a:ext>
              </a:extLst>
            </p:cNvPr>
            <p:cNvGrpSpPr>
              <a:grpSpLocks/>
            </p:cNvGrpSpPr>
            <p:nvPr/>
          </p:nvGrpSpPr>
          <p:grpSpPr bwMode="auto">
            <a:xfrm>
              <a:off x="1337" y="3814"/>
              <a:ext cx="484" cy="206"/>
              <a:chOff x="1337" y="3814"/>
              <a:chExt cx="484" cy="206"/>
            </a:xfrm>
          </p:grpSpPr>
          <p:sp>
            <p:nvSpPr>
              <p:cNvPr id="7287" name="Freeform 83">
                <a:extLst>
                  <a:ext uri="{FF2B5EF4-FFF2-40B4-BE49-F238E27FC236}">
                    <a16:creationId xmlns:a16="http://schemas.microsoft.com/office/drawing/2014/main" id="{18AF2BB8-F410-4217-B098-887E4797EAE0}"/>
                  </a:ext>
                </a:extLst>
              </p:cNvPr>
              <p:cNvSpPr>
                <a:spLocks/>
              </p:cNvSpPr>
              <p:nvPr/>
            </p:nvSpPr>
            <p:spPr bwMode="auto">
              <a:xfrm>
                <a:off x="1337" y="3894"/>
                <a:ext cx="484" cy="126"/>
              </a:xfrm>
              <a:custGeom>
                <a:avLst/>
                <a:gdLst>
                  <a:gd name="T0" fmla="*/ 0 w 484"/>
                  <a:gd name="T1" fmla="*/ 0 h 126"/>
                  <a:gd name="T2" fmla="*/ 0 w 484"/>
                  <a:gd name="T3" fmla="*/ 14 h 126"/>
                  <a:gd name="T4" fmla="*/ 393 w 484"/>
                  <a:gd name="T5" fmla="*/ 125 h 126"/>
                  <a:gd name="T6" fmla="*/ 483 w 484"/>
                  <a:gd name="T7" fmla="*/ 37 h 126"/>
                  <a:gd name="T8" fmla="*/ 483 w 484"/>
                  <a:gd name="T9" fmla="*/ 18 h 126"/>
                  <a:gd name="T10" fmla="*/ 0 60000 65536"/>
                  <a:gd name="T11" fmla="*/ 0 60000 65536"/>
                  <a:gd name="T12" fmla="*/ 0 60000 65536"/>
                  <a:gd name="T13" fmla="*/ 0 60000 65536"/>
                  <a:gd name="T14" fmla="*/ 0 60000 65536"/>
                  <a:gd name="T15" fmla="*/ 0 w 484"/>
                  <a:gd name="T16" fmla="*/ 0 h 126"/>
                  <a:gd name="T17" fmla="*/ 484 w 484"/>
                  <a:gd name="T18" fmla="*/ 126 h 126"/>
                </a:gdLst>
                <a:ahLst/>
                <a:cxnLst>
                  <a:cxn ang="T10">
                    <a:pos x="T0" y="T1"/>
                  </a:cxn>
                  <a:cxn ang="T11">
                    <a:pos x="T2" y="T3"/>
                  </a:cxn>
                  <a:cxn ang="T12">
                    <a:pos x="T4" y="T5"/>
                  </a:cxn>
                  <a:cxn ang="T13">
                    <a:pos x="T6" y="T7"/>
                  </a:cxn>
                  <a:cxn ang="T14">
                    <a:pos x="T8" y="T9"/>
                  </a:cxn>
                </a:cxnLst>
                <a:rect l="T15" t="T16" r="T17" b="T18"/>
                <a:pathLst>
                  <a:path w="484" h="126">
                    <a:moveTo>
                      <a:pt x="0" y="0"/>
                    </a:moveTo>
                    <a:lnTo>
                      <a:pt x="0" y="14"/>
                    </a:lnTo>
                    <a:lnTo>
                      <a:pt x="393" y="125"/>
                    </a:lnTo>
                    <a:lnTo>
                      <a:pt x="483" y="37"/>
                    </a:lnTo>
                    <a:lnTo>
                      <a:pt x="483" y="18"/>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88" name="Freeform 84">
                <a:extLst>
                  <a:ext uri="{FF2B5EF4-FFF2-40B4-BE49-F238E27FC236}">
                    <a16:creationId xmlns:a16="http://schemas.microsoft.com/office/drawing/2014/main" id="{434874C8-F5EB-409E-BBFE-D4455D75C245}"/>
                  </a:ext>
                </a:extLst>
              </p:cNvPr>
              <p:cNvSpPr>
                <a:spLocks/>
              </p:cNvSpPr>
              <p:nvPr/>
            </p:nvSpPr>
            <p:spPr bwMode="auto">
              <a:xfrm>
                <a:off x="1337" y="3814"/>
                <a:ext cx="484" cy="189"/>
              </a:xfrm>
              <a:custGeom>
                <a:avLst/>
                <a:gdLst>
                  <a:gd name="T0" fmla="*/ 107 w 484"/>
                  <a:gd name="T1" fmla="*/ 0 h 189"/>
                  <a:gd name="T2" fmla="*/ 483 w 484"/>
                  <a:gd name="T3" fmla="*/ 96 h 189"/>
                  <a:gd name="T4" fmla="*/ 390 w 484"/>
                  <a:gd name="T5" fmla="*/ 188 h 189"/>
                  <a:gd name="T6" fmla="*/ 0 w 484"/>
                  <a:gd name="T7" fmla="*/ 79 h 189"/>
                  <a:gd name="T8" fmla="*/ 107 w 484"/>
                  <a:gd name="T9" fmla="*/ 0 h 189"/>
                  <a:gd name="T10" fmla="*/ 0 60000 65536"/>
                  <a:gd name="T11" fmla="*/ 0 60000 65536"/>
                  <a:gd name="T12" fmla="*/ 0 60000 65536"/>
                  <a:gd name="T13" fmla="*/ 0 60000 65536"/>
                  <a:gd name="T14" fmla="*/ 0 60000 65536"/>
                  <a:gd name="T15" fmla="*/ 0 w 484"/>
                  <a:gd name="T16" fmla="*/ 0 h 189"/>
                  <a:gd name="T17" fmla="*/ 484 w 484"/>
                  <a:gd name="T18" fmla="*/ 189 h 189"/>
                </a:gdLst>
                <a:ahLst/>
                <a:cxnLst>
                  <a:cxn ang="T10">
                    <a:pos x="T0" y="T1"/>
                  </a:cxn>
                  <a:cxn ang="T11">
                    <a:pos x="T2" y="T3"/>
                  </a:cxn>
                  <a:cxn ang="T12">
                    <a:pos x="T4" y="T5"/>
                  </a:cxn>
                  <a:cxn ang="T13">
                    <a:pos x="T6" y="T7"/>
                  </a:cxn>
                  <a:cxn ang="T14">
                    <a:pos x="T8" y="T9"/>
                  </a:cxn>
                </a:cxnLst>
                <a:rect l="T15" t="T16" r="T17" b="T18"/>
                <a:pathLst>
                  <a:path w="484" h="189">
                    <a:moveTo>
                      <a:pt x="107" y="0"/>
                    </a:moveTo>
                    <a:lnTo>
                      <a:pt x="483" y="96"/>
                    </a:lnTo>
                    <a:lnTo>
                      <a:pt x="390" y="188"/>
                    </a:lnTo>
                    <a:lnTo>
                      <a:pt x="0" y="79"/>
                    </a:lnTo>
                    <a:lnTo>
                      <a:pt x="107" y="0"/>
                    </a:lnTo>
                  </a:path>
                </a:pathLst>
              </a:custGeom>
              <a:solidFill>
                <a:schemeClr val="bg1"/>
              </a:solidFill>
              <a:ln w="12699" cap="rnd">
                <a:solidFill>
                  <a:schemeClr val="tx1"/>
                </a:solidFill>
                <a:round/>
                <a:headEnd/>
                <a:tailEnd/>
              </a:ln>
            </p:spPr>
            <p:txBody>
              <a:bodyPr/>
              <a:lstStyle/>
              <a:p>
                <a:endParaRPr lang="fr-FR"/>
              </a:p>
            </p:txBody>
          </p:sp>
          <p:sp>
            <p:nvSpPr>
              <p:cNvPr id="7289" name="Freeform 85">
                <a:extLst>
                  <a:ext uri="{FF2B5EF4-FFF2-40B4-BE49-F238E27FC236}">
                    <a16:creationId xmlns:a16="http://schemas.microsoft.com/office/drawing/2014/main" id="{3C276CA7-09F1-45EC-8F42-2B89A0DCB7EC}"/>
                  </a:ext>
                </a:extLst>
              </p:cNvPr>
              <p:cNvSpPr>
                <a:spLocks/>
              </p:cNvSpPr>
              <p:nvPr/>
            </p:nvSpPr>
            <p:spPr bwMode="auto">
              <a:xfrm>
                <a:off x="1437" y="3825"/>
                <a:ext cx="293" cy="85"/>
              </a:xfrm>
              <a:custGeom>
                <a:avLst/>
                <a:gdLst>
                  <a:gd name="T0" fmla="*/ 12 w 293"/>
                  <a:gd name="T1" fmla="*/ 0 h 85"/>
                  <a:gd name="T2" fmla="*/ 0 w 293"/>
                  <a:gd name="T3" fmla="*/ 8 h 85"/>
                  <a:gd name="T4" fmla="*/ 281 w 293"/>
                  <a:gd name="T5" fmla="*/ 84 h 85"/>
                  <a:gd name="T6" fmla="*/ 292 w 293"/>
                  <a:gd name="T7" fmla="*/ 74 h 85"/>
                  <a:gd name="T8" fmla="*/ 12 w 293"/>
                  <a:gd name="T9" fmla="*/ 0 h 85"/>
                  <a:gd name="T10" fmla="*/ 0 60000 65536"/>
                  <a:gd name="T11" fmla="*/ 0 60000 65536"/>
                  <a:gd name="T12" fmla="*/ 0 60000 65536"/>
                  <a:gd name="T13" fmla="*/ 0 60000 65536"/>
                  <a:gd name="T14" fmla="*/ 0 60000 65536"/>
                  <a:gd name="T15" fmla="*/ 0 w 293"/>
                  <a:gd name="T16" fmla="*/ 0 h 85"/>
                  <a:gd name="T17" fmla="*/ 293 w 293"/>
                  <a:gd name="T18" fmla="*/ 85 h 85"/>
                </a:gdLst>
                <a:ahLst/>
                <a:cxnLst>
                  <a:cxn ang="T10">
                    <a:pos x="T0" y="T1"/>
                  </a:cxn>
                  <a:cxn ang="T11">
                    <a:pos x="T2" y="T3"/>
                  </a:cxn>
                  <a:cxn ang="T12">
                    <a:pos x="T4" y="T5"/>
                  </a:cxn>
                  <a:cxn ang="T13">
                    <a:pos x="T6" y="T7"/>
                  </a:cxn>
                  <a:cxn ang="T14">
                    <a:pos x="T8" y="T9"/>
                  </a:cxn>
                </a:cxnLst>
                <a:rect l="T15" t="T16" r="T17" b="T18"/>
                <a:pathLst>
                  <a:path w="293" h="85">
                    <a:moveTo>
                      <a:pt x="12" y="0"/>
                    </a:moveTo>
                    <a:lnTo>
                      <a:pt x="0" y="8"/>
                    </a:lnTo>
                    <a:lnTo>
                      <a:pt x="281" y="84"/>
                    </a:lnTo>
                    <a:lnTo>
                      <a:pt x="292" y="74"/>
                    </a:lnTo>
                    <a:lnTo>
                      <a:pt x="12"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90" name="Freeform 86">
                <a:extLst>
                  <a:ext uri="{FF2B5EF4-FFF2-40B4-BE49-F238E27FC236}">
                    <a16:creationId xmlns:a16="http://schemas.microsoft.com/office/drawing/2014/main" id="{3EF59076-B951-4F7D-B9DC-0F2F4DFCAA03}"/>
                  </a:ext>
                </a:extLst>
              </p:cNvPr>
              <p:cNvSpPr>
                <a:spLocks/>
              </p:cNvSpPr>
              <p:nvPr/>
            </p:nvSpPr>
            <p:spPr bwMode="auto">
              <a:xfrm>
                <a:off x="1374" y="3842"/>
                <a:ext cx="287" cy="106"/>
              </a:xfrm>
              <a:custGeom>
                <a:avLst/>
                <a:gdLst>
                  <a:gd name="T0" fmla="*/ 53 w 287"/>
                  <a:gd name="T1" fmla="*/ 0 h 106"/>
                  <a:gd name="T2" fmla="*/ 0 w 287"/>
                  <a:gd name="T3" fmla="*/ 39 h 106"/>
                  <a:gd name="T4" fmla="*/ 17 w 287"/>
                  <a:gd name="T5" fmla="*/ 44 h 106"/>
                  <a:gd name="T6" fmla="*/ 27 w 287"/>
                  <a:gd name="T7" fmla="*/ 36 h 106"/>
                  <a:gd name="T8" fmla="*/ 40 w 287"/>
                  <a:gd name="T9" fmla="*/ 40 h 106"/>
                  <a:gd name="T10" fmla="*/ 31 w 287"/>
                  <a:gd name="T11" fmla="*/ 48 h 106"/>
                  <a:gd name="T12" fmla="*/ 205 w 287"/>
                  <a:gd name="T13" fmla="*/ 96 h 106"/>
                  <a:gd name="T14" fmla="*/ 214 w 287"/>
                  <a:gd name="T15" fmla="*/ 89 h 106"/>
                  <a:gd name="T16" fmla="*/ 230 w 287"/>
                  <a:gd name="T17" fmla="*/ 93 h 106"/>
                  <a:gd name="T18" fmla="*/ 221 w 287"/>
                  <a:gd name="T19" fmla="*/ 101 h 106"/>
                  <a:gd name="T20" fmla="*/ 235 w 287"/>
                  <a:gd name="T21" fmla="*/ 105 h 106"/>
                  <a:gd name="T22" fmla="*/ 286 w 287"/>
                  <a:gd name="T23" fmla="*/ 60 h 106"/>
                  <a:gd name="T24" fmla="*/ 53 w 287"/>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106"/>
                  <a:gd name="T41" fmla="*/ 287 w 287"/>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106">
                    <a:moveTo>
                      <a:pt x="53" y="0"/>
                    </a:moveTo>
                    <a:lnTo>
                      <a:pt x="0" y="39"/>
                    </a:lnTo>
                    <a:lnTo>
                      <a:pt x="17" y="44"/>
                    </a:lnTo>
                    <a:lnTo>
                      <a:pt x="27" y="36"/>
                    </a:lnTo>
                    <a:lnTo>
                      <a:pt x="40" y="40"/>
                    </a:lnTo>
                    <a:lnTo>
                      <a:pt x="31" y="48"/>
                    </a:lnTo>
                    <a:lnTo>
                      <a:pt x="205" y="96"/>
                    </a:lnTo>
                    <a:lnTo>
                      <a:pt x="214" y="89"/>
                    </a:lnTo>
                    <a:lnTo>
                      <a:pt x="230" y="93"/>
                    </a:lnTo>
                    <a:lnTo>
                      <a:pt x="221" y="101"/>
                    </a:lnTo>
                    <a:lnTo>
                      <a:pt x="235" y="105"/>
                    </a:lnTo>
                    <a:lnTo>
                      <a:pt x="286" y="60"/>
                    </a:lnTo>
                    <a:lnTo>
                      <a:pt x="53"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91" name="Freeform 87">
                <a:extLst>
                  <a:ext uri="{FF2B5EF4-FFF2-40B4-BE49-F238E27FC236}">
                    <a16:creationId xmlns:a16="http://schemas.microsoft.com/office/drawing/2014/main" id="{98C7B4EF-0C68-4EF4-8FA5-B79DE56DCEB2}"/>
                  </a:ext>
                </a:extLst>
              </p:cNvPr>
              <p:cNvSpPr>
                <a:spLocks/>
              </p:cNvSpPr>
              <p:nvPr/>
            </p:nvSpPr>
            <p:spPr bwMode="auto">
              <a:xfrm>
                <a:off x="1651" y="3906"/>
                <a:ext cx="62" cy="28"/>
              </a:xfrm>
              <a:custGeom>
                <a:avLst/>
                <a:gdLst>
                  <a:gd name="T0" fmla="*/ 20 w 62"/>
                  <a:gd name="T1" fmla="*/ 0 h 28"/>
                  <a:gd name="T2" fmla="*/ 61 w 62"/>
                  <a:gd name="T3" fmla="*/ 10 h 28"/>
                  <a:gd name="T4" fmla="*/ 40 w 62"/>
                  <a:gd name="T5" fmla="*/ 27 h 28"/>
                  <a:gd name="T6" fmla="*/ 0 w 62"/>
                  <a:gd name="T7" fmla="*/ 16 h 28"/>
                  <a:gd name="T8" fmla="*/ 20 w 62"/>
                  <a:gd name="T9" fmla="*/ 0 h 28"/>
                  <a:gd name="T10" fmla="*/ 0 60000 65536"/>
                  <a:gd name="T11" fmla="*/ 0 60000 65536"/>
                  <a:gd name="T12" fmla="*/ 0 60000 65536"/>
                  <a:gd name="T13" fmla="*/ 0 60000 65536"/>
                  <a:gd name="T14" fmla="*/ 0 60000 65536"/>
                  <a:gd name="T15" fmla="*/ 0 w 62"/>
                  <a:gd name="T16" fmla="*/ 0 h 28"/>
                  <a:gd name="T17" fmla="*/ 62 w 62"/>
                  <a:gd name="T18" fmla="*/ 28 h 28"/>
                </a:gdLst>
                <a:ahLst/>
                <a:cxnLst>
                  <a:cxn ang="T10">
                    <a:pos x="T0" y="T1"/>
                  </a:cxn>
                  <a:cxn ang="T11">
                    <a:pos x="T2" y="T3"/>
                  </a:cxn>
                  <a:cxn ang="T12">
                    <a:pos x="T4" y="T5"/>
                  </a:cxn>
                  <a:cxn ang="T13">
                    <a:pos x="T6" y="T7"/>
                  </a:cxn>
                  <a:cxn ang="T14">
                    <a:pos x="T8" y="T9"/>
                  </a:cxn>
                </a:cxnLst>
                <a:rect l="T15" t="T16" r="T17" b="T18"/>
                <a:pathLst>
                  <a:path w="62" h="28">
                    <a:moveTo>
                      <a:pt x="20" y="0"/>
                    </a:moveTo>
                    <a:lnTo>
                      <a:pt x="61" y="10"/>
                    </a:lnTo>
                    <a:lnTo>
                      <a:pt x="40" y="27"/>
                    </a:lnTo>
                    <a:lnTo>
                      <a:pt x="0" y="16"/>
                    </a:lnTo>
                    <a:lnTo>
                      <a:pt x="2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92" name="Freeform 88">
                <a:extLst>
                  <a:ext uri="{FF2B5EF4-FFF2-40B4-BE49-F238E27FC236}">
                    <a16:creationId xmlns:a16="http://schemas.microsoft.com/office/drawing/2014/main" id="{2DC10AFF-C717-42D1-8AD9-739EC932D43C}"/>
                  </a:ext>
                </a:extLst>
              </p:cNvPr>
              <p:cNvSpPr>
                <a:spLocks/>
              </p:cNvSpPr>
              <p:nvPr/>
            </p:nvSpPr>
            <p:spPr bwMode="auto">
              <a:xfrm>
                <a:off x="1621" y="3936"/>
                <a:ext cx="52" cy="26"/>
              </a:xfrm>
              <a:custGeom>
                <a:avLst/>
                <a:gdLst>
                  <a:gd name="T0" fmla="*/ 10 w 52"/>
                  <a:gd name="T1" fmla="*/ 2 h 26"/>
                  <a:gd name="T2" fmla="*/ 22 w 52"/>
                  <a:gd name="T3" fmla="*/ 6 h 26"/>
                  <a:gd name="T4" fmla="*/ 30 w 52"/>
                  <a:gd name="T5" fmla="*/ 0 h 26"/>
                  <a:gd name="T6" fmla="*/ 43 w 52"/>
                  <a:gd name="T7" fmla="*/ 4 h 26"/>
                  <a:gd name="T8" fmla="*/ 36 w 52"/>
                  <a:gd name="T9" fmla="*/ 11 h 26"/>
                  <a:gd name="T10" fmla="*/ 51 w 52"/>
                  <a:gd name="T11" fmla="*/ 15 h 26"/>
                  <a:gd name="T12" fmla="*/ 40 w 52"/>
                  <a:gd name="T13" fmla="*/ 25 h 26"/>
                  <a:gd name="T14" fmla="*/ 0 w 52"/>
                  <a:gd name="T15" fmla="*/ 13 h 26"/>
                  <a:gd name="T16" fmla="*/ 10 w 52"/>
                  <a:gd name="T17" fmla="*/ 2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6"/>
                  <a:gd name="T29" fmla="*/ 52 w 52"/>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6">
                    <a:moveTo>
                      <a:pt x="10" y="2"/>
                    </a:moveTo>
                    <a:lnTo>
                      <a:pt x="22" y="6"/>
                    </a:lnTo>
                    <a:lnTo>
                      <a:pt x="30" y="0"/>
                    </a:lnTo>
                    <a:lnTo>
                      <a:pt x="43" y="4"/>
                    </a:lnTo>
                    <a:lnTo>
                      <a:pt x="36" y="11"/>
                    </a:lnTo>
                    <a:lnTo>
                      <a:pt x="51" y="15"/>
                    </a:lnTo>
                    <a:lnTo>
                      <a:pt x="40" y="25"/>
                    </a:lnTo>
                    <a:lnTo>
                      <a:pt x="0" y="13"/>
                    </a:lnTo>
                    <a:lnTo>
                      <a:pt x="10" y="2"/>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93" name="Freeform 89">
                <a:extLst>
                  <a:ext uri="{FF2B5EF4-FFF2-40B4-BE49-F238E27FC236}">
                    <a16:creationId xmlns:a16="http://schemas.microsoft.com/office/drawing/2014/main" id="{34BE7419-C85C-4F5A-9561-6A3BBB57C15A}"/>
                  </a:ext>
                </a:extLst>
              </p:cNvPr>
              <p:cNvSpPr>
                <a:spLocks/>
              </p:cNvSpPr>
              <p:nvPr/>
            </p:nvSpPr>
            <p:spPr bwMode="auto">
              <a:xfrm>
                <a:off x="1677" y="3922"/>
                <a:ext cx="100" cy="60"/>
              </a:xfrm>
              <a:custGeom>
                <a:avLst/>
                <a:gdLst>
                  <a:gd name="T0" fmla="*/ 50 w 100"/>
                  <a:gd name="T1" fmla="*/ 0 h 60"/>
                  <a:gd name="T2" fmla="*/ 99 w 100"/>
                  <a:gd name="T3" fmla="*/ 11 h 60"/>
                  <a:gd name="T4" fmla="*/ 49 w 100"/>
                  <a:gd name="T5" fmla="*/ 59 h 60"/>
                  <a:gd name="T6" fmla="*/ 0 w 100"/>
                  <a:gd name="T7" fmla="*/ 43 h 60"/>
                  <a:gd name="T8" fmla="*/ 50 w 100"/>
                  <a:gd name="T9" fmla="*/ 0 h 60"/>
                  <a:gd name="T10" fmla="*/ 0 60000 65536"/>
                  <a:gd name="T11" fmla="*/ 0 60000 65536"/>
                  <a:gd name="T12" fmla="*/ 0 60000 65536"/>
                  <a:gd name="T13" fmla="*/ 0 60000 65536"/>
                  <a:gd name="T14" fmla="*/ 0 60000 65536"/>
                  <a:gd name="T15" fmla="*/ 0 w 100"/>
                  <a:gd name="T16" fmla="*/ 0 h 60"/>
                  <a:gd name="T17" fmla="*/ 100 w 100"/>
                  <a:gd name="T18" fmla="*/ 60 h 60"/>
                </a:gdLst>
                <a:ahLst/>
                <a:cxnLst>
                  <a:cxn ang="T10">
                    <a:pos x="T0" y="T1"/>
                  </a:cxn>
                  <a:cxn ang="T11">
                    <a:pos x="T2" y="T3"/>
                  </a:cxn>
                  <a:cxn ang="T12">
                    <a:pos x="T4" y="T5"/>
                  </a:cxn>
                  <a:cxn ang="T13">
                    <a:pos x="T6" y="T7"/>
                  </a:cxn>
                  <a:cxn ang="T14">
                    <a:pos x="T8" y="T9"/>
                  </a:cxn>
                </a:cxnLst>
                <a:rect l="T15" t="T16" r="T17" b="T18"/>
                <a:pathLst>
                  <a:path w="100" h="60">
                    <a:moveTo>
                      <a:pt x="50" y="0"/>
                    </a:moveTo>
                    <a:lnTo>
                      <a:pt x="99" y="11"/>
                    </a:lnTo>
                    <a:lnTo>
                      <a:pt x="49" y="59"/>
                    </a:lnTo>
                    <a:lnTo>
                      <a:pt x="0" y="43"/>
                    </a:lnTo>
                    <a:lnTo>
                      <a:pt x="5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266" name="Group 90">
              <a:extLst>
                <a:ext uri="{FF2B5EF4-FFF2-40B4-BE49-F238E27FC236}">
                  <a16:creationId xmlns:a16="http://schemas.microsoft.com/office/drawing/2014/main" id="{BD3E9CA7-BA2F-4567-BE6A-F863F23E0198}"/>
                </a:ext>
              </a:extLst>
            </p:cNvPr>
            <p:cNvGrpSpPr>
              <a:grpSpLocks/>
            </p:cNvGrpSpPr>
            <p:nvPr/>
          </p:nvGrpSpPr>
          <p:grpSpPr bwMode="auto">
            <a:xfrm>
              <a:off x="1489" y="3635"/>
              <a:ext cx="506" cy="261"/>
              <a:chOff x="1489" y="3635"/>
              <a:chExt cx="506" cy="261"/>
            </a:xfrm>
          </p:grpSpPr>
          <p:sp>
            <p:nvSpPr>
              <p:cNvPr id="7275" name="Freeform 91">
                <a:extLst>
                  <a:ext uri="{FF2B5EF4-FFF2-40B4-BE49-F238E27FC236}">
                    <a16:creationId xmlns:a16="http://schemas.microsoft.com/office/drawing/2014/main" id="{F7901EDC-E96F-4CC6-8A10-ACBE6894B9B6}"/>
                  </a:ext>
                </a:extLst>
              </p:cNvPr>
              <p:cNvSpPr>
                <a:spLocks/>
              </p:cNvSpPr>
              <p:nvPr/>
            </p:nvSpPr>
            <p:spPr bwMode="auto">
              <a:xfrm>
                <a:off x="1820" y="3706"/>
                <a:ext cx="175" cy="190"/>
              </a:xfrm>
              <a:custGeom>
                <a:avLst/>
                <a:gdLst>
                  <a:gd name="T0" fmla="*/ 0 w 175"/>
                  <a:gd name="T1" fmla="*/ 189 h 190"/>
                  <a:gd name="T2" fmla="*/ 0 w 175"/>
                  <a:gd name="T3" fmla="*/ 102 h 190"/>
                  <a:gd name="T4" fmla="*/ 174 w 175"/>
                  <a:gd name="T5" fmla="*/ 0 h 190"/>
                  <a:gd name="T6" fmla="*/ 174 w 175"/>
                  <a:gd name="T7" fmla="*/ 84 h 190"/>
                  <a:gd name="T8" fmla="*/ 0 w 175"/>
                  <a:gd name="T9" fmla="*/ 189 h 190"/>
                  <a:gd name="T10" fmla="*/ 0 60000 65536"/>
                  <a:gd name="T11" fmla="*/ 0 60000 65536"/>
                  <a:gd name="T12" fmla="*/ 0 60000 65536"/>
                  <a:gd name="T13" fmla="*/ 0 60000 65536"/>
                  <a:gd name="T14" fmla="*/ 0 60000 65536"/>
                  <a:gd name="T15" fmla="*/ 0 w 175"/>
                  <a:gd name="T16" fmla="*/ 0 h 190"/>
                  <a:gd name="T17" fmla="*/ 175 w 175"/>
                  <a:gd name="T18" fmla="*/ 190 h 190"/>
                </a:gdLst>
                <a:ahLst/>
                <a:cxnLst>
                  <a:cxn ang="T10">
                    <a:pos x="T0" y="T1"/>
                  </a:cxn>
                  <a:cxn ang="T11">
                    <a:pos x="T2" y="T3"/>
                  </a:cxn>
                  <a:cxn ang="T12">
                    <a:pos x="T4" y="T5"/>
                  </a:cxn>
                  <a:cxn ang="T13">
                    <a:pos x="T6" y="T7"/>
                  </a:cxn>
                  <a:cxn ang="T14">
                    <a:pos x="T8" y="T9"/>
                  </a:cxn>
                </a:cxnLst>
                <a:rect l="T15" t="T16" r="T17" b="T18"/>
                <a:pathLst>
                  <a:path w="175" h="190">
                    <a:moveTo>
                      <a:pt x="0" y="189"/>
                    </a:moveTo>
                    <a:lnTo>
                      <a:pt x="0" y="102"/>
                    </a:lnTo>
                    <a:lnTo>
                      <a:pt x="174" y="0"/>
                    </a:lnTo>
                    <a:lnTo>
                      <a:pt x="174" y="84"/>
                    </a:lnTo>
                    <a:lnTo>
                      <a:pt x="0" y="189"/>
                    </a:lnTo>
                  </a:path>
                </a:pathLst>
              </a:custGeom>
              <a:solidFill>
                <a:srgbClr val="DADADA"/>
              </a:solidFill>
              <a:ln w="12699" cap="rnd">
                <a:solidFill>
                  <a:srgbClr val="000000"/>
                </a:solidFill>
                <a:round/>
                <a:headEnd/>
                <a:tailEnd/>
              </a:ln>
            </p:spPr>
            <p:txBody>
              <a:bodyPr/>
              <a:lstStyle/>
              <a:p>
                <a:endParaRPr lang="fr-FR"/>
              </a:p>
            </p:txBody>
          </p:sp>
          <p:sp>
            <p:nvSpPr>
              <p:cNvPr id="7276" name="Freeform 92">
                <a:extLst>
                  <a:ext uri="{FF2B5EF4-FFF2-40B4-BE49-F238E27FC236}">
                    <a16:creationId xmlns:a16="http://schemas.microsoft.com/office/drawing/2014/main" id="{4E510662-B525-469E-8BB1-4AC2A2043547}"/>
                  </a:ext>
                </a:extLst>
              </p:cNvPr>
              <p:cNvSpPr>
                <a:spLocks/>
              </p:cNvSpPr>
              <p:nvPr/>
            </p:nvSpPr>
            <p:spPr bwMode="auto">
              <a:xfrm>
                <a:off x="1489" y="3635"/>
                <a:ext cx="506" cy="174"/>
              </a:xfrm>
              <a:custGeom>
                <a:avLst/>
                <a:gdLst>
                  <a:gd name="T0" fmla="*/ 330 w 506"/>
                  <a:gd name="T1" fmla="*/ 173 h 174"/>
                  <a:gd name="T2" fmla="*/ 0 w 506"/>
                  <a:gd name="T3" fmla="*/ 86 h 174"/>
                  <a:gd name="T4" fmla="*/ 183 w 506"/>
                  <a:gd name="T5" fmla="*/ 0 h 174"/>
                  <a:gd name="T6" fmla="*/ 505 w 506"/>
                  <a:gd name="T7" fmla="*/ 70 h 174"/>
                  <a:gd name="T8" fmla="*/ 330 w 506"/>
                  <a:gd name="T9" fmla="*/ 173 h 174"/>
                  <a:gd name="T10" fmla="*/ 0 60000 65536"/>
                  <a:gd name="T11" fmla="*/ 0 60000 65536"/>
                  <a:gd name="T12" fmla="*/ 0 60000 65536"/>
                  <a:gd name="T13" fmla="*/ 0 60000 65536"/>
                  <a:gd name="T14" fmla="*/ 0 60000 65536"/>
                  <a:gd name="T15" fmla="*/ 0 w 506"/>
                  <a:gd name="T16" fmla="*/ 0 h 174"/>
                  <a:gd name="T17" fmla="*/ 506 w 506"/>
                  <a:gd name="T18" fmla="*/ 174 h 174"/>
                </a:gdLst>
                <a:ahLst/>
                <a:cxnLst>
                  <a:cxn ang="T10">
                    <a:pos x="T0" y="T1"/>
                  </a:cxn>
                  <a:cxn ang="T11">
                    <a:pos x="T2" y="T3"/>
                  </a:cxn>
                  <a:cxn ang="T12">
                    <a:pos x="T4" y="T5"/>
                  </a:cxn>
                  <a:cxn ang="T13">
                    <a:pos x="T6" y="T7"/>
                  </a:cxn>
                  <a:cxn ang="T14">
                    <a:pos x="T8" y="T9"/>
                  </a:cxn>
                </a:cxnLst>
                <a:rect l="T15" t="T16" r="T17" b="T18"/>
                <a:pathLst>
                  <a:path w="506" h="174">
                    <a:moveTo>
                      <a:pt x="330" y="173"/>
                    </a:moveTo>
                    <a:lnTo>
                      <a:pt x="0" y="86"/>
                    </a:lnTo>
                    <a:lnTo>
                      <a:pt x="183" y="0"/>
                    </a:lnTo>
                    <a:lnTo>
                      <a:pt x="505" y="70"/>
                    </a:lnTo>
                    <a:lnTo>
                      <a:pt x="330" y="173"/>
                    </a:lnTo>
                  </a:path>
                </a:pathLst>
              </a:custGeom>
              <a:solidFill>
                <a:srgbClr val="DADADA"/>
              </a:solidFill>
              <a:ln w="12699" cap="rnd">
                <a:solidFill>
                  <a:srgbClr val="000000"/>
                </a:solidFill>
                <a:round/>
                <a:headEnd/>
                <a:tailEnd/>
              </a:ln>
            </p:spPr>
            <p:txBody>
              <a:bodyPr/>
              <a:lstStyle/>
              <a:p>
                <a:endParaRPr lang="fr-FR"/>
              </a:p>
            </p:txBody>
          </p:sp>
          <p:sp>
            <p:nvSpPr>
              <p:cNvPr id="7277" name="Freeform 93">
                <a:extLst>
                  <a:ext uri="{FF2B5EF4-FFF2-40B4-BE49-F238E27FC236}">
                    <a16:creationId xmlns:a16="http://schemas.microsoft.com/office/drawing/2014/main" id="{D9221CDA-500C-4441-A0C3-153DF4629F87}"/>
                  </a:ext>
                </a:extLst>
              </p:cNvPr>
              <p:cNvSpPr>
                <a:spLocks/>
              </p:cNvSpPr>
              <p:nvPr/>
            </p:nvSpPr>
            <p:spPr bwMode="auto">
              <a:xfrm>
                <a:off x="1489" y="3721"/>
                <a:ext cx="332" cy="175"/>
              </a:xfrm>
              <a:custGeom>
                <a:avLst/>
                <a:gdLst>
                  <a:gd name="T0" fmla="*/ 0 w 332"/>
                  <a:gd name="T1" fmla="*/ 0 h 175"/>
                  <a:gd name="T2" fmla="*/ 0 w 332"/>
                  <a:gd name="T3" fmla="*/ 90 h 175"/>
                  <a:gd name="T4" fmla="*/ 331 w 332"/>
                  <a:gd name="T5" fmla="*/ 174 h 175"/>
                  <a:gd name="T6" fmla="*/ 331 w 332"/>
                  <a:gd name="T7" fmla="*/ 87 h 175"/>
                  <a:gd name="T8" fmla="*/ 0 w 332"/>
                  <a:gd name="T9" fmla="*/ 0 h 175"/>
                  <a:gd name="T10" fmla="*/ 0 60000 65536"/>
                  <a:gd name="T11" fmla="*/ 0 60000 65536"/>
                  <a:gd name="T12" fmla="*/ 0 60000 65536"/>
                  <a:gd name="T13" fmla="*/ 0 60000 65536"/>
                  <a:gd name="T14" fmla="*/ 0 60000 65536"/>
                  <a:gd name="T15" fmla="*/ 0 w 332"/>
                  <a:gd name="T16" fmla="*/ 0 h 175"/>
                  <a:gd name="T17" fmla="*/ 332 w 332"/>
                  <a:gd name="T18" fmla="*/ 175 h 175"/>
                </a:gdLst>
                <a:ahLst/>
                <a:cxnLst>
                  <a:cxn ang="T10">
                    <a:pos x="T0" y="T1"/>
                  </a:cxn>
                  <a:cxn ang="T11">
                    <a:pos x="T2" y="T3"/>
                  </a:cxn>
                  <a:cxn ang="T12">
                    <a:pos x="T4" y="T5"/>
                  </a:cxn>
                  <a:cxn ang="T13">
                    <a:pos x="T6" y="T7"/>
                  </a:cxn>
                  <a:cxn ang="T14">
                    <a:pos x="T8" y="T9"/>
                  </a:cxn>
                </a:cxnLst>
                <a:rect l="T15" t="T16" r="T17" b="T18"/>
                <a:pathLst>
                  <a:path w="332" h="175">
                    <a:moveTo>
                      <a:pt x="0" y="0"/>
                    </a:moveTo>
                    <a:lnTo>
                      <a:pt x="0" y="90"/>
                    </a:lnTo>
                    <a:lnTo>
                      <a:pt x="331" y="174"/>
                    </a:lnTo>
                    <a:lnTo>
                      <a:pt x="331" y="87"/>
                    </a:lnTo>
                    <a:lnTo>
                      <a:pt x="0" y="0"/>
                    </a:lnTo>
                  </a:path>
                </a:pathLst>
              </a:custGeom>
              <a:solidFill>
                <a:schemeClr val="bg1"/>
              </a:solidFill>
              <a:ln w="12699" cap="rnd">
                <a:solidFill>
                  <a:srgbClr val="000000"/>
                </a:solidFill>
                <a:round/>
                <a:headEnd/>
                <a:tailEnd/>
              </a:ln>
            </p:spPr>
            <p:txBody>
              <a:bodyPr/>
              <a:lstStyle/>
              <a:p>
                <a:endParaRPr lang="fr-FR"/>
              </a:p>
            </p:txBody>
          </p:sp>
          <p:sp>
            <p:nvSpPr>
              <p:cNvPr id="7278" name="Freeform 94">
                <a:extLst>
                  <a:ext uri="{FF2B5EF4-FFF2-40B4-BE49-F238E27FC236}">
                    <a16:creationId xmlns:a16="http://schemas.microsoft.com/office/drawing/2014/main" id="{3B1A4F39-0CC8-48B3-B64C-28D26803F7C2}"/>
                  </a:ext>
                </a:extLst>
              </p:cNvPr>
              <p:cNvSpPr>
                <a:spLocks/>
              </p:cNvSpPr>
              <p:nvPr/>
            </p:nvSpPr>
            <p:spPr bwMode="auto">
              <a:xfrm>
                <a:off x="1623" y="3772"/>
                <a:ext cx="130" cy="87"/>
              </a:xfrm>
              <a:custGeom>
                <a:avLst/>
                <a:gdLst>
                  <a:gd name="T0" fmla="*/ 0 w 130"/>
                  <a:gd name="T1" fmla="*/ 0 h 87"/>
                  <a:gd name="T2" fmla="*/ 129 w 130"/>
                  <a:gd name="T3" fmla="*/ 35 h 87"/>
                  <a:gd name="T4" fmla="*/ 129 w 130"/>
                  <a:gd name="T5" fmla="*/ 86 h 87"/>
                  <a:gd name="T6" fmla="*/ 0 w 130"/>
                  <a:gd name="T7" fmla="*/ 50 h 87"/>
                  <a:gd name="T8" fmla="*/ 0 w 130"/>
                  <a:gd name="T9" fmla="*/ 0 h 87"/>
                  <a:gd name="T10" fmla="*/ 0 60000 65536"/>
                  <a:gd name="T11" fmla="*/ 0 60000 65536"/>
                  <a:gd name="T12" fmla="*/ 0 60000 65536"/>
                  <a:gd name="T13" fmla="*/ 0 60000 65536"/>
                  <a:gd name="T14" fmla="*/ 0 60000 65536"/>
                  <a:gd name="T15" fmla="*/ 0 w 130"/>
                  <a:gd name="T16" fmla="*/ 0 h 87"/>
                  <a:gd name="T17" fmla="*/ 130 w 130"/>
                  <a:gd name="T18" fmla="*/ 87 h 87"/>
                </a:gdLst>
                <a:ahLst/>
                <a:cxnLst>
                  <a:cxn ang="T10">
                    <a:pos x="T0" y="T1"/>
                  </a:cxn>
                  <a:cxn ang="T11">
                    <a:pos x="T2" y="T3"/>
                  </a:cxn>
                  <a:cxn ang="T12">
                    <a:pos x="T4" y="T5"/>
                  </a:cxn>
                  <a:cxn ang="T13">
                    <a:pos x="T6" y="T7"/>
                  </a:cxn>
                  <a:cxn ang="T14">
                    <a:pos x="T8" y="T9"/>
                  </a:cxn>
                </a:cxnLst>
                <a:rect l="T15" t="T16" r="T17" b="T18"/>
                <a:pathLst>
                  <a:path w="130" h="87">
                    <a:moveTo>
                      <a:pt x="0" y="0"/>
                    </a:moveTo>
                    <a:lnTo>
                      <a:pt x="129" y="35"/>
                    </a:lnTo>
                    <a:lnTo>
                      <a:pt x="129" y="86"/>
                    </a:lnTo>
                    <a:lnTo>
                      <a:pt x="0" y="50"/>
                    </a:lnTo>
                    <a:lnTo>
                      <a:pt x="0" y="0"/>
                    </a:lnTo>
                  </a:path>
                </a:pathLst>
              </a:custGeom>
              <a:solidFill>
                <a:schemeClr val="bg1"/>
              </a:solidFill>
              <a:ln w="12699" cap="rnd">
                <a:solidFill>
                  <a:srgbClr val="000000"/>
                </a:solidFill>
                <a:round/>
                <a:headEnd/>
                <a:tailEnd/>
              </a:ln>
            </p:spPr>
            <p:txBody>
              <a:bodyPr/>
              <a:lstStyle/>
              <a:p>
                <a:endParaRPr lang="fr-FR"/>
              </a:p>
            </p:txBody>
          </p:sp>
          <p:sp>
            <p:nvSpPr>
              <p:cNvPr id="7279" name="Freeform 95">
                <a:extLst>
                  <a:ext uri="{FF2B5EF4-FFF2-40B4-BE49-F238E27FC236}">
                    <a16:creationId xmlns:a16="http://schemas.microsoft.com/office/drawing/2014/main" id="{25C63334-6E82-4B80-BE3E-1FAD5B575D9B}"/>
                  </a:ext>
                </a:extLst>
              </p:cNvPr>
              <p:cNvSpPr>
                <a:spLocks/>
              </p:cNvSpPr>
              <p:nvPr/>
            </p:nvSpPr>
            <p:spPr bwMode="auto">
              <a:xfrm>
                <a:off x="1505" y="3764"/>
                <a:ext cx="67" cy="40"/>
              </a:xfrm>
              <a:custGeom>
                <a:avLst/>
                <a:gdLst>
                  <a:gd name="T0" fmla="*/ 66 w 67"/>
                  <a:gd name="T1" fmla="*/ 39 h 40"/>
                  <a:gd name="T2" fmla="*/ 0 w 67"/>
                  <a:gd name="T3" fmla="*/ 21 h 40"/>
                  <a:gd name="T4" fmla="*/ 0 w 67"/>
                  <a:gd name="T5" fmla="*/ 0 h 40"/>
                  <a:gd name="T6" fmla="*/ 66 w 67"/>
                  <a:gd name="T7" fmla="*/ 16 h 40"/>
                  <a:gd name="T8" fmla="*/ 66 w 67"/>
                  <a:gd name="T9" fmla="*/ 39 h 40"/>
                  <a:gd name="T10" fmla="*/ 0 60000 65536"/>
                  <a:gd name="T11" fmla="*/ 0 60000 65536"/>
                  <a:gd name="T12" fmla="*/ 0 60000 65536"/>
                  <a:gd name="T13" fmla="*/ 0 60000 65536"/>
                  <a:gd name="T14" fmla="*/ 0 60000 65536"/>
                  <a:gd name="T15" fmla="*/ 0 w 67"/>
                  <a:gd name="T16" fmla="*/ 0 h 40"/>
                  <a:gd name="T17" fmla="*/ 67 w 67"/>
                  <a:gd name="T18" fmla="*/ 40 h 40"/>
                </a:gdLst>
                <a:ahLst/>
                <a:cxnLst>
                  <a:cxn ang="T10">
                    <a:pos x="T0" y="T1"/>
                  </a:cxn>
                  <a:cxn ang="T11">
                    <a:pos x="T2" y="T3"/>
                  </a:cxn>
                  <a:cxn ang="T12">
                    <a:pos x="T4" y="T5"/>
                  </a:cxn>
                  <a:cxn ang="T13">
                    <a:pos x="T6" y="T7"/>
                  </a:cxn>
                  <a:cxn ang="T14">
                    <a:pos x="T8" y="T9"/>
                  </a:cxn>
                </a:cxnLst>
                <a:rect l="T15" t="T16" r="T17" b="T18"/>
                <a:pathLst>
                  <a:path w="67" h="40">
                    <a:moveTo>
                      <a:pt x="66" y="39"/>
                    </a:moveTo>
                    <a:lnTo>
                      <a:pt x="0" y="21"/>
                    </a:lnTo>
                    <a:lnTo>
                      <a:pt x="0" y="0"/>
                    </a:lnTo>
                    <a:lnTo>
                      <a:pt x="66" y="16"/>
                    </a:lnTo>
                    <a:lnTo>
                      <a:pt x="66" y="39"/>
                    </a:lnTo>
                  </a:path>
                </a:pathLst>
              </a:custGeom>
              <a:solidFill>
                <a:srgbClr val="CECECE"/>
              </a:solidFill>
              <a:ln w="12699" cap="rnd">
                <a:solidFill>
                  <a:srgbClr val="000000"/>
                </a:solidFill>
                <a:round/>
                <a:headEnd/>
                <a:tailEnd/>
              </a:ln>
            </p:spPr>
            <p:txBody>
              <a:bodyPr/>
              <a:lstStyle/>
              <a:p>
                <a:endParaRPr lang="fr-FR"/>
              </a:p>
            </p:txBody>
          </p:sp>
          <p:sp>
            <p:nvSpPr>
              <p:cNvPr id="7280" name="Line 96">
                <a:extLst>
                  <a:ext uri="{FF2B5EF4-FFF2-40B4-BE49-F238E27FC236}">
                    <a16:creationId xmlns:a16="http://schemas.microsoft.com/office/drawing/2014/main" id="{7B22B28E-8B1C-499E-9A52-7BDECEAB42A3}"/>
                  </a:ext>
                </a:extLst>
              </p:cNvPr>
              <p:cNvSpPr>
                <a:spLocks noChangeShapeType="1"/>
              </p:cNvSpPr>
              <p:nvPr/>
            </p:nvSpPr>
            <p:spPr bwMode="auto">
              <a:xfrm>
                <a:off x="1625" y="3798"/>
                <a:ext cx="125" cy="3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81" name="Freeform 97">
                <a:extLst>
                  <a:ext uri="{FF2B5EF4-FFF2-40B4-BE49-F238E27FC236}">
                    <a16:creationId xmlns:a16="http://schemas.microsoft.com/office/drawing/2014/main" id="{6EA384E9-B921-4403-A179-9048214D1966}"/>
                  </a:ext>
                </a:extLst>
              </p:cNvPr>
              <p:cNvSpPr>
                <a:spLocks/>
              </p:cNvSpPr>
              <p:nvPr/>
            </p:nvSpPr>
            <p:spPr bwMode="auto">
              <a:xfrm>
                <a:off x="1660" y="3816"/>
                <a:ext cx="47" cy="21"/>
              </a:xfrm>
              <a:custGeom>
                <a:avLst/>
                <a:gdLst>
                  <a:gd name="T0" fmla="*/ 0 w 47"/>
                  <a:gd name="T1" fmla="*/ 0 h 21"/>
                  <a:gd name="T2" fmla="*/ 0 w 47"/>
                  <a:gd name="T3" fmla="*/ 6 h 21"/>
                  <a:gd name="T4" fmla="*/ 46 w 47"/>
                  <a:gd name="T5" fmla="*/ 20 h 21"/>
                  <a:gd name="T6" fmla="*/ 46 w 47"/>
                  <a:gd name="T7" fmla="*/ 11 h 21"/>
                  <a:gd name="T8" fmla="*/ 0 w 47"/>
                  <a:gd name="T9" fmla="*/ 0 h 21"/>
                  <a:gd name="T10" fmla="*/ 0 60000 65536"/>
                  <a:gd name="T11" fmla="*/ 0 60000 65536"/>
                  <a:gd name="T12" fmla="*/ 0 60000 65536"/>
                  <a:gd name="T13" fmla="*/ 0 60000 65536"/>
                  <a:gd name="T14" fmla="*/ 0 60000 65536"/>
                  <a:gd name="T15" fmla="*/ 0 w 47"/>
                  <a:gd name="T16" fmla="*/ 0 h 21"/>
                  <a:gd name="T17" fmla="*/ 47 w 47"/>
                  <a:gd name="T18" fmla="*/ 21 h 21"/>
                </a:gdLst>
                <a:ahLst/>
                <a:cxnLst>
                  <a:cxn ang="T10">
                    <a:pos x="T0" y="T1"/>
                  </a:cxn>
                  <a:cxn ang="T11">
                    <a:pos x="T2" y="T3"/>
                  </a:cxn>
                  <a:cxn ang="T12">
                    <a:pos x="T4" y="T5"/>
                  </a:cxn>
                  <a:cxn ang="T13">
                    <a:pos x="T6" y="T7"/>
                  </a:cxn>
                  <a:cxn ang="T14">
                    <a:pos x="T8" y="T9"/>
                  </a:cxn>
                </a:cxnLst>
                <a:rect l="T15" t="T16" r="T17" b="T18"/>
                <a:pathLst>
                  <a:path w="47" h="21">
                    <a:moveTo>
                      <a:pt x="0" y="0"/>
                    </a:moveTo>
                    <a:lnTo>
                      <a:pt x="0" y="6"/>
                    </a:lnTo>
                    <a:lnTo>
                      <a:pt x="46" y="20"/>
                    </a:lnTo>
                    <a:lnTo>
                      <a:pt x="46" y="11"/>
                    </a:lnTo>
                    <a:lnTo>
                      <a:pt x="0" y="0"/>
                    </a:lnTo>
                  </a:path>
                </a:pathLst>
              </a:custGeom>
              <a:solidFill>
                <a:schemeClr val="tx1"/>
              </a:solidFill>
              <a:ln w="12699" cap="rnd">
                <a:solidFill>
                  <a:srgbClr val="000000"/>
                </a:solidFill>
                <a:round/>
                <a:headEnd/>
                <a:tailEnd/>
              </a:ln>
            </p:spPr>
            <p:txBody>
              <a:bodyPr/>
              <a:lstStyle/>
              <a:p>
                <a:endParaRPr lang="fr-FR"/>
              </a:p>
            </p:txBody>
          </p:sp>
          <p:sp>
            <p:nvSpPr>
              <p:cNvPr id="7282" name="Freeform 98">
                <a:extLst>
                  <a:ext uri="{FF2B5EF4-FFF2-40B4-BE49-F238E27FC236}">
                    <a16:creationId xmlns:a16="http://schemas.microsoft.com/office/drawing/2014/main" id="{C3C05127-CE9E-48D1-B3D2-3408B09F7454}"/>
                  </a:ext>
                </a:extLst>
              </p:cNvPr>
              <p:cNvSpPr>
                <a:spLocks/>
              </p:cNvSpPr>
              <p:nvPr/>
            </p:nvSpPr>
            <p:spPr bwMode="auto">
              <a:xfrm>
                <a:off x="1720" y="3832"/>
                <a:ext cx="17" cy="17"/>
              </a:xfrm>
              <a:custGeom>
                <a:avLst/>
                <a:gdLst>
                  <a:gd name="T0" fmla="*/ 0 w 17"/>
                  <a:gd name="T1" fmla="*/ 0 h 17"/>
                  <a:gd name="T2" fmla="*/ 0 w 17"/>
                  <a:gd name="T3" fmla="*/ 8 h 17"/>
                  <a:gd name="T4" fmla="*/ 16 w 17"/>
                  <a:gd name="T5" fmla="*/ 16 h 17"/>
                  <a:gd name="T6" fmla="*/ 16 w 17"/>
                  <a:gd name="T7" fmla="*/ 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8"/>
                    </a:lnTo>
                    <a:lnTo>
                      <a:pt x="16" y="16"/>
                    </a:lnTo>
                    <a:lnTo>
                      <a:pt x="16" y="7"/>
                    </a:lnTo>
                    <a:lnTo>
                      <a:pt x="0" y="0"/>
                    </a:lnTo>
                  </a:path>
                </a:pathLst>
              </a:custGeom>
              <a:solidFill>
                <a:schemeClr val="tx1"/>
              </a:solidFill>
              <a:ln w="12699" cap="rnd">
                <a:solidFill>
                  <a:srgbClr val="000000"/>
                </a:solidFill>
                <a:round/>
                <a:headEnd/>
                <a:tailEnd/>
              </a:ln>
            </p:spPr>
            <p:txBody>
              <a:bodyPr/>
              <a:lstStyle/>
              <a:p>
                <a:endParaRPr lang="fr-FR"/>
              </a:p>
            </p:txBody>
          </p:sp>
          <p:sp>
            <p:nvSpPr>
              <p:cNvPr id="7283" name="Freeform 99">
                <a:extLst>
                  <a:ext uri="{FF2B5EF4-FFF2-40B4-BE49-F238E27FC236}">
                    <a16:creationId xmlns:a16="http://schemas.microsoft.com/office/drawing/2014/main" id="{08B495D5-7040-4E51-9D47-0D73773E3F94}"/>
                  </a:ext>
                </a:extLst>
              </p:cNvPr>
              <p:cNvSpPr>
                <a:spLocks/>
              </p:cNvSpPr>
              <p:nvPr/>
            </p:nvSpPr>
            <p:spPr bwMode="auto">
              <a:xfrm>
                <a:off x="1660" y="3791"/>
                <a:ext cx="47" cy="20"/>
              </a:xfrm>
              <a:custGeom>
                <a:avLst/>
                <a:gdLst>
                  <a:gd name="T0" fmla="*/ 0 w 47"/>
                  <a:gd name="T1" fmla="*/ 0 h 20"/>
                  <a:gd name="T2" fmla="*/ 0 w 47"/>
                  <a:gd name="T3" fmla="*/ 7 h 20"/>
                  <a:gd name="T4" fmla="*/ 46 w 47"/>
                  <a:gd name="T5" fmla="*/ 19 h 20"/>
                  <a:gd name="T6" fmla="*/ 46 w 47"/>
                  <a:gd name="T7" fmla="*/ 12 h 20"/>
                  <a:gd name="T8" fmla="*/ 0 w 47"/>
                  <a:gd name="T9" fmla="*/ 0 h 20"/>
                  <a:gd name="T10" fmla="*/ 0 60000 65536"/>
                  <a:gd name="T11" fmla="*/ 0 60000 65536"/>
                  <a:gd name="T12" fmla="*/ 0 60000 65536"/>
                  <a:gd name="T13" fmla="*/ 0 60000 65536"/>
                  <a:gd name="T14" fmla="*/ 0 60000 65536"/>
                  <a:gd name="T15" fmla="*/ 0 w 47"/>
                  <a:gd name="T16" fmla="*/ 0 h 20"/>
                  <a:gd name="T17" fmla="*/ 47 w 47"/>
                  <a:gd name="T18" fmla="*/ 20 h 20"/>
                </a:gdLst>
                <a:ahLst/>
                <a:cxnLst>
                  <a:cxn ang="T10">
                    <a:pos x="T0" y="T1"/>
                  </a:cxn>
                  <a:cxn ang="T11">
                    <a:pos x="T2" y="T3"/>
                  </a:cxn>
                  <a:cxn ang="T12">
                    <a:pos x="T4" y="T5"/>
                  </a:cxn>
                  <a:cxn ang="T13">
                    <a:pos x="T6" y="T7"/>
                  </a:cxn>
                  <a:cxn ang="T14">
                    <a:pos x="T8" y="T9"/>
                  </a:cxn>
                </a:cxnLst>
                <a:rect l="T15" t="T16" r="T17" b="T18"/>
                <a:pathLst>
                  <a:path w="47" h="20">
                    <a:moveTo>
                      <a:pt x="0" y="0"/>
                    </a:moveTo>
                    <a:lnTo>
                      <a:pt x="0" y="7"/>
                    </a:lnTo>
                    <a:lnTo>
                      <a:pt x="46" y="19"/>
                    </a:lnTo>
                    <a:lnTo>
                      <a:pt x="46" y="12"/>
                    </a:lnTo>
                    <a:lnTo>
                      <a:pt x="0" y="0"/>
                    </a:lnTo>
                  </a:path>
                </a:pathLst>
              </a:custGeom>
              <a:solidFill>
                <a:schemeClr val="tx1"/>
              </a:solidFill>
              <a:ln w="12699" cap="rnd">
                <a:solidFill>
                  <a:srgbClr val="000000"/>
                </a:solidFill>
                <a:round/>
                <a:headEnd/>
                <a:tailEnd/>
              </a:ln>
            </p:spPr>
            <p:txBody>
              <a:bodyPr/>
              <a:lstStyle/>
              <a:p>
                <a:endParaRPr lang="fr-FR"/>
              </a:p>
            </p:txBody>
          </p:sp>
          <p:sp>
            <p:nvSpPr>
              <p:cNvPr id="7284" name="Line 100">
                <a:extLst>
                  <a:ext uri="{FF2B5EF4-FFF2-40B4-BE49-F238E27FC236}">
                    <a16:creationId xmlns:a16="http://schemas.microsoft.com/office/drawing/2014/main" id="{B6C422C2-40FE-4230-8500-F3D0B382C568}"/>
                  </a:ext>
                </a:extLst>
              </p:cNvPr>
              <p:cNvSpPr>
                <a:spLocks noChangeShapeType="1"/>
              </p:cNvSpPr>
              <p:nvPr/>
            </p:nvSpPr>
            <p:spPr bwMode="auto">
              <a:xfrm>
                <a:off x="1765" y="3816"/>
                <a:ext cx="54" cy="1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85" name="Line 101">
                <a:extLst>
                  <a:ext uri="{FF2B5EF4-FFF2-40B4-BE49-F238E27FC236}">
                    <a16:creationId xmlns:a16="http://schemas.microsoft.com/office/drawing/2014/main" id="{A189A937-FFB7-4B13-862B-292A823EAB5E}"/>
                  </a:ext>
                </a:extLst>
              </p:cNvPr>
              <p:cNvSpPr>
                <a:spLocks noChangeShapeType="1"/>
              </p:cNvSpPr>
              <p:nvPr/>
            </p:nvSpPr>
            <p:spPr bwMode="auto">
              <a:xfrm flipH="1" flipV="1">
                <a:off x="1489" y="3740"/>
                <a:ext cx="110" cy="29"/>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86" name="Freeform 102">
                <a:extLst>
                  <a:ext uri="{FF2B5EF4-FFF2-40B4-BE49-F238E27FC236}">
                    <a16:creationId xmlns:a16="http://schemas.microsoft.com/office/drawing/2014/main" id="{15CDF6DB-2807-4960-AFC8-0A16C9B91D82}"/>
                  </a:ext>
                </a:extLst>
              </p:cNvPr>
              <p:cNvSpPr>
                <a:spLocks/>
              </p:cNvSpPr>
              <p:nvPr/>
            </p:nvSpPr>
            <p:spPr bwMode="auto">
              <a:xfrm>
                <a:off x="1720" y="3808"/>
                <a:ext cx="17" cy="17"/>
              </a:xfrm>
              <a:custGeom>
                <a:avLst/>
                <a:gdLst>
                  <a:gd name="T0" fmla="*/ 0 w 17"/>
                  <a:gd name="T1" fmla="*/ 0 h 17"/>
                  <a:gd name="T2" fmla="*/ 0 w 17"/>
                  <a:gd name="T3" fmla="*/ 9 h 17"/>
                  <a:gd name="T4" fmla="*/ 16 w 17"/>
                  <a:gd name="T5" fmla="*/ 16 h 17"/>
                  <a:gd name="T6" fmla="*/ 16 w 17"/>
                  <a:gd name="T7" fmla="*/ 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9"/>
                    </a:lnTo>
                    <a:lnTo>
                      <a:pt x="16" y="16"/>
                    </a:lnTo>
                    <a:lnTo>
                      <a:pt x="16" y="6"/>
                    </a:lnTo>
                    <a:lnTo>
                      <a:pt x="0" y="0"/>
                    </a:lnTo>
                  </a:path>
                </a:pathLst>
              </a:custGeom>
              <a:solidFill>
                <a:schemeClr val="tx1"/>
              </a:solidFill>
              <a:ln w="12699" cap="rnd">
                <a:solidFill>
                  <a:srgbClr val="000000"/>
                </a:solidFill>
                <a:round/>
                <a:headEnd/>
                <a:tailEnd/>
              </a:ln>
            </p:spPr>
            <p:txBody>
              <a:bodyPr/>
              <a:lstStyle/>
              <a:p>
                <a:endParaRPr lang="fr-FR"/>
              </a:p>
            </p:txBody>
          </p:sp>
        </p:grpSp>
        <p:sp>
          <p:nvSpPr>
            <p:cNvPr id="7267" name="Freeform 103">
              <a:extLst>
                <a:ext uri="{FF2B5EF4-FFF2-40B4-BE49-F238E27FC236}">
                  <a16:creationId xmlns:a16="http://schemas.microsoft.com/office/drawing/2014/main" id="{4E12F0F9-E860-4F40-9CE7-E3B74CC8C8CE}"/>
                </a:ext>
              </a:extLst>
            </p:cNvPr>
            <p:cNvSpPr>
              <a:spLocks/>
            </p:cNvSpPr>
            <p:nvPr/>
          </p:nvSpPr>
          <p:spPr bwMode="auto">
            <a:xfrm>
              <a:off x="1668" y="3359"/>
              <a:ext cx="306" cy="296"/>
            </a:xfrm>
            <a:custGeom>
              <a:avLst/>
              <a:gdLst>
                <a:gd name="T0" fmla="*/ 251 w 306"/>
                <a:gd name="T1" fmla="*/ 295 h 296"/>
                <a:gd name="T2" fmla="*/ 305 w 306"/>
                <a:gd name="T3" fmla="*/ 229 h 296"/>
                <a:gd name="T4" fmla="*/ 305 w 306"/>
                <a:gd name="T5" fmla="*/ 50 h 296"/>
                <a:gd name="T6" fmla="*/ 80 w 306"/>
                <a:gd name="T7" fmla="*/ 0 h 296"/>
                <a:gd name="T8" fmla="*/ 0 w 306"/>
                <a:gd name="T9" fmla="*/ 22 h 296"/>
                <a:gd name="T10" fmla="*/ 0 60000 65536"/>
                <a:gd name="T11" fmla="*/ 0 60000 65536"/>
                <a:gd name="T12" fmla="*/ 0 60000 65536"/>
                <a:gd name="T13" fmla="*/ 0 60000 65536"/>
                <a:gd name="T14" fmla="*/ 0 60000 65536"/>
                <a:gd name="T15" fmla="*/ 0 w 306"/>
                <a:gd name="T16" fmla="*/ 0 h 296"/>
                <a:gd name="T17" fmla="*/ 306 w 306"/>
                <a:gd name="T18" fmla="*/ 296 h 296"/>
              </a:gdLst>
              <a:ahLst/>
              <a:cxnLst>
                <a:cxn ang="T10">
                  <a:pos x="T0" y="T1"/>
                </a:cxn>
                <a:cxn ang="T11">
                  <a:pos x="T2" y="T3"/>
                </a:cxn>
                <a:cxn ang="T12">
                  <a:pos x="T4" y="T5"/>
                </a:cxn>
                <a:cxn ang="T13">
                  <a:pos x="T6" y="T7"/>
                </a:cxn>
                <a:cxn ang="T14">
                  <a:pos x="T8" y="T9"/>
                </a:cxn>
              </a:cxnLst>
              <a:rect l="T15" t="T16" r="T17" b="T18"/>
              <a:pathLst>
                <a:path w="306" h="296">
                  <a:moveTo>
                    <a:pt x="251" y="295"/>
                  </a:moveTo>
                  <a:lnTo>
                    <a:pt x="305" y="229"/>
                  </a:lnTo>
                  <a:lnTo>
                    <a:pt x="305" y="50"/>
                  </a:lnTo>
                  <a:lnTo>
                    <a:pt x="80" y="0"/>
                  </a:lnTo>
                  <a:lnTo>
                    <a:pt x="0" y="22"/>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68" name="Freeform 104">
              <a:extLst>
                <a:ext uri="{FF2B5EF4-FFF2-40B4-BE49-F238E27FC236}">
                  <a16:creationId xmlns:a16="http://schemas.microsoft.com/office/drawing/2014/main" id="{0E3A9BB0-BF94-4C71-8E8F-3BAD94705877}"/>
                </a:ext>
              </a:extLst>
            </p:cNvPr>
            <p:cNvSpPr>
              <a:spLocks/>
            </p:cNvSpPr>
            <p:nvPr/>
          </p:nvSpPr>
          <p:spPr bwMode="auto">
            <a:xfrm>
              <a:off x="1819" y="3437"/>
              <a:ext cx="102" cy="326"/>
            </a:xfrm>
            <a:custGeom>
              <a:avLst/>
              <a:gdLst>
                <a:gd name="T0" fmla="*/ 0 w 102"/>
                <a:gd name="T1" fmla="*/ 325 h 326"/>
                <a:gd name="T2" fmla="*/ 0 w 102"/>
                <a:gd name="T3" fmla="*/ 52 h 326"/>
                <a:gd name="T4" fmla="*/ 101 w 102"/>
                <a:gd name="T5" fmla="*/ 0 h 326"/>
                <a:gd name="T6" fmla="*/ 101 w 102"/>
                <a:gd name="T7" fmla="*/ 262 h 326"/>
                <a:gd name="T8" fmla="*/ 0 w 102"/>
                <a:gd name="T9" fmla="*/ 325 h 326"/>
                <a:gd name="T10" fmla="*/ 0 60000 65536"/>
                <a:gd name="T11" fmla="*/ 0 60000 65536"/>
                <a:gd name="T12" fmla="*/ 0 60000 65536"/>
                <a:gd name="T13" fmla="*/ 0 60000 65536"/>
                <a:gd name="T14" fmla="*/ 0 60000 65536"/>
                <a:gd name="T15" fmla="*/ 0 w 102"/>
                <a:gd name="T16" fmla="*/ 0 h 326"/>
                <a:gd name="T17" fmla="*/ 102 w 102"/>
                <a:gd name="T18" fmla="*/ 326 h 326"/>
              </a:gdLst>
              <a:ahLst/>
              <a:cxnLst>
                <a:cxn ang="T10">
                  <a:pos x="T0" y="T1"/>
                </a:cxn>
                <a:cxn ang="T11">
                  <a:pos x="T2" y="T3"/>
                </a:cxn>
                <a:cxn ang="T12">
                  <a:pos x="T4" y="T5"/>
                </a:cxn>
                <a:cxn ang="T13">
                  <a:pos x="T6" y="T7"/>
                </a:cxn>
                <a:cxn ang="T14">
                  <a:pos x="T8" y="T9"/>
                </a:cxn>
              </a:cxnLst>
              <a:rect l="T15" t="T16" r="T17" b="T18"/>
              <a:pathLst>
                <a:path w="102" h="326">
                  <a:moveTo>
                    <a:pt x="0" y="325"/>
                  </a:moveTo>
                  <a:lnTo>
                    <a:pt x="0" y="52"/>
                  </a:lnTo>
                  <a:lnTo>
                    <a:pt x="101" y="0"/>
                  </a:lnTo>
                  <a:lnTo>
                    <a:pt x="101" y="262"/>
                  </a:lnTo>
                  <a:lnTo>
                    <a:pt x="0" y="325"/>
                  </a:lnTo>
                </a:path>
              </a:pathLst>
            </a:custGeom>
            <a:solidFill>
              <a:srgbClr val="DADADA"/>
            </a:solidFill>
            <a:ln w="12699" cap="rnd">
              <a:solidFill>
                <a:srgbClr val="000000"/>
              </a:solidFill>
              <a:round/>
              <a:headEnd/>
              <a:tailEnd/>
            </a:ln>
          </p:spPr>
          <p:txBody>
            <a:bodyPr/>
            <a:lstStyle/>
            <a:p>
              <a:endParaRPr lang="fr-FR"/>
            </a:p>
          </p:txBody>
        </p:sp>
        <p:sp>
          <p:nvSpPr>
            <p:cNvPr id="7269" name="Freeform 105">
              <a:extLst>
                <a:ext uri="{FF2B5EF4-FFF2-40B4-BE49-F238E27FC236}">
                  <a16:creationId xmlns:a16="http://schemas.microsoft.com/office/drawing/2014/main" id="{F26DB8FA-F3C3-4165-BDD0-8E6302C59159}"/>
                </a:ext>
              </a:extLst>
            </p:cNvPr>
            <p:cNvSpPr>
              <a:spLocks/>
            </p:cNvSpPr>
            <p:nvPr/>
          </p:nvSpPr>
          <p:spPr bwMode="auto">
            <a:xfrm>
              <a:off x="1508" y="3369"/>
              <a:ext cx="413" cy="121"/>
            </a:xfrm>
            <a:custGeom>
              <a:avLst/>
              <a:gdLst>
                <a:gd name="T0" fmla="*/ 311 w 413"/>
                <a:gd name="T1" fmla="*/ 120 h 121"/>
                <a:gd name="T2" fmla="*/ 0 w 413"/>
                <a:gd name="T3" fmla="*/ 46 h 121"/>
                <a:gd name="T4" fmla="*/ 115 w 413"/>
                <a:gd name="T5" fmla="*/ 0 h 121"/>
                <a:gd name="T6" fmla="*/ 412 w 413"/>
                <a:gd name="T7" fmla="*/ 67 h 121"/>
                <a:gd name="T8" fmla="*/ 311 w 413"/>
                <a:gd name="T9" fmla="*/ 120 h 121"/>
                <a:gd name="T10" fmla="*/ 0 60000 65536"/>
                <a:gd name="T11" fmla="*/ 0 60000 65536"/>
                <a:gd name="T12" fmla="*/ 0 60000 65536"/>
                <a:gd name="T13" fmla="*/ 0 60000 65536"/>
                <a:gd name="T14" fmla="*/ 0 60000 65536"/>
                <a:gd name="T15" fmla="*/ 0 w 413"/>
                <a:gd name="T16" fmla="*/ 0 h 121"/>
                <a:gd name="T17" fmla="*/ 413 w 413"/>
                <a:gd name="T18" fmla="*/ 121 h 121"/>
              </a:gdLst>
              <a:ahLst/>
              <a:cxnLst>
                <a:cxn ang="T10">
                  <a:pos x="T0" y="T1"/>
                </a:cxn>
                <a:cxn ang="T11">
                  <a:pos x="T2" y="T3"/>
                </a:cxn>
                <a:cxn ang="T12">
                  <a:pos x="T4" y="T5"/>
                </a:cxn>
                <a:cxn ang="T13">
                  <a:pos x="T6" y="T7"/>
                </a:cxn>
                <a:cxn ang="T14">
                  <a:pos x="T8" y="T9"/>
                </a:cxn>
              </a:cxnLst>
              <a:rect l="T15" t="T16" r="T17" b="T18"/>
              <a:pathLst>
                <a:path w="413" h="121">
                  <a:moveTo>
                    <a:pt x="311" y="120"/>
                  </a:moveTo>
                  <a:lnTo>
                    <a:pt x="0" y="46"/>
                  </a:lnTo>
                  <a:lnTo>
                    <a:pt x="115" y="0"/>
                  </a:lnTo>
                  <a:lnTo>
                    <a:pt x="412" y="67"/>
                  </a:lnTo>
                  <a:lnTo>
                    <a:pt x="311" y="120"/>
                  </a:lnTo>
                </a:path>
              </a:pathLst>
            </a:custGeom>
            <a:solidFill>
              <a:schemeClr val="bg1"/>
            </a:solidFill>
            <a:ln w="12699" cap="rnd">
              <a:solidFill>
                <a:srgbClr val="000000"/>
              </a:solidFill>
              <a:round/>
              <a:headEnd/>
              <a:tailEnd/>
            </a:ln>
          </p:spPr>
          <p:txBody>
            <a:bodyPr/>
            <a:lstStyle/>
            <a:p>
              <a:endParaRPr lang="fr-FR"/>
            </a:p>
          </p:txBody>
        </p:sp>
        <p:sp>
          <p:nvSpPr>
            <p:cNvPr id="7270" name="Freeform 106">
              <a:extLst>
                <a:ext uri="{FF2B5EF4-FFF2-40B4-BE49-F238E27FC236}">
                  <a16:creationId xmlns:a16="http://schemas.microsoft.com/office/drawing/2014/main" id="{C24474D8-3AD5-4D2E-AAA6-89BF2F1160F4}"/>
                </a:ext>
              </a:extLst>
            </p:cNvPr>
            <p:cNvSpPr>
              <a:spLocks/>
            </p:cNvSpPr>
            <p:nvPr/>
          </p:nvSpPr>
          <p:spPr bwMode="auto">
            <a:xfrm>
              <a:off x="1569" y="3699"/>
              <a:ext cx="218" cy="66"/>
            </a:xfrm>
            <a:custGeom>
              <a:avLst/>
              <a:gdLst>
                <a:gd name="T0" fmla="*/ 0 w 218"/>
                <a:gd name="T1" fmla="*/ 0 h 66"/>
                <a:gd name="T2" fmla="*/ 0 w 218"/>
                <a:gd name="T3" fmla="*/ 11 h 66"/>
                <a:gd name="T4" fmla="*/ 199 w 218"/>
                <a:gd name="T5" fmla="*/ 65 h 66"/>
                <a:gd name="T6" fmla="*/ 217 w 218"/>
                <a:gd name="T7" fmla="*/ 56 h 66"/>
                <a:gd name="T8" fmla="*/ 0 60000 65536"/>
                <a:gd name="T9" fmla="*/ 0 60000 65536"/>
                <a:gd name="T10" fmla="*/ 0 60000 65536"/>
                <a:gd name="T11" fmla="*/ 0 60000 65536"/>
                <a:gd name="T12" fmla="*/ 0 w 218"/>
                <a:gd name="T13" fmla="*/ 0 h 66"/>
                <a:gd name="T14" fmla="*/ 218 w 218"/>
                <a:gd name="T15" fmla="*/ 66 h 66"/>
              </a:gdLst>
              <a:ahLst/>
              <a:cxnLst>
                <a:cxn ang="T8">
                  <a:pos x="T0" y="T1"/>
                </a:cxn>
                <a:cxn ang="T9">
                  <a:pos x="T2" y="T3"/>
                </a:cxn>
                <a:cxn ang="T10">
                  <a:pos x="T4" y="T5"/>
                </a:cxn>
                <a:cxn ang="T11">
                  <a:pos x="T6" y="T7"/>
                </a:cxn>
              </a:cxnLst>
              <a:rect l="T12" t="T13" r="T14" b="T15"/>
              <a:pathLst>
                <a:path w="218" h="66">
                  <a:moveTo>
                    <a:pt x="0" y="0"/>
                  </a:moveTo>
                  <a:lnTo>
                    <a:pt x="0" y="11"/>
                  </a:lnTo>
                  <a:lnTo>
                    <a:pt x="199" y="65"/>
                  </a:lnTo>
                  <a:lnTo>
                    <a:pt x="217" y="56"/>
                  </a:lnTo>
                </a:path>
              </a:pathLst>
            </a:custGeom>
            <a:solidFill>
              <a:srgbClr val="CECECE"/>
            </a:solidFill>
            <a:ln w="12699" cap="rnd">
              <a:solidFill>
                <a:schemeClr val="tx1"/>
              </a:solidFill>
              <a:round/>
              <a:headEnd type="none" w="sm" len="sm"/>
              <a:tailEnd type="none" w="sm" len="sm"/>
            </a:ln>
          </p:spPr>
          <p:txBody>
            <a:bodyPr/>
            <a:lstStyle/>
            <a:p>
              <a:endParaRPr lang="fr-FR"/>
            </a:p>
          </p:txBody>
        </p:sp>
        <p:sp>
          <p:nvSpPr>
            <p:cNvPr id="7271" name="Freeform 107">
              <a:extLst>
                <a:ext uri="{FF2B5EF4-FFF2-40B4-BE49-F238E27FC236}">
                  <a16:creationId xmlns:a16="http://schemas.microsoft.com/office/drawing/2014/main" id="{6EB6C59F-7C8F-47BE-BEBF-A1FA76281D0B}"/>
                </a:ext>
              </a:extLst>
            </p:cNvPr>
            <p:cNvSpPr>
              <a:spLocks/>
            </p:cNvSpPr>
            <p:nvPr/>
          </p:nvSpPr>
          <p:spPr bwMode="auto">
            <a:xfrm>
              <a:off x="1508" y="3415"/>
              <a:ext cx="312" cy="348"/>
            </a:xfrm>
            <a:custGeom>
              <a:avLst/>
              <a:gdLst>
                <a:gd name="T0" fmla="*/ 311 w 312"/>
                <a:gd name="T1" fmla="*/ 347 h 348"/>
                <a:gd name="T2" fmla="*/ 311 w 312"/>
                <a:gd name="T3" fmla="*/ 73 h 348"/>
                <a:gd name="T4" fmla="*/ 0 w 312"/>
                <a:gd name="T5" fmla="*/ 0 h 348"/>
                <a:gd name="T6" fmla="*/ 0 w 312"/>
                <a:gd name="T7" fmla="*/ 265 h 348"/>
                <a:gd name="T8" fmla="*/ 311 w 312"/>
                <a:gd name="T9" fmla="*/ 347 h 348"/>
                <a:gd name="T10" fmla="*/ 0 60000 65536"/>
                <a:gd name="T11" fmla="*/ 0 60000 65536"/>
                <a:gd name="T12" fmla="*/ 0 60000 65536"/>
                <a:gd name="T13" fmla="*/ 0 60000 65536"/>
                <a:gd name="T14" fmla="*/ 0 60000 65536"/>
                <a:gd name="T15" fmla="*/ 0 w 312"/>
                <a:gd name="T16" fmla="*/ 0 h 348"/>
                <a:gd name="T17" fmla="*/ 312 w 312"/>
                <a:gd name="T18" fmla="*/ 348 h 348"/>
              </a:gdLst>
              <a:ahLst/>
              <a:cxnLst>
                <a:cxn ang="T10">
                  <a:pos x="T0" y="T1"/>
                </a:cxn>
                <a:cxn ang="T11">
                  <a:pos x="T2" y="T3"/>
                </a:cxn>
                <a:cxn ang="T12">
                  <a:pos x="T4" y="T5"/>
                </a:cxn>
                <a:cxn ang="T13">
                  <a:pos x="T6" y="T7"/>
                </a:cxn>
                <a:cxn ang="T14">
                  <a:pos x="T8" y="T9"/>
                </a:cxn>
              </a:cxnLst>
              <a:rect l="T15" t="T16" r="T17" b="T18"/>
              <a:pathLst>
                <a:path w="312" h="348">
                  <a:moveTo>
                    <a:pt x="311" y="347"/>
                  </a:moveTo>
                  <a:lnTo>
                    <a:pt x="311" y="73"/>
                  </a:lnTo>
                  <a:lnTo>
                    <a:pt x="0" y="0"/>
                  </a:lnTo>
                  <a:lnTo>
                    <a:pt x="0" y="265"/>
                  </a:lnTo>
                  <a:lnTo>
                    <a:pt x="311" y="347"/>
                  </a:lnTo>
                </a:path>
              </a:pathLst>
            </a:custGeom>
            <a:solidFill>
              <a:schemeClr val="bg1"/>
            </a:solidFill>
            <a:ln w="12699" cap="rnd">
              <a:solidFill>
                <a:schemeClr val="tx1"/>
              </a:solidFill>
              <a:round/>
              <a:headEnd/>
              <a:tailEnd/>
            </a:ln>
          </p:spPr>
          <p:txBody>
            <a:bodyPr/>
            <a:lstStyle/>
            <a:p>
              <a:endParaRPr lang="fr-FR"/>
            </a:p>
          </p:txBody>
        </p:sp>
        <p:sp>
          <p:nvSpPr>
            <p:cNvPr id="7272" name="Freeform 108">
              <a:extLst>
                <a:ext uri="{FF2B5EF4-FFF2-40B4-BE49-F238E27FC236}">
                  <a16:creationId xmlns:a16="http://schemas.microsoft.com/office/drawing/2014/main" id="{D2A0DDF7-B476-4660-99FF-7BC496FB8D9F}"/>
                </a:ext>
              </a:extLst>
            </p:cNvPr>
            <p:cNvSpPr>
              <a:spLocks/>
            </p:cNvSpPr>
            <p:nvPr/>
          </p:nvSpPr>
          <p:spPr bwMode="auto">
            <a:xfrm>
              <a:off x="1547" y="3454"/>
              <a:ext cx="227" cy="255"/>
            </a:xfrm>
            <a:custGeom>
              <a:avLst/>
              <a:gdLst>
                <a:gd name="T0" fmla="*/ 226 w 227"/>
                <a:gd name="T1" fmla="*/ 254 h 255"/>
                <a:gd name="T2" fmla="*/ 226 w 227"/>
                <a:gd name="T3" fmla="*/ 54 h 255"/>
                <a:gd name="T4" fmla="*/ 0 w 227"/>
                <a:gd name="T5" fmla="*/ 0 h 255"/>
                <a:gd name="T6" fmla="*/ 0 w 227"/>
                <a:gd name="T7" fmla="*/ 196 h 255"/>
                <a:gd name="T8" fmla="*/ 226 w 227"/>
                <a:gd name="T9" fmla="*/ 254 h 255"/>
                <a:gd name="T10" fmla="*/ 0 60000 65536"/>
                <a:gd name="T11" fmla="*/ 0 60000 65536"/>
                <a:gd name="T12" fmla="*/ 0 60000 65536"/>
                <a:gd name="T13" fmla="*/ 0 60000 65536"/>
                <a:gd name="T14" fmla="*/ 0 60000 65536"/>
                <a:gd name="T15" fmla="*/ 0 w 227"/>
                <a:gd name="T16" fmla="*/ 0 h 255"/>
                <a:gd name="T17" fmla="*/ 227 w 227"/>
                <a:gd name="T18" fmla="*/ 255 h 255"/>
              </a:gdLst>
              <a:ahLst/>
              <a:cxnLst>
                <a:cxn ang="T10">
                  <a:pos x="T0" y="T1"/>
                </a:cxn>
                <a:cxn ang="T11">
                  <a:pos x="T2" y="T3"/>
                </a:cxn>
                <a:cxn ang="T12">
                  <a:pos x="T4" y="T5"/>
                </a:cxn>
                <a:cxn ang="T13">
                  <a:pos x="T6" y="T7"/>
                </a:cxn>
                <a:cxn ang="T14">
                  <a:pos x="T8" y="T9"/>
                </a:cxn>
              </a:cxnLst>
              <a:rect l="T15" t="T16" r="T17" b="T18"/>
              <a:pathLst>
                <a:path w="227" h="255">
                  <a:moveTo>
                    <a:pt x="226" y="254"/>
                  </a:moveTo>
                  <a:lnTo>
                    <a:pt x="226" y="54"/>
                  </a:lnTo>
                  <a:lnTo>
                    <a:pt x="0" y="0"/>
                  </a:lnTo>
                  <a:lnTo>
                    <a:pt x="0" y="196"/>
                  </a:lnTo>
                  <a:lnTo>
                    <a:pt x="226" y="254"/>
                  </a:lnTo>
                </a:path>
              </a:pathLst>
            </a:custGeom>
            <a:solidFill>
              <a:srgbClr val="CECECE"/>
            </a:solidFill>
            <a:ln w="12699" cap="rnd">
              <a:solidFill>
                <a:schemeClr val="tx1"/>
              </a:solidFill>
              <a:round/>
              <a:headEnd/>
              <a:tailEnd/>
            </a:ln>
          </p:spPr>
          <p:txBody>
            <a:bodyPr/>
            <a:lstStyle/>
            <a:p>
              <a:endParaRPr lang="fr-FR"/>
            </a:p>
          </p:txBody>
        </p:sp>
        <p:sp>
          <p:nvSpPr>
            <p:cNvPr id="7273" name="Freeform 109">
              <a:extLst>
                <a:ext uri="{FF2B5EF4-FFF2-40B4-BE49-F238E27FC236}">
                  <a16:creationId xmlns:a16="http://schemas.microsoft.com/office/drawing/2014/main" id="{0FC2A58E-1BE4-4FA6-B5CD-C17415016F35}"/>
                </a:ext>
              </a:extLst>
            </p:cNvPr>
            <p:cNvSpPr>
              <a:spLocks/>
            </p:cNvSpPr>
            <p:nvPr/>
          </p:nvSpPr>
          <p:spPr bwMode="auto">
            <a:xfrm>
              <a:off x="1564" y="3473"/>
              <a:ext cx="202" cy="216"/>
            </a:xfrm>
            <a:custGeom>
              <a:avLst/>
              <a:gdLst>
                <a:gd name="T0" fmla="*/ 201 w 202"/>
                <a:gd name="T1" fmla="*/ 215 h 216"/>
                <a:gd name="T2" fmla="*/ 201 w 202"/>
                <a:gd name="T3" fmla="*/ 46 h 216"/>
                <a:gd name="T4" fmla="*/ 0 w 202"/>
                <a:gd name="T5" fmla="*/ 0 h 216"/>
                <a:gd name="T6" fmla="*/ 0 w 202"/>
                <a:gd name="T7" fmla="*/ 166 h 216"/>
                <a:gd name="T8" fmla="*/ 201 w 202"/>
                <a:gd name="T9" fmla="*/ 215 h 216"/>
                <a:gd name="T10" fmla="*/ 0 60000 65536"/>
                <a:gd name="T11" fmla="*/ 0 60000 65536"/>
                <a:gd name="T12" fmla="*/ 0 60000 65536"/>
                <a:gd name="T13" fmla="*/ 0 60000 65536"/>
                <a:gd name="T14" fmla="*/ 0 60000 65536"/>
                <a:gd name="T15" fmla="*/ 0 w 202"/>
                <a:gd name="T16" fmla="*/ 0 h 216"/>
                <a:gd name="T17" fmla="*/ 202 w 202"/>
                <a:gd name="T18" fmla="*/ 216 h 216"/>
              </a:gdLst>
              <a:ahLst/>
              <a:cxnLst>
                <a:cxn ang="T10">
                  <a:pos x="T0" y="T1"/>
                </a:cxn>
                <a:cxn ang="T11">
                  <a:pos x="T2" y="T3"/>
                </a:cxn>
                <a:cxn ang="T12">
                  <a:pos x="T4" y="T5"/>
                </a:cxn>
                <a:cxn ang="T13">
                  <a:pos x="T6" y="T7"/>
                </a:cxn>
                <a:cxn ang="T14">
                  <a:pos x="T8" y="T9"/>
                </a:cxn>
              </a:cxnLst>
              <a:rect l="T15" t="T16" r="T17" b="T18"/>
              <a:pathLst>
                <a:path w="202" h="216">
                  <a:moveTo>
                    <a:pt x="201" y="215"/>
                  </a:moveTo>
                  <a:lnTo>
                    <a:pt x="201" y="46"/>
                  </a:lnTo>
                  <a:lnTo>
                    <a:pt x="0" y="0"/>
                  </a:lnTo>
                  <a:lnTo>
                    <a:pt x="0" y="166"/>
                  </a:lnTo>
                  <a:lnTo>
                    <a:pt x="201" y="215"/>
                  </a:lnTo>
                </a:path>
              </a:pathLst>
            </a:custGeom>
            <a:solidFill>
              <a:srgbClr val="00B7A5"/>
            </a:solidFill>
            <a:ln w="12699" cap="rnd">
              <a:solidFill>
                <a:schemeClr val="tx1"/>
              </a:solidFill>
              <a:round/>
              <a:headEnd/>
              <a:tailEnd/>
            </a:ln>
          </p:spPr>
          <p:txBody>
            <a:bodyPr/>
            <a:lstStyle/>
            <a:p>
              <a:endParaRPr lang="fr-FR"/>
            </a:p>
          </p:txBody>
        </p:sp>
        <p:sp>
          <p:nvSpPr>
            <p:cNvPr id="7274" name="Freeform 110">
              <a:extLst>
                <a:ext uri="{FF2B5EF4-FFF2-40B4-BE49-F238E27FC236}">
                  <a16:creationId xmlns:a16="http://schemas.microsoft.com/office/drawing/2014/main" id="{49B60A66-6003-49B3-997D-637FEAD21885}"/>
                </a:ext>
              </a:extLst>
            </p:cNvPr>
            <p:cNvSpPr>
              <a:spLocks/>
            </p:cNvSpPr>
            <p:nvPr/>
          </p:nvSpPr>
          <p:spPr bwMode="auto">
            <a:xfrm>
              <a:off x="1585" y="3498"/>
              <a:ext cx="17" cy="51"/>
            </a:xfrm>
            <a:custGeom>
              <a:avLst/>
              <a:gdLst>
                <a:gd name="T0" fmla="*/ 0 w 17"/>
                <a:gd name="T1" fmla="*/ 0 h 51"/>
                <a:gd name="T2" fmla="*/ 16 w 17"/>
                <a:gd name="T3" fmla="*/ 3 h 51"/>
                <a:gd name="T4" fmla="*/ 16 w 17"/>
                <a:gd name="T5" fmla="*/ 50 h 51"/>
                <a:gd name="T6" fmla="*/ 0 w 17"/>
                <a:gd name="T7" fmla="*/ 47 h 51"/>
                <a:gd name="T8" fmla="*/ 0 w 17"/>
                <a:gd name="T9" fmla="*/ 0 h 51"/>
                <a:gd name="T10" fmla="*/ 0 60000 65536"/>
                <a:gd name="T11" fmla="*/ 0 60000 65536"/>
                <a:gd name="T12" fmla="*/ 0 60000 65536"/>
                <a:gd name="T13" fmla="*/ 0 60000 65536"/>
                <a:gd name="T14" fmla="*/ 0 60000 65536"/>
                <a:gd name="T15" fmla="*/ 0 w 17"/>
                <a:gd name="T16" fmla="*/ 0 h 51"/>
                <a:gd name="T17" fmla="*/ 17 w 17"/>
                <a:gd name="T18" fmla="*/ 51 h 51"/>
              </a:gdLst>
              <a:ahLst/>
              <a:cxnLst>
                <a:cxn ang="T10">
                  <a:pos x="T0" y="T1"/>
                </a:cxn>
                <a:cxn ang="T11">
                  <a:pos x="T2" y="T3"/>
                </a:cxn>
                <a:cxn ang="T12">
                  <a:pos x="T4" y="T5"/>
                </a:cxn>
                <a:cxn ang="T13">
                  <a:pos x="T6" y="T7"/>
                </a:cxn>
                <a:cxn ang="T14">
                  <a:pos x="T8" y="T9"/>
                </a:cxn>
              </a:cxnLst>
              <a:rect l="T15" t="T16" r="T17" b="T18"/>
              <a:pathLst>
                <a:path w="17" h="51">
                  <a:moveTo>
                    <a:pt x="0" y="0"/>
                  </a:moveTo>
                  <a:lnTo>
                    <a:pt x="16" y="3"/>
                  </a:lnTo>
                  <a:lnTo>
                    <a:pt x="16" y="50"/>
                  </a:lnTo>
                  <a:lnTo>
                    <a:pt x="0" y="47"/>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187" name="Group 111">
            <a:extLst>
              <a:ext uri="{FF2B5EF4-FFF2-40B4-BE49-F238E27FC236}">
                <a16:creationId xmlns:a16="http://schemas.microsoft.com/office/drawing/2014/main" id="{B4BF79FF-F69F-41C3-9AF1-9299F21F82BA}"/>
              </a:ext>
            </a:extLst>
          </p:cNvPr>
          <p:cNvGrpSpPr>
            <a:grpSpLocks/>
          </p:cNvGrpSpPr>
          <p:nvPr/>
        </p:nvGrpSpPr>
        <p:grpSpPr bwMode="auto">
          <a:xfrm>
            <a:off x="5943600" y="5486400"/>
            <a:ext cx="1066800" cy="914400"/>
            <a:chOff x="1337" y="3359"/>
            <a:chExt cx="658" cy="661"/>
          </a:xfrm>
        </p:grpSpPr>
        <p:grpSp>
          <p:nvGrpSpPr>
            <p:cNvPr id="7236" name="Group 112">
              <a:extLst>
                <a:ext uri="{FF2B5EF4-FFF2-40B4-BE49-F238E27FC236}">
                  <a16:creationId xmlns:a16="http://schemas.microsoft.com/office/drawing/2014/main" id="{8F6E1A37-33DB-4855-9958-9592BBA2CB47}"/>
                </a:ext>
              </a:extLst>
            </p:cNvPr>
            <p:cNvGrpSpPr>
              <a:grpSpLocks/>
            </p:cNvGrpSpPr>
            <p:nvPr/>
          </p:nvGrpSpPr>
          <p:grpSpPr bwMode="auto">
            <a:xfrm>
              <a:off x="1337" y="3814"/>
              <a:ext cx="484" cy="206"/>
              <a:chOff x="1337" y="3814"/>
              <a:chExt cx="484" cy="206"/>
            </a:xfrm>
          </p:grpSpPr>
          <p:sp>
            <p:nvSpPr>
              <p:cNvPr id="7258" name="Freeform 113">
                <a:extLst>
                  <a:ext uri="{FF2B5EF4-FFF2-40B4-BE49-F238E27FC236}">
                    <a16:creationId xmlns:a16="http://schemas.microsoft.com/office/drawing/2014/main" id="{E9D1BEA3-AA00-4EED-93EF-4A827E34FFFF}"/>
                  </a:ext>
                </a:extLst>
              </p:cNvPr>
              <p:cNvSpPr>
                <a:spLocks/>
              </p:cNvSpPr>
              <p:nvPr/>
            </p:nvSpPr>
            <p:spPr bwMode="auto">
              <a:xfrm>
                <a:off x="1337" y="3894"/>
                <a:ext cx="484" cy="126"/>
              </a:xfrm>
              <a:custGeom>
                <a:avLst/>
                <a:gdLst>
                  <a:gd name="T0" fmla="*/ 0 w 484"/>
                  <a:gd name="T1" fmla="*/ 0 h 126"/>
                  <a:gd name="T2" fmla="*/ 0 w 484"/>
                  <a:gd name="T3" fmla="*/ 14 h 126"/>
                  <a:gd name="T4" fmla="*/ 393 w 484"/>
                  <a:gd name="T5" fmla="*/ 125 h 126"/>
                  <a:gd name="T6" fmla="*/ 483 w 484"/>
                  <a:gd name="T7" fmla="*/ 37 h 126"/>
                  <a:gd name="T8" fmla="*/ 483 w 484"/>
                  <a:gd name="T9" fmla="*/ 18 h 126"/>
                  <a:gd name="T10" fmla="*/ 0 60000 65536"/>
                  <a:gd name="T11" fmla="*/ 0 60000 65536"/>
                  <a:gd name="T12" fmla="*/ 0 60000 65536"/>
                  <a:gd name="T13" fmla="*/ 0 60000 65536"/>
                  <a:gd name="T14" fmla="*/ 0 60000 65536"/>
                  <a:gd name="T15" fmla="*/ 0 w 484"/>
                  <a:gd name="T16" fmla="*/ 0 h 126"/>
                  <a:gd name="T17" fmla="*/ 484 w 484"/>
                  <a:gd name="T18" fmla="*/ 126 h 126"/>
                </a:gdLst>
                <a:ahLst/>
                <a:cxnLst>
                  <a:cxn ang="T10">
                    <a:pos x="T0" y="T1"/>
                  </a:cxn>
                  <a:cxn ang="T11">
                    <a:pos x="T2" y="T3"/>
                  </a:cxn>
                  <a:cxn ang="T12">
                    <a:pos x="T4" y="T5"/>
                  </a:cxn>
                  <a:cxn ang="T13">
                    <a:pos x="T6" y="T7"/>
                  </a:cxn>
                  <a:cxn ang="T14">
                    <a:pos x="T8" y="T9"/>
                  </a:cxn>
                </a:cxnLst>
                <a:rect l="T15" t="T16" r="T17" b="T18"/>
                <a:pathLst>
                  <a:path w="484" h="126">
                    <a:moveTo>
                      <a:pt x="0" y="0"/>
                    </a:moveTo>
                    <a:lnTo>
                      <a:pt x="0" y="14"/>
                    </a:lnTo>
                    <a:lnTo>
                      <a:pt x="393" y="125"/>
                    </a:lnTo>
                    <a:lnTo>
                      <a:pt x="483" y="37"/>
                    </a:lnTo>
                    <a:lnTo>
                      <a:pt x="483" y="18"/>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59" name="Freeform 114">
                <a:extLst>
                  <a:ext uri="{FF2B5EF4-FFF2-40B4-BE49-F238E27FC236}">
                    <a16:creationId xmlns:a16="http://schemas.microsoft.com/office/drawing/2014/main" id="{1B7A2AE5-46C9-4DD0-B3C0-D5700D5145DE}"/>
                  </a:ext>
                </a:extLst>
              </p:cNvPr>
              <p:cNvSpPr>
                <a:spLocks/>
              </p:cNvSpPr>
              <p:nvPr/>
            </p:nvSpPr>
            <p:spPr bwMode="auto">
              <a:xfrm>
                <a:off x="1337" y="3814"/>
                <a:ext cx="484" cy="189"/>
              </a:xfrm>
              <a:custGeom>
                <a:avLst/>
                <a:gdLst>
                  <a:gd name="T0" fmla="*/ 107 w 484"/>
                  <a:gd name="T1" fmla="*/ 0 h 189"/>
                  <a:gd name="T2" fmla="*/ 483 w 484"/>
                  <a:gd name="T3" fmla="*/ 96 h 189"/>
                  <a:gd name="T4" fmla="*/ 390 w 484"/>
                  <a:gd name="T5" fmla="*/ 188 h 189"/>
                  <a:gd name="T6" fmla="*/ 0 w 484"/>
                  <a:gd name="T7" fmla="*/ 79 h 189"/>
                  <a:gd name="T8" fmla="*/ 107 w 484"/>
                  <a:gd name="T9" fmla="*/ 0 h 189"/>
                  <a:gd name="T10" fmla="*/ 0 60000 65536"/>
                  <a:gd name="T11" fmla="*/ 0 60000 65536"/>
                  <a:gd name="T12" fmla="*/ 0 60000 65536"/>
                  <a:gd name="T13" fmla="*/ 0 60000 65536"/>
                  <a:gd name="T14" fmla="*/ 0 60000 65536"/>
                  <a:gd name="T15" fmla="*/ 0 w 484"/>
                  <a:gd name="T16" fmla="*/ 0 h 189"/>
                  <a:gd name="T17" fmla="*/ 484 w 484"/>
                  <a:gd name="T18" fmla="*/ 189 h 189"/>
                </a:gdLst>
                <a:ahLst/>
                <a:cxnLst>
                  <a:cxn ang="T10">
                    <a:pos x="T0" y="T1"/>
                  </a:cxn>
                  <a:cxn ang="T11">
                    <a:pos x="T2" y="T3"/>
                  </a:cxn>
                  <a:cxn ang="T12">
                    <a:pos x="T4" y="T5"/>
                  </a:cxn>
                  <a:cxn ang="T13">
                    <a:pos x="T6" y="T7"/>
                  </a:cxn>
                  <a:cxn ang="T14">
                    <a:pos x="T8" y="T9"/>
                  </a:cxn>
                </a:cxnLst>
                <a:rect l="T15" t="T16" r="T17" b="T18"/>
                <a:pathLst>
                  <a:path w="484" h="189">
                    <a:moveTo>
                      <a:pt x="107" y="0"/>
                    </a:moveTo>
                    <a:lnTo>
                      <a:pt x="483" y="96"/>
                    </a:lnTo>
                    <a:lnTo>
                      <a:pt x="390" y="188"/>
                    </a:lnTo>
                    <a:lnTo>
                      <a:pt x="0" y="79"/>
                    </a:lnTo>
                    <a:lnTo>
                      <a:pt x="107" y="0"/>
                    </a:lnTo>
                  </a:path>
                </a:pathLst>
              </a:custGeom>
              <a:solidFill>
                <a:schemeClr val="bg1"/>
              </a:solidFill>
              <a:ln w="12699" cap="rnd">
                <a:solidFill>
                  <a:schemeClr val="tx1"/>
                </a:solidFill>
                <a:round/>
                <a:headEnd/>
                <a:tailEnd/>
              </a:ln>
            </p:spPr>
            <p:txBody>
              <a:bodyPr/>
              <a:lstStyle/>
              <a:p>
                <a:endParaRPr lang="fr-FR"/>
              </a:p>
            </p:txBody>
          </p:sp>
          <p:sp>
            <p:nvSpPr>
              <p:cNvPr id="7260" name="Freeform 115">
                <a:extLst>
                  <a:ext uri="{FF2B5EF4-FFF2-40B4-BE49-F238E27FC236}">
                    <a16:creationId xmlns:a16="http://schemas.microsoft.com/office/drawing/2014/main" id="{DED1B9C9-13C1-43C4-B718-5600B7FE2172}"/>
                  </a:ext>
                </a:extLst>
              </p:cNvPr>
              <p:cNvSpPr>
                <a:spLocks/>
              </p:cNvSpPr>
              <p:nvPr/>
            </p:nvSpPr>
            <p:spPr bwMode="auto">
              <a:xfrm>
                <a:off x="1437" y="3825"/>
                <a:ext cx="293" cy="85"/>
              </a:xfrm>
              <a:custGeom>
                <a:avLst/>
                <a:gdLst>
                  <a:gd name="T0" fmla="*/ 12 w 293"/>
                  <a:gd name="T1" fmla="*/ 0 h 85"/>
                  <a:gd name="T2" fmla="*/ 0 w 293"/>
                  <a:gd name="T3" fmla="*/ 8 h 85"/>
                  <a:gd name="T4" fmla="*/ 281 w 293"/>
                  <a:gd name="T5" fmla="*/ 84 h 85"/>
                  <a:gd name="T6" fmla="*/ 292 w 293"/>
                  <a:gd name="T7" fmla="*/ 74 h 85"/>
                  <a:gd name="T8" fmla="*/ 12 w 293"/>
                  <a:gd name="T9" fmla="*/ 0 h 85"/>
                  <a:gd name="T10" fmla="*/ 0 60000 65536"/>
                  <a:gd name="T11" fmla="*/ 0 60000 65536"/>
                  <a:gd name="T12" fmla="*/ 0 60000 65536"/>
                  <a:gd name="T13" fmla="*/ 0 60000 65536"/>
                  <a:gd name="T14" fmla="*/ 0 60000 65536"/>
                  <a:gd name="T15" fmla="*/ 0 w 293"/>
                  <a:gd name="T16" fmla="*/ 0 h 85"/>
                  <a:gd name="T17" fmla="*/ 293 w 293"/>
                  <a:gd name="T18" fmla="*/ 85 h 85"/>
                </a:gdLst>
                <a:ahLst/>
                <a:cxnLst>
                  <a:cxn ang="T10">
                    <a:pos x="T0" y="T1"/>
                  </a:cxn>
                  <a:cxn ang="T11">
                    <a:pos x="T2" y="T3"/>
                  </a:cxn>
                  <a:cxn ang="T12">
                    <a:pos x="T4" y="T5"/>
                  </a:cxn>
                  <a:cxn ang="T13">
                    <a:pos x="T6" y="T7"/>
                  </a:cxn>
                  <a:cxn ang="T14">
                    <a:pos x="T8" y="T9"/>
                  </a:cxn>
                </a:cxnLst>
                <a:rect l="T15" t="T16" r="T17" b="T18"/>
                <a:pathLst>
                  <a:path w="293" h="85">
                    <a:moveTo>
                      <a:pt x="12" y="0"/>
                    </a:moveTo>
                    <a:lnTo>
                      <a:pt x="0" y="8"/>
                    </a:lnTo>
                    <a:lnTo>
                      <a:pt x="281" y="84"/>
                    </a:lnTo>
                    <a:lnTo>
                      <a:pt x="292" y="74"/>
                    </a:lnTo>
                    <a:lnTo>
                      <a:pt x="12"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61" name="Freeform 116">
                <a:extLst>
                  <a:ext uri="{FF2B5EF4-FFF2-40B4-BE49-F238E27FC236}">
                    <a16:creationId xmlns:a16="http://schemas.microsoft.com/office/drawing/2014/main" id="{5A390122-F92E-4E16-96F9-747A28E4D335}"/>
                  </a:ext>
                </a:extLst>
              </p:cNvPr>
              <p:cNvSpPr>
                <a:spLocks/>
              </p:cNvSpPr>
              <p:nvPr/>
            </p:nvSpPr>
            <p:spPr bwMode="auto">
              <a:xfrm>
                <a:off x="1374" y="3842"/>
                <a:ext cx="287" cy="106"/>
              </a:xfrm>
              <a:custGeom>
                <a:avLst/>
                <a:gdLst>
                  <a:gd name="T0" fmla="*/ 53 w 287"/>
                  <a:gd name="T1" fmla="*/ 0 h 106"/>
                  <a:gd name="T2" fmla="*/ 0 w 287"/>
                  <a:gd name="T3" fmla="*/ 39 h 106"/>
                  <a:gd name="T4" fmla="*/ 17 w 287"/>
                  <a:gd name="T5" fmla="*/ 44 h 106"/>
                  <a:gd name="T6" fmla="*/ 27 w 287"/>
                  <a:gd name="T7" fmla="*/ 36 h 106"/>
                  <a:gd name="T8" fmla="*/ 40 w 287"/>
                  <a:gd name="T9" fmla="*/ 40 h 106"/>
                  <a:gd name="T10" fmla="*/ 31 w 287"/>
                  <a:gd name="T11" fmla="*/ 48 h 106"/>
                  <a:gd name="T12" fmla="*/ 205 w 287"/>
                  <a:gd name="T13" fmla="*/ 96 h 106"/>
                  <a:gd name="T14" fmla="*/ 214 w 287"/>
                  <a:gd name="T15" fmla="*/ 89 h 106"/>
                  <a:gd name="T16" fmla="*/ 230 w 287"/>
                  <a:gd name="T17" fmla="*/ 93 h 106"/>
                  <a:gd name="T18" fmla="*/ 221 w 287"/>
                  <a:gd name="T19" fmla="*/ 101 h 106"/>
                  <a:gd name="T20" fmla="*/ 235 w 287"/>
                  <a:gd name="T21" fmla="*/ 105 h 106"/>
                  <a:gd name="T22" fmla="*/ 286 w 287"/>
                  <a:gd name="T23" fmla="*/ 60 h 106"/>
                  <a:gd name="T24" fmla="*/ 53 w 287"/>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106"/>
                  <a:gd name="T41" fmla="*/ 287 w 287"/>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106">
                    <a:moveTo>
                      <a:pt x="53" y="0"/>
                    </a:moveTo>
                    <a:lnTo>
                      <a:pt x="0" y="39"/>
                    </a:lnTo>
                    <a:lnTo>
                      <a:pt x="17" y="44"/>
                    </a:lnTo>
                    <a:lnTo>
                      <a:pt x="27" y="36"/>
                    </a:lnTo>
                    <a:lnTo>
                      <a:pt x="40" y="40"/>
                    </a:lnTo>
                    <a:lnTo>
                      <a:pt x="31" y="48"/>
                    </a:lnTo>
                    <a:lnTo>
                      <a:pt x="205" y="96"/>
                    </a:lnTo>
                    <a:lnTo>
                      <a:pt x="214" y="89"/>
                    </a:lnTo>
                    <a:lnTo>
                      <a:pt x="230" y="93"/>
                    </a:lnTo>
                    <a:lnTo>
                      <a:pt x="221" y="101"/>
                    </a:lnTo>
                    <a:lnTo>
                      <a:pt x="235" y="105"/>
                    </a:lnTo>
                    <a:lnTo>
                      <a:pt x="286" y="60"/>
                    </a:lnTo>
                    <a:lnTo>
                      <a:pt x="53"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62" name="Freeform 117">
                <a:extLst>
                  <a:ext uri="{FF2B5EF4-FFF2-40B4-BE49-F238E27FC236}">
                    <a16:creationId xmlns:a16="http://schemas.microsoft.com/office/drawing/2014/main" id="{1A79E23E-2F3E-4FE1-A8F8-AF35D1A26FFA}"/>
                  </a:ext>
                </a:extLst>
              </p:cNvPr>
              <p:cNvSpPr>
                <a:spLocks/>
              </p:cNvSpPr>
              <p:nvPr/>
            </p:nvSpPr>
            <p:spPr bwMode="auto">
              <a:xfrm>
                <a:off x="1651" y="3906"/>
                <a:ext cx="62" cy="28"/>
              </a:xfrm>
              <a:custGeom>
                <a:avLst/>
                <a:gdLst>
                  <a:gd name="T0" fmla="*/ 20 w 62"/>
                  <a:gd name="T1" fmla="*/ 0 h 28"/>
                  <a:gd name="T2" fmla="*/ 61 w 62"/>
                  <a:gd name="T3" fmla="*/ 10 h 28"/>
                  <a:gd name="T4" fmla="*/ 40 w 62"/>
                  <a:gd name="T5" fmla="*/ 27 h 28"/>
                  <a:gd name="T6" fmla="*/ 0 w 62"/>
                  <a:gd name="T7" fmla="*/ 16 h 28"/>
                  <a:gd name="T8" fmla="*/ 20 w 62"/>
                  <a:gd name="T9" fmla="*/ 0 h 28"/>
                  <a:gd name="T10" fmla="*/ 0 60000 65536"/>
                  <a:gd name="T11" fmla="*/ 0 60000 65536"/>
                  <a:gd name="T12" fmla="*/ 0 60000 65536"/>
                  <a:gd name="T13" fmla="*/ 0 60000 65536"/>
                  <a:gd name="T14" fmla="*/ 0 60000 65536"/>
                  <a:gd name="T15" fmla="*/ 0 w 62"/>
                  <a:gd name="T16" fmla="*/ 0 h 28"/>
                  <a:gd name="T17" fmla="*/ 62 w 62"/>
                  <a:gd name="T18" fmla="*/ 28 h 28"/>
                </a:gdLst>
                <a:ahLst/>
                <a:cxnLst>
                  <a:cxn ang="T10">
                    <a:pos x="T0" y="T1"/>
                  </a:cxn>
                  <a:cxn ang="T11">
                    <a:pos x="T2" y="T3"/>
                  </a:cxn>
                  <a:cxn ang="T12">
                    <a:pos x="T4" y="T5"/>
                  </a:cxn>
                  <a:cxn ang="T13">
                    <a:pos x="T6" y="T7"/>
                  </a:cxn>
                  <a:cxn ang="T14">
                    <a:pos x="T8" y="T9"/>
                  </a:cxn>
                </a:cxnLst>
                <a:rect l="T15" t="T16" r="T17" b="T18"/>
                <a:pathLst>
                  <a:path w="62" h="28">
                    <a:moveTo>
                      <a:pt x="20" y="0"/>
                    </a:moveTo>
                    <a:lnTo>
                      <a:pt x="61" y="10"/>
                    </a:lnTo>
                    <a:lnTo>
                      <a:pt x="40" y="27"/>
                    </a:lnTo>
                    <a:lnTo>
                      <a:pt x="0" y="16"/>
                    </a:lnTo>
                    <a:lnTo>
                      <a:pt x="2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63" name="Freeform 118">
                <a:extLst>
                  <a:ext uri="{FF2B5EF4-FFF2-40B4-BE49-F238E27FC236}">
                    <a16:creationId xmlns:a16="http://schemas.microsoft.com/office/drawing/2014/main" id="{A9715858-058A-4F5B-8D31-163532F737B4}"/>
                  </a:ext>
                </a:extLst>
              </p:cNvPr>
              <p:cNvSpPr>
                <a:spLocks/>
              </p:cNvSpPr>
              <p:nvPr/>
            </p:nvSpPr>
            <p:spPr bwMode="auto">
              <a:xfrm>
                <a:off x="1621" y="3936"/>
                <a:ext cx="52" cy="26"/>
              </a:xfrm>
              <a:custGeom>
                <a:avLst/>
                <a:gdLst>
                  <a:gd name="T0" fmla="*/ 10 w 52"/>
                  <a:gd name="T1" fmla="*/ 2 h 26"/>
                  <a:gd name="T2" fmla="*/ 22 w 52"/>
                  <a:gd name="T3" fmla="*/ 6 h 26"/>
                  <a:gd name="T4" fmla="*/ 30 w 52"/>
                  <a:gd name="T5" fmla="*/ 0 h 26"/>
                  <a:gd name="T6" fmla="*/ 43 w 52"/>
                  <a:gd name="T7" fmla="*/ 4 h 26"/>
                  <a:gd name="T8" fmla="*/ 36 w 52"/>
                  <a:gd name="T9" fmla="*/ 11 h 26"/>
                  <a:gd name="T10" fmla="*/ 51 w 52"/>
                  <a:gd name="T11" fmla="*/ 15 h 26"/>
                  <a:gd name="T12" fmla="*/ 40 w 52"/>
                  <a:gd name="T13" fmla="*/ 25 h 26"/>
                  <a:gd name="T14" fmla="*/ 0 w 52"/>
                  <a:gd name="T15" fmla="*/ 13 h 26"/>
                  <a:gd name="T16" fmla="*/ 10 w 52"/>
                  <a:gd name="T17" fmla="*/ 2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6"/>
                  <a:gd name="T29" fmla="*/ 52 w 52"/>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6">
                    <a:moveTo>
                      <a:pt x="10" y="2"/>
                    </a:moveTo>
                    <a:lnTo>
                      <a:pt x="22" y="6"/>
                    </a:lnTo>
                    <a:lnTo>
                      <a:pt x="30" y="0"/>
                    </a:lnTo>
                    <a:lnTo>
                      <a:pt x="43" y="4"/>
                    </a:lnTo>
                    <a:lnTo>
                      <a:pt x="36" y="11"/>
                    </a:lnTo>
                    <a:lnTo>
                      <a:pt x="51" y="15"/>
                    </a:lnTo>
                    <a:lnTo>
                      <a:pt x="40" y="25"/>
                    </a:lnTo>
                    <a:lnTo>
                      <a:pt x="0" y="13"/>
                    </a:lnTo>
                    <a:lnTo>
                      <a:pt x="10" y="2"/>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64" name="Freeform 119">
                <a:extLst>
                  <a:ext uri="{FF2B5EF4-FFF2-40B4-BE49-F238E27FC236}">
                    <a16:creationId xmlns:a16="http://schemas.microsoft.com/office/drawing/2014/main" id="{E8AA00F9-1606-4587-8D63-4CB9C49A2C5F}"/>
                  </a:ext>
                </a:extLst>
              </p:cNvPr>
              <p:cNvSpPr>
                <a:spLocks/>
              </p:cNvSpPr>
              <p:nvPr/>
            </p:nvSpPr>
            <p:spPr bwMode="auto">
              <a:xfrm>
                <a:off x="1677" y="3922"/>
                <a:ext cx="100" cy="60"/>
              </a:xfrm>
              <a:custGeom>
                <a:avLst/>
                <a:gdLst>
                  <a:gd name="T0" fmla="*/ 50 w 100"/>
                  <a:gd name="T1" fmla="*/ 0 h 60"/>
                  <a:gd name="T2" fmla="*/ 99 w 100"/>
                  <a:gd name="T3" fmla="*/ 11 h 60"/>
                  <a:gd name="T4" fmla="*/ 49 w 100"/>
                  <a:gd name="T5" fmla="*/ 59 h 60"/>
                  <a:gd name="T6" fmla="*/ 0 w 100"/>
                  <a:gd name="T7" fmla="*/ 43 h 60"/>
                  <a:gd name="T8" fmla="*/ 50 w 100"/>
                  <a:gd name="T9" fmla="*/ 0 h 60"/>
                  <a:gd name="T10" fmla="*/ 0 60000 65536"/>
                  <a:gd name="T11" fmla="*/ 0 60000 65536"/>
                  <a:gd name="T12" fmla="*/ 0 60000 65536"/>
                  <a:gd name="T13" fmla="*/ 0 60000 65536"/>
                  <a:gd name="T14" fmla="*/ 0 60000 65536"/>
                  <a:gd name="T15" fmla="*/ 0 w 100"/>
                  <a:gd name="T16" fmla="*/ 0 h 60"/>
                  <a:gd name="T17" fmla="*/ 100 w 100"/>
                  <a:gd name="T18" fmla="*/ 60 h 60"/>
                </a:gdLst>
                <a:ahLst/>
                <a:cxnLst>
                  <a:cxn ang="T10">
                    <a:pos x="T0" y="T1"/>
                  </a:cxn>
                  <a:cxn ang="T11">
                    <a:pos x="T2" y="T3"/>
                  </a:cxn>
                  <a:cxn ang="T12">
                    <a:pos x="T4" y="T5"/>
                  </a:cxn>
                  <a:cxn ang="T13">
                    <a:pos x="T6" y="T7"/>
                  </a:cxn>
                  <a:cxn ang="T14">
                    <a:pos x="T8" y="T9"/>
                  </a:cxn>
                </a:cxnLst>
                <a:rect l="T15" t="T16" r="T17" b="T18"/>
                <a:pathLst>
                  <a:path w="100" h="60">
                    <a:moveTo>
                      <a:pt x="50" y="0"/>
                    </a:moveTo>
                    <a:lnTo>
                      <a:pt x="99" y="11"/>
                    </a:lnTo>
                    <a:lnTo>
                      <a:pt x="49" y="59"/>
                    </a:lnTo>
                    <a:lnTo>
                      <a:pt x="0" y="43"/>
                    </a:lnTo>
                    <a:lnTo>
                      <a:pt x="5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237" name="Group 120">
              <a:extLst>
                <a:ext uri="{FF2B5EF4-FFF2-40B4-BE49-F238E27FC236}">
                  <a16:creationId xmlns:a16="http://schemas.microsoft.com/office/drawing/2014/main" id="{AA74DF6C-4C3E-4337-AC4A-DAA8639C9AA4}"/>
                </a:ext>
              </a:extLst>
            </p:cNvPr>
            <p:cNvGrpSpPr>
              <a:grpSpLocks/>
            </p:cNvGrpSpPr>
            <p:nvPr/>
          </p:nvGrpSpPr>
          <p:grpSpPr bwMode="auto">
            <a:xfrm>
              <a:off x="1489" y="3635"/>
              <a:ext cx="506" cy="261"/>
              <a:chOff x="1489" y="3635"/>
              <a:chExt cx="506" cy="261"/>
            </a:xfrm>
          </p:grpSpPr>
          <p:sp>
            <p:nvSpPr>
              <p:cNvPr id="7246" name="Freeform 121">
                <a:extLst>
                  <a:ext uri="{FF2B5EF4-FFF2-40B4-BE49-F238E27FC236}">
                    <a16:creationId xmlns:a16="http://schemas.microsoft.com/office/drawing/2014/main" id="{E250AD38-8829-4F68-BDA3-AEA0A1ED4A0E}"/>
                  </a:ext>
                </a:extLst>
              </p:cNvPr>
              <p:cNvSpPr>
                <a:spLocks/>
              </p:cNvSpPr>
              <p:nvPr/>
            </p:nvSpPr>
            <p:spPr bwMode="auto">
              <a:xfrm>
                <a:off x="1820" y="3706"/>
                <a:ext cx="175" cy="190"/>
              </a:xfrm>
              <a:custGeom>
                <a:avLst/>
                <a:gdLst>
                  <a:gd name="T0" fmla="*/ 0 w 175"/>
                  <a:gd name="T1" fmla="*/ 189 h 190"/>
                  <a:gd name="T2" fmla="*/ 0 w 175"/>
                  <a:gd name="T3" fmla="*/ 102 h 190"/>
                  <a:gd name="T4" fmla="*/ 174 w 175"/>
                  <a:gd name="T5" fmla="*/ 0 h 190"/>
                  <a:gd name="T6" fmla="*/ 174 w 175"/>
                  <a:gd name="T7" fmla="*/ 84 h 190"/>
                  <a:gd name="T8" fmla="*/ 0 w 175"/>
                  <a:gd name="T9" fmla="*/ 189 h 190"/>
                  <a:gd name="T10" fmla="*/ 0 60000 65536"/>
                  <a:gd name="T11" fmla="*/ 0 60000 65536"/>
                  <a:gd name="T12" fmla="*/ 0 60000 65536"/>
                  <a:gd name="T13" fmla="*/ 0 60000 65536"/>
                  <a:gd name="T14" fmla="*/ 0 60000 65536"/>
                  <a:gd name="T15" fmla="*/ 0 w 175"/>
                  <a:gd name="T16" fmla="*/ 0 h 190"/>
                  <a:gd name="T17" fmla="*/ 175 w 175"/>
                  <a:gd name="T18" fmla="*/ 190 h 190"/>
                </a:gdLst>
                <a:ahLst/>
                <a:cxnLst>
                  <a:cxn ang="T10">
                    <a:pos x="T0" y="T1"/>
                  </a:cxn>
                  <a:cxn ang="T11">
                    <a:pos x="T2" y="T3"/>
                  </a:cxn>
                  <a:cxn ang="T12">
                    <a:pos x="T4" y="T5"/>
                  </a:cxn>
                  <a:cxn ang="T13">
                    <a:pos x="T6" y="T7"/>
                  </a:cxn>
                  <a:cxn ang="T14">
                    <a:pos x="T8" y="T9"/>
                  </a:cxn>
                </a:cxnLst>
                <a:rect l="T15" t="T16" r="T17" b="T18"/>
                <a:pathLst>
                  <a:path w="175" h="190">
                    <a:moveTo>
                      <a:pt x="0" y="189"/>
                    </a:moveTo>
                    <a:lnTo>
                      <a:pt x="0" y="102"/>
                    </a:lnTo>
                    <a:lnTo>
                      <a:pt x="174" y="0"/>
                    </a:lnTo>
                    <a:lnTo>
                      <a:pt x="174" y="84"/>
                    </a:lnTo>
                    <a:lnTo>
                      <a:pt x="0" y="189"/>
                    </a:lnTo>
                  </a:path>
                </a:pathLst>
              </a:custGeom>
              <a:solidFill>
                <a:srgbClr val="DADADA"/>
              </a:solidFill>
              <a:ln w="12699" cap="rnd">
                <a:solidFill>
                  <a:srgbClr val="000000"/>
                </a:solidFill>
                <a:round/>
                <a:headEnd/>
                <a:tailEnd/>
              </a:ln>
            </p:spPr>
            <p:txBody>
              <a:bodyPr/>
              <a:lstStyle/>
              <a:p>
                <a:endParaRPr lang="fr-FR"/>
              </a:p>
            </p:txBody>
          </p:sp>
          <p:sp>
            <p:nvSpPr>
              <p:cNvPr id="7247" name="Freeform 122">
                <a:extLst>
                  <a:ext uri="{FF2B5EF4-FFF2-40B4-BE49-F238E27FC236}">
                    <a16:creationId xmlns:a16="http://schemas.microsoft.com/office/drawing/2014/main" id="{B7F4A0F0-E1BF-41C7-8439-7C7856264327}"/>
                  </a:ext>
                </a:extLst>
              </p:cNvPr>
              <p:cNvSpPr>
                <a:spLocks/>
              </p:cNvSpPr>
              <p:nvPr/>
            </p:nvSpPr>
            <p:spPr bwMode="auto">
              <a:xfrm>
                <a:off x="1489" y="3635"/>
                <a:ext cx="506" cy="174"/>
              </a:xfrm>
              <a:custGeom>
                <a:avLst/>
                <a:gdLst>
                  <a:gd name="T0" fmla="*/ 330 w 506"/>
                  <a:gd name="T1" fmla="*/ 173 h 174"/>
                  <a:gd name="T2" fmla="*/ 0 w 506"/>
                  <a:gd name="T3" fmla="*/ 86 h 174"/>
                  <a:gd name="T4" fmla="*/ 183 w 506"/>
                  <a:gd name="T5" fmla="*/ 0 h 174"/>
                  <a:gd name="T6" fmla="*/ 505 w 506"/>
                  <a:gd name="T7" fmla="*/ 70 h 174"/>
                  <a:gd name="T8" fmla="*/ 330 w 506"/>
                  <a:gd name="T9" fmla="*/ 173 h 174"/>
                  <a:gd name="T10" fmla="*/ 0 60000 65536"/>
                  <a:gd name="T11" fmla="*/ 0 60000 65536"/>
                  <a:gd name="T12" fmla="*/ 0 60000 65536"/>
                  <a:gd name="T13" fmla="*/ 0 60000 65536"/>
                  <a:gd name="T14" fmla="*/ 0 60000 65536"/>
                  <a:gd name="T15" fmla="*/ 0 w 506"/>
                  <a:gd name="T16" fmla="*/ 0 h 174"/>
                  <a:gd name="T17" fmla="*/ 506 w 506"/>
                  <a:gd name="T18" fmla="*/ 174 h 174"/>
                </a:gdLst>
                <a:ahLst/>
                <a:cxnLst>
                  <a:cxn ang="T10">
                    <a:pos x="T0" y="T1"/>
                  </a:cxn>
                  <a:cxn ang="T11">
                    <a:pos x="T2" y="T3"/>
                  </a:cxn>
                  <a:cxn ang="T12">
                    <a:pos x="T4" y="T5"/>
                  </a:cxn>
                  <a:cxn ang="T13">
                    <a:pos x="T6" y="T7"/>
                  </a:cxn>
                  <a:cxn ang="T14">
                    <a:pos x="T8" y="T9"/>
                  </a:cxn>
                </a:cxnLst>
                <a:rect l="T15" t="T16" r="T17" b="T18"/>
                <a:pathLst>
                  <a:path w="506" h="174">
                    <a:moveTo>
                      <a:pt x="330" y="173"/>
                    </a:moveTo>
                    <a:lnTo>
                      <a:pt x="0" y="86"/>
                    </a:lnTo>
                    <a:lnTo>
                      <a:pt x="183" y="0"/>
                    </a:lnTo>
                    <a:lnTo>
                      <a:pt x="505" y="70"/>
                    </a:lnTo>
                    <a:lnTo>
                      <a:pt x="330" y="173"/>
                    </a:lnTo>
                  </a:path>
                </a:pathLst>
              </a:custGeom>
              <a:solidFill>
                <a:srgbClr val="DADADA"/>
              </a:solidFill>
              <a:ln w="12699" cap="rnd">
                <a:solidFill>
                  <a:srgbClr val="000000"/>
                </a:solidFill>
                <a:round/>
                <a:headEnd/>
                <a:tailEnd/>
              </a:ln>
            </p:spPr>
            <p:txBody>
              <a:bodyPr/>
              <a:lstStyle/>
              <a:p>
                <a:endParaRPr lang="fr-FR"/>
              </a:p>
            </p:txBody>
          </p:sp>
          <p:sp>
            <p:nvSpPr>
              <p:cNvPr id="7248" name="Freeform 123">
                <a:extLst>
                  <a:ext uri="{FF2B5EF4-FFF2-40B4-BE49-F238E27FC236}">
                    <a16:creationId xmlns:a16="http://schemas.microsoft.com/office/drawing/2014/main" id="{E074F89C-EFA4-41D6-B3CC-02C5F41767B7}"/>
                  </a:ext>
                </a:extLst>
              </p:cNvPr>
              <p:cNvSpPr>
                <a:spLocks/>
              </p:cNvSpPr>
              <p:nvPr/>
            </p:nvSpPr>
            <p:spPr bwMode="auto">
              <a:xfrm>
                <a:off x="1489" y="3721"/>
                <a:ext cx="332" cy="175"/>
              </a:xfrm>
              <a:custGeom>
                <a:avLst/>
                <a:gdLst>
                  <a:gd name="T0" fmla="*/ 0 w 332"/>
                  <a:gd name="T1" fmla="*/ 0 h 175"/>
                  <a:gd name="T2" fmla="*/ 0 w 332"/>
                  <a:gd name="T3" fmla="*/ 90 h 175"/>
                  <a:gd name="T4" fmla="*/ 331 w 332"/>
                  <a:gd name="T5" fmla="*/ 174 h 175"/>
                  <a:gd name="T6" fmla="*/ 331 w 332"/>
                  <a:gd name="T7" fmla="*/ 87 h 175"/>
                  <a:gd name="T8" fmla="*/ 0 w 332"/>
                  <a:gd name="T9" fmla="*/ 0 h 175"/>
                  <a:gd name="T10" fmla="*/ 0 60000 65536"/>
                  <a:gd name="T11" fmla="*/ 0 60000 65536"/>
                  <a:gd name="T12" fmla="*/ 0 60000 65536"/>
                  <a:gd name="T13" fmla="*/ 0 60000 65536"/>
                  <a:gd name="T14" fmla="*/ 0 60000 65536"/>
                  <a:gd name="T15" fmla="*/ 0 w 332"/>
                  <a:gd name="T16" fmla="*/ 0 h 175"/>
                  <a:gd name="T17" fmla="*/ 332 w 332"/>
                  <a:gd name="T18" fmla="*/ 175 h 175"/>
                </a:gdLst>
                <a:ahLst/>
                <a:cxnLst>
                  <a:cxn ang="T10">
                    <a:pos x="T0" y="T1"/>
                  </a:cxn>
                  <a:cxn ang="T11">
                    <a:pos x="T2" y="T3"/>
                  </a:cxn>
                  <a:cxn ang="T12">
                    <a:pos x="T4" y="T5"/>
                  </a:cxn>
                  <a:cxn ang="T13">
                    <a:pos x="T6" y="T7"/>
                  </a:cxn>
                  <a:cxn ang="T14">
                    <a:pos x="T8" y="T9"/>
                  </a:cxn>
                </a:cxnLst>
                <a:rect l="T15" t="T16" r="T17" b="T18"/>
                <a:pathLst>
                  <a:path w="332" h="175">
                    <a:moveTo>
                      <a:pt x="0" y="0"/>
                    </a:moveTo>
                    <a:lnTo>
                      <a:pt x="0" y="90"/>
                    </a:lnTo>
                    <a:lnTo>
                      <a:pt x="331" y="174"/>
                    </a:lnTo>
                    <a:lnTo>
                      <a:pt x="331" y="87"/>
                    </a:lnTo>
                    <a:lnTo>
                      <a:pt x="0" y="0"/>
                    </a:lnTo>
                  </a:path>
                </a:pathLst>
              </a:custGeom>
              <a:solidFill>
                <a:schemeClr val="bg1"/>
              </a:solidFill>
              <a:ln w="12699" cap="rnd">
                <a:solidFill>
                  <a:srgbClr val="000000"/>
                </a:solidFill>
                <a:round/>
                <a:headEnd/>
                <a:tailEnd/>
              </a:ln>
            </p:spPr>
            <p:txBody>
              <a:bodyPr/>
              <a:lstStyle/>
              <a:p>
                <a:endParaRPr lang="fr-FR"/>
              </a:p>
            </p:txBody>
          </p:sp>
          <p:sp>
            <p:nvSpPr>
              <p:cNvPr id="7249" name="Freeform 124">
                <a:extLst>
                  <a:ext uri="{FF2B5EF4-FFF2-40B4-BE49-F238E27FC236}">
                    <a16:creationId xmlns:a16="http://schemas.microsoft.com/office/drawing/2014/main" id="{7650E223-F57E-43CD-A7D5-30C2F00C5086}"/>
                  </a:ext>
                </a:extLst>
              </p:cNvPr>
              <p:cNvSpPr>
                <a:spLocks/>
              </p:cNvSpPr>
              <p:nvPr/>
            </p:nvSpPr>
            <p:spPr bwMode="auto">
              <a:xfrm>
                <a:off x="1623" y="3772"/>
                <a:ext cx="130" cy="87"/>
              </a:xfrm>
              <a:custGeom>
                <a:avLst/>
                <a:gdLst>
                  <a:gd name="T0" fmla="*/ 0 w 130"/>
                  <a:gd name="T1" fmla="*/ 0 h 87"/>
                  <a:gd name="T2" fmla="*/ 129 w 130"/>
                  <a:gd name="T3" fmla="*/ 35 h 87"/>
                  <a:gd name="T4" fmla="*/ 129 w 130"/>
                  <a:gd name="T5" fmla="*/ 86 h 87"/>
                  <a:gd name="T6" fmla="*/ 0 w 130"/>
                  <a:gd name="T7" fmla="*/ 50 h 87"/>
                  <a:gd name="T8" fmla="*/ 0 w 130"/>
                  <a:gd name="T9" fmla="*/ 0 h 87"/>
                  <a:gd name="T10" fmla="*/ 0 60000 65536"/>
                  <a:gd name="T11" fmla="*/ 0 60000 65536"/>
                  <a:gd name="T12" fmla="*/ 0 60000 65536"/>
                  <a:gd name="T13" fmla="*/ 0 60000 65536"/>
                  <a:gd name="T14" fmla="*/ 0 60000 65536"/>
                  <a:gd name="T15" fmla="*/ 0 w 130"/>
                  <a:gd name="T16" fmla="*/ 0 h 87"/>
                  <a:gd name="T17" fmla="*/ 130 w 130"/>
                  <a:gd name="T18" fmla="*/ 87 h 87"/>
                </a:gdLst>
                <a:ahLst/>
                <a:cxnLst>
                  <a:cxn ang="T10">
                    <a:pos x="T0" y="T1"/>
                  </a:cxn>
                  <a:cxn ang="T11">
                    <a:pos x="T2" y="T3"/>
                  </a:cxn>
                  <a:cxn ang="T12">
                    <a:pos x="T4" y="T5"/>
                  </a:cxn>
                  <a:cxn ang="T13">
                    <a:pos x="T6" y="T7"/>
                  </a:cxn>
                  <a:cxn ang="T14">
                    <a:pos x="T8" y="T9"/>
                  </a:cxn>
                </a:cxnLst>
                <a:rect l="T15" t="T16" r="T17" b="T18"/>
                <a:pathLst>
                  <a:path w="130" h="87">
                    <a:moveTo>
                      <a:pt x="0" y="0"/>
                    </a:moveTo>
                    <a:lnTo>
                      <a:pt x="129" y="35"/>
                    </a:lnTo>
                    <a:lnTo>
                      <a:pt x="129" y="86"/>
                    </a:lnTo>
                    <a:lnTo>
                      <a:pt x="0" y="50"/>
                    </a:lnTo>
                    <a:lnTo>
                      <a:pt x="0" y="0"/>
                    </a:lnTo>
                  </a:path>
                </a:pathLst>
              </a:custGeom>
              <a:solidFill>
                <a:schemeClr val="bg1"/>
              </a:solidFill>
              <a:ln w="12699" cap="rnd">
                <a:solidFill>
                  <a:srgbClr val="000000"/>
                </a:solidFill>
                <a:round/>
                <a:headEnd/>
                <a:tailEnd/>
              </a:ln>
            </p:spPr>
            <p:txBody>
              <a:bodyPr/>
              <a:lstStyle/>
              <a:p>
                <a:endParaRPr lang="fr-FR"/>
              </a:p>
            </p:txBody>
          </p:sp>
          <p:sp>
            <p:nvSpPr>
              <p:cNvPr id="7250" name="Freeform 125">
                <a:extLst>
                  <a:ext uri="{FF2B5EF4-FFF2-40B4-BE49-F238E27FC236}">
                    <a16:creationId xmlns:a16="http://schemas.microsoft.com/office/drawing/2014/main" id="{6E5B26AD-4BBB-4F63-A514-82F942BE02B2}"/>
                  </a:ext>
                </a:extLst>
              </p:cNvPr>
              <p:cNvSpPr>
                <a:spLocks/>
              </p:cNvSpPr>
              <p:nvPr/>
            </p:nvSpPr>
            <p:spPr bwMode="auto">
              <a:xfrm>
                <a:off x="1505" y="3764"/>
                <a:ext cx="67" cy="40"/>
              </a:xfrm>
              <a:custGeom>
                <a:avLst/>
                <a:gdLst>
                  <a:gd name="T0" fmla="*/ 66 w 67"/>
                  <a:gd name="T1" fmla="*/ 39 h 40"/>
                  <a:gd name="T2" fmla="*/ 0 w 67"/>
                  <a:gd name="T3" fmla="*/ 21 h 40"/>
                  <a:gd name="T4" fmla="*/ 0 w 67"/>
                  <a:gd name="T5" fmla="*/ 0 h 40"/>
                  <a:gd name="T6" fmla="*/ 66 w 67"/>
                  <a:gd name="T7" fmla="*/ 16 h 40"/>
                  <a:gd name="T8" fmla="*/ 66 w 67"/>
                  <a:gd name="T9" fmla="*/ 39 h 40"/>
                  <a:gd name="T10" fmla="*/ 0 60000 65536"/>
                  <a:gd name="T11" fmla="*/ 0 60000 65536"/>
                  <a:gd name="T12" fmla="*/ 0 60000 65536"/>
                  <a:gd name="T13" fmla="*/ 0 60000 65536"/>
                  <a:gd name="T14" fmla="*/ 0 60000 65536"/>
                  <a:gd name="T15" fmla="*/ 0 w 67"/>
                  <a:gd name="T16" fmla="*/ 0 h 40"/>
                  <a:gd name="T17" fmla="*/ 67 w 67"/>
                  <a:gd name="T18" fmla="*/ 40 h 40"/>
                </a:gdLst>
                <a:ahLst/>
                <a:cxnLst>
                  <a:cxn ang="T10">
                    <a:pos x="T0" y="T1"/>
                  </a:cxn>
                  <a:cxn ang="T11">
                    <a:pos x="T2" y="T3"/>
                  </a:cxn>
                  <a:cxn ang="T12">
                    <a:pos x="T4" y="T5"/>
                  </a:cxn>
                  <a:cxn ang="T13">
                    <a:pos x="T6" y="T7"/>
                  </a:cxn>
                  <a:cxn ang="T14">
                    <a:pos x="T8" y="T9"/>
                  </a:cxn>
                </a:cxnLst>
                <a:rect l="T15" t="T16" r="T17" b="T18"/>
                <a:pathLst>
                  <a:path w="67" h="40">
                    <a:moveTo>
                      <a:pt x="66" y="39"/>
                    </a:moveTo>
                    <a:lnTo>
                      <a:pt x="0" y="21"/>
                    </a:lnTo>
                    <a:lnTo>
                      <a:pt x="0" y="0"/>
                    </a:lnTo>
                    <a:lnTo>
                      <a:pt x="66" y="16"/>
                    </a:lnTo>
                    <a:lnTo>
                      <a:pt x="66" y="39"/>
                    </a:lnTo>
                  </a:path>
                </a:pathLst>
              </a:custGeom>
              <a:solidFill>
                <a:srgbClr val="CECECE"/>
              </a:solidFill>
              <a:ln w="12699" cap="rnd">
                <a:solidFill>
                  <a:srgbClr val="000000"/>
                </a:solidFill>
                <a:round/>
                <a:headEnd/>
                <a:tailEnd/>
              </a:ln>
            </p:spPr>
            <p:txBody>
              <a:bodyPr/>
              <a:lstStyle/>
              <a:p>
                <a:endParaRPr lang="fr-FR"/>
              </a:p>
            </p:txBody>
          </p:sp>
          <p:sp>
            <p:nvSpPr>
              <p:cNvPr id="7251" name="Line 126">
                <a:extLst>
                  <a:ext uri="{FF2B5EF4-FFF2-40B4-BE49-F238E27FC236}">
                    <a16:creationId xmlns:a16="http://schemas.microsoft.com/office/drawing/2014/main" id="{968826FF-0EB3-4A70-9F9D-FE6F53800EE6}"/>
                  </a:ext>
                </a:extLst>
              </p:cNvPr>
              <p:cNvSpPr>
                <a:spLocks noChangeShapeType="1"/>
              </p:cNvSpPr>
              <p:nvPr/>
            </p:nvSpPr>
            <p:spPr bwMode="auto">
              <a:xfrm>
                <a:off x="1625" y="3798"/>
                <a:ext cx="125" cy="3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52" name="Freeform 127">
                <a:extLst>
                  <a:ext uri="{FF2B5EF4-FFF2-40B4-BE49-F238E27FC236}">
                    <a16:creationId xmlns:a16="http://schemas.microsoft.com/office/drawing/2014/main" id="{1C616F96-83EC-4817-81F7-24CDF2A41BAA}"/>
                  </a:ext>
                </a:extLst>
              </p:cNvPr>
              <p:cNvSpPr>
                <a:spLocks/>
              </p:cNvSpPr>
              <p:nvPr/>
            </p:nvSpPr>
            <p:spPr bwMode="auto">
              <a:xfrm>
                <a:off x="1660" y="3816"/>
                <a:ext cx="47" cy="21"/>
              </a:xfrm>
              <a:custGeom>
                <a:avLst/>
                <a:gdLst>
                  <a:gd name="T0" fmla="*/ 0 w 47"/>
                  <a:gd name="T1" fmla="*/ 0 h 21"/>
                  <a:gd name="T2" fmla="*/ 0 w 47"/>
                  <a:gd name="T3" fmla="*/ 6 h 21"/>
                  <a:gd name="T4" fmla="*/ 46 w 47"/>
                  <a:gd name="T5" fmla="*/ 20 h 21"/>
                  <a:gd name="T6" fmla="*/ 46 w 47"/>
                  <a:gd name="T7" fmla="*/ 11 h 21"/>
                  <a:gd name="T8" fmla="*/ 0 w 47"/>
                  <a:gd name="T9" fmla="*/ 0 h 21"/>
                  <a:gd name="T10" fmla="*/ 0 60000 65536"/>
                  <a:gd name="T11" fmla="*/ 0 60000 65536"/>
                  <a:gd name="T12" fmla="*/ 0 60000 65536"/>
                  <a:gd name="T13" fmla="*/ 0 60000 65536"/>
                  <a:gd name="T14" fmla="*/ 0 60000 65536"/>
                  <a:gd name="T15" fmla="*/ 0 w 47"/>
                  <a:gd name="T16" fmla="*/ 0 h 21"/>
                  <a:gd name="T17" fmla="*/ 47 w 47"/>
                  <a:gd name="T18" fmla="*/ 21 h 21"/>
                </a:gdLst>
                <a:ahLst/>
                <a:cxnLst>
                  <a:cxn ang="T10">
                    <a:pos x="T0" y="T1"/>
                  </a:cxn>
                  <a:cxn ang="T11">
                    <a:pos x="T2" y="T3"/>
                  </a:cxn>
                  <a:cxn ang="T12">
                    <a:pos x="T4" y="T5"/>
                  </a:cxn>
                  <a:cxn ang="T13">
                    <a:pos x="T6" y="T7"/>
                  </a:cxn>
                  <a:cxn ang="T14">
                    <a:pos x="T8" y="T9"/>
                  </a:cxn>
                </a:cxnLst>
                <a:rect l="T15" t="T16" r="T17" b="T18"/>
                <a:pathLst>
                  <a:path w="47" h="21">
                    <a:moveTo>
                      <a:pt x="0" y="0"/>
                    </a:moveTo>
                    <a:lnTo>
                      <a:pt x="0" y="6"/>
                    </a:lnTo>
                    <a:lnTo>
                      <a:pt x="46" y="20"/>
                    </a:lnTo>
                    <a:lnTo>
                      <a:pt x="46" y="11"/>
                    </a:lnTo>
                    <a:lnTo>
                      <a:pt x="0" y="0"/>
                    </a:lnTo>
                  </a:path>
                </a:pathLst>
              </a:custGeom>
              <a:solidFill>
                <a:schemeClr val="tx1"/>
              </a:solidFill>
              <a:ln w="12699" cap="rnd">
                <a:solidFill>
                  <a:srgbClr val="000000"/>
                </a:solidFill>
                <a:round/>
                <a:headEnd/>
                <a:tailEnd/>
              </a:ln>
            </p:spPr>
            <p:txBody>
              <a:bodyPr/>
              <a:lstStyle/>
              <a:p>
                <a:endParaRPr lang="fr-FR"/>
              </a:p>
            </p:txBody>
          </p:sp>
          <p:sp>
            <p:nvSpPr>
              <p:cNvPr id="7253" name="Freeform 128">
                <a:extLst>
                  <a:ext uri="{FF2B5EF4-FFF2-40B4-BE49-F238E27FC236}">
                    <a16:creationId xmlns:a16="http://schemas.microsoft.com/office/drawing/2014/main" id="{589626B2-AA5F-4F41-9CC9-17C19ABFC245}"/>
                  </a:ext>
                </a:extLst>
              </p:cNvPr>
              <p:cNvSpPr>
                <a:spLocks/>
              </p:cNvSpPr>
              <p:nvPr/>
            </p:nvSpPr>
            <p:spPr bwMode="auto">
              <a:xfrm>
                <a:off x="1720" y="3832"/>
                <a:ext cx="17" cy="17"/>
              </a:xfrm>
              <a:custGeom>
                <a:avLst/>
                <a:gdLst>
                  <a:gd name="T0" fmla="*/ 0 w 17"/>
                  <a:gd name="T1" fmla="*/ 0 h 17"/>
                  <a:gd name="T2" fmla="*/ 0 w 17"/>
                  <a:gd name="T3" fmla="*/ 8 h 17"/>
                  <a:gd name="T4" fmla="*/ 16 w 17"/>
                  <a:gd name="T5" fmla="*/ 16 h 17"/>
                  <a:gd name="T6" fmla="*/ 16 w 17"/>
                  <a:gd name="T7" fmla="*/ 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8"/>
                    </a:lnTo>
                    <a:lnTo>
                      <a:pt x="16" y="16"/>
                    </a:lnTo>
                    <a:lnTo>
                      <a:pt x="16" y="7"/>
                    </a:lnTo>
                    <a:lnTo>
                      <a:pt x="0" y="0"/>
                    </a:lnTo>
                  </a:path>
                </a:pathLst>
              </a:custGeom>
              <a:solidFill>
                <a:schemeClr val="tx1"/>
              </a:solidFill>
              <a:ln w="12699" cap="rnd">
                <a:solidFill>
                  <a:srgbClr val="000000"/>
                </a:solidFill>
                <a:round/>
                <a:headEnd/>
                <a:tailEnd/>
              </a:ln>
            </p:spPr>
            <p:txBody>
              <a:bodyPr/>
              <a:lstStyle/>
              <a:p>
                <a:endParaRPr lang="fr-FR"/>
              </a:p>
            </p:txBody>
          </p:sp>
          <p:sp>
            <p:nvSpPr>
              <p:cNvPr id="7254" name="Freeform 129">
                <a:extLst>
                  <a:ext uri="{FF2B5EF4-FFF2-40B4-BE49-F238E27FC236}">
                    <a16:creationId xmlns:a16="http://schemas.microsoft.com/office/drawing/2014/main" id="{850BA76B-9A9B-4259-B380-8D3A84D987BD}"/>
                  </a:ext>
                </a:extLst>
              </p:cNvPr>
              <p:cNvSpPr>
                <a:spLocks/>
              </p:cNvSpPr>
              <p:nvPr/>
            </p:nvSpPr>
            <p:spPr bwMode="auto">
              <a:xfrm>
                <a:off x="1660" y="3791"/>
                <a:ext cx="47" cy="20"/>
              </a:xfrm>
              <a:custGeom>
                <a:avLst/>
                <a:gdLst>
                  <a:gd name="T0" fmla="*/ 0 w 47"/>
                  <a:gd name="T1" fmla="*/ 0 h 20"/>
                  <a:gd name="T2" fmla="*/ 0 w 47"/>
                  <a:gd name="T3" fmla="*/ 7 h 20"/>
                  <a:gd name="T4" fmla="*/ 46 w 47"/>
                  <a:gd name="T5" fmla="*/ 19 h 20"/>
                  <a:gd name="T6" fmla="*/ 46 w 47"/>
                  <a:gd name="T7" fmla="*/ 12 h 20"/>
                  <a:gd name="T8" fmla="*/ 0 w 47"/>
                  <a:gd name="T9" fmla="*/ 0 h 20"/>
                  <a:gd name="T10" fmla="*/ 0 60000 65536"/>
                  <a:gd name="T11" fmla="*/ 0 60000 65536"/>
                  <a:gd name="T12" fmla="*/ 0 60000 65536"/>
                  <a:gd name="T13" fmla="*/ 0 60000 65536"/>
                  <a:gd name="T14" fmla="*/ 0 60000 65536"/>
                  <a:gd name="T15" fmla="*/ 0 w 47"/>
                  <a:gd name="T16" fmla="*/ 0 h 20"/>
                  <a:gd name="T17" fmla="*/ 47 w 47"/>
                  <a:gd name="T18" fmla="*/ 20 h 20"/>
                </a:gdLst>
                <a:ahLst/>
                <a:cxnLst>
                  <a:cxn ang="T10">
                    <a:pos x="T0" y="T1"/>
                  </a:cxn>
                  <a:cxn ang="T11">
                    <a:pos x="T2" y="T3"/>
                  </a:cxn>
                  <a:cxn ang="T12">
                    <a:pos x="T4" y="T5"/>
                  </a:cxn>
                  <a:cxn ang="T13">
                    <a:pos x="T6" y="T7"/>
                  </a:cxn>
                  <a:cxn ang="T14">
                    <a:pos x="T8" y="T9"/>
                  </a:cxn>
                </a:cxnLst>
                <a:rect l="T15" t="T16" r="T17" b="T18"/>
                <a:pathLst>
                  <a:path w="47" h="20">
                    <a:moveTo>
                      <a:pt x="0" y="0"/>
                    </a:moveTo>
                    <a:lnTo>
                      <a:pt x="0" y="7"/>
                    </a:lnTo>
                    <a:lnTo>
                      <a:pt x="46" y="19"/>
                    </a:lnTo>
                    <a:lnTo>
                      <a:pt x="46" y="12"/>
                    </a:lnTo>
                    <a:lnTo>
                      <a:pt x="0" y="0"/>
                    </a:lnTo>
                  </a:path>
                </a:pathLst>
              </a:custGeom>
              <a:solidFill>
                <a:schemeClr val="tx1"/>
              </a:solidFill>
              <a:ln w="12699" cap="rnd">
                <a:solidFill>
                  <a:srgbClr val="000000"/>
                </a:solidFill>
                <a:round/>
                <a:headEnd/>
                <a:tailEnd/>
              </a:ln>
            </p:spPr>
            <p:txBody>
              <a:bodyPr/>
              <a:lstStyle/>
              <a:p>
                <a:endParaRPr lang="fr-FR"/>
              </a:p>
            </p:txBody>
          </p:sp>
          <p:sp>
            <p:nvSpPr>
              <p:cNvPr id="7255" name="Line 130">
                <a:extLst>
                  <a:ext uri="{FF2B5EF4-FFF2-40B4-BE49-F238E27FC236}">
                    <a16:creationId xmlns:a16="http://schemas.microsoft.com/office/drawing/2014/main" id="{748F2B56-2FD8-4083-BB75-2AC2CA1AFAC1}"/>
                  </a:ext>
                </a:extLst>
              </p:cNvPr>
              <p:cNvSpPr>
                <a:spLocks noChangeShapeType="1"/>
              </p:cNvSpPr>
              <p:nvPr/>
            </p:nvSpPr>
            <p:spPr bwMode="auto">
              <a:xfrm>
                <a:off x="1765" y="3816"/>
                <a:ext cx="54" cy="1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56" name="Line 131">
                <a:extLst>
                  <a:ext uri="{FF2B5EF4-FFF2-40B4-BE49-F238E27FC236}">
                    <a16:creationId xmlns:a16="http://schemas.microsoft.com/office/drawing/2014/main" id="{088DC0F5-2355-4889-B171-5BE39AD6985E}"/>
                  </a:ext>
                </a:extLst>
              </p:cNvPr>
              <p:cNvSpPr>
                <a:spLocks noChangeShapeType="1"/>
              </p:cNvSpPr>
              <p:nvPr/>
            </p:nvSpPr>
            <p:spPr bwMode="auto">
              <a:xfrm flipH="1" flipV="1">
                <a:off x="1489" y="3740"/>
                <a:ext cx="110" cy="29"/>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57" name="Freeform 132">
                <a:extLst>
                  <a:ext uri="{FF2B5EF4-FFF2-40B4-BE49-F238E27FC236}">
                    <a16:creationId xmlns:a16="http://schemas.microsoft.com/office/drawing/2014/main" id="{5798B6A6-2AA1-4862-AA52-88E968989A36}"/>
                  </a:ext>
                </a:extLst>
              </p:cNvPr>
              <p:cNvSpPr>
                <a:spLocks/>
              </p:cNvSpPr>
              <p:nvPr/>
            </p:nvSpPr>
            <p:spPr bwMode="auto">
              <a:xfrm>
                <a:off x="1720" y="3808"/>
                <a:ext cx="17" cy="17"/>
              </a:xfrm>
              <a:custGeom>
                <a:avLst/>
                <a:gdLst>
                  <a:gd name="T0" fmla="*/ 0 w 17"/>
                  <a:gd name="T1" fmla="*/ 0 h 17"/>
                  <a:gd name="T2" fmla="*/ 0 w 17"/>
                  <a:gd name="T3" fmla="*/ 9 h 17"/>
                  <a:gd name="T4" fmla="*/ 16 w 17"/>
                  <a:gd name="T5" fmla="*/ 16 h 17"/>
                  <a:gd name="T6" fmla="*/ 16 w 17"/>
                  <a:gd name="T7" fmla="*/ 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9"/>
                    </a:lnTo>
                    <a:lnTo>
                      <a:pt x="16" y="16"/>
                    </a:lnTo>
                    <a:lnTo>
                      <a:pt x="16" y="6"/>
                    </a:lnTo>
                    <a:lnTo>
                      <a:pt x="0" y="0"/>
                    </a:lnTo>
                  </a:path>
                </a:pathLst>
              </a:custGeom>
              <a:solidFill>
                <a:schemeClr val="tx1"/>
              </a:solidFill>
              <a:ln w="12699" cap="rnd">
                <a:solidFill>
                  <a:srgbClr val="000000"/>
                </a:solidFill>
                <a:round/>
                <a:headEnd/>
                <a:tailEnd/>
              </a:ln>
            </p:spPr>
            <p:txBody>
              <a:bodyPr/>
              <a:lstStyle/>
              <a:p>
                <a:endParaRPr lang="fr-FR"/>
              </a:p>
            </p:txBody>
          </p:sp>
        </p:grpSp>
        <p:sp>
          <p:nvSpPr>
            <p:cNvPr id="7238" name="Freeform 133">
              <a:extLst>
                <a:ext uri="{FF2B5EF4-FFF2-40B4-BE49-F238E27FC236}">
                  <a16:creationId xmlns:a16="http://schemas.microsoft.com/office/drawing/2014/main" id="{E94BD434-A039-498B-AD33-6124AF84A714}"/>
                </a:ext>
              </a:extLst>
            </p:cNvPr>
            <p:cNvSpPr>
              <a:spLocks/>
            </p:cNvSpPr>
            <p:nvPr/>
          </p:nvSpPr>
          <p:spPr bwMode="auto">
            <a:xfrm>
              <a:off x="1668" y="3359"/>
              <a:ext cx="306" cy="296"/>
            </a:xfrm>
            <a:custGeom>
              <a:avLst/>
              <a:gdLst>
                <a:gd name="T0" fmla="*/ 251 w 306"/>
                <a:gd name="T1" fmla="*/ 295 h 296"/>
                <a:gd name="T2" fmla="*/ 305 w 306"/>
                <a:gd name="T3" fmla="*/ 229 h 296"/>
                <a:gd name="T4" fmla="*/ 305 w 306"/>
                <a:gd name="T5" fmla="*/ 50 h 296"/>
                <a:gd name="T6" fmla="*/ 80 w 306"/>
                <a:gd name="T7" fmla="*/ 0 h 296"/>
                <a:gd name="T8" fmla="*/ 0 w 306"/>
                <a:gd name="T9" fmla="*/ 22 h 296"/>
                <a:gd name="T10" fmla="*/ 0 60000 65536"/>
                <a:gd name="T11" fmla="*/ 0 60000 65536"/>
                <a:gd name="T12" fmla="*/ 0 60000 65536"/>
                <a:gd name="T13" fmla="*/ 0 60000 65536"/>
                <a:gd name="T14" fmla="*/ 0 60000 65536"/>
                <a:gd name="T15" fmla="*/ 0 w 306"/>
                <a:gd name="T16" fmla="*/ 0 h 296"/>
                <a:gd name="T17" fmla="*/ 306 w 306"/>
                <a:gd name="T18" fmla="*/ 296 h 296"/>
              </a:gdLst>
              <a:ahLst/>
              <a:cxnLst>
                <a:cxn ang="T10">
                  <a:pos x="T0" y="T1"/>
                </a:cxn>
                <a:cxn ang="T11">
                  <a:pos x="T2" y="T3"/>
                </a:cxn>
                <a:cxn ang="T12">
                  <a:pos x="T4" y="T5"/>
                </a:cxn>
                <a:cxn ang="T13">
                  <a:pos x="T6" y="T7"/>
                </a:cxn>
                <a:cxn ang="T14">
                  <a:pos x="T8" y="T9"/>
                </a:cxn>
              </a:cxnLst>
              <a:rect l="T15" t="T16" r="T17" b="T18"/>
              <a:pathLst>
                <a:path w="306" h="296">
                  <a:moveTo>
                    <a:pt x="251" y="295"/>
                  </a:moveTo>
                  <a:lnTo>
                    <a:pt x="305" y="229"/>
                  </a:lnTo>
                  <a:lnTo>
                    <a:pt x="305" y="50"/>
                  </a:lnTo>
                  <a:lnTo>
                    <a:pt x="80" y="0"/>
                  </a:lnTo>
                  <a:lnTo>
                    <a:pt x="0" y="22"/>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39" name="Freeform 134">
              <a:extLst>
                <a:ext uri="{FF2B5EF4-FFF2-40B4-BE49-F238E27FC236}">
                  <a16:creationId xmlns:a16="http://schemas.microsoft.com/office/drawing/2014/main" id="{15B16367-010C-45B7-9331-166DAA3F5FAF}"/>
                </a:ext>
              </a:extLst>
            </p:cNvPr>
            <p:cNvSpPr>
              <a:spLocks/>
            </p:cNvSpPr>
            <p:nvPr/>
          </p:nvSpPr>
          <p:spPr bwMode="auto">
            <a:xfrm>
              <a:off x="1819" y="3437"/>
              <a:ext cx="102" cy="326"/>
            </a:xfrm>
            <a:custGeom>
              <a:avLst/>
              <a:gdLst>
                <a:gd name="T0" fmla="*/ 0 w 102"/>
                <a:gd name="T1" fmla="*/ 325 h 326"/>
                <a:gd name="T2" fmla="*/ 0 w 102"/>
                <a:gd name="T3" fmla="*/ 52 h 326"/>
                <a:gd name="T4" fmla="*/ 101 w 102"/>
                <a:gd name="T5" fmla="*/ 0 h 326"/>
                <a:gd name="T6" fmla="*/ 101 w 102"/>
                <a:gd name="T7" fmla="*/ 262 h 326"/>
                <a:gd name="T8" fmla="*/ 0 w 102"/>
                <a:gd name="T9" fmla="*/ 325 h 326"/>
                <a:gd name="T10" fmla="*/ 0 60000 65536"/>
                <a:gd name="T11" fmla="*/ 0 60000 65536"/>
                <a:gd name="T12" fmla="*/ 0 60000 65536"/>
                <a:gd name="T13" fmla="*/ 0 60000 65536"/>
                <a:gd name="T14" fmla="*/ 0 60000 65536"/>
                <a:gd name="T15" fmla="*/ 0 w 102"/>
                <a:gd name="T16" fmla="*/ 0 h 326"/>
                <a:gd name="T17" fmla="*/ 102 w 102"/>
                <a:gd name="T18" fmla="*/ 326 h 326"/>
              </a:gdLst>
              <a:ahLst/>
              <a:cxnLst>
                <a:cxn ang="T10">
                  <a:pos x="T0" y="T1"/>
                </a:cxn>
                <a:cxn ang="T11">
                  <a:pos x="T2" y="T3"/>
                </a:cxn>
                <a:cxn ang="T12">
                  <a:pos x="T4" y="T5"/>
                </a:cxn>
                <a:cxn ang="T13">
                  <a:pos x="T6" y="T7"/>
                </a:cxn>
                <a:cxn ang="T14">
                  <a:pos x="T8" y="T9"/>
                </a:cxn>
              </a:cxnLst>
              <a:rect l="T15" t="T16" r="T17" b="T18"/>
              <a:pathLst>
                <a:path w="102" h="326">
                  <a:moveTo>
                    <a:pt x="0" y="325"/>
                  </a:moveTo>
                  <a:lnTo>
                    <a:pt x="0" y="52"/>
                  </a:lnTo>
                  <a:lnTo>
                    <a:pt x="101" y="0"/>
                  </a:lnTo>
                  <a:lnTo>
                    <a:pt x="101" y="262"/>
                  </a:lnTo>
                  <a:lnTo>
                    <a:pt x="0" y="325"/>
                  </a:lnTo>
                </a:path>
              </a:pathLst>
            </a:custGeom>
            <a:solidFill>
              <a:srgbClr val="DADADA"/>
            </a:solidFill>
            <a:ln w="12699" cap="rnd">
              <a:solidFill>
                <a:srgbClr val="000000"/>
              </a:solidFill>
              <a:round/>
              <a:headEnd/>
              <a:tailEnd/>
            </a:ln>
          </p:spPr>
          <p:txBody>
            <a:bodyPr/>
            <a:lstStyle/>
            <a:p>
              <a:endParaRPr lang="fr-FR"/>
            </a:p>
          </p:txBody>
        </p:sp>
        <p:sp>
          <p:nvSpPr>
            <p:cNvPr id="7240" name="Freeform 135">
              <a:extLst>
                <a:ext uri="{FF2B5EF4-FFF2-40B4-BE49-F238E27FC236}">
                  <a16:creationId xmlns:a16="http://schemas.microsoft.com/office/drawing/2014/main" id="{EA6C08A6-5B9A-4E2E-9EF4-0AF0AB01F135}"/>
                </a:ext>
              </a:extLst>
            </p:cNvPr>
            <p:cNvSpPr>
              <a:spLocks/>
            </p:cNvSpPr>
            <p:nvPr/>
          </p:nvSpPr>
          <p:spPr bwMode="auto">
            <a:xfrm>
              <a:off x="1508" y="3369"/>
              <a:ext cx="413" cy="121"/>
            </a:xfrm>
            <a:custGeom>
              <a:avLst/>
              <a:gdLst>
                <a:gd name="T0" fmla="*/ 311 w 413"/>
                <a:gd name="T1" fmla="*/ 120 h 121"/>
                <a:gd name="T2" fmla="*/ 0 w 413"/>
                <a:gd name="T3" fmla="*/ 46 h 121"/>
                <a:gd name="T4" fmla="*/ 115 w 413"/>
                <a:gd name="T5" fmla="*/ 0 h 121"/>
                <a:gd name="T6" fmla="*/ 412 w 413"/>
                <a:gd name="T7" fmla="*/ 67 h 121"/>
                <a:gd name="T8" fmla="*/ 311 w 413"/>
                <a:gd name="T9" fmla="*/ 120 h 121"/>
                <a:gd name="T10" fmla="*/ 0 60000 65536"/>
                <a:gd name="T11" fmla="*/ 0 60000 65536"/>
                <a:gd name="T12" fmla="*/ 0 60000 65536"/>
                <a:gd name="T13" fmla="*/ 0 60000 65536"/>
                <a:gd name="T14" fmla="*/ 0 60000 65536"/>
                <a:gd name="T15" fmla="*/ 0 w 413"/>
                <a:gd name="T16" fmla="*/ 0 h 121"/>
                <a:gd name="T17" fmla="*/ 413 w 413"/>
                <a:gd name="T18" fmla="*/ 121 h 121"/>
              </a:gdLst>
              <a:ahLst/>
              <a:cxnLst>
                <a:cxn ang="T10">
                  <a:pos x="T0" y="T1"/>
                </a:cxn>
                <a:cxn ang="T11">
                  <a:pos x="T2" y="T3"/>
                </a:cxn>
                <a:cxn ang="T12">
                  <a:pos x="T4" y="T5"/>
                </a:cxn>
                <a:cxn ang="T13">
                  <a:pos x="T6" y="T7"/>
                </a:cxn>
                <a:cxn ang="T14">
                  <a:pos x="T8" y="T9"/>
                </a:cxn>
              </a:cxnLst>
              <a:rect l="T15" t="T16" r="T17" b="T18"/>
              <a:pathLst>
                <a:path w="413" h="121">
                  <a:moveTo>
                    <a:pt x="311" y="120"/>
                  </a:moveTo>
                  <a:lnTo>
                    <a:pt x="0" y="46"/>
                  </a:lnTo>
                  <a:lnTo>
                    <a:pt x="115" y="0"/>
                  </a:lnTo>
                  <a:lnTo>
                    <a:pt x="412" y="67"/>
                  </a:lnTo>
                  <a:lnTo>
                    <a:pt x="311" y="120"/>
                  </a:lnTo>
                </a:path>
              </a:pathLst>
            </a:custGeom>
            <a:solidFill>
              <a:schemeClr val="bg1"/>
            </a:solidFill>
            <a:ln w="12699" cap="rnd">
              <a:solidFill>
                <a:srgbClr val="000000"/>
              </a:solidFill>
              <a:round/>
              <a:headEnd/>
              <a:tailEnd/>
            </a:ln>
          </p:spPr>
          <p:txBody>
            <a:bodyPr/>
            <a:lstStyle/>
            <a:p>
              <a:endParaRPr lang="fr-FR"/>
            </a:p>
          </p:txBody>
        </p:sp>
        <p:sp>
          <p:nvSpPr>
            <p:cNvPr id="7241" name="Freeform 136">
              <a:extLst>
                <a:ext uri="{FF2B5EF4-FFF2-40B4-BE49-F238E27FC236}">
                  <a16:creationId xmlns:a16="http://schemas.microsoft.com/office/drawing/2014/main" id="{DA90CFD3-32B3-436F-85F7-6E66036F19A5}"/>
                </a:ext>
              </a:extLst>
            </p:cNvPr>
            <p:cNvSpPr>
              <a:spLocks/>
            </p:cNvSpPr>
            <p:nvPr/>
          </p:nvSpPr>
          <p:spPr bwMode="auto">
            <a:xfrm>
              <a:off x="1569" y="3699"/>
              <a:ext cx="218" cy="66"/>
            </a:xfrm>
            <a:custGeom>
              <a:avLst/>
              <a:gdLst>
                <a:gd name="T0" fmla="*/ 0 w 218"/>
                <a:gd name="T1" fmla="*/ 0 h 66"/>
                <a:gd name="T2" fmla="*/ 0 w 218"/>
                <a:gd name="T3" fmla="*/ 11 h 66"/>
                <a:gd name="T4" fmla="*/ 199 w 218"/>
                <a:gd name="T5" fmla="*/ 65 h 66"/>
                <a:gd name="T6" fmla="*/ 217 w 218"/>
                <a:gd name="T7" fmla="*/ 56 h 66"/>
                <a:gd name="T8" fmla="*/ 0 60000 65536"/>
                <a:gd name="T9" fmla="*/ 0 60000 65536"/>
                <a:gd name="T10" fmla="*/ 0 60000 65536"/>
                <a:gd name="T11" fmla="*/ 0 60000 65536"/>
                <a:gd name="T12" fmla="*/ 0 w 218"/>
                <a:gd name="T13" fmla="*/ 0 h 66"/>
                <a:gd name="T14" fmla="*/ 218 w 218"/>
                <a:gd name="T15" fmla="*/ 66 h 66"/>
              </a:gdLst>
              <a:ahLst/>
              <a:cxnLst>
                <a:cxn ang="T8">
                  <a:pos x="T0" y="T1"/>
                </a:cxn>
                <a:cxn ang="T9">
                  <a:pos x="T2" y="T3"/>
                </a:cxn>
                <a:cxn ang="T10">
                  <a:pos x="T4" y="T5"/>
                </a:cxn>
                <a:cxn ang="T11">
                  <a:pos x="T6" y="T7"/>
                </a:cxn>
              </a:cxnLst>
              <a:rect l="T12" t="T13" r="T14" b="T15"/>
              <a:pathLst>
                <a:path w="218" h="66">
                  <a:moveTo>
                    <a:pt x="0" y="0"/>
                  </a:moveTo>
                  <a:lnTo>
                    <a:pt x="0" y="11"/>
                  </a:lnTo>
                  <a:lnTo>
                    <a:pt x="199" y="65"/>
                  </a:lnTo>
                  <a:lnTo>
                    <a:pt x="217" y="56"/>
                  </a:lnTo>
                </a:path>
              </a:pathLst>
            </a:custGeom>
            <a:solidFill>
              <a:srgbClr val="CECECE"/>
            </a:solidFill>
            <a:ln w="12699" cap="rnd">
              <a:solidFill>
                <a:schemeClr val="tx1"/>
              </a:solidFill>
              <a:round/>
              <a:headEnd type="none" w="sm" len="sm"/>
              <a:tailEnd type="none" w="sm" len="sm"/>
            </a:ln>
          </p:spPr>
          <p:txBody>
            <a:bodyPr/>
            <a:lstStyle/>
            <a:p>
              <a:endParaRPr lang="fr-FR"/>
            </a:p>
          </p:txBody>
        </p:sp>
        <p:sp>
          <p:nvSpPr>
            <p:cNvPr id="7242" name="Freeform 137">
              <a:extLst>
                <a:ext uri="{FF2B5EF4-FFF2-40B4-BE49-F238E27FC236}">
                  <a16:creationId xmlns:a16="http://schemas.microsoft.com/office/drawing/2014/main" id="{650FE0DC-679B-46E8-AA3B-B71D7F0E0C95}"/>
                </a:ext>
              </a:extLst>
            </p:cNvPr>
            <p:cNvSpPr>
              <a:spLocks/>
            </p:cNvSpPr>
            <p:nvPr/>
          </p:nvSpPr>
          <p:spPr bwMode="auto">
            <a:xfrm>
              <a:off x="1508" y="3415"/>
              <a:ext cx="312" cy="348"/>
            </a:xfrm>
            <a:custGeom>
              <a:avLst/>
              <a:gdLst>
                <a:gd name="T0" fmla="*/ 311 w 312"/>
                <a:gd name="T1" fmla="*/ 347 h 348"/>
                <a:gd name="T2" fmla="*/ 311 w 312"/>
                <a:gd name="T3" fmla="*/ 73 h 348"/>
                <a:gd name="T4" fmla="*/ 0 w 312"/>
                <a:gd name="T5" fmla="*/ 0 h 348"/>
                <a:gd name="T6" fmla="*/ 0 w 312"/>
                <a:gd name="T7" fmla="*/ 265 h 348"/>
                <a:gd name="T8" fmla="*/ 311 w 312"/>
                <a:gd name="T9" fmla="*/ 347 h 348"/>
                <a:gd name="T10" fmla="*/ 0 60000 65536"/>
                <a:gd name="T11" fmla="*/ 0 60000 65536"/>
                <a:gd name="T12" fmla="*/ 0 60000 65536"/>
                <a:gd name="T13" fmla="*/ 0 60000 65536"/>
                <a:gd name="T14" fmla="*/ 0 60000 65536"/>
                <a:gd name="T15" fmla="*/ 0 w 312"/>
                <a:gd name="T16" fmla="*/ 0 h 348"/>
                <a:gd name="T17" fmla="*/ 312 w 312"/>
                <a:gd name="T18" fmla="*/ 348 h 348"/>
              </a:gdLst>
              <a:ahLst/>
              <a:cxnLst>
                <a:cxn ang="T10">
                  <a:pos x="T0" y="T1"/>
                </a:cxn>
                <a:cxn ang="T11">
                  <a:pos x="T2" y="T3"/>
                </a:cxn>
                <a:cxn ang="T12">
                  <a:pos x="T4" y="T5"/>
                </a:cxn>
                <a:cxn ang="T13">
                  <a:pos x="T6" y="T7"/>
                </a:cxn>
                <a:cxn ang="T14">
                  <a:pos x="T8" y="T9"/>
                </a:cxn>
              </a:cxnLst>
              <a:rect l="T15" t="T16" r="T17" b="T18"/>
              <a:pathLst>
                <a:path w="312" h="348">
                  <a:moveTo>
                    <a:pt x="311" y="347"/>
                  </a:moveTo>
                  <a:lnTo>
                    <a:pt x="311" y="73"/>
                  </a:lnTo>
                  <a:lnTo>
                    <a:pt x="0" y="0"/>
                  </a:lnTo>
                  <a:lnTo>
                    <a:pt x="0" y="265"/>
                  </a:lnTo>
                  <a:lnTo>
                    <a:pt x="311" y="347"/>
                  </a:lnTo>
                </a:path>
              </a:pathLst>
            </a:custGeom>
            <a:solidFill>
              <a:schemeClr val="bg1"/>
            </a:solidFill>
            <a:ln w="12699" cap="rnd">
              <a:solidFill>
                <a:schemeClr val="tx1"/>
              </a:solidFill>
              <a:round/>
              <a:headEnd/>
              <a:tailEnd/>
            </a:ln>
          </p:spPr>
          <p:txBody>
            <a:bodyPr/>
            <a:lstStyle/>
            <a:p>
              <a:endParaRPr lang="fr-FR"/>
            </a:p>
          </p:txBody>
        </p:sp>
        <p:sp>
          <p:nvSpPr>
            <p:cNvPr id="7243" name="Freeform 138">
              <a:extLst>
                <a:ext uri="{FF2B5EF4-FFF2-40B4-BE49-F238E27FC236}">
                  <a16:creationId xmlns:a16="http://schemas.microsoft.com/office/drawing/2014/main" id="{A8EBDE37-AF33-4AF5-9346-559489058EF0}"/>
                </a:ext>
              </a:extLst>
            </p:cNvPr>
            <p:cNvSpPr>
              <a:spLocks/>
            </p:cNvSpPr>
            <p:nvPr/>
          </p:nvSpPr>
          <p:spPr bwMode="auto">
            <a:xfrm>
              <a:off x="1547" y="3454"/>
              <a:ext cx="227" cy="255"/>
            </a:xfrm>
            <a:custGeom>
              <a:avLst/>
              <a:gdLst>
                <a:gd name="T0" fmla="*/ 226 w 227"/>
                <a:gd name="T1" fmla="*/ 254 h 255"/>
                <a:gd name="T2" fmla="*/ 226 w 227"/>
                <a:gd name="T3" fmla="*/ 54 h 255"/>
                <a:gd name="T4" fmla="*/ 0 w 227"/>
                <a:gd name="T5" fmla="*/ 0 h 255"/>
                <a:gd name="T6" fmla="*/ 0 w 227"/>
                <a:gd name="T7" fmla="*/ 196 h 255"/>
                <a:gd name="T8" fmla="*/ 226 w 227"/>
                <a:gd name="T9" fmla="*/ 254 h 255"/>
                <a:gd name="T10" fmla="*/ 0 60000 65536"/>
                <a:gd name="T11" fmla="*/ 0 60000 65536"/>
                <a:gd name="T12" fmla="*/ 0 60000 65536"/>
                <a:gd name="T13" fmla="*/ 0 60000 65536"/>
                <a:gd name="T14" fmla="*/ 0 60000 65536"/>
                <a:gd name="T15" fmla="*/ 0 w 227"/>
                <a:gd name="T16" fmla="*/ 0 h 255"/>
                <a:gd name="T17" fmla="*/ 227 w 227"/>
                <a:gd name="T18" fmla="*/ 255 h 255"/>
              </a:gdLst>
              <a:ahLst/>
              <a:cxnLst>
                <a:cxn ang="T10">
                  <a:pos x="T0" y="T1"/>
                </a:cxn>
                <a:cxn ang="T11">
                  <a:pos x="T2" y="T3"/>
                </a:cxn>
                <a:cxn ang="T12">
                  <a:pos x="T4" y="T5"/>
                </a:cxn>
                <a:cxn ang="T13">
                  <a:pos x="T6" y="T7"/>
                </a:cxn>
                <a:cxn ang="T14">
                  <a:pos x="T8" y="T9"/>
                </a:cxn>
              </a:cxnLst>
              <a:rect l="T15" t="T16" r="T17" b="T18"/>
              <a:pathLst>
                <a:path w="227" h="255">
                  <a:moveTo>
                    <a:pt x="226" y="254"/>
                  </a:moveTo>
                  <a:lnTo>
                    <a:pt x="226" y="54"/>
                  </a:lnTo>
                  <a:lnTo>
                    <a:pt x="0" y="0"/>
                  </a:lnTo>
                  <a:lnTo>
                    <a:pt x="0" y="196"/>
                  </a:lnTo>
                  <a:lnTo>
                    <a:pt x="226" y="254"/>
                  </a:lnTo>
                </a:path>
              </a:pathLst>
            </a:custGeom>
            <a:solidFill>
              <a:srgbClr val="CECECE"/>
            </a:solidFill>
            <a:ln w="12699" cap="rnd">
              <a:solidFill>
                <a:schemeClr val="tx1"/>
              </a:solidFill>
              <a:round/>
              <a:headEnd/>
              <a:tailEnd/>
            </a:ln>
          </p:spPr>
          <p:txBody>
            <a:bodyPr/>
            <a:lstStyle/>
            <a:p>
              <a:endParaRPr lang="fr-FR"/>
            </a:p>
          </p:txBody>
        </p:sp>
        <p:sp>
          <p:nvSpPr>
            <p:cNvPr id="7244" name="Freeform 139">
              <a:extLst>
                <a:ext uri="{FF2B5EF4-FFF2-40B4-BE49-F238E27FC236}">
                  <a16:creationId xmlns:a16="http://schemas.microsoft.com/office/drawing/2014/main" id="{6897D79D-511C-47DB-B4CB-ECFF98E907B5}"/>
                </a:ext>
              </a:extLst>
            </p:cNvPr>
            <p:cNvSpPr>
              <a:spLocks/>
            </p:cNvSpPr>
            <p:nvPr/>
          </p:nvSpPr>
          <p:spPr bwMode="auto">
            <a:xfrm>
              <a:off x="1564" y="3473"/>
              <a:ext cx="202" cy="216"/>
            </a:xfrm>
            <a:custGeom>
              <a:avLst/>
              <a:gdLst>
                <a:gd name="T0" fmla="*/ 201 w 202"/>
                <a:gd name="T1" fmla="*/ 215 h 216"/>
                <a:gd name="T2" fmla="*/ 201 w 202"/>
                <a:gd name="T3" fmla="*/ 46 h 216"/>
                <a:gd name="T4" fmla="*/ 0 w 202"/>
                <a:gd name="T5" fmla="*/ 0 h 216"/>
                <a:gd name="T6" fmla="*/ 0 w 202"/>
                <a:gd name="T7" fmla="*/ 166 h 216"/>
                <a:gd name="T8" fmla="*/ 201 w 202"/>
                <a:gd name="T9" fmla="*/ 215 h 216"/>
                <a:gd name="T10" fmla="*/ 0 60000 65536"/>
                <a:gd name="T11" fmla="*/ 0 60000 65536"/>
                <a:gd name="T12" fmla="*/ 0 60000 65536"/>
                <a:gd name="T13" fmla="*/ 0 60000 65536"/>
                <a:gd name="T14" fmla="*/ 0 60000 65536"/>
                <a:gd name="T15" fmla="*/ 0 w 202"/>
                <a:gd name="T16" fmla="*/ 0 h 216"/>
                <a:gd name="T17" fmla="*/ 202 w 202"/>
                <a:gd name="T18" fmla="*/ 216 h 216"/>
              </a:gdLst>
              <a:ahLst/>
              <a:cxnLst>
                <a:cxn ang="T10">
                  <a:pos x="T0" y="T1"/>
                </a:cxn>
                <a:cxn ang="T11">
                  <a:pos x="T2" y="T3"/>
                </a:cxn>
                <a:cxn ang="T12">
                  <a:pos x="T4" y="T5"/>
                </a:cxn>
                <a:cxn ang="T13">
                  <a:pos x="T6" y="T7"/>
                </a:cxn>
                <a:cxn ang="T14">
                  <a:pos x="T8" y="T9"/>
                </a:cxn>
              </a:cxnLst>
              <a:rect l="T15" t="T16" r="T17" b="T18"/>
              <a:pathLst>
                <a:path w="202" h="216">
                  <a:moveTo>
                    <a:pt x="201" y="215"/>
                  </a:moveTo>
                  <a:lnTo>
                    <a:pt x="201" y="46"/>
                  </a:lnTo>
                  <a:lnTo>
                    <a:pt x="0" y="0"/>
                  </a:lnTo>
                  <a:lnTo>
                    <a:pt x="0" y="166"/>
                  </a:lnTo>
                  <a:lnTo>
                    <a:pt x="201" y="215"/>
                  </a:lnTo>
                </a:path>
              </a:pathLst>
            </a:custGeom>
            <a:solidFill>
              <a:srgbClr val="00B7A5"/>
            </a:solidFill>
            <a:ln w="12699" cap="rnd">
              <a:solidFill>
                <a:schemeClr val="tx1"/>
              </a:solidFill>
              <a:round/>
              <a:headEnd/>
              <a:tailEnd/>
            </a:ln>
          </p:spPr>
          <p:txBody>
            <a:bodyPr/>
            <a:lstStyle/>
            <a:p>
              <a:endParaRPr lang="fr-FR"/>
            </a:p>
          </p:txBody>
        </p:sp>
        <p:sp>
          <p:nvSpPr>
            <p:cNvPr id="7245" name="Freeform 140">
              <a:extLst>
                <a:ext uri="{FF2B5EF4-FFF2-40B4-BE49-F238E27FC236}">
                  <a16:creationId xmlns:a16="http://schemas.microsoft.com/office/drawing/2014/main" id="{D5E188A9-CC48-4E93-A182-3256CD74BFF9}"/>
                </a:ext>
              </a:extLst>
            </p:cNvPr>
            <p:cNvSpPr>
              <a:spLocks/>
            </p:cNvSpPr>
            <p:nvPr/>
          </p:nvSpPr>
          <p:spPr bwMode="auto">
            <a:xfrm>
              <a:off x="1585" y="3498"/>
              <a:ext cx="17" cy="51"/>
            </a:xfrm>
            <a:custGeom>
              <a:avLst/>
              <a:gdLst>
                <a:gd name="T0" fmla="*/ 0 w 17"/>
                <a:gd name="T1" fmla="*/ 0 h 51"/>
                <a:gd name="T2" fmla="*/ 16 w 17"/>
                <a:gd name="T3" fmla="*/ 3 h 51"/>
                <a:gd name="T4" fmla="*/ 16 w 17"/>
                <a:gd name="T5" fmla="*/ 50 h 51"/>
                <a:gd name="T6" fmla="*/ 0 w 17"/>
                <a:gd name="T7" fmla="*/ 47 h 51"/>
                <a:gd name="T8" fmla="*/ 0 w 17"/>
                <a:gd name="T9" fmla="*/ 0 h 51"/>
                <a:gd name="T10" fmla="*/ 0 60000 65536"/>
                <a:gd name="T11" fmla="*/ 0 60000 65536"/>
                <a:gd name="T12" fmla="*/ 0 60000 65536"/>
                <a:gd name="T13" fmla="*/ 0 60000 65536"/>
                <a:gd name="T14" fmla="*/ 0 60000 65536"/>
                <a:gd name="T15" fmla="*/ 0 w 17"/>
                <a:gd name="T16" fmla="*/ 0 h 51"/>
                <a:gd name="T17" fmla="*/ 17 w 17"/>
                <a:gd name="T18" fmla="*/ 51 h 51"/>
              </a:gdLst>
              <a:ahLst/>
              <a:cxnLst>
                <a:cxn ang="T10">
                  <a:pos x="T0" y="T1"/>
                </a:cxn>
                <a:cxn ang="T11">
                  <a:pos x="T2" y="T3"/>
                </a:cxn>
                <a:cxn ang="T12">
                  <a:pos x="T4" y="T5"/>
                </a:cxn>
                <a:cxn ang="T13">
                  <a:pos x="T6" y="T7"/>
                </a:cxn>
                <a:cxn ang="T14">
                  <a:pos x="T8" y="T9"/>
                </a:cxn>
              </a:cxnLst>
              <a:rect l="T15" t="T16" r="T17" b="T18"/>
              <a:pathLst>
                <a:path w="17" h="51">
                  <a:moveTo>
                    <a:pt x="0" y="0"/>
                  </a:moveTo>
                  <a:lnTo>
                    <a:pt x="16" y="3"/>
                  </a:lnTo>
                  <a:lnTo>
                    <a:pt x="16" y="50"/>
                  </a:lnTo>
                  <a:lnTo>
                    <a:pt x="0" y="47"/>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188" name="Group 141">
            <a:extLst>
              <a:ext uri="{FF2B5EF4-FFF2-40B4-BE49-F238E27FC236}">
                <a16:creationId xmlns:a16="http://schemas.microsoft.com/office/drawing/2014/main" id="{DA3F72D3-A1C8-4C90-8B58-BF7C024DE485}"/>
              </a:ext>
            </a:extLst>
          </p:cNvPr>
          <p:cNvGrpSpPr>
            <a:grpSpLocks/>
          </p:cNvGrpSpPr>
          <p:nvPr/>
        </p:nvGrpSpPr>
        <p:grpSpPr bwMode="auto">
          <a:xfrm>
            <a:off x="7315200" y="5486400"/>
            <a:ext cx="1066800" cy="914400"/>
            <a:chOff x="1337" y="3359"/>
            <a:chExt cx="658" cy="661"/>
          </a:xfrm>
        </p:grpSpPr>
        <p:grpSp>
          <p:nvGrpSpPr>
            <p:cNvPr id="7207" name="Group 142">
              <a:extLst>
                <a:ext uri="{FF2B5EF4-FFF2-40B4-BE49-F238E27FC236}">
                  <a16:creationId xmlns:a16="http://schemas.microsoft.com/office/drawing/2014/main" id="{E4D64B75-20F6-462C-86F1-D116DC1125DA}"/>
                </a:ext>
              </a:extLst>
            </p:cNvPr>
            <p:cNvGrpSpPr>
              <a:grpSpLocks/>
            </p:cNvGrpSpPr>
            <p:nvPr/>
          </p:nvGrpSpPr>
          <p:grpSpPr bwMode="auto">
            <a:xfrm>
              <a:off x="1337" y="3814"/>
              <a:ext cx="484" cy="206"/>
              <a:chOff x="1337" y="3814"/>
              <a:chExt cx="484" cy="206"/>
            </a:xfrm>
          </p:grpSpPr>
          <p:sp>
            <p:nvSpPr>
              <p:cNvPr id="7229" name="Freeform 143">
                <a:extLst>
                  <a:ext uri="{FF2B5EF4-FFF2-40B4-BE49-F238E27FC236}">
                    <a16:creationId xmlns:a16="http://schemas.microsoft.com/office/drawing/2014/main" id="{F5C5A51F-A7F7-43E4-AD43-6FF201BB078F}"/>
                  </a:ext>
                </a:extLst>
              </p:cNvPr>
              <p:cNvSpPr>
                <a:spLocks/>
              </p:cNvSpPr>
              <p:nvPr/>
            </p:nvSpPr>
            <p:spPr bwMode="auto">
              <a:xfrm>
                <a:off x="1337" y="3894"/>
                <a:ext cx="484" cy="126"/>
              </a:xfrm>
              <a:custGeom>
                <a:avLst/>
                <a:gdLst>
                  <a:gd name="T0" fmla="*/ 0 w 484"/>
                  <a:gd name="T1" fmla="*/ 0 h 126"/>
                  <a:gd name="T2" fmla="*/ 0 w 484"/>
                  <a:gd name="T3" fmla="*/ 14 h 126"/>
                  <a:gd name="T4" fmla="*/ 393 w 484"/>
                  <a:gd name="T5" fmla="*/ 125 h 126"/>
                  <a:gd name="T6" fmla="*/ 483 w 484"/>
                  <a:gd name="T7" fmla="*/ 37 h 126"/>
                  <a:gd name="T8" fmla="*/ 483 w 484"/>
                  <a:gd name="T9" fmla="*/ 18 h 126"/>
                  <a:gd name="T10" fmla="*/ 0 60000 65536"/>
                  <a:gd name="T11" fmla="*/ 0 60000 65536"/>
                  <a:gd name="T12" fmla="*/ 0 60000 65536"/>
                  <a:gd name="T13" fmla="*/ 0 60000 65536"/>
                  <a:gd name="T14" fmla="*/ 0 60000 65536"/>
                  <a:gd name="T15" fmla="*/ 0 w 484"/>
                  <a:gd name="T16" fmla="*/ 0 h 126"/>
                  <a:gd name="T17" fmla="*/ 484 w 484"/>
                  <a:gd name="T18" fmla="*/ 126 h 126"/>
                </a:gdLst>
                <a:ahLst/>
                <a:cxnLst>
                  <a:cxn ang="T10">
                    <a:pos x="T0" y="T1"/>
                  </a:cxn>
                  <a:cxn ang="T11">
                    <a:pos x="T2" y="T3"/>
                  </a:cxn>
                  <a:cxn ang="T12">
                    <a:pos x="T4" y="T5"/>
                  </a:cxn>
                  <a:cxn ang="T13">
                    <a:pos x="T6" y="T7"/>
                  </a:cxn>
                  <a:cxn ang="T14">
                    <a:pos x="T8" y="T9"/>
                  </a:cxn>
                </a:cxnLst>
                <a:rect l="T15" t="T16" r="T17" b="T18"/>
                <a:pathLst>
                  <a:path w="484" h="126">
                    <a:moveTo>
                      <a:pt x="0" y="0"/>
                    </a:moveTo>
                    <a:lnTo>
                      <a:pt x="0" y="14"/>
                    </a:lnTo>
                    <a:lnTo>
                      <a:pt x="393" y="125"/>
                    </a:lnTo>
                    <a:lnTo>
                      <a:pt x="483" y="37"/>
                    </a:lnTo>
                    <a:lnTo>
                      <a:pt x="483" y="18"/>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30" name="Freeform 144">
                <a:extLst>
                  <a:ext uri="{FF2B5EF4-FFF2-40B4-BE49-F238E27FC236}">
                    <a16:creationId xmlns:a16="http://schemas.microsoft.com/office/drawing/2014/main" id="{673636B4-B362-4CAD-8314-2082F876F3AF}"/>
                  </a:ext>
                </a:extLst>
              </p:cNvPr>
              <p:cNvSpPr>
                <a:spLocks/>
              </p:cNvSpPr>
              <p:nvPr/>
            </p:nvSpPr>
            <p:spPr bwMode="auto">
              <a:xfrm>
                <a:off x="1337" y="3814"/>
                <a:ext cx="484" cy="189"/>
              </a:xfrm>
              <a:custGeom>
                <a:avLst/>
                <a:gdLst>
                  <a:gd name="T0" fmla="*/ 107 w 484"/>
                  <a:gd name="T1" fmla="*/ 0 h 189"/>
                  <a:gd name="T2" fmla="*/ 483 w 484"/>
                  <a:gd name="T3" fmla="*/ 96 h 189"/>
                  <a:gd name="T4" fmla="*/ 390 w 484"/>
                  <a:gd name="T5" fmla="*/ 188 h 189"/>
                  <a:gd name="T6" fmla="*/ 0 w 484"/>
                  <a:gd name="T7" fmla="*/ 79 h 189"/>
                  <a:gd name="T8" fmla="*/ 107 w 484"/>
                  <a:gd name="T9" fmla="*/ 0 h 189"/>
                  <a:gd name="T10" fmla="*/ 0 60000 65536"/>
                  <a:gd name="T11" fmla="*/ 0 60000 65536"/>
                  <a:gd name="T12" fmla="*/ 0 60000 65536"/>
                  <a:gd name="T13" fmla="*/ 0 60000 65536"/>
                  <a:gd name="T14" fmla="*/ 0 60000 65536"/>
                  <a:gd name="T15" fmla="*/ 0 w 484"/>
                  <a:gd name="T16" fmla="*/ 0 h 189"/>
                  <a:gd name="T17" fmla="*/ 484 w 484"/>
                  <a:gd name="T18" fmla="*/ 189 h 189"/>
                </a:gdLst>
                <a:ahLst/>
                <a:cxnLst>
                  <a:cxn ang="T10">
                    <a:pos x="T0" y="T1"/>
                  </a:cxn>
                  <a:cxn ang="T11">
                    <a:pos x="T2" y="T3"/>
                  </a:cxn>
                  <a:cxn ang="T12">
                    <a:pos x="T4" y="T5"/>
                  </a:cxn>
                  <a:cxn ang="T13">
                    <a:pos x="T6" y="T7"/>
                  </a:cxn>
                  <a:cxn ang="T14">
                    <a:pos x="T8" y="T9"/>
                  </a:cxn>
                </a:cxnLst>
                <a:rect l="T15" t="T16" r="T17" b="T18"/>
                <a:pathLst>
                  <a:path w="484" h="189">
                    <a:moveTo>
                      <a:pt x="107" y="0"/>
                    </a:moveTo>
                    <a:lnTo>
                      <a:pt x="483" y="96"/>
                    </a:lnTo>
                    <a:lnTo>
                      <a:pt x="390" y="188"/>
                    </a:lnTo>
                    <a:lnTo>
                      <a:pt x="0" y="79"/>
                    </a:lnTo>
                    <a:lnTo>
                      <a:pt x="107" y="0"/>
                    </a:lnTo>
                  </a:path>
                </a:pathLst>
              </a:custGeom>
              <a:solidFill>
                <a:schemeClr val="bg1"/>
              </a:solidFill>
              <a:ln w="12699" cap="rnd">
                <a:solidFill>
                  <a:schemeClr val="tx1"/>
                </a:solidFill>
                <a:round/>
                <a:headEnd/>
                <a:tailEnd/>
              </a:ln>
            </p:spPr>
            <p:txBody>
              <a:bodyPr/>
              <a:lstStyle/>
              <a:p>
                <a:endParaRPr lang="fr-FR"/>
              </a:p>
            </p:txBody>
          </p:sp>
          <p:sp>
            <p:nvSpPr>
              <p:cNvPr id="7231" name="Freeform 145">
                <a:extLst>
                  <a:ext uri="{FF2B5EF4-FFF2-40B4-BE49-F238E27FC236}">
                    <a16:creationId xmlns:a16="http://schemas.microsoft.com/office/drawing/2014/main" id="{99EE13AF-1DE3-4D1D-B355-3909BB02C31A}"/>
                  </a:ext>
                </a:extLst>
              </p:cNvPr>
              <p:cNvSpPr>
                <a:spLocks/>
              </p:cNvSpPr>
              <p:nvPr/>
            </p:nvSpPr>
            <p:spPr bwMode="auto">
              <a:xfrm>
                <a:off x="1437" y="3825"/>
                <a:ext cx="293" cy="85"/>
              </a:xfrm>
              <a:custGeom>
                <a:avLst/>
                <a:gdLst>
                  <a:gd name="T0" fmla="*/ 12 w 293"/>
                  <a:gd name="T1" fmla="*/ 0 h 85"/>
                  <a:gd name="T2" fmla="*/ 0 w 293"/>
                  <a:gd name="T3" fmla="*/ 8 h 85"/>
                  <a:gd name="T4" fmla="*/ 281 w 293"/>
                  <a:gd name="T5" fmla="*/ 84 h 85"/>
                  <a:gd name="T6" fmla="*/ 292 w 293"/>
                  <a:gd name="T7" fmla="*/ 74 h 85"/>
                  <a:gd name="T8" fmla="*/ 12 w 293"/>
                  <a:gd name="T9" fmla="*/ 0 h 85"/>
                  <a:gd name="T10" fmla="*/ 0 60000 65536"/>
                  <a:gd name="T11" fmla="*/ 0 60000 65536"/>
                  <a:gd name="T12" fmla="*/ 0 60000 65536"/>
                  <a:gd name="T13" fmla="*/ 0 60000 65536"/>
                  <a:gd name="T14" fmla="*/ 0 60000 65536"/>
                  <a:gd name="T15" fmla="*/ 0 w 293"/>
                  <a:gd name="T16" fmla="*/ 0 h 85"/>
                  <a:gd name="T17" fmla="*/ 293 w 293"/>
                  <a:gd name="T18" fmla="*/ 85 h 85"/>
                </a:gdLst>
                <a:ahLst/>
                <a:cxnLst>
                  <a:cxn ang="T10">
                    <a:pos x="T0" y="T1"/>
                  </a:cxn>
                  <a:cxn ang="T11">
                    <a:pos x="T2" y="T3"/>
                  </a:cxn>
                  <a:cxn ang="T12">
                    <a:pos x="T4" y="T5"/>
                  </a:cxn>
                  <a:cxn ang="T13">
                    <a:pos x="T6" y="T7"/>
                  </a:cxn>
                  <a:cxn ang="T14">
                    <a:pos x="T8" y="T9"/>
                  </a:cxn>
                </a:cxnLst>
                <a:rect l="T15" t="T16" r="T17" b="T18"/>
                <a:pathLst>
                  <a:path w="293" h="85">
                    <a:moveTo>
                      <a:pt x="12" y="0"/>
                    </a:moveTo>
                    <a:lnTo>
                      <a:pt x="0" y="8"/>
                    </a:lnTo>
                    <a:lnTo>
                      <a:pt x="281" y="84"/>
                    </a:lnTo>
                    <a:lnTo>
                      <a:pt x="292" y="74"/>
                    </a:lnTo>
                    <a:lnTo>
                      <a:pt x="12"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32" name="Freeform 146">
                <a:extLst>
                  <a:ext uri="{FF2B5EF4-FFF2-40B4-BE49-F238E27FC236}">
                    <a16:creationId xmlns:a16="http://schemas.microsoft.com/office/drawing/2014/main" id="{1B14C87E-6BC9-4807-A947-A07A3E4042A7}"/>
                  </a:ext>
                </a:extLst>
              </p:cNvPr>
              <p:cNvSpPr>
                <a:spLocks/>
              </p:cNvSpPr>
              <p:nvPr/>
            </p:nvSpPr>
            <p:spPr bwMode="auto">
              <a:xfrm>
                <a:off x="1374" y="3842"/>
                <a:ext cx="287" cy="106"/>
              </a:xfrm>
              <a:custGeom>
                <a:avLst/>
                <a:gdLst>
                  <a:gd name="T0" fmla="*/ 53 w 287"/>
                  <a:gd name="T1" fmla="*/ 0 h 106"/>
                  <a:gd name="T2" fmla="*/ 0 w 287"/>
                  <a:gd name="T3" fmla="*/ 39 h 106"/>
                  <a:gd name="T4" fmla="*/ 17 w 287"/>
                  <a:gd name="T5" fmla="*/ 44 h 106"/>
                  <a:gd name="T6" fmla="*/ 27 w 287"/>
                  <a:gd name="T7" fmla="*/ 36 h 106"/>
                  <a:gd name="T8" fmla="*/ 40 w 287"/>
                  <a:gd name="T9" fmla="*/ 40 h 106"/>
                  <a:gd name="T10" fmla="*/ 31 w 287"/>
                  <a:gd name="T11" fmla="*/ 48 h 106"/>
                  <a:gd name="T12" fmla="*/ 205 w 287"/>
                  <a:gd name="T13" fmla="*/ 96 h 106"/>
                  <a:gd name="T14" fmla="*/ 214 w 287"/>
                  <a:gd name="T15" fmla="*/ 89 h 106"/>
                  <a:gd name="T16" fmla="*/ 230 w 287"/>
                  <a:gd name="T17" fmla="*/ 93 h 106"/>
                  <a:gd name="T18" fmla="*/ 221 w 287"/>
                  <a:gd name="T19" fmla="*/ 101 h 106"/>
                  <a:gd name="T20" fmla="*/ 235 w 287"/>
                  <a:gd name="T21" fmla="*/ 105 h 106"/>
                  <a:gd name="T22" fmla="*/ 286 w 287"/>
                  <a:gd name="T23" fmla="*/ 60 h 106"/>
                  <a:gd name="T24" fmla="*/ 53 w 287"/>
                  <a:gd name="T25" fmla="*/ 0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106"/>
                  <a:gd name="T41" fmla="*/ 287 w 287"/>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106">
                    <a:moveTo>
                      <a:pt x="53" y="0"/>
                    </a:moveTo>
                    <a:lnTo>
                      <a:pt x="0" y="39"/>
                    </a:lnTo>
                    <a:lnTo>
                      <a:pt x="17" y="44"/>
                    </a:lnTo>
                    <a:lnTo>
                      <a:pt x="27" y="36"/>
                    </a:lnTo>
                    <a:lnTo>
                      <a:pt x="40" y="40"/>
                    </a:lnTo>
                    <a:lnTo>
                      <a:pt x="31" y="48"/>
                    </a:lnTo>
                    <a:lnTo>
                      <a:pt x="205" y="96"/>
                    </a:lnTo>
                    <a:lnTo>
                      <a:pt x="214" y="89"/>
                    </a:lnTo>
                    <a:lnTo>
                      <a:pt x="230" y="93"/>
                    </a:lnTo>
                    <a:lnTo>
                      <a:pt x="221" y="101"/>
                    </a:lnTo>
                    <a:lnTo>
                      <a:pt x="235" y="105"/>
                    </a:lnTo>
                    <a:lnTo>
                      <a:pt x="286" y="60"/>
                    </a:lnTo>
                    <a:lnTo>
                      <a:pt x="53"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33" name="Freeform 147">
                <a:extLst>
                  <a:ext uri="{FF2B5EF4-FFF2-40B4-BE49-F238E27FC236}">
                    <a16:creationId xmlns:a16="http://schemas.microsoft.com/office/drawing/2014/main" id="{E3FDCA1D-B09E-4F2D-8282-2A27C21886A6}"/>
                  </a:ext>
                </a:extLst>
              </p:cNvPr>
              <p:cNvSpPr>
                <a:spLocks/>
              </p:cNvSpPr>
              <p:nvPr/>
            </p:nvSpPr>
            <p:spPr bwMode="auto">
              <a:xfrm>
                <a:off x="1651" y="3906"/>
                <a:ext cx="62" cy="28"/>
              </a:xfrm>
              <a:custGeom>
                <a:avLst/>
                <a:gdLst>
                  <a:gd name="T0" fmla="*/ 20 w 62"/>
                  <a:gd name="T1" fmla="*/ 0 h 28"/>
                  <a:gd name="T2" fmla="*/ 61 w 62"/>
                  <a:gd name="T3" fmla="*/ 10 h 28"/>
                  <a:gd name="T4" fmla="*/ 40 w 62"/>
                  <a:gd name="T5" fmla="*/ 27 h 28"/>
                  <a:gd name="T6" fmla="*/ 0 w 62"/>
                  <a:gd name="T7" fmla="*/ 16 h 28"/>
                  <a:gd name="T8" fmla="*/ 20 w 62"/>
                  <a:gd name="T9" fmla="*/ 0 h 28"/>
                  <a:gd name="T10" fmla="*/ 0 60000 65536"/>
                  <a:gd name="T11" fmla="*/ 0 60000 65536"/>
                  <a:gd name="T12" fmla="*/ 0 60000 65536"/>
                  <a:gd name="T13" fmla="*/ 0 60000 65536"/>
                  <a:gd name="T14" fmla="*/ 0 60000 65536"/>
                  <a:gd name="T15" fmla="*/ 0 w 62"/>
                  <a:gd name="T16" fmla="*/ 0 h 28"/>
                  <a:gd name="T17" fmla="*/ 62 w 62"/>
                  <a:gd name="T18" fmla="*/ 28 h 28"/>
                </a:gdLst>
                <a:ahLst/>
                <a:cxnLst>
                  <a:cxn ang="T10">
                    <a:pos x="T0" y="T1"/>
                  </a:cxn>
                  <a:cxn ang="T11">
                    <a:pos x="T2" y="T3"/>
                  </a:cxn>
                  <a:cxn ang="T12">
                    <a:pos x="T4" y="T5"/>
                  </a:cxn>
                  <a:cxn ang="T13">
                    <a:pos x="T6" y="T7"/>
                  </a:cxn>
                  <a:cxn ang="T14">
                    <a:pos x="T8" y="T9"/>
                  </a:cxn>
                </a:cxnLst>
                <a:rect l="T15" t="T16" r="T17" b="T18"/>
                <a:pathLst>
                  <a:path w="62" h="28">
                    <a:moveTo>
                      <a:pt x="20" y="0"/>
                    </a:moveTo>
                    <a:lnTo>
                      <a:pt x="61" y="10"/>
                    </a:lnTo>
                    <a:lnTo>
                      <a:pt x="40" y="27"/>
                    </a:lnTo>
                    <a:lnTo>
                      <a:pt x="0" y="16"/>
                    </a:lnTo>
                    <a:lnTo>
                      <a:pt x="2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34" name="Freeform 148">
                <a:extLst>
                  <a:ext uri="{FF2B5EF4-FFF2-40B4-BE49-F238E27FC236}">
                    <a16:creationId xmlns:a16="http://schemas.microsoft.com/office/drawing/2014/main" id="{51D0E894-C686-4EE5-999C-DDEF3FC5E32F}"/>
                  </a:ext>
                </a:extLst>
              </p:cNvPr>
              <p:cNvSpPr>
                <a:spLocks/>
              </p:cNvSpPr>
              <p:nvPr/>
            </p:nvSpPr>
            <p:spPr bwMode="auto">
              <a:xfrm>
                <a:off x="1621" y="3936"/>
                <a:ext cx="52" cy="26"/>
              </a:xfrm>
              <a:custGeom>
                <a:avLst/>
                <a:gdLst>
                  <a:gd name="T0" fmla="*/ 10 w 52"/>
                  <a:gd name="T1" fmla="*/ 2 h 26"/>
                  <a:gd name="T2" fmla="*/ 22 w 52"/>
                  <a:gd name="T3" fmla="*/ 6 h 26"/>
                  <a:gd name="T4" fmla="*/ 30 w 52"/>
                  <a:gd name="T5" fmla="*/ 0 h 26"/>
                  <a:gd name="T6" fmla="*/ 43 w 52"/>
                  <a:gd name="T7" fmla="*/ 4 h 26"/>
                  <a:gd name="T8" fmla="*/ 36 w 52"/>
                  <a:gd name="T9" fmla="*/ 11 h 26"/>
                  <a:gd name="T10" fmla="*/ 51 w 52"/>
                  <a:gd name="T11" fmla="*/ 15 h 26"/>
                  <a:gd name="T12" fmla="*/ 40 w 52"/>
                  <a:gd name="T13" fmla="*/ 25 h 26"/>
                  <a:gd name="T14" fmla="*/ 0 w 52"/>
                  <a:gd name="T15" fmla="*/ 13 h 26"/>
                  <a:gd name="T16" fmla="*/ 10 w 52"/>
                  <a:gd name="T17" fmla="*/ 2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26"/>
                  <a:gd name="T29" fmla="*/ 52 w 52"/>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26">
                    <a:moveTo>
                      <a:pt x="10" y="2"/>
                    </a:moveTo>
                    <a:lnTo>
                      <a:pt x="22" y="6"/>
                    </a:lnTo>
                    <a:lnTo>
                      <a:pt x="30" y="0"/>
                    </a:lnTo>
                    <a:lnTo>
                      <a:pt x="43" y="4"/>
                    </a:lnTo>
                    <a:lnTo>
                      <a:pt x="36" y="11"/>
                    </a:lnTo>
                    <a:lnTo>
                      <a:pt x="51" y="15"/>
                    </a:lnTo>
                    <a:lnTo>
                      <a:pt x="40" y="25"/>
                    </a:lnTo>
                    <a:lnTo>
                      <a:pt x="0" y="13"/>
                    </a:lnTo>
                    <a:lnTo>
                      <a:pt x="10" y="2"/>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235" name="Freeform 149">
                <a:extLst>
                  <a:ext uri="{FF2B5EF4-FFF2-40B4-BE49-F238E27FC236}">
                    <a16:creationId xmlns:a16="http://schemas.microsoft.com/office/drawing/2014/main" id="{72F0DDB3-16BC-443E-8FDA-10B859933716}"/>
                  </a:ext>
                </a:extLst>
              </p:cNvPr>
              <p:cNvSpPr>
                <a:spLocks/>
              </p:cNvSpPr>
              <p:nvPr/>
            </p:nvSpPr>
            <p:spPr bwMode="auto">
              <a:xfrm>
                <a:off x="1677" y="3922"/>
                <a:ext cx="100" cy="60"/>
              </a:xfrm>
              <a:custGeom>
                <a:avLst/>
                <a:gdLst>
                  <a:gd name="T0" fmla="*/ 50 w 100"/>
                  <a:gd name="T1" fmla="*/ 0 h 60"/>
                  <a:gd name="T2" fmla="*/ 99 w 100"/>
                  <a:gd name="T3" fmla="*/ 11 h 60"/>
                  <a:gd name="T4" fmla="*/ 49 w 100"/>
                  <a:gd name="T5" fmla="*/ 59 h 60"/>
                  <a:gd name="T6" fmla="*/ 0 w 100"/>
                  <a:gd name="T7" fmla="*/ 43 h 60"/>
                  <a:gd name="T8" fmla="*/ 50 w 100"/>
                  <a:gd name="T9" fmla="*/ 0 h 60"/>
                  <a:gd name="T10" fmla="*/ 0 60000 65536"/>
                  <a:gd name="T11" fmla="*/ 0 60000 65536"/>
                  <a:gd name="T12" fmla="*/ 0 60000 65536"/>
                  <a:gd name="T13" fmla="*/ 0 60000 65536"/>
                  <a:gd name="T14" fmla="*/ 0 60000 65536"/>
                  <a:gd name="T15" fmla="*/ 0 w 100"/>
                  <a:gd name="T16" fmla="*/ 0 h 60"/>
                  <a:gd name="T17" fmla="*/ 100 w 100"/>
                  <a:gd name="T18" fmla="*/ 60 h 60"/>
                </a:gdLst>
                <a:ahLst/>
                <a:cxnLst>
                  <a:cxn ang="T10">
                    <a:pos x="T0" y="T1"/>
                  </a:cxn>
                  <a:cxn ang="T11">
                    <a:pos x="T2" y="T3"/>
                  </a:cxn>
                  <a:cxn ang="T12">
                    <a:pos x="T4" y="T5"/>
                  </a:cxn>
                  <a:cxn ang="T13">
                    <a:pos x="T6" y="T7"/>
                  </a:cxn>
                  <a:cxn ang="T14">
                    <a:pos x="T8" y="T9"/>
                  </a:cxn>
                </a:cxnLst>
                <a:rect l="T15" t="T16" r="T17" b="T18"/>
                <a:pathLst>
                  <a:path w="100" h="60">
                    <a:moveTo>
                      <a:pt x="50" y="0"/>
                    </a:moveTo>
                    <a:lnTo>
                      <a:pt x="99" y="11"/>
                    </a:lnTo>
                    <a:lnTo>
                      <a:pt x="49" y="59"/>
                    </a:lnTo>
                    <a:lnTo>
                      <a:pt x="0" y="43"/>
                    </a:lnTo>
                    <a:lnTo>
                      <a:pt x="50" y="0"/>
                    </a:lnTo>
                  </a:path>
                </a:pathLst>
              </a:custGeom>
              <a:solidFill>
                <a:schemeClr val="folHlink"/>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7208" name="Group 150">
              <a:extLst>
                <a:ext uri="{FF2B5EF4-FFF2-40B4-BE49-F238E27FC236}">
                  <a16:creationId xmlns:a16="http://schemas.microsoft.com/office/drawing/2014/main" id="{CCC91FC9-FE4D-496F-98BA-EDA0F3DAF3B2}"/>
                </a:ext>
              </a:extLst>
            </p:cNvPr>
            <p:cNvGrpSpPr>
              <a:grpSpLocks/>
            </p:cNvGrpSpPr>
            <p:nvPr/>
          </p:nvGrpSpPr>
          <p:grpSpPr bwMode="auto">
            <a:xfrm>
              <a:off x="1489" y="3635"/>
              <a:ext cx="506" cy="261"/>
              <a:chOff x="1489" y="3635"/>
              <a:chExt cx="506" cy="261"/>
            </a:xfrm>
          </p:grpSpPr>
          <p:sp>
            <p:nvSpPr>
              <p:cNvPr id="7217" name="Freeform 151">
                <a:extLst>
                  <a:ext uri="{FF2B5EF4-FFF2-40B4-BE49-F238E27FC236}">
                    <a16:creationId xmlns:a16="http://schemas.microsoft.com/office/drawing/2014/main" id="{0723E6B8-580E-451C-94F7-FA2104A4169C}"/>
                  </a:ext>
                </a:extLst>
              </p:cNvPr>
              <p:cNvSpPr>
                <a:spLocks/>
              </p:cNvSpPr>
              <p:nvPr/>
            </p:nvSpPr>
            <p:spPr bwMode="auto">
              <a:xfrm>
                <a:off x="1820" y="3706"/>
                <a:ext cx="175" cy="190"/>
              </a:xfrm>
              <a:custGeom>
                <a:avLst/>
                <a:gdLst>
                  <a:gd name="T0" fmla="*/ 0 w 175"/>
                  <a:gd name="T1" fmla="*/ 189 h 190"/>
                  <a:gd name="T2" fmla="*/ 0 w 175"/>
                  <a:gd name="T3" fmla="*/ 102 h 190"/>
                  <a:gd name="T4" fmla="*/ 174 w 175"/>
                  <a:gd name="T5" fmla="*/ 0 h 190"/>
                  <a:gd name="T6" fmla="*/ 174 w 175"/>
                  <a:gd name="T7" fmla="*/ 84 h 190"/>
                  <a:gd name="T8" fmla="*/ 0 w 175"/>
                  <a:gd name="T9" fmla="*/ 189 h 190"/>
                  <a:gd name="T10" fmla="*/ 0 60000 65536"/>
                  <a:gd name="T11" fmla="*/ 0 60000 65536"/>
                  <a:gd name="T12" fmla="*/ 0 60000 65536"/>
                  <a:gd name="T13" fmla="*/ 0 60000 65536"/>
                  <a:gd name="T14" fmla="*/ 0 60000 65536"/>
                  <a:gd name="T15" fmla="*/ 0 w 175"/>
                  <a:gd name="T16" fmla="*/ 0 h 190"/>
                  <a:gd name="T17" fmla="*/ 175 w 175"/>
                  <a:gd name="T18" fmla="*/ 190 h 190"/>
                </a:gdLst>
                <a:ahLst/>
                <a:cxnLst>
                  <a:cxn ang="T10">
                    <a:pos x="T0" y="T1"/>
                  </a:cxn>
                  <a:cxn ang="T11">
                    <a:pos x="T2" y="T3"/>
                  </a:cxn>
                  <a:cxn ang="T12">
                    <a:pos x="T4" y="T5"/>
                  </a:cxn>
                  <a:cxn ang="T13">
                    <a:pos x="T6" y="T7"/>
                  </a:cxn>
                  <a:cxn ang="T14">
                    <a:pos x="T8" y="T9"/>
                  </a:cxn>
                </a:cxnLst>
                <a:rect l="T15" t="T16" r="T17" b="T18"/>
                <a:pathLst>
                  <a:path w="175" h="190">
                    <a:moveTo>
                      <a:pt x="0" y="189"/>
                    </a:moveTo>
                    <a:lnTo>
                      <a:pt x="0" y="102"/>
                    </a:lnTo>
                    <a:lnTo>
                      <a:pt x="174" y="0"/>
                    </a:lnTo>
                    <a:lnTo>
                      <a:pt x="174" y="84"/>
                    </a:lnTo>
                    <a:lnTo>
                      <a:pt x="0" y="189"/>
                    </a:lnTo>
                  </a:path>
                </a:pathLst>
              </a:custGeom>
              <a:solidFill>
                <a:srgbClr val="DADADA"/>
              </a:solidFill>
              <a:ln w="12699" cap="rnd">
                <a:solidFill>
                  <a:srgbClr val="000000"/>
                </a:solidFill>
                <a:round/>
                <a:headEnd/>
                <a:tailEnd/>
              </a:ln>
            </p:spPr>
            <p:txBody>
              <a:bodyPr/>
              <a:lstStyle/>
              <a:p>
                <a:endParaRPr lang="fr-FR"/>
              </a:p>
            </p:txBody>
          </p:sp>
          <p:sp>
            <p:nvSpPr>
              <p:cNvPr id="7218" name="Freeform 152">
                <a:extLst>
                  <a:ext uri="{FF2B5EF4-FFF2-40B4-BE49-F238E27FC236}">
                    <a16:creationId xmlns:a16="http://schemas.microsoft.com/office/drawing/2014/main" id="{9C7A5CDD-6834-4264-B780-44BD6659DE2C}"/>
                  </a:ext>
                </a:extLst>
              </p:cNvPr>
              <p:cNvSpPr>
                <a:spLocks/>
              </p:cNvSpPr>
              <p:nvPr/>
            </p:nvSpPr>
            <p:spPr bwMode="auto">
              <a:xfrm>
                <a:off x="1489" y="3635"/>
                <a:ext cx="506" cy="174"/>
              </a:xfrm>
              <a:custGeom>
                <a:avLst/>
                <a:gdLst>
                  <a:gd name="T0" fmla="*/ 330 w 506"/>
                  <a:gd name="T1" fmla="*/ 173 h 174"/>
                  <a:gd name="T2" fmla="*/ 0 w 506"/>
                  <a:gd name="T3" fmla="*/ 86 h 174"/>
                  <a:gd name="T4" fmla="*/ 183 w 506"/>
                  <a:gd name="T5" fmla="*/ 0 h 174"/>
                  <a:gd name="T6" fmla="*/ 505 w 506"/>
                  <a:gd name="T7" fmla="*/ 70 h 174"/>
                  <a:gd name="T8" fmla="*/ 330 w 506"/>
                  <a:gd name="T9" fmla="*/ 173 h 174"/>
                  <a:gd name="T10" fmla="*/ 0 60000 65536"/>
                  <a:gd name="T11" fmla="*/ 0 60000 65536"/>
                  <a:gd name="T12" fmla="*/ 0 60000 65536"/>
                  <a:gd name="T13" fmla="*/ 0 60000 65536"/>
                  <a:gd name="T14" fmla="*/ 0 60000 65536"/>
                  <a:gd name="T15" fmla="*/ 0 w 506"/>
                  <a:gd name="T16" fmla="*/ 0 h 174"/>
                  <a:gd name="T17" fmla="*/ 506 w 506"/>
                  <a:gd name="T18" fmla="*/ 174 h 174"/>
                </a:gdLst>
                <a:ahLst/>
                <a:cxnLst>
                  <a:cxn ang="T10">
                    <a:pos x="T0" y="T1"/>
                  </a:cxn>
                  <a:cxn ang="T11">
                    <a:pos x="T2" y="T3"/>
                  </a:cxn>
                  <a:cxn ang="T12">
                    <a:pos x="T4" y="T5"/>
                  </a:cxn>
                  <a:cxn ang="T13">
                    <a:pos x="T6" y="T7"/>
                  </a:cxn>
                  <a:cxn ang="T14">
                    <a:pos x="T8" y="T9"/>
                  </a:cxn>
                </a:cxnLst>
                <a:rect l="T15" t="T16" r="T17" b="T18"/>
                <a:pathLst>
                  <a:path w="506" h="174">
                    <a:moveTo>
                      <a:pt x="330" y="173"/>
                    </a:moveTo>
                    <a:lnTo>
                      <a:pt x="0" y="86"/>
                    </a:lnTo>
                    <a:lnTo>
                      <a:pt x="183" y="0"/>
                    </a:lnTo>
                    <a:lnTo>
                      <a:pt x="505" y="70"/>
                    </a:lnTo>
                    <a:lnTo>
                      <a:pt x="330" y="173"/>
                    </a:lnTo>
                  </a:path>
                </a:pathLst>
              </a:custGeom>
              <a:solidFill>
                <a:srgbClr val="DADADA"/>
              </a:solidFill>
              <a:ln w="12699" cap="rnd">
                <a:solidFill>
                  <a:srgbClr val="000000"/>
                </a:solidFill>
                <a:round/>
                <a:headEnd/>
                <a:tailEnd/>
              </a:ln>
            </p:spPr>
            <p:txBody>
              <a:bodyPr/>
              <a:lstStyle/>
              <a:p>
                <a:endParaRPr lang="fr-FR"/>
              </a:p>
            </p:txBody>
          </p:sp>
          <p:sp>
            <p:nvSpPr>
              <p:cNvPr id="7219" name="Freeform 153">
                <a:extLst>
                  <a:ext uri="{FF2B5EF4-FFF2-40B4-BE49-F238E27FC236}">
                    <a16:creationId xmlns:a16="http://schemas.microsoft.com/office/drawing/2014/main" id="{FA2F22E3-CF6D-4294-84DD-AD0F79BBDDBF}"/>
                  </a:ext>
                </a:extLst>
              </p:cNvPr>
              <p:cNvSpPr>
                <a:spLocks/>
              </p:cNvSpPr>
              <p:nvPr/>
            </p:nvSpPr>
            <p:spPr bwMode="auto">
              <a:xfrm>
                <a:off x="1489" y="3721"/>
                <a:ext cx="332" cy="175"/>
              </a:xfrm>
              <a:custGeom>
                <a:avLst/>
                <a:gdLst>
                  <a:gd name="T0" fmla="*/ 0 w 332"/>
                  <a:gd name="T1" fmla="*/ 0 h 175"/>
                  <a:gd name="T2" fmla="*/ 0 w 332"/>
                  <a:gd name="T3" fmla="*/ 90 h 175"/>
                  <a:gd name="T4" fmla="*/ 331 w 332"/>
                  <a:gd name="T5" fmla="*/ 174 h 175"/>
                  <a:gd name="T6" fmla="*/ 331 w 332"/>
                  <a:gd name="T7" fmla="*/ 87 h 175"/>
                  <a:gd name="T8" fmla="*/ 0 w 332"/>
                  <a:gd name="T9" fmla="*/ 0 h 175"/>
                  <a:gd name="T10" fmla="*/ 0 60000 65536"/>
                  <a:gd name="T11" fmla="*/ 0 60000 65536"/>
                  <a:gd name="T12" fmla="*/ 0 60000 65536"/>
                  <a:gd name="T13" fmla="*/ 0 60000 65536"/>
                  <a:gd name="T14" fmla="*/ 0 60000 65536"/>
                  <a:gd name="T15" fmla="*/ 0 w 332"/>
                  <a:gd name="T16" fmla="*/ 0 h 175"/>
                  <a:gd name="T17" fmla="*/ 332 w 332"/>
                  <a:gd name="T18" fmla="*/ 175 h 175"/>
                </a:gdLst>
                <a:ahLst/>
                <a:cxnLst>
                  <a:cxn ang="T10">
                    <a:pos x="T0" y="T1"/>
                  </a:cxn>
                  <a:cxn ang="T11">
                    <a:pos x="T2" y="T3"/>
                  </a:cxn>
                  <a:cxn ang="T12">
                    <a:pos x="T4" y="T5"/>
                  </a:cxn>
                  <a:cxn ang="T13">
                    <a:pos x="T6" y="T7"/>
                  </a:cxn>
                  <a:cxn ang="T14">
                    <a:pos x="T8" y="T9"/>
                  </a:cxn>
                </a:cxnLst>
                <a:rect l="T15" t="T16" r="T17" b="T18"/>
                <a:pathLst>
                  <a:path w="332" h="175">
                    <a:moveTo>
                      <a:pt x="0" y="0"/>
                    </a:moveTo>
                    <a:lnTo>
                      <a:pt x="0" y="90"/>
                    </a:lnTo>
                    <a:lnTo>
                      <a:pt x="331" y="174"/>
                    </a:lnTo>
                    <a:lnTo>
                      <a:pt x="331" y="87"/>
                    </a:lnTo>
                    <a:lnTo>
                      <a:pt x="0" y="0"/>
                    </a:lnTo>
                  </a:path>
                </a:pathLst>
              </a:custGeom>
              <a:solidFill>
                <a:schemeClr val="bg1"/>
              </a:solidFill>
              <a:ln w="12699" cap="rnd">
                <a:solidFill>
                  <a:srgbClr val="000000"/>
                </a:solidFill>
                <a:round/>
                <a:headEnd/>
                <a:tailEnd/>
              </a:ln>
            </p:spPr>
            <p:txBody>
              <a:bodyPr/>
              <a:lstStyle/>
              <a:p>
                <a:endParaRPr lang="fr-FR"/>
              </a:p>
            </p:txBody>
          </p:sp>
          <p:sp>
            <p:nvSpPr>
              <p:cNvPr id="7220" name="Freeform 154">
                <a:extLst>
                  <a:ext uri="{FF2B5EF4-FFF2-40B4-BE49-F238E27FC236}">
                    <a16:creationId xmlns:a16="http://schemas.microsoft.com/office/drawing/2014/main" id="{6DF86287-D580-41EB-881F-E2AE8B85E4E4}"/>
                  </a:ext>
                </a:extLst>
              </p:cNvPr>
              <p:cNvSpPr>
                <a:spLocks/>
              </p:cNvSpPr>
              <p:nvPr/>
            </p:nvSpPr>
            <p:spPr bwMode="auto">
              <a:xfrm>
                <a:off x="1623" y="3772"/>
                <a:ext cx="130" cy="87"/>
              </a:xfrm>
              <a:custGeom>
                <a:avLst/>
                <a:gdLst>
                  <a:gd name="T0" fmla="*/ 0 w 130"/>
                  <a:gd name="T1" fmla="*/ 0 h 87"/>
                  <a:gd name="T2" fmla="*/ 129 w 130"/>
                  <a:gd name="T3" fmla="*/ 35 h 87"/>
                  <a:gd name="T4" fmla="*/ 129 w 130"/>
                  <a:gd name="T5" fmla="*/ 86 h 87"/>
                  <a:gd name="T6" fmla="*/ 0 w 130"/>
                  <a:gd name="T7" fmla="*/ 50 h 87"/>
                  <a:gd name="T8" fmla="*/ 0 w 130"/>
                  <a:gd name="T9" fmla="*/ 0 h 87"/>
                  <a:gd name="T10" fmla="*/ 0 60000 65536"/>
                  <a:gd name="T11" fmla="*/ 0 60000 65536"/>
                  <a:gd name="T12" fmla="*/ 0 60000 65536"/>
                  <a:gd name="T13" fmla="*/ 0 60000 65536"/>
                  <a:gd name="T14" fmla="*/ 0 60000 65536"/>
                  <a:gd name="T15" fmla="*/ 0 w 130"/>
                  <a:gd name="T16" fmla="*/ 0 h 87"/>
                  <a:gd name="T17" fmla="*/ 130 w 130"/>
                  <a:gd name="T18" fmla="*/ 87 h 87"/>
                </a:gdLst>
                <a:ahLst/>
                <a:cxnLst>
                  <a:cxn ang="T10">
                    <a:pos x="T0" y="T1"/>
                  </a:cxn>
                  <a:cxn ang="T11">
                    <a:pos x="T2" y="T3"/>
                  </a:cxn>
                  <a:cxn ang="T12">
                    <a:pos x="T4" y="T5"/>
                  </a:cxn>
                  <a:cxn ang="T13">
                    <a:pos x="T6" y="T7"/>
                  </a:cxn>
                  <a:cxn ang="T14">
                    <a:pos x="T8" y="T9"/>
                  </a:cxn>
                </a:cxnLst>
                <a:rect l="T15" t="T16" r="T17" b="T18"/>
                <a:pathLst>
                  <a:path w="130" h="87">
                    <a:moveTo>
                      <a:pt x="0" y="0"/>
                    </a:moveTo>
                    <a:lnTo>
                      <a:pt x="129" y="35"/>
                    </a:lnTo>
                    <a:lnTo>
                      <a:pt x="129" y="86"/>
                    </a:lnTo>
                    <a:lnTo>
                      <a:pt x="0" y="50"/>
                    </a:lnTo>
                    <a:lnTo>
                      <a:pt x="0" y="0"/>
                    </a:lnTo>
                  </a:path>
                </a:pathLst>
              </a:custGeom>
              <a:solidFill>
                <a:schemeClr val="bg1"/>
              </a:solidFill>
              <a:ln w="12699" cap="rnd">
                <a:solidFill>
                  <a:srgbClr val="000000"/>
                </a:solidFill>
                <a:round/>
                <a:headEnd/>
                <a:tailEnd/>
              </a:ln>
            </p:spPr>
            <p:txBody>
              <a:bodyPr/>
              <a:lstStyle/>
              <a:p>
                <a:endParaRPr lang="fr-FR"/>
              </a:p>
            </p:txBody>
          </p:sp>
          <p:sp>
            <p:nvSpPr>
              <p:cNvPr id="7221" name="Freeform 155">
                <a:extLst>
                  <a:ext uri="{FF2B5EF4-FFF2-40B4-BE49-F238E27FC236}">
                    <a16:creationId xmlns:a16="http://schemas.microsoft.com/office/drawing/2014/main" id="{1763B666-7B75-4526-A9B9-DE80FD23E0D3}"/>
                  </a:ext>
                </a:extLst>
              </p:cNvPr>
              <p:cNvSpPr>
                <a:spLocks/>
              </p:cNvSpPr>
              <p:nvPr/>
            </p:nvSpPr>
            <p:spPr bwMode="auto">
              <a:xfrm>
                <a:off x="1505" y="3764"/>
                <a:ext cx="67" cy="40"/>
              </a:xfrm>
              <a:custGeom>
                <a:avLst/>
                <a:gdLst>
                  <a:gd name="T0" fmla="*/ 66 w 67"/>
                  <a:gd name="T1" fmla="*/ 39 h 40"/>
                  <a:gd name="T2" fmla="*/ 0 w 67"/>
                  <a:gd name="T3" fmla="*/ 21 h 40"/>
                  <a:gd name="T4" fmla="*/ 0 w 67"/>
                  <a:gd name="T5" fmla="*/ 0 h 40"/>
                  <a:gd name="T6" fmla="*/ 66 w 67"/>
                  <a:gd name="T7" fmla="*/ 16 h 40"/>
                  <a:gd name="T8" fmla="*/ 66 w 67"/>
                  <a:gd name="T9" fmla="*/ 39 h 40"/>
                  <a:gd name="T10" fmla="*/ 0 60000 65536"/>
                  <a:gd name="T11" fmla="*/ 0 60000 65536"/>
                  <a:gd name="T12" fmla="*/ 0 60000 65536"/>
                  <a:gd name="T13" fmla="*/ 0 60000 65536"/>
                  <a:gd name="T14" fmla="*/ 0 60000 65536"/>
                  <a:gd name="T15" fmla="*/ 0 w 67"/>
                  <a:gd name="T16" fmla="*/ 0 h 40"/>
                  <a:gd name="T17" fmla="*/ 67 w 67"/>
                  <a:gd name="T18" fmla="*/ 40 h 40"/>
                </a:gdLst>
                <a:ahLst/>
                <a:cxnLst>
                  <a:cxn ang="T10">
                    <a:pos x="T0" y="T1"/>
                  </a:cxn>
                  <a:cxn ang="T11">
                    <a:pos x="T2" y="T3"/>
                  </a:cxn>
                  <a:cxn ang="T12">
                    <a:pos x="T4" y="T5"/>
                  </a:cxn>
                  <a:cxn ang="T13">
                    <a:pos x="T6" y="T7"/>
                  </a:cxn>
                  <a:cxn ang="T14">
                    <a:pos x="T8" y="T9"/>
                  </a:cxn>
                </a:cxnLst>
                <a:rect l="T15" t="T16" r="T17" b="T18"/>
                <a:pathLst>
                  <a:path w="67" h="40">
                    <a:moveTo>
                      <a:pt x="66" y="39"/>
                    </a:moveTo>
                    <a:lnTo>
                      <a:pt x="0" y="21"/>
                    </a:lnTo>
                    <a:lnTo>
                      <a:pt x="0" y="0"/>
                    </a:lnTo>
                    <a:lnTo>
                      <a:pt x="66" y="16"/>
                    </a:lnTo>
                    <a:lnTo>
                      <a:pt x="66" y="39"/>
                    </a:lnTo>
                  </a:path>
                </a:pathLst>
              </a:custGeom>
              <a:solidFill>
                <a:srgbClr val="CECECE"/>
              </a:solidFill>
              <a:ln w="12699" cap="rnd">
                <a:solidFill>
                  <a:srgbClr val="000000"/>
                </a:solidFill>
                <a:round/>
                <a:headEnd/>
                <a:tailEnd/>
              </a:ln>
            </p:spPr>
            <p:txBody>
              <a:bodyPr/>
              <a:lstStyle/>
              <a:p>
                <a:endParaRPr lang="fr-FR"/>
              </a:p>
            </p:txBody>
          </p:sp>
          <p:sp>
            <p:nvSpPr>
              <p:cNvPr id="7222" name="Line 156">
                <a:extLst>
                  <a:ext uri="{FF2B5EF4-FFF2-40B4-BE49-F238E27FC236}">
                    <a16:creationId xmlns:a16="http://schemas.microsoft.com/office/drawing/2014/main" id="{E43792DD-E002-482B-889A-BDEC4595F566}"/>
                  </a:ext>
                </a:extLst>
              </p:cNvPr>
              <p:cNvSpPr>
                <a:spLocks noChangeShapeType="1"/>
              </p:cNvSpPr>
              <p:nvPr/>
            </p:nvSpPr>
            <p:spPr bwMode="auto">
              <a:xfrm>
                <a:off x="1625" y="3798"/>
                <a:ext cx="125" cy="3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23" name="Freeform 157">
                <a:extLst>
                  <a:ext uri="{FF2B5EF4-FFF2-40B4-BE49-F238E27FC236}">
                    <a16:creationId xmlns:a16="http://schemas.microsoft.com/office/drawing/2014/main" id="{B088FF26-5ABF-4C82-A7FB-54F569FC2ED8}"/>
                  </a:ext>
                </a:extLst>
              </p:cNvPr>
              <p:cNvSpPr>
                <a:spLocks/>
              </p:cNvSpPr>
              <p:nvPr/>
            </p:nvSpPr>
            <p:spPr bwMode="auto">
              <a:xfrm>
                <a:off x="1660" y="3816"/>
                <a:ext cx="47" cy="21"/>
              </a:xfrm>
              <a:custGeom>
                <a:avLst/>
                <a:gdLst>
                  <a:gd name="T0" fmla="*/ 0 w 47"/>
                  <a:gd name="T1" fmla="*/ 0 h 21"/>
                  <a:gd name="T2" fmla="*/ 0 w 47"/>
                  <a:gd name="T3" fmla="*/ 6 h 21"/>
                  <a:gd name="T4" fmla="*/ 46 w 47"/>
                  <a:gd name="T5" fmla="*/ 20 h 21"/>
                  <a:gd name="T6" fmla="*/ 46 w 47"/>
                  <a:gd name="T7" fmla="*/ 11 h 21"/>
                  <a:gd name="T8" fmla="*/ 0 w 47"/>
                  <a:gd name="T9" fmla="*/ 0 h 21"/>
                  <a:gd name="T10" fmla="*/ 0 60000 65536"/>
                  <a:gd name="T11" fmla="*/ 0 60000 65536"/>
                  <a:gd name="T12" fmla="*/ 0 60000 65536"/>
                  <a:gd name="T13" fmla="*/ 0 60000 65536"/>
                  <a:gd name="T14" fmla="*/ 0 60000 65536"/>
                  <a:gd name="T15" fmla="*/ 0 w 47"/>
                  <a:gd name="T16" fmla="*/ 0 h 21"/>
                  <a:gd name="T17" fmla="*/ 47 w 47"/>
                  <a:gd name="T18" fmla="*/ 21 h 21"/>
                </a:gdLst>
                <a:ahLst/>
                <a:cxnLst>
                  <a:cxn ang="T10">
                    <a:pos x="T0" y="T1"/>
                  </a:cxn>
                  <a:cxn ang="T11">
                    <a:pos x="T2" y="T3"/>
                  </a:cxn>
                  <a:cxn ang="T12">
                    <a:pos x="T4" y="T5"/>
                  </a:cxn>
                  <a:cxn ang="T13">
                    <a:pos x="T6" y="T7"/>
                  </a:cxn>
                  <a:cxn ang="T14">
                    <a:pos x="T8" y="T9"/>
                  </a:cxn>
                </a:cxnLst>
                <a:rect l="T15" t="T16" r="T17" b="T18"/>
                <a:pathLst>
                  <a:path w="47" h="21">
                    <a:moveTo>
                      <a:pt x="0" y="0"/>
                    </a:moveTo>
                    <a:lnTo>
                      <a:pt x="0" y="6"/>
                    </a:lnTo>
                    <a:lnTo>
                      <a:pt x="46" y="20"/>
                    </a:lnTo>
                    <a:lnTo>
                      <a:pt x="46" y="11"/>
                    </a:lnTo>
                    <a:lnTo>
                      <a:pt x="0" y="0"/>
                    </a:lnTo>
                  </a:path>
                </a:pathLst>
              </a:custGeom>
              <a:solidFill>
                <a:schemeClr val="tx1"/>
              </a:solidFill>
              <a:ln w="12699" cap="rnd">
                <a:solidFill>
                  <a:srgbClr val="000000"/>
                </a:solidFill>
                <a:round/>
                <a:headEnd/>
                <a:tailEnd/>
              </a:ln>
            </p:spPr>
            <p:txBody>
              <a:bodyPr/>
              <a:lstStyle/>
              <a:p>
                <a:endParaRPr lang="fr-FR"/>
              </a:p>
            </p:txBody>
          </p:sp>
          <p:sp>
            <p:nvSpPr>
              <p:cNvPr id="7224" name="Freeform 158">
                <a:extLst>
                  <a:ext uri="{FF2B5EF4-FFF2-40B4-BE49-F238E27FC236}">
                    <a16:creationId xmlns:a16="http://schemas.microsoft.com/office/drawing/2014/main" id="{A2B27F33-0660-4258-94E7-070F98DA35E2}"/>
                  </a:ext>
                </a:extLst>
              </p:cNvPr>
              <p:cNvSpPr>
                <a:spLocks/>
              </p:cNvSpPr>
              <p:nvPr/>
            </p:nvSpPr>
            <p:spPr bwMode="auto">
              <a:xfrm>
                <a:off x="1720" y="3832"/>
                <a:ext cx="17" cy="17"/>
              </a:xfrm>
              <a:custGeom>
                <a:avLst/>
                <a:gdLst>
                  <a:gd name="T0" fmla="*/ 0 w 17"/>
                  <a:gd name="T1" fmla="*/ 0 h 17"/>
                  <a:gd name="T2" fmla="*/ 0 w 17"/>
                  <a:gd name="T3" fmla="*/ 8 h 17"/>
                  <a:gd name="T4" fmla="*/ 16 w 17"/>
                  <a:gd name="T5" fmla="*/ 16 h 17"/>
                  <a:gd name="T6" fmla="*/ 16 w 17"/>
                  <a:gd name="T7" fmla="*/ 7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8"/>
                    </a:lnTo>
                    <a:lnTo>
                      <a:pt x="16" y="16"/>
                    </a:lnTo>
                    <a:lnTo>
                      <a:pt x="16" y="7"/>
                    </a:lnTo>
                    <a:lnTo>
                      <a:pt x="0" y="0"/>
                    </a:lnTo>
                  </a:path>
                </a:pathLst>
              </a:custGeom>
              <a:solidFill>
                <a:schemeClr val="tx1"/>
              </a:solidFill>
              <a:ln w="12699" cap="rnd">
                <a:solidFill>
                  <a:srgbClr val="000000"/>
                </a:solidFill>
                <a:round/>
                <a:headEnd/>
                <a:tailEnd/>
              </a:ln>
            </p:spPr>
            <p:txBody>
              <a:bodyPr/>
              <a:lstStyle/>
              <a:p>
                <a:endParaRPr lang="fr-FR"/>
              </a:p>
            </p:txBody>
          </p:sp>
          <p:sp>
            <p:nvSpPr>
              <p:cNvPr id="7225" name="Freeform 159">
                <a:extLst>
                  <a:ext uri="{FF2B5EF4-FFF2-40B4-BE49-F238E27FC236}">
                    <a16:creationId xmlns:a16="http://schemas.microsoft.com/office/drawing/2014/main" id="{AD55A942-F5B2-406C-87C4-2898C2402389}"/>
                  </a:ext>
                </a:extLst>
              </p:cNvPr>
              <p:cNvSpPr>
                <a:spLocks/>
              </p:cNvSpPr>
              <p:nvPr/>
            </p:nvSpPr>
            <p:spPr bwMode="auto">
              <a:xfrm>
                <a:off x="1660" y="3791"/>
                <a:ext cx="47" cy="20"/>
              </a:xfrm>
              <a:custGeom>
                <a:avLst/>
                <a:gdLst>
                  <a:gd name="T0" fmla="*/ 0 w 47"/>
                  <a:gd name="T1" fmla="*/ 0 h 20"/>
                  <a:gd name="T2" fmla="*/ 0 w 47"/>
                  <a:gd name="T3" fmla="*/ 7 h 20"/>
                  <a:gd name="T4" fmla="*/ 46 w 47"/>
                  <a:gd name="T5" fmla="*/ 19 h 20"/>
                  <a:gd name="T6" fmla="*/ 46 w 47"/>
                  <a:gd name="T7" fmla="*/ 12 h 20"/>
                  <a:gd name="T8" fmla="*/ 0 w 47"/>
                  <a:gd name="T9" fmla="*/ 0 h 20"/>
                  <a:gd name="T10" fmla="*/ 0 60000 65536"/>
                  <a:gd name="T11" fmla="*/ 0 60000 65536"/>
                  <a:gd name="T12" fmla="*/ 0 60000 65536"/>
                  <a:gd name="T13" fmla="*/ 0 60000 65536"/>
                  <a:gd name="T14" fmla="*/ 0 60000 65536"/>
                  <a:gd name="T15" fmla="*/ 0 w 47"/>
                  <a:gd name="T16" fmla="*/ 0 h 20"/>
                  <a:gd name="T17" fmla="*/ 47 w 47"/>
                  <a:gd name="T18" fmla="*/ 20 h 20"/>
                </a:gdLst>
                <a:ahLst/>
                <a:cxnLst>
                  <a:cxn ang="T10">
                    <a:pos x="T0" y="T1"/>
                  </a:cxn>
                  <a:cxn ang="T11">
                    <a:pos x="T2" y="T3"/>
                  </a:cxn>
                  <a:cxn ang="T12">
                    <a:pos x="T4" y="T5"/>
                  </a:cxn>
                  <a:cxn ang="T13">
                    <a:pos x="T6" y="T7"/>
                  </a:cxn>
                  <a:cxn ang="T14">
                    <a:pos x="T8" y="T9"/>
                  </a:cxn>
                </a:cxnLst>
                <a:rect l="T15" t="T16" r="T17" b="T18"/>
                <a:pathLst>
                  <a:path w="47" h="20">
                    <a:moveTo>
                      <a:pt x="0" y="0"/>
                    </a:moveTo>
                    <a:lnTo>
                      <a:pt x="0" y="7"/>
                    </a:lnTo>
                    <a:lnTo>
                      <a:pt x="46" y="19"/>
                    </a:lnTo>
                    <a:lnTo>
                      <a:pt x="46" y="12"/>
                    </a:lnTo>
                    <a:lnTo>
                      <a:pt x="0" y="0"/>
                    </a:lnTo>
                  </a:path>
                </a:pathLst>
              </a:custGeom>
              <a:solidFill>
                <a:schemeClr val="tx1"/>
              </a:solidFill>
              <a:ln w="12699" cap="rnd">
                <a:solidFill>
                  <a:srgbClr val="000000"/>
                </a:solidFill>
                <a:round/>
                <a:headEnd/>
                <a:tailEnd/>
              </a:ln>
            </p:spPr>
            <p:txBody>
              <a:bodyPr/>
              <a:lstStyle/>
              <a:p>
                <a:endParaRPr lang="fr-FR"/>
              </a:p>
            </p:txBody>
          </p:sp>
          <p:sp>
            <p:nvSpPr>
              <p:cNvPr id="7226" name="Line 160">
                <a:extLst>
                  <a:ext uri="{FF2B5EF4-FFF2-40B4-BE49-F238E27FC236}">
                    <a16:creationId xmlns:a16="http://schemas.microsoft.com/office/drawing/2014/main" id="{F5740AA5-8A08-4EE8-834D-111249166952}"/>
                  </a:ext>
                </a:extLst>
              </p:cNvPr>
              <p:cNvSpPr>
                <a:spLocks noChangeShapeType="1"/>
              </p:cNvSpPr>
              <p:nvPr/>
            </p:nvSpPr>
            <p:spPr bwMode="auto">
              <a:xfrm>
                <a:off x="1765" y="3816"/>
                <a:ext cx="54" cy="1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27" name="Line 161">
                <a:extLst>
                  <a:ext uri="{FF2B5EF4-FFF2-40B4-BE49-F238E27FC236}">
                    <a16:creationId xmlns:a16="http://schemas.microsoft.com/office/drawing/2014/main" id="{8E6C23B3-353C-44CE-B24C-8482591498CC}"/>
                  </a:ext>
                </a:extLst>
              </p:cNvPr>
              <p:cNvSpPr>
                <a:spLocks noChangeShapeType="1"/>
              </p:cNvSpPr>
              <p:nvPr/>
            </p:nvSpPr>
            <p:spPr bwMode="auto">
              <a:xfrm flipH="1" flipV="1">
                <a:off x="1489" y="3740"/>
                <a:ext cx="110" cy="29"/>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228" name="Freeform 162">
                <a:extLst>
                  <a:ext uri="{FF2B5EF4-FFF2-40B4-BE49-F238E27FC236}">
                    <a16:creationId xmlns:a16="http://schemas.microsoft.com/office/drawing/2014/main" id="{668A6CE3-FE42-4D4D-9086-41C976EAC0BF}"/>
                  </a:ext>
                </a:extLst>
              </p:cNvPr>
              <p:cNvSpPr>
                <a:spLocks/>
              </p:cNvSpPr>
              <p:nvPr/>
            </p:nvSpPr>
            <p:spPr bwMode="auto">
              <a:xfrm>
                <a:off x="1720" y="3808"/>
                <a:ext cx="17" cy="17"/>
              </a:xfrm>
              <a:custGeom>
                <a:avLst/>
                <a:gdLst>
                  <a:gd name="T0" fmla="*/ 0 w 17"/>
                  <a:gd name="T1" fmla="*/ 0 h 17"/>
                  <a:gd name="T2" fmla="*/ 0 w 17"/>
                  <a:gd name="T3" fmla="*/ 9 h 17"/>
                  <a:gd name="T4" fmla="*/ 16 w 17"/>
                  <a:gd name="T5" fmla="*/ 16 h 17"/>
                  <a:gd name="T6" fmla="*/ 16 w 17"/>
                  <a:gd name="T7" fmla="*/ 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9"/>
                    </a:lnTo>
                    <a:lnTo>
                      <a:pt x="16" y="16"/>
                    </a:lnTo>
                    <a:lnTo>
                      <a:pt x="16" y="6"/>
                    </a:lnTo>
                    <a:lnTo>
                      <a:pt x="0" y="0"/>
                    </a:lnTo>
                  </a:path>
                </a:pathLst>
              </a:custGeom>
              <a:solidFill>
                <a:schemeClr val="tx1"/>
              </a:solidFill>
              <a:ln w="12699" cap="rnd">
                <a:solidFill>
                  <a:srgbClr val="000000"/>
                </a:solidFill>
                <a:round/>
                <a:headEnd/>
                <a:tailEnd/>
              </a:ln>
            </p:spPr>
            <p:txBody>
              <a:bodyPr/>
              <a:lstStyle/>
              <a:p>
                <a:endParaRPr lang="fr-FR"/>
              </a:p>
            </p:txBody>
          </p:sp>
        </p:grpSp>
        <p:sp>
          <p:nvSpPr>
            <p:cNvPr id="7209" name="Freeform 163">
              <a:extLst>
                <a:ext uri="{FF2B5EF4-FFF2-40B4-BE49-F238E27FC236}">
                  <a16:creationId xmlns:a16="http://schemas.microsoft.com/office/drawing/2014/main" id="{4D4AB625-600A-46EA-8AB9-DA0D61C77484}"/>
                </a:ext>
              </a:extLst>
            </p:cNvPr>
            <p:cNvSpPr>
              <a:spLocks/>
            </p:cNvSpPr>
            <p:nvPr/>
          </p:nvSpPr>
          <p:spPr bwMode="auto">
            <a:xfrm>
              <a:off x="1668" y="3359"/>
              <a:ext cx="306" cy="296"/>
            </a:xfrm>
            <a:custGeom>
              <a:avLst/>
              <a:gdLst>
                <a:gd name="T0" fmla="*/ 251 w 306"/>
                <a:gd name="T1" fmla="*/ 295 h 296"/>
                <a:gd name="T2" fmla="*/ 305 w 306"/>
                <a:gd name="T3" fmla="*/ 229 h 296"/>
                <a:gd name="T4" fmla="*/ 305 w 306"/>
                <a:gd name="T5" fmla="*/ 50 h 296"/>
                <a:gd name="T6" fmla="*/ 80 w 306"/>
                <a:gd name="T7" fmla="*/ 0 h 296"/>
                <a:gd name="T8" fmla="*/ 0 w 306"/>
                <a:gd name="T9" fmla="*/ 22 h 296"/>
                <a:gd name="T10" fmla="*/ 0 60000 65536"/>
                <a:gd name="T11" fmla="*/ 0 60000 65536"/>
                <a:gd name="T12" fmla="*/ 0 60000 65536"/>
                <a:gd name="T13" fmla="*/ 0 60000 65536"/>
                <a:gd name="T14" fmla="*/ 0 60000 65536"/>
                <a:gd name="T15" fmla="*/ 0 w 306"/>
                <a:gd name="T16" fmla="*/ 0 h 296"/>
                <a:gd name="T17" fmla="*/ 306 w 306"/>
                <a:gd name="T18" fmla="*/ 296 h 296"/>
              </a:gdLst>
              <a:ahLst/>
              <a:cxnLst>
                <a:cxn ang="T10">
                  <a:pos x="T0" y="T1"/>
                </a:cxn>
                <a:cxn ang="T11">
                  <a:pos x="T2" y="T3"/>
                </a:cxn>
                <a:cxn ang="T12">
                  <a:pos x="T4" y="T5"/>
                </a:cxn>
                <a:cxn ang="T13">
                  <a:pos x="T6" y="T7"/>
                </a:cxn>
                <a:cxn ang="T14">
                  <a:pos x="T8" y="T9"/>
                </a:cxn>
              </a:cxnLst>
              <a:rect l="T15" t="T16" r="T17" b="T18"/>
              <a:pathLst>
                <a:path w="306" h="296">
                  <a:moveTo>
                    <a:pt x="251" y="295"/>
                  </a:moveTo>
                  <a:lnTo>
                    <a:pt x="305" y="229"/>
                  </a:lnTo>
                  <a:lnTo>
                    <a:pt x="305" y="50"/>
                  </a:lnTo>
                  <a:lnTo>
                    <a:pt x="80" y="0"/>
                  </a:lnTo>
                  <a:lnTo>
                    <a:pt x="0" y="22"/>
                  </a:lnTo>
                </a:path>
              </a:pathLst>
            </a:custGeom>
            <a:solidFill>
              <a:srgbClr val="DADADA"/>
            </a:solidFill>
            <a:ln w="12699" cap="rnd">
              <a:solidFill>
                <a:schemeClr val="tx1"/>
              </a:solidFill>
              <a:round/>
              <a:headEnd type="none" w="sm" len="sm"/>
              <a:tailEnd type="none" w="sm" len="sm"/>
            </a:ln>
          </p:spPr>
          <p:txBody>
            <a:bodyPr/>
            <a:lstStyle/>
            <a:p>
              <a:endParaRPr lang="fr-FR"/>
            </a:p>
          </p:txBody>
        </p:sp>
        <p:sp>
          <p:nvSpPr>
            <p:cNvPr id="7210" name="Freeform 164">
              <a:extLst>
                <a:ext uri="{FF2B5EF4-FFF2-40B4-BE49-F238E27FC236}">
                  <a16:creationId xmlns:a16="http://schemas.microsoft.com/office/drawing/2014/main" id="{52ABD030-B471-46F4-85C2-103C470FF6AF}"/>
                </a:ext>
              </a:extLst>
            </p:cNvPr>
            <p:cNvSpPr>
              <a:spLocks/>
            </p:cNvSpPr>
            <p:nvPr/>
          </p:nvSpPr>
          <p:spPr bwMode="auto">
            <a:xfrm>
              <a:off x="1819" y="3437"/>
              <a:ext cx="102" cy="326"/>
            </a:xfrm>
            <a:custGeom>
              <a:avLst/>
              <a:gdLst>
                <a:gd name="T0" fmla="*/ 0 w 102"/>
                <a:gd name="T1" fmla="*/ 325 h 326"/>
                <a:gd name="T2" fmla="*/ 0 w 102"/>
                <a:gd name="T3" fmla="*/ 52 h 326"/>
                <a:gd name="T4" fmla="*/ 101 w 102"/>
                <a:gd name="T5" fmla="*/ 0 h 326"/>
                <a:gd name="T6" fmla="*/ 101 w 102"/>
                <a:gd name="T7" fmla="*/ 262 h 326"/>
                <a:gd name="T8" fmla="*/ 0 w 102"/>
                <a:gd name="T9" fmla="*/ 325 h 326"/>
                <a:gd name="T10" fmla="*/ 0 60000 65536"/>
                <a:gd name="T11" fmla="*/ 0 60000 65536"/>
                <a:gd name="T12" fmla="*/ 0 60000 65536"/>
                <a:gd name="T13" fmla="*/ 0 60000 65536"/>
                <a:gd name="T14" fmla="*/ 0 60000 65536"/>
                <a:gd name="T15" fmla="*/ 0 w 102"/>
                <a:gd name="T16" fmla="*/ 0 h 326"/>
                <a:gd name="T17" fmla="*/ 102 w 102"/>
                <a:gd name="T18" fmla="*/ 326 h 326"/>
              </a:gdLst>
              <a:ahLst/>
              <a:cxnLst>
                <a:cxn ang="T10">
                  <a:pos x="T0" y="T1"/>
                </a:cxn>
                <a:cxn ang="T11">
                  <a:pos x="T2" y="T3"/>
                </a:cxn>
                <a:cxn ang="T12">
                  <a:pos x="T4" y="T5"/>
                </a:cxn>
                <a:cxn ang="T13">
                  <a:pos x="T6" y="T7"/>
                </a:cxn>
                <a:cxn ang="T14">
                  <a:pos x="T8" y="T9"/>
                </a:cxn>
              </a:cxnLst>
              <a:rect l="T15" t="T16" r="T17" b="T18"/>
              <a:pathLst>
                <a:path w="102" h="326">
                  <a:moveTo>
                    <a:pt x="0" y="325"/>
                  </a:moveTo>
                  <a:lnTo>
                    <a:pt x="0" y="52"/>
                  </a:lnTo>
                  <a:lnTo>
                    <a:pt x="101" y="0"/>
                  </a:lnTo>
                  <a:lnTo>
                    <a:pt x="101" y="262"/>
                  </a:lnTo>
                  <a:lnTo>
                    <a:pt x="0" y="325"/>
                  </a:lnTo>
                </a:path>
              </a:pathLst>
            </a:custGeom>
            <a:solidFill>
              <a:srgbClr val="DADADA"/>
            </a:solidFill>
            <a:ln w="12699" cap="rnd">
              <a:solidFill>
                <a:srgbClr val="000000"/>
              </a:solidFill>
              <a:round/>
              <a:headEnd/>
              <a:tailEnd/>
            </a:ln>
          </p:spPr>
          <p:txBody>
            <a:bodyPr/>
            <a:lstStyle/>
            <a:p>
              <a:endParaRPr lang="fr-FR"/>
            </a:p>
          </p:txBody>
        </p:sp>
        <p:sp>
          <p:nvSpPr>
            <p:cNvPr id="7211" name="Freeform 165">
              <a:extLst>
                <a:ext uri="{FF2B5EF4-FFF2-40B4-BE49-F238E27FC236}">
                  <a16:creationId xmlns:a16="http://schemas.microsoft.com/office/drawing/2014/main" id="{7EB17C58-4E5C-40BE-A95C-D073B4722706}"/>
                </a:ext>
              </a:extLst>
            </p:cNvPr>
            <p:cNvSpPr>
              <a:spLocks/>
            </p:cNvSpPr>
            <p:nvPr/>
          </p:nvSpPr>
          <p:spPr bwMode="auto">
            <a:xfrm>
              <a:off x="1508" y="3369"/>
              <a:ext cx="413" cy="121"/>
            </a:xfrm>
            <a:custGeom>
              <a:avLst/>
              <a:gdLst>
                <a:gd name="T0" fmla="*/ 311 w 413"/>
                <a:gd name="T1" fmla="*/ 120 h 121"/>
                <a:gd name="T2" fmla="*/ 0 w 413"/>
                <a:gd name="T3" fmla="*/ 46 h 121"/>
                <a:gd name="T4" fmla="*/ 115 w 413"/>
                <a:gd name="T5" fmla="*/ 0 h 121"/>
                <a:gd name="T6" fmla="*/ 412 w 413"/>
                <a:gd name="T7" fmla="*/ 67 h 121"/>
                <a:gd name="T8" fmla="*/ 311 w 413"/>
                <a:gd name="T9" fmla="*/ 120 h 121"/>
                <a:gd name="T10" fmla="*/ 0 60000 65536"/>
                <a:gd name="T11" fmla="*/ 0 60000 65536"/>
                <a:gd name="T12" fmla="*/ 0 60000 65536"/>
                <a:gd name="T13" fmla="*/ 0 60000 65536"/>
                <a:gd name="T14" fmla="*/ 0 60000 65536"/>
                <a:gd name="T15" fmla="*/ 0 w 413"/>
                <a:gd name="T16" fmla="*/ 0 h 121"/>
                <a:gd name="T17" fmla="*/ 413 w 413"/>
                <a:gd name="T18" fmla="*/ 121 h 121"/>
              </a:gdLst>
              <a:ahLst/>
              <a:cxnLst>
                <a:cxn ang="T10">
                  <a:pos x="T0" y="T1"/>
                </a:cxn>
                <a:cxn ang="T11">
                  <a:pos x="T2" y="T3"/>
                </a:cxn>
                <a:cxn ang="T12">
                  <a:pos x="T4" y="T5"/>
                </a:cxn>
                <a:cxn ang="T13">
                  <a:pos x="T6" y="T7"/>
                </a:cxn>
                <a:cxn ang="T14">
                  <a:pos x="T8" y="T9"/>
                </a:cxn>
              </a:cxnLst>
              <a:rect l="T15" t="T16" r="T17" b="T18"/>
              <a:pathLst>
                <a:path w="413" h="121">
                  <a:moveTo>
                    <a:pt x="311" y="120"/>
                  </a:moveTo>
                  <a:lnTo>
                    <a:pt x="0" y="46"/>
                  </a:lnTo>
                  <a:lnTo>
                    <a:pt x="115" y="0"/>
                  </a:lnTo>
                  <a:lnTo>
                    <a:pt x="412" y="67"/>
                  </a:lnTo>
                  <a:lnTo>
                    <a:pt x="311" y="120"/>
                  </a:lnTo>
                </a:path>
              </a:pathLst>
            </a:custGeom>
            <a:solidFill>
              <a:schemeClr val="bg1"/>
            </a:solidFill>
            <a:ln w="12699" cap="rnd">
              <a:solidFill>
                <a:srgbClr val="000000"/>
              </a:solidFill>
              <a:round/>
              <a:headEnd/>
              <a:tailEnd/>
            </a:ln>
          </p:spPr>
          <p:txBody>
            <a:bodyPr/>
            <a:lstStyle/>
            <a:p>
              <a:endParaRPr lang="fr-FR"/>
            </a:p>
          </p:txBody>
        </p:sp>
        <p:sp>
          <p:nvSpPr>
            <p:cNvPr id="7212" name="Freeform 166">
              <a:extLst>
                <a:ext uri="{FF2B5EF4-FFF2-40B4-BE49-F238E27FC236}">
                  <a16:creationId xmlns:a16="http://schemas.microsoft.com/office/drawing/2014/main" id="{6A92E438-1B3D-4699-B427-5462115187ED}"/>
                </a:ext>
              </a:extLst>
            </p:cNvPr>
            <p:cNvSpPr>
              <a:spLocks/>
            </p:cNvSpPr>
            <p:nvPr/>
          </p:nvSpPr>
          <p:spPr bwMode="auto">
            <a:xfrm>
              <a:off x="1569" y="3699"/>
              <a:ext cx="218" cy="66"/>
            </a:xfrm>
            <a:custGeom>
              <a:avLst/>
              <a:gdLst>
                <a:gd name="T0" fmla="*/ 0 w 218"/>
                <a:gd name="T1" fmla="*/ 0 h 66"/>
                <a:gd name="T2" fmla="*/ 0 w 218"/>
                <a:gd name="T3" fmla="*/ 11 h 66"/>
                <a:gd name="T4" fmla="*/ 199 w 218"/>
                <a:gd name="T5" fmla="*/ 65 h 66"/>
                <a:gd name="T6" fmla="*/ 217 w 218"/>
                <a:gd name="T7" fmla="*/ 56 h 66"/>
                <a:gd name="T8" fmla="*/ 0 60000 65536"/>
                <a:gd name="T9" fmla="*/ 0 60000 65536"/>
                <a:gd name="T10" fmla="*/ 0 60000 65536"/>
                <a:gd name="T11" fmla="*/ 0 60000 65536"/>
                <a:gd name="T12" fmla="*/ 0 w 218"/>
                <a:gd name="T13" fmla="*/ 0 h 66"/>
                <a:gd name="T14" fmla="*/ 218 w 218"/>
                <a:gd name="T15" fmla="*/ 66 h 66"/>
              </a:gdLst>
              <a:ahLst/>
              <a:cxnLst>
                <a:cxn ang="T8">
                  <a:pos x="T0" y="T1"/>
                </a:cxn>
                <a:cxn ang="T9">
                  <a:pos x="T2" y="T3"/>
                </a:cxn>
                <a:cxn ang="T10">
                  <a:pos x="T4" y="T5"/>
                </a:cxn>
                <a:cxn ang="T11">
                  <a:pos x="T6" y="T7"/>
                </a:cxn>
              </a:cxnLst>
              <a:rect l="T12" t="T13" r="T14" b="T15"/>
              <a:pathLst>
                <a:path w="218" h="66">
                  <a:moveTo>
                    <a:pt x="0" y="0"/>
                  </a:moveTo>
                  <a:lnTo>
                    <a:pt x="0" y="11"/>
                  </a:lnTo>
                  <a:lnTo>
                    <a:pt x="199" y="65"/>
                  </a:lnTo>
                  <a:lnTo>
                    <a:pt x="217" y="56"/>
                  </a:lnTo>
                </a:path>
              </a:pathLst>
            </a:custGeom>
            <a:solidFill>
              <a:srgbClr val="CECECE"/>
            </a:solidFill>
            <a:ln w="12699" cap="rnd">
              <a:solidFill>
                <a:schemeClr val="tx1"/>
              </a:solidFill>
              <a:round/>
              <a:headEnd type="none" w="sm" len="sm"/>
              <a:tailEnd type="none" w="sm" len="sm"/>
            </a:ln>
          </p:spPr>
          <p:txBody>
            <a:bodyPr/>
            <a:lstStyle/>
            <a:p>
              <a:endParaRPr lang="fr-FR"/>
            </a:p>
          </p:txBody>
        </p:sp>
        <p:sp>
          <p:nvSpPr>
            <p:cNvPr id="7213" name="Freeform 167">
              <a:extLst>
                <a:ext uri="{FF2B5EF4-FFF2-40B4-BE49-F238E27FC236}">
                  <a16:creationId xmlns:a16="http://schemas.microsoft.com/office/drawing/2014/main" id="{6FCF9018-7B65-49F9-81BD-8CCA0CBBAE5C}"/>
                </a:ext>
              </a:extLst>
            </p:cNvPr>
            <p:cNvSpPr>
              <a:spLocks/>
            </p:cNvSpPr>
            <p:nvPr/>
          </p:nvSpPr>
          <p:spPr bwMode="auto">
            <a:xfrm>
              <a:off x="1508" y="3415"/>
              <a:ext cx="312" cy="348"/>
            </a:xfrm>
            <a:custGeom>
              <a:avLst/>
              <a:gdLst>
                <a:gd name="T0" fmla="*/ 311 w 312"/>
                <a:gd name="T1" fmla="*/ 347 h 348"/>
                <a:gd name="T2" fmla="*/ 311 w 312"/>
                <a:gd name="T3" fmla="*/ 73 h 348"/>
                <a:gd name="T4" fmla="*/ 0 w 312"/>
                <a:gd name="T5" fmla="*/ 0 h 348"/>
                <a:gd name="T6" fmla="*/ 0 w 312"/>
                <a:gd name="T7" fmla="*/ 265 h 348"/>
                <a:gd name="T8" fmla="*/ 311 w 312"/>
                <a:gd name="T9" fmla="*/ 347 h 348"/>
                <a:gd name="T10" fmla="*/ 0 60000 65536"/>
                <a:gd name="T11" fmla="*/ 0 60000 65536"/>
                <a:gd name="T12" fmla="*/ 0 60000 65536"/>
                <a:gd name="T13" fmla="*/ 0 60000 65536"/>
                <a:gd name="T14" fmla="*/ 0 60000 65536"/>
                <a:gd name="T15" fmla="*/ 0 w 312"/>
                <a:gd name="T16" fmla="*/ 0 h 348"/>
                <a:gd name="T17" fmla="*/ 312 w 312"/>
                <a:gd name="T18" fmla="*/ 348 h 348"/>
              </a:gdLst>
              <a:ahLst/>
              <a:cxnLst>
                <a:cxn ang="T10">
                  <a:pos x="T0" y="T1"/>
                </a:cxn>
                <a:cxn ang="T11">
                  <a:pos x="T2" y="T3"/>
                </a:cxn>
                <a:cxn ang="T12">
                  <a:pos x="T4" y="T5"/>
                </a:cxn>
                <a:cxn ang="T13">
                  <a:pos x="T6" y="T7"/>
                </a:cxn>
                <a:cxn ang="T14">
                  <a:pos x="T8" y="T9"/>
                </a:cxn>
              </a:cxnLst>
              <a:rect l="T15" t="T16" r="T17" b="T18"/>
              <a:pathLst>
                <a:path w="312" h="348">
                  <a:moveTo>
                    <a:pt x="311" y="347"/>
                  </a:moveTo>
                  <a:lnTo>
                    <a:pt x="311" y="73"/>
                  </a:lnTo>
                  <a:lnTo>
                    <a:pt x="0" y="0"/>
                  </a:lnTo>
                  <a:lnTo>
                    <a:pt x="0" y="265"/>
                  </a:lnTo>
                  <a:lnTo>
                    <a:pt x="311" y="347"/>
                  </a:lnTo>
                </a:path>
              </a:pathLst>
            </a:custGeom>
            <a:solidFill>
              <a:schemeClr val="bg1"/>
            </a:solidFill>
            <a:ln w="12699" cap="rnd">
              <a:solidFill>
                <a:schemeClr val="tx1"/>
              </a:solidFill>
              <a:round/>
              <a:headEnd/>
              <a:tailEnd/>
            </a:ln>
          </p:spPr>
          <p:txBody>
            <a:bodyPr/>
            <a:lstStyle/>
            <a:p>
              <a:endParaRPr lang="fr-FR"/>
            </a:p>
          </p:txBody>
        </p:sp>
        <p:sp>
          <p:nvSpPr>
            <p:cNvPr id="7214" name="Freeform 168">
              <a:extLst>
                <a:ext uri="{FF2B5EF4-FFF2-40B4-BE49-F238E27FC236}">
                  <a16:creationId xmlns:a16="http://schemas.microsoft.com/office/drawing/2014/main" id="{BB5924D7-3086-4748-BF9B-4DF6FC21BC75}"/>
                </a:ext>
              </a:extLst>
            </p:cNvPr>
            <p:cNvSpPr>
              <a:spLocks/>
            </p:cNvSpPr>
            <p:nvPr/>
          </p:nvSpPr>
          <p:spPr bwMode="auto">
            <a:xfrm>
              <a:off x="1547" y="3454"/>
              <a:ext cx="227" cy="255"/>
            </a:xfrm>
            <a:custGeom>
              <a:avLst/>
              <a:gdLst>
                <a:gd name="T0" fmla="*/ 226 w 227"/>
                <a:gd name="T1" fmla="*/ 254 h 255"/>
                <a:gd name="T2" fmla="*/ 226 w 227"/>
                <a:gd name="T3" fmla="*/ 54 h 255"/>
                <a:gd name="T4" fmla="*/ 0 w 227"/>
                <a:gd name="T5" fmla="*/ 0 h 255"/>
                <a:gd name="T6" fmla="*/ 0 w 227"/>
                <a:gd name="T7" fmla="*/ 196 h 255"/>
                <a:gd name="T8" fmla="*/ 226 w 227"/>
                <a:gd name="T9" fmla="*/ 254 h 255"/>
                <a:gd name="T10" fmla="*/ 0 60000 65536"/>
                <a:gd name="T11" fmla="*/ 0 60000 65536"/>
                <a:gd name="T12" fmla="*/ 0 60000 65536"/>
                <a:gd name="T13" fmla="*/ 0 60000 65536"/>
                <a:gd name="T14" fmla="*/ 0 60000 65536"/>
                <a:gd name="T15" fmla="*/ 0 w 227"/>
                <a:gd name="T16" fmla="*/ 0 h 255"/>
                <a:gd name="T17" fmla="*/ 227 w 227"/>
                <a:gd name="T18" fmla="*/ 255 h 255"/>
              </a:gdLst>
              <a:ahLst/>
              <a:cxnLst>
                <a:cxn ang="T10">
                  <a:pos x="T0" y="T1"/>
                </a:cxn>
                <a:cxn ang="T11">
                  <a:pos x="T2" y="T3"/>
                </a:cxn>
                <a:cxn ang="T12">
                  <a:pos x="T4" y="T5"/>
                </a:cxn>
                <a:cxn ang="T13">
                  <a:pos x="T6" y="T7"/>
                </a:cxn>
                <a:cxn ang="T14">
                  <a:pos x="T8" y="T9"/>
                </a:cxn>
              </a:cxnLst>
              <a:rect l="T15" t="T16" r="T17" b="T18"/>
              <a:pathLst>
                <a:path w="227" h="255">
                  <a:moveTo>
                    <a:pt x="226" y="254"/>
                  </a:moveTo>
                  <a:lnTo>
                    <a:pt x="226" y="54"/>
                  </a:lnTo>
                  <a:lnTo>
                    <a:pt x="0" y="0"/>
                  </a:lnTo>
                  <a:lnTo>
                    <a:pt x="0" y="196"/>
                  </a:lnTo>
                  <a:lnTo>
                    <a:pt x="226" y="254"/>
                  </a:lnTo>
                </a:path>
              </a:pathLst>
            </a:custGeom>
            <a:solidFill>
              <a:srgbClr val="CECECE"/>
            </a:solidFill>
            <a:ln w="12699" cap="rnd">
              <a:solidFill>
                <a:schemeClr val="tx1"/>
              </a:solidFill>
              <a:round/>
              <a:headEnd/>
              <a:tailEnd/>
            </a:ln>
          </p:spPr>
          <p:txBody>
            <a:bodyPr/>
            <a:lstStyle/>
            <a:p>
              <a:endParaRPr lang="fr-FR"/>
            </a:p>
          </p:txBody>
        </p:sp>
        <p:sp>
          <p:nvSpPr>
            <p:cNvPr id="7215" name="Freeform 169">
              <a:extLst>
                <a:ext uri="{FF2B5EF4-FFF2-40B4-BE49-F238E27FC236}">
                  <a16:creationId xmlns:a16="http://schemas.microsoft.com/office/drawing/2014/main" id="{C35BE393-1497-44EB-9B28-BE4C35DE864D}"/>
                </a:ext>
              </a:extLst>
            </p:cNvPr>
            <p:cNvSpPr>
              <a:spLocks/>
            </p:cNvSpPr>
            <p:nvPr/>
          </p:nvSpPr>
          <p:spPr bwMode="auto">
            <a:xfrm>
              <a:off x="1564" y="3473"/>
              <a:ext cx="202" cy="216"/>
            </a:xfrm>
            <a:custGeom>
              <a:avLst/>
              <a:gdLst>
                <a:gd name="T0" fmla="*/ 201 w 202"/>
                <a:gd name="T1" fmla="*/ 215 h 216"/>
                <a:gd name="T2" fmla="*/ 201 w 202"/>
                <a:gd name="T3" fmla="*/ 46 h 216"/>
                <a:gd name="T4" fmla="*/ 0 w 202"/>
                <a:gd name="T5" fmla="*/ 0 h 216"/>
                <a:gd name="T6" fmla="*/ 0 w 202"/>
                <a:gd name="T7" fmla="*/ 166 h 216"/>
                <a:gd name="T8" fmla="*/ 201 w 202"/>
                <a:gd name="T9" fmla="*/ 215 h 216"/>
                <a:gd name="T10" fmla="*/ 0 60000 65536"/>
                <a:gd name="T11" fmla="*/ 0 60000 65536"/>
                <a:gd name="T12" fmla="*/ 0 60000 65536"/>
                <a:gd name="T13" fmla="*/ 0 60000 65536"/>
                <a:gd name="T14" fmla="*/ 0 60000 65536"/>
                <a:gd name="T15" fmla="*/ 0 w 202"/>
                <a:gd name="T16" fmla="*/ 0 h 216"/>
                <a:gd name="T17" fmla="*/ 202 w 202"/>
                <a:gd name="T18" fmla="*/ 216 h 216"/>
              </a:gdLst>
              <a:ahLst/>
              <a:cxnLst>
                <a:cxn ang="T10">
                  <a:pos x="T0" y="T1"/>
                </a:cxn>
                <a:cxn ang="T11">
                  <a:pos x="T2" y="T3"/>
                </a:cxn>
                <a:cxn ang="T12">
                  <a:pos x="T4" y="T5"/>
                </a:cxn>
                <a:cxn ang="T13">
                  <a:pos x="T6" y="T7"/>
                </a:cxn>
                <a:cxn ang="T14">
                  <a:pos x="T8" y="T9"/>
                </a:cxn>
              </a:cxnLst>
              <a:rect l="T15" t="T16" r="T17" b="T18"/>
              <a:pathLst>
                <a:path w="202" h="216">
                  <a:moveTo>
                    <a:pt x="201" y="215"/>
                  </a:moveTo>
                  <a:lnTo>
                    <a:pt x="201" y="46"/>
                  </a:lnTo>
                  <a:lnTo>
                    <a:pt x="0" y="0"/>
                  </a:lnTo>
                  <a:lnTo>
                    <a:pt x="0" y="166"/>
                  </a:lnTo>
                  <a:lnTo>
                    <a:pt x="201" y="215"/>
                  </a:lnTo>
                </a:path>
              </a:pathLst>
            </a:custGeom>
            <a:solidFill>
              <a:srgbClr val="00B7A5"/>
            </a:solidFill>
            <a:ln w="12699" cap="rnd">
              <a:solidFill>
                <a:schemeClr val="tx1"/>
              </a:solidFill>
              <a:round/>
              <a:headEnd/>
              <a:tailEnd/>
            </a:ln>
          </p:spPr>
          <p:txBody>
            <a:bodyPr/>
            <a:lstStyle/>
            <a:p>
              <a:endParaRPr lang="fr-FR"/>
            </a:p>
          </p:txBody>
        </p:sp>
        <p:sp>
          <p:nvSpPr>
            <p:cNvPr id="7216" name="Freeform 170">
              <a:extLst>
                <a:ext uri="{FF2B5EF4-FFF2-40B4-BE49-F238E27FC236}">
                  <a16:creationId xmlns:a16="http://schemas.microsoft.com/office/drawing/2014/main" id="{14EA7A61-5401-4605-AF15-C14AF188DFDB}"/>
                </a:ext>
              </a:extLst>
            </p:cNvPr>
            <p:cNvSpPr>
              <a:spLocks/>
            </p:cNvSpPr>
            <p:nvPr/>
          </p:nvSpPr>
          <p:spPr bwMode="auto">
            <a:xfrm>
              <a:off x="1585" y="3498"/>
              <a:ext cx="17" cy="51"/>
            </a:xfrm>
            <a:custGeom>
              <a:avLst/>
              <a:gdLst>
                <a:gd name="T0" fmla="*/ 0 w 17"/>
                <a:gd name="T1" fmla="*/ 0 h 51"/>
                <a:gd name="T2" fmla="*/ 16 w 17"/>
                <a:gd name="T3" fmla="*/ 3 h 51"/>
                <a:gd name="T4" fmla="*/ 16 w 17"/>
                <a:gd name="T5" fmla="*/ 50 h 51"/>
                <a:gd name="T6" fmla="*/ 0 w 17"/>
                <a:gd name="T7" fmla="*/ 47 h 51"/>
                <a:gd name="T8" fmla="*/ 0 w 17"/>
                <a:gd name="T9" fmla="*/ 0 h 51"/>
                <a:gd name="T10" fmla="*/ 0 60000 65536"/>
                <a:gd name="T11" fmla="*/ 0 60000 65536"/>
                <a:gd name="T12" fmla="*/ 0 60000 65536"/>
                <a:gd name="T13" fmla="*/ 0 60000 65536"/>
                <a:gd name="T14" fmla="*/ 0 60000 65536"/>
                <a:gd name="T15" fmla="*/ 0 w 17"/>
                <a:gd name="T16" fmla="*/ 0 h 51"/>
                <a:gd name="T17" fmla="*/ 17 w 17"/>
                <a:gd name="T18" fmla="*/ 51 h 51"/>
              </a:gdLst>
              <a:ahLst/>
              <a:cxnLst>
                <a:cxn ang="T10">
                  <a:pos x="T0" y="T1"/>
                </a:cxn>
                <a:cxn ang="T11">
                  <a:pos x="T2" y="T3"/>
                </a:cxn>
                <a:cxn ang="T12">
                  <a:pos x="T4" y="T5"/>
                </a:cxn>
                <a:cxn ang="T13">
                  <a:pos x="T6" y="T7"/>
                </a:cxn>
                <a:cxn ang="T14">
                  <a:pos x="T8" y="T9"/>
                </a:cxn>
              </a:cxnLst>
              <a:rect l="T15" t="T16" r="T17" b="T18"/>
              <a:pathLst>
                <a:path w="17" h="51">
                  <a:moveTo>
                    <a:pt x="0" y="0"/>
                  </a:moveTo>
                  <a:lnTo>
                    <a:pt x="16" y="3"/>
                  </a:lnTo>
                  <a:lnTo>
                    <a:pt x="16" y="50"/>
                  </a:lnTo>
                  <a:lnTo>
                    <a:pt x="0" y="47"/>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sp>
        <p:nvSpPr>
          <p:cNvPr id="7189" name="Line 171">
            <a:extLst>
              <a:ext uri="{FF2B5EF4-FFF2-40B4-BE49-F238E27FC236}">
                <a16:creationId xmlns:a16="http://schemas.microsoft.com/office/drawing/2014/main" id="{329CDADA-EBB7-4BCC-9D86-4DBA05057A96}"/>
              </a:ext>
            </a:extLst>
          </p:cNvPr>
          <p:cNvSpPr>
            <a:spLocks noChangeShapeType="1"/>
          </p:cNvSpPr>
          <p:nvPr/>
        </p:nvSpPr>
        <p:spPr bwMode="auto">
          <a:xfrm flipH="1">
            <a:off x="5334000" y="4572000"/>
            <a:ext cx="6858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90" name="Line 172">
            <a:extLst>
              <a:ext uri="{FF2B5EF4-FFF2-40B4-BE49-F238E27FC236}">
                <a16:creationId xmlns:a16="http://schemas.microsoft.com/office/drawing/2014/main" id="{9FF9297C-911B-4A74-82C5-DB88EFBC4629}"/>
              </a:ext>
            </a:extLst>
          </p:cNvPr>
          <p:cNvSpPr>
            <a:spLocks noChangeShapeType="1"/>
          </p:cNvSpPr>
          <p:nvPr/>
        </p:nvSpPr>
        <p:spPr bwMode="auto">
          <a:xfrm>
            <a:off x="6705600" y="4572000"/>
            <a:ext cx="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91" name="Line 173">
            <a:extLst>
              <a:ext uri="{FF2B5EF4-FFF2-40B4-BE49-F238E27FC236}">
                <a16:creationId xmlns:a16="http://schemas.microsoft.com/office/drawing/2014/main" id="{C41E5583-141D-46B2-876C-DBE0E20A6168}"/>
              </a:ext>
            </a:extLst>
          </p:cNvPr>
          <p:cNvSpPr>
            <a:spLocks noChangeShapeType="1"/>
          </p:cNvSpPr>
          <p:nvPr/>
        </p:nvSpPr>
        <p:spPr bwMode="auto">
          <a:xfrm>
            <a:off x="7086600" y="4572000"/>
            <a:ext cx="9144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92" name="AutoShape 78">
            <a:extLst>
              <a:ext uri="{FF2B5EF4-FFF2-40B4-BE49-F238E27FC236}">
                <a16:creationId xmlns:a16="http://schemas.microsoft.com/office/drawing/2014/main" id="{B3C7371B-B52F-411D-A46D-C3AAC419B085}"/>
              </a:ext>
            </a:extLst>
          </p:cNvPr>
          <p:cNvSpPr>
            <a:spLocks noChangeArrowheads="1"/>
          </p:cNvSpPr>
          <p:nvPr/>
        </p:nvSpPr>
        <p:spPr bwMode="auto">
          <a:xfrm>
            <a:off x="4495800" y="4800600"/>
            <a:ext cx="14478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Interpréteur</a:t>
            </a:r>
          </a:p>
        </p:txBody>
      </p:sp>
      <p:sp>
        <p:nvSpPr>
          <p:cNvPr id="7193" name="AutoShape 79">
            <a:extLst>
              <a:ext uri="{FF2B5EF4-FFF2-40B4-BE49-F238E27FC236}">
                <a16:creationId xmlns:a16="http://schemas.microsoft.com/office/drawing/2014/main" id="{E14DC688-3A5D-41CE-A457-25B623E784A8}"/>
              </a:ext>
            </a:extLst>
          </p:cNvPr>
          <p:cNvSpPr>
            <a:spLocks noChangeArrowheads="1"/>
          </p:cNvSpPr>
          <p:nvPr/>
        </p:nvSpPr>
        <p:spPr bwMode="auto">
          <a:xfrm>
            <a:off x="6019800" y="4800600"/>
            <a:ext cx="12192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Interpréteur</a:t>
            </a:r>
          </a:p>
        </p:txBody>
      </p:sp>
      <p:sp>
        <p:nvSpPr>
          <p:cNvPr id="7194" name="AutoShape 80">
            <a:extLst>
              <a:ext uri="{FF2B5EF4-FFF2-40B4-BE49-F238E27FC236}">
                <a16:creationId xmlns:a16="http://schemas.microsoft.com/office/drawing/2014/main" id="{94DCEC8E-57E4-421F-8050-EE6555D29B60}"/>
              </a:ext>
            </a:extLst>
          </p:cNvPr>
          <p:cNvSpPr>
            <a:spLocks noChangeArrowheads="1"/>
          </p:cNvSpPr>
          <p:nvPr/>
        </p:nvSpPr>
        <p:spPr bwMode="auto">
          <a:xfrm>
            <a:off x="7391400" y="4800600"/>
            <a:ext cx="1219200" cy="304800"/>
          </a:xfrm>
          <a:prstGeom prst="roundRect">
            <a:avLst>
              <a:gd name="adj" fmla="val 16667"/>
            </a:avLst>
          </a:prstGeom>
          <a:solidFill>
            <a:srgbClr val="00CCFF"/>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00"/>
              <a:t>Interpréteur</a:t>
            </a:r>
          </a:p>
        </p:txBody>
      </p:sp>
      <p:sp>
        <p:nvSpPr>
          <p:cNvPr id="7195" name="Line 174">
            <a:extLst>
              <a:ext uri="{FF2B5EF4-FFF2-40B4-BE49-F238E27FC236}">
                <a16:creationId xmlns:a16="http://schemas.microsoft.com/office/drawing/2014/main" id="{A2DE2309-CFD0-4E5E-A94C-F5A52514EA67}"/>
              </a:ext>
            </a:extLst>
          </p:cNvPr>
          <p:cNvSpPr>
            <a:spLocks noChangeShapeType="1"/>
          </p:cNvSpPr>
          <p:nvPr/>
        </p:nvSpPr>
        <p:spPr bwMode="auto">
          <a:xfrm>
            <a:off x="4343400" y="4343400"/>
            <a:ext cx="1295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7196" name="Text Box 175">
            <a:extLst>
              <a:ext uri="{FF2B5EF4-FFF2-40B4-BE49-F238E27FC236}">
                <a16:creationId xmlns:a16="http://schemas.microsoft.com/office/drawing/2014/main" id="{E0CF359F-58CA-401D-A721-880BEDEC2030}"/>
              </a:ext>
            </a:extLst>
          </p:cNvPr>
          <p:cNvSpPr txBox="1">
            <a:spLocks noChangeArrowheads="1"/>
          </p:cNvSpPr>
          <p:nvPr/>
        </p:nvSpPr>
        <p:spPr bwMode="auto">
          <a:xfrm>
            <a:off x="1371600" y="34290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800" b="1"/>
              <a:t>Programme Java</a:t>
            </a:r>
          </a:p>
        </p:txBody>
      </p:sp>
      <p:sp>
        <p:nvSpPr>
          <p:cNvPr id="7197" name="Text Box 176">
            <a:extLst>
              <a:ext uri="{FF2B5EF4-FFF2-40B4-BE49-F238E27FC236}">
                <a16:creationId xmlns:a16="http://schemas.microsoft.com/office/drawing/2014/main" id="{F8A55F3C-9D81-4062-B183-3D236ED8559F}"/>
              </a:ext>
            </a:extLst>
          </p:cNvPr>
          <p:cNvSpPr txBox="1">
            <a:spLocks noChangeArrowheads="1"/>
          </p:cNvSpPr>
          <p:nvPr/>
        </p:nvSpPr>
        <p:spPr bwMode="auto">
          <a:xfrm>
            <a:off x="3886200" y="649128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1800" b="1"/>
              <a:t>Windows</a:t>
            </a:r>
          </a:p>
        </p:txBody>
      </p:sp>
      <p:sp>
        <p:nvSpPr>
          <p:cNvPr id="7198" name="Text Box 177">
            <a:extLst>
              <a:ext uri="{FF2B5EF4-FFF2-40B4-BE49-F238E27FC236}">
                <a16:creationId xmlns:a16="http://schemas.microsoft.com/office/drawing/2014/main" id="{F7F6EAED-8AEB-43D2-88D4-E6FE4B635D9E}"/>
              </a:ext>
            </a:extLst>
          </p:cNvPr>
          <p:cNvSpPr txBox="1">
            <a:spLocks noChangeArrowheads="1"/>
          </p:cNvSpPr>
          <p:nvPr/>
        </p:nvSpPr>
        <p:spPr bwMode="auto">
          <a:xfrm>
            <a:off x="5410200" y="64849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1800" b="1"/>
              <a:t>Solaris</a:t>
            </a:r>
          </a:p>
        </p:txBody>
      </p:sp>
      <p:sp>
        <p:nvSpPr>
          <p:cNvPr id="7199" name="Text Box 178">
            <a:extLst>
              <a:ext uri="{FF2B5EF4-FFF2-40B4-BE49-F238E27FC236}">
                <a16:creationId xmlns:a16="http://schemas.microsoft.com/office/drawing/2014/main" id="{8C78B944-46F4-4591-B9C6-954111C81A78}"/>
              </a:ext>
            </a:extLst>
          </p:cNvPr>
          <p:cNvSpPr txBox="1">
            <a:spLocks noChangeArrowheads="1"/>
          </p:cNvSpPr>
          <p:nvPr/>
        </p:nvSpPr>
        <p:spPr bwMode="auto">
          <a:xfrm>
            <a:off x="6858000" y="64849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1800" b="1"/>
              <a:t>MacOS</a:t>
            </a:r>
          </a:p>
        </p:txBody>
      </p:sp>
      <p:grpSp>
        <p:nvGrpSpPr>
          <p:cNvPr id="7200" name="Group 181">
            <a:extLst>
              <a:ext uri="{FF2B5EF4-FFF2-40B4-BE49-F238E27FC236}">
                <a16:creationId xmlns:a16="http://schemas.microsoft.com/office/drawing/2014/main" id="{631FB853-6EBF-443E-80E9-8E5E8B0CADCB}"/>
              </a:ext>
            </a:extLst>
          </p:cNvPr>
          <p:cNvGrpSpPr>
            <a:grpSpLocks/>
          </p:cNvGrpSpPr>
          <p:nvPr/>
        </p:nvGrpSpPr>
        <p:grpSpPr bwMode="auto">
          <a:xfrm>
            <a:off x="4343400" y="2362200"/>
            <a:ext cx="1066800" cy="838200"/>
            <a:chOff x="1584" y="816"/>
            <a:chExt cx="672" cy="528"/>
          </a:xfrm>
        </p:grpSpPr>
        <p:sp>
          <p:nvSpPr>
            <p:cNvPr id="7201" name="AutoShape 182">
              <a:extLst>
                <a:ext uri="{FF2B5EF4-FFF2-40B4-BE49-F238E27FC236}">
                  <a16:creationId xmlns:a16="http://schemas.microsoft.com/office/drawing/2014/main" id="{AB36B645-AB4B-47D4-837F-D2E3A16B1AB1}"/>
                </a:ext>
              </a:extLst>
            </p:cNvPr>
            <p:cNvSpPr>
              <a:spLocks noChangeArrowheads="1"/>
            </p:cNvSpPr>
            <p:nvPr/>
          </p:nvSpPr>
          <p:spPr bwMode="auto">
            <a:xfrm flipH="1" flipV="1">
              <a:off x="1584" y="816"/>
              <a:ext cx="672" cy="528"/>
            </a:xfrm>
            <a:prstGeom prst="foldedCorner">
              <a:avLst>
                <a:gd name="adj" fmla="val 12500"/>
              </a:avLst>
            </a:prstGeom>
            <a:solidFill>
              <a:schemeClr val="bg1"/>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7202" name="Line 183">
              <a:extLst>
                <a:ext uri="{FF2B5EF4-FFF2-40B4-BE49-F238E27FC236}">
                  <a16:creationId xmlns:a16="http://schemas.microsoft.com/office/drawing/2014/main" id="{814B5131-F9E7-4684-8A1B-2AF477F5AEA4}"/>
                </a:ext>
              </a:extLst>
            </p:cNvPr>
            <p:cNvSpPr>
              <a:spLocks noChangeShapeType="1"/>
            </p:cNvSpPr>
            <p:nvPr/>
          </p:nvSpPr>
          <p:spPr bwMode="auto">
            <a:xfrm>
              <a:off x="1639" y="976"/>
              <a:ext cx="6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03" name="Line 184">
              <a:extLst>
                <a:ext uri="{FF2B5EF4-FFF2-40B4-BE49-F238E27FC236}">
                  <a16:creationId xmlns:a16="http://schemas.microsoft.com/office/drawing/2014/main" id="{AD9B2012-A311-4F54-B4B6-FB236156B763}"/>
                </a:ext>
              </a:extLst>
            </p:cNvPr>
            <p:cNvSpPr>
              <a:spLocks noChangeShapeType="1"/>
            </p:cNvSpPr>
            <p:nvPr/>
          </p:nvSpPr>
          <p:spPr bwMode="auto">
            <a:xfrm>
              <a:off x="1639" y="1040"/>
              <a:ext cx="4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04" name="Line 185">
              <a:extLst>
                <a:ext uri="{FF2B5EF4-FFF2-40B4-BE49-F238E27FC236}">
                  <a16:creationId xmlns:a16="http://schemas.microsoft.com/office/drawing/2014/main" id="{73B41CED-C3B3-4968-A40A-8C7813C1BF69}"/>
                </a:ext>
              </a:extLst>
            </p:cNvPr>
            <p:cNvSpPr>
              <a:spLocks noChangeShapeType="1"/>
            </p:cNvSpPr>
            <p:nvPr/>
          </p:nvSpPr>
          <p:spPr bwMode="auto">
            <a:xfrm>
              <a:off x="1639" y="1104"/>
              <a:ext cx="3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05" name="Line 186">
              <a:extLst>
                <a:ext uri="{FF2B5EF4-FFF2-40B4-BE49-F238E27FC236}">
                  <a16:creationId xmlns:a16="http://schemas.microsoft.com/office/drawing/2014/main" id="{C77FBFE1-7FE8-451F-B40E-6CDE7F091585}"/>
                </a:ext>
              </a:extLst>
            </p:cNvPr>
            <p:cNvSpPr>
              <a:spLocks noChangeShapeType="1"/>
            </p:cNvSpPr>
            <p:nvPr/>
          </p:nvSpPr>
          <p:spPr bwMode="auto">
            <a:xfrm>
              <a:off x="1639" y="1168"/>
              <a:ext cx="5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206" name="Line 187">
              <a:extLst>
                <a:ext uri="{FF2B5EF4-FFF2-40B4-BE49-F238E27FC236}">
                  <a16:creationId xmlns:a16="http://schemas.microsoft.com/office/drawing/2014/main" id="{F9E5BF87-702A-4032-AE2D-803D3A0E9E21}"/>
                </a:ext>
              </a:extLst>
            </p:cNvPr>
            <p:cNvSpPr>
              <a:spLocks noChangeShapeType="1"/>
            </p:cNvSpPr>
            <p:nvPr/>
          </p:nvSpPr>
          <p:spPr bwMode="auto">
            <a:xfrm>
              <a:off x="1639" y="123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4FD88F4-4809-4589-A17F-E127177A3058}"/>
              </a:ext>
            </a:extLst>
          </p:cNvPr>
          <p:cNvSpPr>
            <a:spLocks noGrp="1" noChangeArrowheads="1"/>
          </p:cNvSpPr>
          <p:nvPr>
            <p:ph type="title"/>
          </p:nvPr>
        </p:nvSpPr>
        <p:spPr/>
        <p:txBody>
          <a:bodyPr/>
          <a:lstStyle/>
          <a:p>
            <a:pPr eaLnBrk="1" hangingPunct="1"/>
            <a:r>
              <a:rPr lang="fr-FR" altLang="fr-FR"/>
              <a:t>Présentation du JDK</a:t>
            </a:r>
          </a:p>
        </p:txBody>
      </p:sp>
      <p:sp>
        <p:nvSpPr>
          <p:cNvPr id="3075" name="Oval 3">
            <a:extLst>
              <a:ext uri="{FF2B5EF4-FFF2-40B4-BE49-F238E27FC236}">
                <a16:creationId xmlns:a16="http://schemas.microsoft.com/office/drawing/2014/main" id="{AC9BE582-286B-41A6-A395-BEE173AA11BA}"/>
              </a:ext>
            </a:extLst>
          </p:cNvPr>
          <p:cNvSpPr>
            <a:spLocks noChangeArrowheads="1"/>
          </p:cNvSpPr>
          <p:nvPr/>
        </p:nvSpPr>
        <p:spPr bwMode="auto">
          <a:xfrm>
            <a:off x="1195754" y="2373923"/>
            <a:ext cx="1900604"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appletviewer</a:t>
            </a:r>
          </a:p>
        </p:txBody>
      </p:sp>
      <p:sp>
        <p:nvSpPr>
          <p:cNvPr id="3076" name="Oval 4">
            <a:extLst>
              <a:ext uri="{FF2B5EF4-FFF2-40B4-BE49-F238E27FC236}">
                <a16:creationId xmlns:a16="http://schemas.microsoft.com/office/drawing/2014/main" id="{E35E1DC1-ECA0-4269-9F95-F2D785CEE125}"/>
              </a:ext>
            </a:extLst>
          </p:cNvPr>
          <p:cNvSpPr>
            <a:spLocks noChangeArrowheads="1"/>
          </p:cNvSpPr>
          <p:nvPr/>
        </p:nvSpPr>
        <p:spPr bwMode="auto">
          <a:xfrm>
            <a:off x="3235569" y="1881554"/>
            <a:ext cx="1899138"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javac</a:t>
            </a:r>
          </a:p>
        </p:txBody>
      </p:sp>
      <p:sp>
        <p:nvSpPr>
          <p:cNvPr id="3077" name="Oval 5">
            <a:extLst>
              <a:ext uri="{FF2B5EF4-FFF2-40B4-BE49-F238E27FC236}">
                <a16:creationId xmlns:a16="http://schemas.microsoft.com/office/drawing/2014/main" id="{C2E06FD3-9407-4802-91EB-D4C0EB74DD24}"/>
              </a:ext>
            </a:extLst>
          </p:cNvPr>
          <p:cNvSpPr>
            <a:spLocks noChangeArrowheads="1"/>
          </p:cNvSpPr>
          <p:nvPr/>
        </p:nvSpPr>
        <p:spPr bwMode="auto">
          <a:xfrm>
            <a:off x="2672862" y="4132385"/>
            <a:ext cx="1899138"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javadoc</a:t>
            </a:r>
          </a:p>
        </p:txBody>
      </p:sp>
      <p:sp>
        <p:nvSpPr>
          <p:cNvPr id="3078" name="Oval 6">
            <a:extLst>
              <a:ext uri="{FF2B5EF4-FFF2-40B4-BE49-F238E27FC236}">
                <a16:creationId xmlns:a16="http://schemas.microsoft.com/office/drawing/2014/main" id="{EA65D071-E736-4D69-A30D-CFEDC0258DEE}"/>
              </a:ext>
            </a:extLst>
          </p:cNvPr>
          <p:cNvSpPr>
            <a:spLocks noChangeArrowheads="1"/>
          </p:cNvSpPr>
          <p:nvPr/>
        </p:nvSpPr>
        <p:spPr bwMode="auto">
          <a:xfrm>
            <a:off x="6049108" y="4202723"/>
            <a:ext cx="1899138"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jdb</a:t>
            </a:r>
          </a:p>
        </p:txBody>
      </p:sp>
      <p:sp>
        <p:nvSpPr>
          <p:cNvPr id="3079" name="Oval 7">
            <a:extLst>
              <a:ext uri="{FF2B5EF4-FFF2-40B4-BE49-F238E27FC236}">
                <a16:creationId xmlns:a16="http://schemas.microsoft.com/office/drawing/2014/main" id="{CC9625AA-FBC5-427D-B14F-7ED1D407750C}"/>
              </a:ext>
            </a:extLst>
          </p:cNvPr>
          <p:cNvSpPr>
            <a:spLocks noChangeArrowheads="1"/>
          </p:cNvSpPr>
          <p:nvPr/>
        </p:nvSpPr>
        <p:spPr bwMode="auto">
          <a:xfrm>
            <a:off x="5839558" y="2655277"/>
            <a:ext cx="1897673" cy="98473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java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B5AF1F6-46D8-459D-A712-C25467E06952}"/>
              </a:ext>
            </a:extLst>
          </p:cNvPr>
          <p:cNvSpPr>
            <a:spLocks noGrp="1" noChangeArrowheads="1"/>
          </p:cNvSpPr>
          <p:nvPr>
            <p:ph type="title"/>
          </p:nvPr>
        </p:nvSpPr>
        <p:spPr/>
        <p:txBody>
          <a:bodyPr/>
          <a:lstStyle/>
          <a:p>
            <a:pPr eaLnBrk="1" hangingPunct="1"/>
            <a:r>
              <a:rPr lang="fr-FR" altLang="fr-FR"/>
              <a:t>Premier programme</a:t>
            </a:r>
          </a:p>
        </p:txBody>
      </p:sp>
      <p:sp>
        <p:nvSpPr>
          <p:cNvPr id="4099" name="Text Box 4">
            <a:extLst>
              <a:ext uri="{FF2B5EF4-FFF2-40B4-BE49-F238E27FC236}">
                <a16:creationId xmlns:a16="http://schemas.microsoft.com/office/drawing/2014/main" id="{53F36A2F-CF27-40E5-BCD6-8984DC689881}"/>
              </a:ext>
            </a:extLst>
          </p:cNvPr>
          <p:cNvSpPr txBox="1">
            <a:spLocks noChangeArrowheads="1"/>
          </p:cNvSpPr>
          <p:nvPr/>
        </p:nvSpPr>
        <p:spPr bwMode="auto">
          <a:xfrm>
            <a:off x="422031" y="2022231"/>
            <a:ext cx="365760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a:t>PremierProgramme.java</a:t>
            </a:r>
          </a:p>
        </p:txBody>
      </p:sp>
      <p:sp>
        <p:nvSpPr>
          <p:cNvPr id="4100" name="AutoShape 6">
            <a:extLst>
              <a:ext uri="{FF2B5EF4-FFF2-40B4-BE49-F238E27FC236}">
                <a16:creationId xmlns:a16="http://schemas.microsoft.com/office/drawing/2014/main" id="{8E121144-2F8A-4016-824F-9E99103B3986}"/>
              </a:ext>
            </a:extLst>
          </p:cNvPr>
          <p:cNvSpPr>
            <a:spLocks noChangeArrowheads="1"/>
          </p:cNvSpPr>
          <p:nvPr/>
        </p:nvSpPr>
        <p:spPr bwMode="auto">
          <a:xfrm flipH="1" flipV="1">
            <a:off x="422031" y="2444261"/>
            <a:ext cx="7596554" cy="2672862"/>
          </a:xfrm>
          <a:prstGeom prst="foldedCorner">
            <a:avLst>
              <a:gd name="adj" fmla="val 563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a:latin typeface="Courier New" panose="02070309020205020404" pitchFamily="49" charset="0"/>
              </a:rPr>
              <a:t>public class PremierProgramme {</a:t>
            </a:r>
          </a:p>
          <a:p>
            <a:pPr eaLnBrk="1" hangingPunct="1">
              <a:spcBef>
                <a:spcPct val="50000"/>
              </a:spcBef>
              <a:buClrTx/>
              <a:buFontTx/>
              <a:buNone/>
            </a:pPr>
            <a:r>
              <a:rPr lang="fr-FR" altLang="fr-FR" sz="1292">
                <a:latin typeface="Courier New" panose="02070309020205020404" pitchFamily="49" charset="0"/>
              </a:rPr>
              <a:t>	public static void main(String[ ] args) {</a:t>
            </a:r>
          </a:p>
          <a:p>
            <a:pPr eaLnBrk="1" hangingPunct="1">
              <a:spcBef>
                <a:spcPct val="50000"/>
              </a:spcBef>
              <a:buClrTx/>
              <a:buFontTx/>
              <a:buNone/>
            </a:pPr>
            <a:r>
              <a:rPr lang="fr-FR" altLang="fr-FR" sz="1292">
                <a:latin typeface="Courier New" panose="02070309020205020404" pitchFamily="49" charset="0"/>
              </a:rPr>
              <a:t>		System.out.println("java vous souhaite la bienvenue");</a:t>
            </a:r>
          </a:p>
          <a:p>
            <a:pPr eaLnBrk="1" hangingPunct="1">
              <a:spcBef>
                <a:spcPct val="50000"/>
              </a:spcBef>
              <a:buClrTx/>
              <a:buFontTx/>
              <a:buNone/>
            </a:pPr>
            <a:r>
              <a:rPr lang="fr-FR" altLang="fr-FR" sz="1292">
                <a:latin typeface="Courier New" panose="02070309020205020404" pitchFamily="49" charset="0"/>
              </a:rPr>
              <a:t>	}</a:t>
            </a:r>
          </a:p>
          <a:p>
            <a:pPr eaLnBrk="1" hangingPunct="1">
              <a:spcBef>
                <a:spcPct val="50000"/>
              </a:spcBef>
              <a:buClrTx/>
              <a:buFontTx/>
              <a:buNone/>
            </a:pPr>
            <a:r>
              <a:rPr lang="fr-FR" altLang="fr-FR" sz="1292">
                <a:latin typeface="Courier New" panose="02070309020205020404" pitchFamily="49" charset="0"/>
              </a:rPr>
              <a:t>}</a:t>
            </a:r>
          </a:p>
          <a:p>
            <a:pPr eaLnBrk="1" hangingPunct="1">
              <a:spcBef>
                <a:spcPct val="0"/>
              </a:spcBef>
              <a:buClrTx/>
              <a:buFontTx/>
              <a:buNone/>
            </a:pPr>
            <a:endParaRPr lang="fr-FR" altLang="fr-FR" sz="1292">
              <a:latin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DFAD8A5-9697-4D60-B3A5-E453649F56B8}"/>
              </a:ext>
            </a:extLst>
          </p:cNvPr>
          <p:cNvSpPr>
            <a:spLocks noGrp="1" noChangeArrowheads="1"/>
          </p:cNvSpPr>
          <p:nvPr>
            <p:ph type="title"/>
          </p:nvPr>
        </p:nvSpPr>
        <p:spPr/>
        <p:txBody>
          <a:bodyPr/>
          <a:lstStyle/>
          <a:p>
            <a:pPr eaLnBrk="1" hangingPunct="1"/>
            <a:r>
              <a:rPr lang="fr-FR" altLang="fr-FR"/>
              <a:t>Compiler et exécuter du code Java</a:t>
            </a:r>
          </a:p>
        </p:txBody>
      </p:sp>
      <p:sp>
        <p:nvSpPr>
          <p:cNvPr id="5123" name="Rectangle 3">
            <a:extLst>
              <a:ext uri="{FF2B5EF4-FFF2-40B4-BE49-F238E27FC236}">
                <a16:creationId xmlns:a16="http://schemas.microsoft.com/office/drawing/2014/main" id="{DD009E30-C7C5-45CC-B543-330D11B1D395}"/>
              </a:ext>
            </a:extLst>
          </p:cNvPr>
          <p:cNvSpPr>
            <a:spLocks noGrp="1" noChangeArrowheads="1"/>
          </p:cNvSpPr>
          <p:nvPr>
            <p:ph type="body" idx="1"/>
          </p:nvPr>
        </p:nvSpPr>
        <p:spPr>
          <a:xfrm>
            <a:off x="279889" y="1475643"/>
            <a:ext cx="8598877" cy="3253154"/>
          </a:xfrm>
        </p:spPr>
        <p:txBody>
          <a:bodyPr/>
          <a:lstStyle/>
          <a:p>
            <a:pPr eaLnBrk="1" hangingPunct="1"/>
            <a:r>
              <a:rPr lang="fr-FR" altLang="fr-FR"/>
              <a:t>On compile grâce à la commande </a:t>
            </a:r>
            <a:r>
              <a:rPr lang="fr-FR" altLang="fr-FR">
                <a:latin typeface="Courier New" panose="02070309020205020404" pitchFamily="49" charset="0"/>
              </a:rPr>
              <a:t>javac</a:t>
            </a:r>
            <a:endParaRPr lang="fr-FR" altLang="fr-FR"/>
          </a:p>
          <a:p>
            <a:pPr eaLnBrk="1" hangingPunct="1">
              <a:buFont typeface="Monotype Sorts" pitchFamily="2" charset="2"/>
              <a:buNone/>
            </a:pPr>
            <a:r>
              <a:rPr lang="fr-FR" altLang="fr-FR">
                <a:latin typeface="Courier New" panose="02070309020205020404" pitchFamily="49" charset="0"/>
              </a:rPr>
              <a:t>	javac </a:t>
            </a:r>
            <a:r>
              <a:rPr lang="fr-FR" altLang="fr-FR" b="1">
                <a:latin typeface="Courier New" panose="02070309020205020404" pitchFamily="49" charset="0"/>
              </a:rPr>
              <a:t>[&lt;options&gt;] &lt;fichier[s]-source[s]&gt;</a:t>
            </a:r>
            <a:endParaRPr lang="fr-FR" altLang="fr-FR"/>
          </a:p>
          <a:p>
            <a:pPr lvl="1" eaLnBrk="1" hangingPunct="1"/>
            <a:r>
              <a:rPr lang="fr-FR" altLang="fr-FR"/>
              <a:t>Exemple :</a:t>
            </a:r>
          </a:p>
          <a:p>
            <a:pPr lvl="1" eaLnBrk="1" hangingPunct="1">
              <a:buFontTx/>
              <a:buNone/>
            </a:pPr>
            <a:r>
              <a:rPr lang="fr-FR" altLang="fr-FR">
                <a:latin typeface="Courier New" panose="02070309020205020404" pitchFamily="49" charset="0"/>
              </a:rPr>
              <a:t>	</a:t>
            </a:r>
            <a:r>
              <a:rPr lang="fr-FR" altLang="fr-FR" b="1">
                <a:latin typeface="Courier New" panose="02070309020205020404" pitchFamily="49" charset="0"/>
              </a:rPr>
              <a:t>javac</a:t>
            </a:r>
            <a:r>
              <a:rPr lang="fr-FR" altLang="fr-FR">
                <a:latin typeface="Courier New" panose="02070309020205020404" pitchFamily="49" charset="0"/>
              </a:rPr>
              <a:t> CarnetAdresse.java</a:t>
            </a:r>
          </a:p>
          <a:p>
            <a:pPr lvl="1" eaLnBrk="1" hangingPunct="1">
              <a:buFontTx/>
              <a:buNone/>
            </a:pPr>
            <a:r>
              <a:rPr lang="fr-FR" altLang="fr-FR">
                <a:latin typeface="Courier New" panose="02070309020205020404" pitchFamily="49" charset="0"/>
              </a:rPr>
              <a:t>	</a:t>
            </a:r>
            <a:r>
              <a:rPr lang="fr-FR" altLang="fr-FR" b="1">
                <a:latin typeface="Courier New" panose="02070309020205020404" pitchFamily="49" charset="0"/>
              </a:rPr>
              <a:t>javac</a:t>
            </a:r>
            <a:r>
              <a:rPr lang="fr-FR" altLang="fr-FR">
                <a:latin typeface="Courier New" panose="02070309020205020404" pitchFamily="49" charset="0"/>
              </a:rPr>
              <a:t> *.java</a:t>
            </a:r>
            <a:endParaRPr lang="fr-FR" altLang="fr-FR" b="1">
              <a:latin typeface="Courier New" panose="02070309020205020404" pitchFamily="49" charset="0"/>
            </a:endParaRPr>
          </a:p>
          <a:p>
            <a:pPr lvl="1" eaLnBrk="1" hangingPunct="1">
              <a:buFontTx/>
              <a:buNone/>
            </a:pPr>
            <a:endParaRPr lang="fr-FR" altLang="fr-FR" b="1">
              <a:latin typeface="Courier New" panose="02070309020205020404" pitchFamily="49" charset="0"/>
            </a:endParaRPr>
          </a:p>
          <a:p>
            <a:pPr eaLnBrk="1" hangingPunct="1"/>
            <a:r>
              <a:rPr lang="fr-FR" altLang="fr-FR"/>
              <a:t>On lance une exécution grâce à la commande  </a:t>
            </a:r>
            <a:r>
              <a:rPr lang="fr-FR" altLang="fr-FR">
                <a:latin typeface="Courier New" panose="02070309020205020404" pitchFamily="49" charset="0"/>
              </a:rPr>
              <a:t>java</a:t>
            </a:r>
            <a:endParaRPr lang="fr-FR" altLang="fr-FR"/>
          </a:p>
          <a:p>
            <a:pPr eaLnBrk="1" hangingPunct="1">
              <a:buFont typeface="Monotype Sorts" pitchFamily="2" charset="2"/>
              <a:buNone/>
            </a:pPr>
            <a:r>
              <a:rPr lang="fr-FR" altLang="fr-FR">
                <a:latin typeface="Courier New" panose="02070309020205020404" pitchFamily="49" charset="0"/>
              </a:rPr>
              <a:t>	java </a:t>
            </a:r>
            <a:r>
              <a:rPr lang="fr-FR" altLang="fr-FR" b="1">
                <a:latin typeface="Courier New" panose="02070309020205020404" pitchFamily="49" charset="0"/>
              </a:rPr>
              <a:t>[&lt;options&gt;] &lt;nom-de-classe&gt;</a:t>
            </a:r>
          </a:p>
          <a:p>
            <a:pPr lvl="1" eaLnBrk="1" hangingPunct="1"/>
            <a:r>
              <a:rPr lang="fr-FR" altLang="fr-FR"/>
              <a:t>Exemple :</a:t>
            </a:r>
          </a:p>
          <a:p>
            <a:pPr lvl="1" eaLnBrk="1" hangingPunct="1">
              <a:buFontTx/>
              <a:buNone/>
            </a:pPr>
            <a:r>
              <a:rPr lang="fr-FR" altLang="fr-FR"/>
              <a:t>	</a:t>
            </a:r>
            <a:r>
              <a:rPr lang="fr-FR" altLang="fr-FR" b="1">
                <a:latin typeface="Courier New" panose="02070309020205020404" pitchFamily="49" charset="0"/>
              </a:rPr>
              <a:t>java</a:t>
            </a:r>
            <a:r>
              <a:rPr lang="fr-FR" altLang="fr-FR">
                <a:latin typeface="Courier New" panose="02070309020205020404" pitchFamily="49" charset="0"/>
              </a:rPr>
              <a:t> CarnetAdresse</a:t>
            </a:r>
            <a:endParaRPr lang="fr-FR" altLang="fr-FR" b="1"/>
          </a:p>
        </p:txBody>
      </p:sp>
      <p:sp>
        <p:nvSpPr>
          <p:cNvPr id="5124" name="AutoShape 4">
            <a:extLst>
              <a:ext uri="{FF2B5EF4-FFF2-40B4-BE49-F238E27FC236}">
                <a16:creationId xmlns:a16="http://schemas.microsoft.com/office/drawing/2014/main" id="{28736363-193D-415A-AE87-2857268FB1B5}"/>
              </a:ext>
            </a:extLst>
          </p:cNvPr>
          <p:cNvSpPr>
            <a:spLocks noChangeArrowheads="1"/>
          </p:cNvSpPr>
          <p:nvPr/>
        </p:nvSpPr>
        <p:spPr bwMode="blackWhite">
          <a:xfrm>
            <a:off x="5635869" y="2631831"/>
            <a:ext cx="2514600" cy="1055077"/>
          </a:xfrm>
          <a:prstGeom prst="star24">
            <a:avLst>
              <a:gd name="adj" fmla="val 37500"/>
            </a:avLst>
          </a:prstGeom>
          <a:solidFill>
            <a:srgbClr val="FFFFCC"/>
          </a:solidFill>
          <a:ln w="9525">
            <a:solidFill>
              <a:srgbClr val="000000"/>
            </a:solidFill>
            <a:miter lim="800000"/>
            <a:headEnd/>
            <a:tailEnd/>
          </a:ln>
        </p:spPr>
        <p:txBody>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108"/>
              <a:t>Majuscules et minuscules sont significatives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E0F98B7-4DC7-4429-8B48-3C276943BE14}"/>
              </a:ext>
            </a:extLst>
          </p:cNvPr>
          <p:cNvSpPr>
            <a:spLocks noGrp="1" noChangeArrowheads="1"/>
          </p:cNvSpPr>
          <p:nvPr>
            <p:ph type="title"/>
          </p:nvPr>
        </p:nvSpPr>
        <p:spPr/>
        <p:txBody>
          <a:bodyPr/>
          <a:lstStyle/>
          <a:p>
            <a:pPr eaLnBrk="1" hangingPunct="1"/>
            <a:r>
              <a:rPr lang="fr-FR" altLang="fr-FR"/>
              <a:t>Bibliothèques de classes</a:t>
            </a:r>
          </a:p>
        </p:txBody>
      </p:sp>
      <p:sp>
        <p:nvSpPr>
          <p:cNvPr id="6147" name="Rectangle 3">
            <a:extLst>
              <a:ext uri="{FF2B5EF4-FFF2-40B4-BE49-F238E27FC236}">
                <a16:creationId xmlns:a16="http://schemas.microsoft.com/office/drawing/2014/main" id="{481823F6-33FB-4B66-A60C-FC4B3A9DEE48}"/>
              </a:ext>
            </a:extLst>
          </p:cNvPr>
          <p:cNvSpPr>
            <a:spLocks noGrp="1" noChangeArrowheads="1"/>
          </p:cNvSpPr>
          <p:nvPr>
            <p:ph type="body" idx="1"/>
          </p:nvPr>
        </p:nvSpPr>
        <p:spPr>
          <a:xfrm>
            <a:off x="279889" y="1475643"/>
            <a:ext cx="8598877" cy="3525715"/>
          </a:xfrm>
        </p:spPr>
        <p:txBody>
          <a:bodyPr/>
          <a:lstStyle/>
          <a:p>
            <a:pPr marL="212487" indent="-212487" eaLnBrk="1" hangingPunct="1"/>
            <a:r>
              <a:rPr lang="fr-FR" altLang="fr-FR" sz="2215"/>
              <a:t>Java est livré avec un ensemble de classes impressionnant</a:t>
            </a:r>
          </a:p>
          <a:p>
            <a:pPr marL="633062" lvl="1" indent="-315066" eaLnBrk="1" hangingPunct="1"/>
            <a:r>
              <a:rPr lang="fr-FR" altLang="fr-FR" sz="1846"/>
              <a:t>Plus de 400 000 fichiers classes !</a:t>
            </a:r>
          </a:p>
          <a:p>
            <a:pPr marL="633062" lvl="1" indent="-315066" eaLnBrk="1" hangingPunct="1"/>
            <a:r>
              <a:rPr lang="fr-FR" altLang="fr-FR" sz="1846"/>
              <a:t>Interface utilisateur graphique (GUI)</a:t>
            </a:r>
          </a:p>
          <a:p>
            <a:pPr marL="633062" lvl="1" indent="-315066" eaLnBrk="1" hangingPunct="1"/>
            <a:r>
              <a:rPr lang="fr-FR" altLang="fr-FR" sz="1846"/>
              <a:t>Réseau</a:t>
            </a:r>
          </a:p>
          <a:p>
            <a:pPr marL="633062" lvl="1" indent="-315066" eaLnBrk="1" hangingPunct="1"/>
            <a:r>
              <a:rPr lang="fr-FR" altLang="fr-FR" sz="1846"/>
              <a:t>Internationalisation</a:t>
            </a:r>
          </a:p>
          <a:p>
            <a:pPr marL="633062" lvl="1" indent="-315066" eaLnBrk="1" hangingPunct="1"/>
            <a:r>
              <a:rPr lang="fr-FR" altLang="fr-FR" sz="1846"/>
              <a:t>Accès aux bases de données</a:t>
            </a:r>
          </a:p>
          <a:p>
            <a:pPr marL="633062" lvl="1" indent="-315066" eaLnBrk="1" hangingPunct="1"/>
            <a:r>
              <a:rPr lang="fr-FR" altLang="fr-FR" sz="1846"/>
              <a:t>Applications distribuées</a:t>
            </a:r>
          </a:p>
          <a:p>
            <a:pPr marL="633062" lvl="1" indent="-315066" eaLnBrk="1" hangingPunct="1"/>
            <a:r>
              <a:rPr lang="fr-FR" altLang="fr-FR" sz="1846"/>
              <a:t>Et encore davantage !</a:t>
            </a:r>
          </a:p>
          <a:p>
            <a:pPr marL="212487" indent="-212487" eaLnBrk="1" hangingPunct="1"/>
            <a:r>
              <a:rPr lang="fr-FR" altLang="fr-FR" sz="2215"/>
              <a:t>N'espérez pas tout apprendre d'un coup !</a:t>
            </a:r>
          </a:p>
          <a:p>
            <a:pPr marL="633062" lvl="1" indent="-315066" eaLnBrk="1" hangingPunct="1"/>
            <a:r>
              <a:rPr lang="fr-FR" altLang="fr-FR" sz="1846"/>
              <a:t>Nous verrons un grand nombre de bibliothèques importantes cette semaine</a:t>
            </a:r>
          </a:p>
          <a:p>
            <a:pPr marL="633062" lvl="1" indent="-315066" eaLnBrk="1" hangingPunct="1"/>
            <a:r>
              <a:rPr lang="fr-FR" altLang="fr-FR" sz="1846"/>
              <a:t>L'ensemble est bien balisé !</a:t>
            </a:r>
          </a:p>
          <a:p>
            <a:pPr marL="1009676" lvl="2" indent="-200763" eaLnBrk="1" hangingPunct="1"/>
            <a:r>
              <a:rPr lang="fr-FR" altLang="fr-FR" sz="1662"/>
              <a:t>Comme un réseau routier</a:t>
            </a:r>
          </a:p>
        </p:txBody>
      </p:sp>
    </p:spTree>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3062</TotalTime>
  <Words>1975</Words>
  <Application>Microsoft Office PowerPoint</Application>
  <PresentationFormat>Affichage à l'écran (4:3)</PresentationFormat>
  <Paragraphs>226</Paragraphs>
  <Slides>28</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Century Schoolbook</vt:lpstr>
      <vt:lpstr>Courier New</vt:lpstr>
      <vt:lpstr>Monotype Sorts</vt:lpstr>
      <vt:lpstr>Tahoma</vt:lpstr>
      <vt:lpstr>Times New Roman</vt:lpstr>
      <vt:lpstr>cvc</vt:lpstr>
      <vt:lpstr>Présentation PowerPoint</vt:lpstr>
      <vt:lpstr>Java</vt:lpstr>
      <vt:lpstr>La Plate-forme JAVA</vt:lpstr>
      <vt:lpstr>Le langage</vt:lpstr>
      <vt:lpstr>Concepts</vt:lpstr>
      <vt:lpstr>Présentation du JDK</vt:lpstr>
      <vt:lpstr>Premier programme</vt:lpstr>
      <vt:lpstr>Compiler et exécuter du code Java</vt:lpstr>
      <vt:lpstr>Bibliothèques de classes</vt:lpstr>
      <vt:lpstr>Où Java recherche-t-il les classes ?</vt:lpstr>
      <vt:lpstr>Présentation PowerPoint</vt:lpstr>
      <vt:lpstr>Historique</vt:lpstr>
      <vt:lpstr>L'allié de Java</vt:lpstr>
      <vt:lpstr>Conteneur léger</vt:lpstr>
      <vt:lpstr>Spring</vt:lpstr>
      <vt:lpstr>Principes</vt:lpstr>
      <vt:lpstr>Abstraction</vt:lpstr>
      <vt:lpstr>Composition de Spring</vt:lpstr>
      <vt:lpstr>Spring Core</vt:lpstr>
      <vt:lpstr>Présentation PowerPoint</vt:lpstr>
      <vt:lpstr>Présentation PowerPoint</vt:lpstr>
      <vt:lpstr>Présentation PowerPoint</vt:lpstr>
      <vt:lpstr>Spring Boot</vt:lpstr>
      <vt:lpstr>Architecture</vt:lpstr>
      <vt:lpstr>Avantages</vt:lpstr>
      <vt:lpstr>Présentation PowerPoint</vt:lpstr>
      <vt:lpstr>Présentation PowerPoint</vt:lpstr>
      <vt:lpstr>IntelliJ</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192</cp:revision>
  <dcterms:created xsi:type="dcterms:W3CDTF">2000-04-10T19:33:12Z</dcterms:created>
  <dcterms:modified xsi:type="dcterms:W3CDTF">2020-07-15T08:45:00Z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