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64" r:id="rId2"/>
    <p:sldId id="305" r:id="rId3"/>
    <p:sldId id="306" r:id="rId4"/>
    <p:sldId id="307" r:id="rId5"/>
    <p:sldId id="308" r:id="rId6"/>
    <p:sldId id="309" r:id="rId7"/>
    <p:sldId id="288" r:id="rId8"/>
    <p:sldId id="399" r:id="rId9"/>
    <p:sldId id="349" r:id="rId10"/>
    <p:sldId id="413" r:id="rId11"/>
    <p:sldId id="346" r:id="rId12"/>
    <p:sldId id="347" r:id="rId13"/>
    <p:sldId id="410" r:id="rId14"/>
    <p:sldId id="414" r:id="rId15"/>
    <p:sldId id="415" r:id="rId16"/>
    <p:sldId id="417" r:id="rId17"/>
    <p:sldId id="418" r:id="rId18"/>
    <p:sldId id="419" r:id="rId19"/>
    <p:sldId id="421" r:id="rId20"/>
    <p:sldId id="420" r:id="rId21"/>
    <p:sldId id="409" r:id="rId22"/>
    <p:sldId id="416" r:id="rId23"/>
    <p:sldId id="357" r:id="rId24"/>
    <p:sldId id="422" r:id="rId25"/>
    <p:sldId id="424" r:id="rId26"/>
    <p:sldId id="423" r:id="rId27"/>
    <p:sldId id="425" r:id="rId28"/>
    <p:sldId id="426" r:id="rId29"/>
    <p:sldId id="433" r:id="rId30"/>
    <p:sldId id="427" r:id="rId31"/>
    <p:sldId id="432" r:id="rId32"/>
    <p:sldId id="429" r:id="rId33"/>
    <p:sldId id="430" r:id="rId34"/>
    <p:sldId id="431" r:id="rId35"/>
    <p:sldId id="428" r:id="rId36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32801A36-62FD-4FB0-AEE7-A6C76E8998C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4E343870-637C-4A2C-8ED4-2FB611EE612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&lt;ipf&gt;R,5: Object Persistence Considerations&lt;/ipf&gt;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&lt;ipf&gt;L,6: Object Relational Mapping (ORM)&lt;/ipf&gt;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&lt;ipf&gt;R,7: ORM Solutions&lt;/ipf&gt;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239713"/>
            <a:ext cx="5100638" cy="38258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5850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&lt;ipf&gt;R,9: The Intentions of Hibernate&lt;/ipf&gt;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t>&lt;ipf&gt;L,10: Hibernate Architecture&lt;/ipf&gt;</a:t>
            </a:r>
          </a:p>
          <a:p>
            <a:pPr eaLnBrk="1" hangingPunct="1"/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17758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996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31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239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16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524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023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090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1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97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89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/>
              <a:t>Page </a:t>
            </a:r>
            <a:fld id="{AC551048-6D06-4290-88FE-1AED67B006C8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Spring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JPA</a:t>
            </a:r>
          </a:p>
        </p:txBody>
      </p:sp>
      <p:pic>
        <p:nvPicPr>
          <p:cNvPr id="4" name="Picture 2" descr="https://miro.medium.com/max/3798/1*gycg7f5bYLuR4ut_JAEs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62125"/>
            <a:ext cx="4612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Dépendances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Spring Boot</a:t>
            </a:r>
          </a:p>
          <a:p>
            <a:r>
              <a:rPr lang="fr-FR" altLang="fr-FR"/>
              <a:t>Lombok</a:t>
            </a:r>
          </a:p>
          <a:p>
            <a:r>
              <a:rPr lang="fr-FR" altLang="fr-FR"/>
              <a:t>Driver JDBC</a:t>
            </a:r>
          </a:p>
          <a:p>
            <a:r>
              <a:rPr lang="fr-FR" altLang="fr-FR"/>
              <a:t>Spring Data JPA</a:t>
            </a:r>
          </a:p>
          <a:p>
            <a:pPr lvl="1"/>
            <a:endParaRPr lang="fr-FR" altLang="fr-FR"/>
          </a:p>
        </p:txBody>
      </p:sp>
      <p:pic>
        <p:nvPicPr>
          <p:cNvPr id="1843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4508500"/>
            <a:ext cx="8991601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553075"/>
            <a:ext cx="7219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Entité persistente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Doivent importées javax.persistence.*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@entity</a:t>
            </a:r>
          </a:p>
          <a:p>
            <a:pPr lvl="1"/>
            <a:r>
              <a:rPr lang="fr-FR" altLang="fr-FR"/>
              <a:t>marque une classe comme entité</a:t>
            </a:r>
          </a:p>
          <a:p>
            <a:r>
              <a:rPr lang="fr-FR" altLang="fr-FR"/>
              <a:t>@table(name="Book")</a:t>
            </a:r>
          </a:p>
          <a:p>
            <a:pPr lvl="1"/>
            <a:r>
              <a:rPr lang="fr-FR" altLang="fr-FR"/>
              <a:t>créé le mapping vers la table</a:t>
            </a:r>
          </a:p>
          <a:p>
            <a:r>
              <a:rPr lang="fr-FR" altLang="fr-FR"/>
              <a:t>@Column(name="Price", nullable=false)</a:t>
            </a:r>
          </a:p>
          <a:p>
            <a:pPr lvl="1"/>
            <a:r>
              <a:rPr lang="fr-FR" altLang="fr-FR"/>
              <a:t>créé le mapping vers une colonne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Gestion des clés PK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@Id</a:t>
            </a:r>
          </a:p>
          <a:p>
            <a:pPr lvl="1"/>
            <a:r>
              <a:rPr lang="fr-FR" altLang="fr-FR"/>
              <a:t>Marque un attribut comme clé primaire</a:t>
            </a:r>
          </a:p>
          <a:p>
            <a:r>
              <a:rPr lang="fr-FR" altLang="fr-FR"/>
              <a:t>@GeneratedValue(strategy=GenerationType.IDENTITY)</a:t>
            </a:r>
          </a:p>
          <a:p>
            <a:pPr lvl="1"/>
            <a:r>
              <a:rPr lang="fr-FR" altLang="fr-FR"/>
              <a:t>Algorithme de génération de la clé</a:t>
            </a:r>
          </a:p>
          <a:p>
            <a:pPr lvl="1"/>
            <a:r>
              <a:rPr lang="fr-FR" altLang="fr-FR"/>
              <a:t>AUTO</a:t>
            </a:r>
          </a:p>
          <a:p>
            <a:pPr lvl="1"/>
            <a:r>
              <a:rPr lang="fr-FR" altLang="fr-FR"/>
              <a:t>IDENTITY</a:t>
            </a:r>
          </a:p>
          <a:p>
            <a:pPr lvl="1"/>
            <a:r>
              <a:rPr lang="fr-FR" altLang="fr-FR"/>
              <a:t>SEQUENCE</a:t>
            </a:r>
          </a:p>
          <a:p>
            <a:pPr lvl="1"/>
            <a:r>
              <a:rPr lang="fr-FR" altLang="fr-FR"/>
              <a:t>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Identity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Si la PK est auto-générée il faut sous traiter à la base a gestion de la PK</a:t>
            </a:r>
          </a:p>
          <a:p>
            <a:pPr lvl="1"/>
            <a:r>
              <a:rPr lang="fr-FR" altLang="fr-FR"/>
              <a:t>Key generator = identity</a:t>
            </a:r>
          </a:p>
          <a:p>
            <a:pPr lvl="1"/>
            <a:r>
              <a:rPr lang="fr-FR" altLang="fr-FR"/>
              <a:t>Pour Oracle il faut utiliser les sequences</a:t>
            </a:r>
          </a:p>
          <a:p>
            <a:r>
              <a:rPr lang="fr-FR" altLang="fr-FR"/>
              <a:t>Implémenter IEntity pour le pattern Entity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Rappel CrudRepository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Query Lookup Strategy</a:t>
            </a:r>
          </a:p>
        </p:txBody>
      </p:sp>
      <p:pic>
        <p:nvPicPr>
          <p:cNvPr id="2355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00438"/>
            <a:ext cx="6677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Find..By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7772400" cy="4114800"/>
          </a:xfrm>
        </p:spPr>
        <p:txBody>
          <a:bodyPr/>
          <a:lstStyle/>
          <a:p>
            <a:r>
              <a:rPr lang="fr-FR" altLang="fr-FR" sz="2400"/>
              <a:t>La norme FindBy permet d’effectuer une requête</a:t>
            </a:r>
          </a:p>
          <a:p>
            <a:pPr lvl="1"/>
            <a:r>
              <a:rPr lang="fr-FR" altLang="fr-FR" sz="2000"/>
              <a:t>De nombreuses option de nommage sont disponibles</a:t>
            </a:r>
          </a:p>
        </p:txBody>
      </p:sp>
      <p:pic>
        <p:nvPicPr>
          <p:cNvPr id="2458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349500"/>
            <a:ext cx="77247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Tri et pagination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2560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141663"/>
            <a:ext cx="5543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Sort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Il existe 2 façons de créer un Sort</a:t>
            </a:r>
          </a:p>
          <a:p>
            <a:endParaRPr lang="fr-FR" altLang="fr-FR"/>
          </a:p>
        </p:txBody>
      </p:sp>
      <p:pic>
        <p:nvPicPr>
          <p:cNvPr id="2662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052763"/>
            <a:ext cx="407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3888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Limiter les résultats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2765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6162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Lazy Loading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/>
              <a:t>Le lazy loading consiste à charger des objets uniquement lorsque l'on y accède explicitement</a:t>
            </a:r>
          </a:p>
          <a:p>
            <a:r>
              <a:rPr lang="fr-FR" altLang="fr-FR" sz="2400"/>
              <a:t>Livre peut posséder un attribut de type Utilisateur qui ne sera chargé que si l'ont y accède</a:t>
            </a:r>
          </a:p>
          <a:p>
            <a:r>
              <a:rPr lang="fr-FR" altLang="fr-FR" sz="2400"/>
              <a:t>Activé par défaut dans les relations *ToMany</a:t>
            </a:r>
          </a:p>
          <a:p>
            <a:r>
              <a:rPr lang="fr-FR" altLang="fr-FR" sz="2400"/>
              <a:t>Désactivé par défaut dans les relations ToOne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/>
              <a:t>Considérations sur la persistance des objets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686800" cy="1841500"/>
          </a:xfrm>
        </p:spPr>
        <p:txBody>
          <a:bodyPr/>
          <a:lstStyle/>
          <a:p>
            <a:r>
              <a:rPr lang="fr-FR" altLang="fr-FR" sz="2000"/>
              <a:t>Considérons les opérations </a:t>
            </a:r>
            <a:r>
              <a:rPr lang="fr-FR" altLang="fr-FR" sz="2000" u="sng"/>
              <a:t>C</a:t>
            </a:r>
            <a:r>
              <a:rPr lang="fr-FR" altLang="fr-FR" sz="2000"/>
              <a:t>reate, </a:t>
            </a:r>
            <a:r>
              <a:rPr lang="fr-FR" altLang="fr-FR" sz="2000" u="sng"/>
              <a:t>R</a:t>
            </a:r>
            <a:r>
              <a:rPr lang="fr-FR" altLang="fr-FR" sz="2000"/>
              <a:t>ead, </a:t>
            </a:r>
            <a:r>
              <a:rPr lang="fr-FR" altLang="fr-FR" sz="2000" u="sng"/>
              <a:t>U</a:t>
            </a:r>
            <a:r>
              <a:rPr lang="fr-FR" altLang="fr-FR" sz="2000"/>
              <a:t>pdate, </a:t>
            </a:r>
            <a:r>
              <a:rPr lang="fr-FR" altLang="fr-FR" sz="2000" u="sng"/>
              <a:t>D</a:t>
            </a:r>
            <a:r>
              <a:rPr lang="fr-FR" altLang="fr-FR" sz="2000"/>
              <a:t>elete en ce qui concerne les  </a:t>
            </a:r>
            <a:r>
              <a:rPr lang="fr-FR" alt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MusicRecording</a:t>
            </a:r>
          </a:p>
          <a:p>
            <a:pPr lvl="1"/>
            <a:r>
              <a:rPr lang="fr-FR" altLang="fr-FR" sz="1800"/>
              <a:t>Create :  Pourrait nécessiter des insertions dans plusieurs tables</a:t>
            </a:r>
          </a:p>
          <a:p>
            <a:pPr lvl="1"/>
            <a:r>
              <a:rPr lang="fr-FR" altLang="fr-FR" sz="1800"/>
              <a:t>Read :    Devons-nous lire toutes les données liées ? </a:t>
            </a:r>
          </a:p>
          <a:p>
            <a:pPr lvl="1"/>
            <a:r>
              <a:rPr lang="fr-FR" altLang="fr-FR" sz="1800"/>
              <a:t>Update : Quelles sont les parties du graphe des objets qui doivent changer ?</a:t>
            </a:r>
          </a:p>
          <a:p>
            <a:pPr lvl="1"/>
            <a:r>
              <a:rPr lang="fr-FR" altLang="fr-FR" sz="1800"/>
              <a:t>Delete :  Devons-nous supprimer toutes les données liées ?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blackWhite">
          <a:xfrm>
            <a:off x="4068763" y="5124450"/>
            <a:ext cx="1573212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 b="1">
                <a:cs typeface="Arial" panose="020B0604020202020204" pitchFamily="34" charset="0"/>
              </a:rPr>
              <a:t> Track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blackWhite">
          <a:xfrm>
            <a:off x="6604000" y="5124450"/>
            <a:ext cx="1576388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fr-FR" sz="1400" b="1">
                <a:cs typeface="Arial" panose="020B0604020202020204" pitchFamily="34" charset="0"/>
              </a:rPr>
              <a:t>Duration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6" name="Line 15"/>
          <p:cNvSpPr>
            <a:spLocks noChangeShapeType="1"/>
          </p:cNvSpPr>
          <p:nvPr/>
        </p:nvSpPr>
        <p:spPr bwMode="blackWhite">
          <a:xfrm>
            <a:off x="4060825" y="54387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7" name="Line 16"/>
          <p:cNvSpPr>
            <a:spLocks noChangeShapeType="1"/>
          </p:cNvSpPr>
          <p:nvPr/>
        </p:nvSpPr>
        <p:spPr bwMode="blackWhite">
          <a:xfrm>
            <a:off x="6604000" y="54514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8" name="Line 17"/>
          <p:cNvSpPr>
            <a:spLocks noChangeShapeType="1"/>
          </p:cNvSpPr>
          <p:nvPr/>
        </p:nvSpPr>
        <p:spPr bwMode="blackWhite">
          <a:xfrm>
            <a:off x="4065588" y="5762625"/>
            <a:ext cx="1579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9" name="Line 18"/>
          <p:cNvSpPr>
            <a:spLocks noChangeShapeType="1"/>
          </p:cNvSpPr>
          <p:nvPr/>
        </p:nvSpPr>
        <p:spPr bwMode="blackWhite">
          <a:xfrm>
            <a:off x="6610350" y="5776913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0" name="AutoShape 19"/>
          <p:cNvSpPr>
            <a:spLocks noChangeArrowheads="1"/>
          </p:cNvSpPr>
          <p:nvPr/>
        </p:nvSpPr>
        <p:spPr bwMode="blackWhite">
          <a:xfrm>
            <a:off x="3017838" y="5453063"/>
            <a:ext cx="214312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1" name="AutoShape 20"/>
          <p:cNvSpPr>
            <a:spLocks noChangeArrowheads="1"/>
          </p:cNvSpPr>
          <p:nvPr/>
        </p:nvSpPr>
        <p:spPr bwMode="blackWhite">
          <a:xfrm>
            <a:off x="5641975" y="5430838"/>
            <a:ext cx="214313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2" name="Line 21"/>
          <p:cNvSpPr>
            <a:spLocks noChangeShapeType="1"/>
          </p:cNvSpPr>
          <p:nvPr/>
        </p:nvSpPr>
        <p:spPr bwMode="blackWhite">
          <a:xfrm>
            <a:off x="3217863" y="5557838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3" name="Line 22"/>
          <p:cNvSpPr>
            <a:spLocks noChangeShapeType="1"/>
          </p:cNvSpPr>
          <p:nvPr/>
        </p:nvSpPr>
        <p:spPr bwMode="blackWhite">
          <a:xfrm flipV="1">
            <a:off x="5842000" y="5534025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blackWhite">
          <a:xfrm>
            <a:off x="3078163" y="51752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5" name="Text Box 24"/>
          <p:cNvSpPr txBox="1">
            <a:spLocks noChangeArrowheads="1"/>
          </p:cNvSpPr>
          <p:nvPr/>
        </p:nvSpPr>
        <p:spPr bwMode="blackWhite">
          <a:xfrm>
            <a:off x="3643313" y="5192713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1..*</a:t>
            </a:r>
          </a:p>
        </p:txBody>
      </p:sp>
      <p:grpSp>
        <p:nvGrpSpPr>
          <p:cNvPr id="5136" name="Group 25"/>
          <p:cNvGrpSpPr>
            <a:grpSpLocks/>
          </p:cNvGrpSpPr>
          <p:nvPr/>
        </p:nvGrpSpPr>
        <p:grpSpPr bwMode="auto">
          <a:xfrm>
            <a:off x="998538" y="3503613"/>
            <a:ext cx="2039937" cy="2536825"/>
            <a:chOff x="854" y="2057"/>
            <a:chExt cx="1285" cy="1598"/>
          </a:xfrm>
        </p:grpSpPr>
        <p:sp>
          <p:nvSpPr>
            <p:cNvPr id="5139" name="Text Box 4"/>
            <p:cNvSpPr txBox="1">
              <a:spLocks noChangeArrowheads="1"/>
            </p:cNvSpPr>
            <p:nvPr/>
          </p:nvSpPr>
          <p:spPr bwMode="blackWhite">
            <a:xfrm>
              <a:off x="867" y="2057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0" name="Text Box 5"/>
            <p:cNvSpPr txBox="1">
              <a:spLocks noChangeArrowheads="1"/>
            </p:cNvSpPr>
            <p:nvPr/>
          </p:nvSpPr>
          <p:spPr bwMode="blackWhite">
            <a:xfrm>
              <a:off x="854" y="3053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MusicRecording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1" name="AutoShape 6"/>
            <p:cNvSpPr>
              <a:spLocks noChangeArrowheads="1"/>
            </p:cNvSpPr>
            <p:nvPr/>
          </p:nvSpPr>
          <p:spPr bwMode="blackWhite">
            <a:xfrm>
              <a:off x="1432" y="2663"/>
              <a:ext cx="157" cy="10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5142" name="Line 7"/>
            <p:cNvSpPr>
              <a:spLocks noChangeShapeType="1"/>
            </p:cNvSpPr>
            <p:nvPr/>
          </p:nvSpPr>
          <p:spPr bwMode="blackWhite">
            <a:xfrm>
              <a:off x="1511" y="276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3" name="Line 8"/>
            <p:cNvSpPr>
              <a:spLocks noChangeShapeType="1"/>
            </p:cNvSpPr>
            <p:nvPr/>
          </p:nvSpPr>
          <p:spPr bwMode="blackWhite">
            <a:xfrm>
              <a:off x="860" y="2270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4" name="Line 9"/>
            <p:cNvSpPr>
              <a:spLocks noChangeShapeType="1"/>
            </p:cNvSpPr>
            <p:nvPr/>
          </p:nvSpPr>
          <p:spPr bwMode="blackWhite">
            <a:xfrm>
              <a:off x="863" y="245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5" name="Line 10"/>
            <p:cNvSpPr>
              <a:spLocks noChangeShapeType="1"/>
            </p:cNvSpPr>
            <p:nvPr/>
          </p:nvSpPr>
          <p:spPr bwMode="blackWhite">
            <a:xfrm>
              <a:off x="857" y="3279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6" name="Line 11"/>
            <p:cNvSpPr>
              <a:spLocks noChangeShapeType="1"/>
            </p:cNvSpPr>
            <p:nvPr/>
          </p:nvSpPr>
          <p:spPr bwMode="blackWhite">
            <a:xfrm>
              <a:off x="856" y="346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5137" name="Text Box 26"/>
          <p:cNvSpPr txBox="1">
            <a:spLocks noChangeArrowheads="1"/>
          </p:cNvSpPr>
          <p:nvPr/>
        </p:nvSpPr>
        <p:spPr bwMode="blackWhite">
          <a:xfrm>
            <a:off x="5699125" y="52038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blackWhite">
          <a:xfrm>
            <a:off x="6262688" y="52054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Containing et Streaming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Les requêtes retournent des Stream</a:t>
            </a:r>
          </a:p>
          <a:p>
            <a:pPr lvl="1"/>
            <a:r>
              <a:rPr lang="fr-FR" altLang="fr-FR"/>
              <a:t>Lazy loading</a:t>
            </a:r>
          </a:p>
        </p:txBody>
      </p:sp>
      <p:pic>
        <p:nvPicPr>
          <p:cNvPr id="2970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57563"/>
            <a:ext cx="6181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Associations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7575550" cy="4114800"/>
          </a:xfrm>
        </p:spPr>
        <p:txBody>
          <a:bodyPr/>
          <a:lstStyle/>
          <a:p>
            <a:r>
              <a:rPr lang="fr-FR" altLang="fr-FR"/>
              <a:t>Détermine à partir des FK les associations</a:t>
            </a:r>
          </a:p>
          <a:p>
            <a:pPr lvl="1"/>
            <a:r>
              <a:rPr lang="fr-FR" altLang="fr-FR"/>
              <a:t>1-1</a:t>
            </a:r>
          </a:p>
          <a:p>
            <a:pPr lvl="1"/>
            <a:r>
              <a:rPr lang="fr-FR" altLang="fr-FR"/>
              <a:t>1-n</a:t>
            </a:r>
          </a:p>
          <a:p>
            <a:pPr lvl="1"/>
            <a:r>
              <a:rPr lang="fr-FR" altLang="fr-FR"/>
              <a:t>0-n</a:t>
            </a:r>
          </a:p>
          <a:p>
            <a:pPr lvl="1"/>
            <a:r>
              <a:rPr lang="fr-FR" altLang="fr-FR"/>
              <a:t>n-m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81534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Expressions de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Supposons la table Person -&gt; </a:t>
            </a:r>
            <a:r>
              <a:rPr lang="fr-FR" dirty="0" err="1"/>
              <a:t>Address</a:t>
            </a:r>
            <a:r>
              <a:rPr lang="fr-FR" dirty="0"/>
              <a:t> -&gt; </a:t>
            </a:r>
            <a:r>
              <a:rPr lang="fr-FR" dirty="0" err="1"/>
              <a:t>ZipCode</a:t>
            </a:r>
            <a:endParaRPr lang="fr-FR" dirty="0"/>
          </a:p>
          <a:p>
            <a:pPr lvl="1">
              <a:defRPr/>
            </a:pPr>
            <a:r>
              <a:rPr lang="fr-FR" dirty="0"/>
              <a:t>Nous voulons accéder à </a:t>
            </a:r>
            <a:r>
              <a:rPr lang="fr-FR" dirty="0" err="1"/>
              <a:t>person.address.zipCode</a:t>
            </a:r>
            <a:endParaRPr lang="fr-FR" dirty="0"/>
          </a:p>
          <a:p>
            <a:pPr lvl="1">
              <a:defRPr/>
            </a:pPr>
            <a:endParaRPr lang="fr-FR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²</a:t>
            </a:r>
          </a:p>
          <a:p>
            <a:pPr lvl="1">
              <a:defRPr/>
            </a:pPr>
            <a:r>
              <a:rPr lang="fr-FR" dirty="0"/>
              <a:t>Il peut y a voir une ambiguïté </a:t>
            </a:r>
            <a:r>
              <a:rPr lang="fr-FR" dirty="0" err="1"/>
              <a:t>addresszip.code</a:t>
            </a:r>
            <a:endParaRPr lang="fr-FR" dirty="0"/>
          </a:p>
          <a:p>
            <a:pPr lvl="1">
              <a:defRPr/>
            </a:pPr>
            <a:r>
              <a:rPr lang="fr-FR" dirty="0"/>
              <a:t>L’écriture avec _ fonctionne mais est mal toléré par Java</a:t>
            </a:r>
          </a:p>
          <a:p>
            <a:pPr lvl="1">
              <a:defRPr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findByAddress_ZipCode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JPQL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Query Language</a:t>
            </a:r>
          </a:p>
          <a:p>
            <a:r>
              <a:rPr lang="fr-FR" altLang="fr-FR"/>
              <a:t>Langage de requête objet</a:t>
            </a:r>
          </a:p>
          <a:p>
            <a:pPr lvl="1"/>
            <a:r>
              <a:rPr lang="fr-FR" altLang="fr-FR"/>
              <a:t>N'est pas du SQL</a:t>
            </a:r>
          </a:p>
          <a:p>
            <a:r>
              <a:rPr lang="en-US" altLang="fr-FR"/>
              <a:t>select b from Book b</a:t>
            </a:r>
          </a:p>
          <a:p>
            <a:r>
              <a:rPr lang="en-US" altLang="fr-FR"/>
              <a:t>select b from Book b where b.id = 1</a:t>
            </a:r>
            <a:endParaRPr lang="fr-FR" altLang="fr-FR"/>
          </a:p>
          <a:p>
            <a:endParaRPr lang="fr-FR" alt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Intégration JPQL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379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08275"/>
            <a:ext cx="42767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467350"/>
            <a:ext cx="6572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JPQL nommé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>
          <a:xfrm>
            <a:off x="827088" y="1700213"/>
            <a:ext cx="7772400" cy="4114800"/>
          </a:xfrm>
        </p:spPr>
        <p:txBody>
          <a:bodyPr/>
          <a:lstStyle/>
          <a:p>
            <a:r>
              <a:rPr lang="fr-FR" altLang="fr-FR"/>
              <a:t>Il est possible d’avoir des requêtes paramétrées</a:t>
            </a:r>
          </a:p>
        </p:txBody>
      </p:sp>
      <p:pic>
        <p:nvPicPr>
          <p:cNvPr id="3482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284538"/>
            <a:ext cx="7886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Requêtes natives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Il est possible d’exécuter directement une requête SQL</a:t>
            </a:r>
          </a:p>
        </p:txBody>
      </p:sp>
      <p:pic>
        <p:nvPicPr>
          <p:cNvPr id="3584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4900"/>
            <a:ext cx="7429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Modifications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Delete fonctionne comme find</a:t>
            </a:r>
          </a:p>
          <a:p>
            <a:pPr lvl="1"/>
            <a:r>
              <a:rPr lang="fr-FR" altLang="fr-FR"/>
              <a:t>void deleteByRoleId(long roleId);</a:t>
            </a:r>
          </a:p>
          <a:p>
            <a:r>
              <a:rPr lang="fr-FR" altLang="fr-FR"/>
              <a:t>Pour update et insert il faut des requêtes JPQL et l’annotation @Modifying</a:t>
            </a:r>
          </a:p>
          <a:p>
            <a:r>
              <a:rPr lang="fr-FR" altLang="fr-FR"/>
              <a:t>Update</a:t>
            </a:r>
          </a:p>
        </p:txBody>
      </p:sp>
      <p:pic>
        <p:nvPicPr>
          <p:cNvPr id="3686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591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Modifications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delete</a:t>
            </a:r>
          </a:p>
        </p:txBody>
      </p:sp>
      <p:pic>
        <p:nvPicPr>
          <p:cNvPr id="3789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17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3B77-6DBF-43B1-A99F-EC083BA2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JDBC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FEA391-C048-42DD-A6F9-2EF722A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d'accéder en bas niveau à JDBC</a:t>
            </a:r>
          </a:p>
          <a:p>
            <a:r>
              <a:rPr lang="fr-FR" dirty="0"/>
              <a:t>Sous couche de JPA</a:t>
            </a:r>
          </a:p>
        </p:txBody>
      </p:sp>
    </p:spTree>
    <p:extLst>
      <p:ext uri="{BB962C8B-B14F-4D97-AF65-F5344CB8AC3E}">
        <p14:creationId xmlns:p14="http://schemas.microsoft.com/office/powerpoint/2010/main" val="352043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Mapping Objet Relationnel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495800"/>
          </a:xfrm>
        </p:spPr>
        <p:txBody>
          <a:bodyPr/>
          <a:lstStyle/>
          <a:p>
            <a:r>
              <a:rPr lang="fr-FR" altLang="fr-FR" sz="2000"/>
              <a:t>Le problème posé est celui de l’automatisation de la persistance des objets Java dans une base de données</a:t>
            </a:r>
          </a:p>
          <a:p>
            <a:r>
              <a:rPr lang="fr-FR" altLang="fr-FR" sz="2000"/>
              <a:t>Les solutions envisageables sont liées à beaucoup de questions que l’on peut se poser</a:t>
            </a:r>
          </a:p>
          <a:p>
            <a:pPr lvl="1"/>
            <a:r>
              <a:rPr lang="fr-FR" altLang="fr-FR" sz="1800"/>
              <a:t>Quelles doivent être les classes persistantes ?</a:t>
            </a:r>
          </a:p>
          <a:p>
            <a:pPr lvl="1"/>
            <a:r>
              <a:rPr lang="fr-FR" altLang="fr-FR" sz="1800"/>
              <a:t>Comment la correspondance avec les tables de la base est-elle définie ?</a:t>
            </a:r>
          </a:p>
          <a:p>
            <a:pPr lvl="1"/>
            <a:r>
              <a:rPr lang="fr-FR" altLang="fr-FR" sz="1800"/>
              <a:t>Comment gérer l’héritage ?</a:t>
            </a:r>
          </a:p>
          <a:p>
            <a:pPr lvl="1"/>
            <a:r>
              <a:rPr lang="fr-FR" altLang="fr-FR" sz="1800"/>
              <a:t>Comment représenter la durée de vie des objets et de leurs liens ? </a:t>
            </a:r>
          </a:p>
          <a:p>
            <a:pPr lvl="1"/>
            <a:r>
              <a:rPr lang="fr-FR" altLang="fr-FR" sz="1800"/>
              <a:t>Comment les requêtes peuvent-elles être automatisées et définies avec une vision orientée objet ?</a:t>
            </a:r>
          </a:p>
          <a:p>
            <a:r>
              <a:rPr lang="fr-FR" altLang="fr-FR" sz="2000"/>
              <a:t>Employer un outil destiné au mapping Objet Relationnel</a:t>
            </a:r>
          </a:p>
          <a:p>
            <a:pPr lvl="1"/>
            <a:r>
              <a:rPr lang="fr-FR" altLang="fr-FR" sz="1800"/>
              <a:t>Améliore la productivité </a:t>
            </a:r>
          </a:p>
          <a:p>
            <a:pPr lvl="1"/>
            <a:r>
              <a:rPr lang="fr-FR" altLang="fr-FR" sz="1800"/>
              <a:t>Améliore la maintenabilité du code</a:t>
            </a:r>
          </a:p>
          <a:p>
            <a:pPr lvl="1"/>
            <a:r>
              <a:rPr lang="fr-FR" altLang="fr-FR" sz="1800"/>
              <a:t>Permet une optimisation des performances de manière flexible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Configuration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Application.properties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spring.jpa.hibernate.ddl-auto=none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spring.datasource.initialization-mode=always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spring.datasource.platform=postgres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spring.datasource.url=jdbc:postgresql://localhost:5432/postgres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spring.datasource.username=postgres</a:t>
            </a:r>
          </a:p>
          <a:p>
            <a:pPr lvl="1"/>
            <a:r>
              <a:rPr lang="fr-FR" alt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spring.datasource.password=sa</a:t>
            </a:r>
          </a:p>
        </p:txBody>
      </p:sp>
    </p:spTree>
    <p:extLst>
      <p:ext uri="{BB962C8B-B14F-4D97-AF65-F5344CB8AC3E}">
        <p14:creationId xmlns:p14="http://schemas.microsoft.com/office/powerpoint/2010/main" val="309181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41A8-83C5-4959-863F-0101676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aux 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70D7B-26DA-42DE-9976-E597A4E5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@Autowired</a:t>
            </a:r>
          </a:p>
          <a:p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;</a:t>
            </a:r>
          </a:p>
          <a:p>
            <a:r>
              <a:rPr lang="fr-FR" dirty="0" err="1"/>
              <a:t>environment.getProperty</a:t>
            </a:r>
            <a:r>
              <a:rPr lang="fr-FR" dirty="0"/>
              <a:t>("spring.name")</a:t>
            </a:r>
          </a:p>
        </p:txBody>
      </p:sp>
    </p:spTree>
    <p:extLst>
      <p:ext uri="{BB962C8B-B14F-4D97-AF65-F5344CB8AC3E}">
        <p14:creationId xmlns:p14="http://schemas.microsoft.com/office/powerpoint/2010/main" val="3335550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25086-34CE-4B62-8F14-D36A6A5D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d'une </a:t>
            </a:r>
            <a:r>
              <a:rPr lang="fr-FR" dirty="0" err="1"/>
              <a:t>datasource</a:t>
            </a:r>
            <a:r>
              <a:rPr lang="fr-FR" dirty="0"/>
              <a:t> par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1C497-E57D-40A0-85C0-CD805014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C199EB-F237-46D3-AABF-5DD16614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14421"/>
            <a:ext cx="75342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1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C64B2-1BB0-49E6-A759-4C8A3B0E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Retrouver le </a:t>
            </a:r>
            <a:r>
              <a:rPr lang="fr-FR" dirty="0" err="1"/>
              <a:t>datasource</a:t>
            </a:r>
            <a:r>
              <a:rPr lang="fr-FR" dirty="0"/>
              <a:t> Spring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D0B91-401D-4629-94A6-E808E368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50BDAA-08F2-427C-83DA-F9F7E6EA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00976"/>
            <a:ext cx="5828881" cy="26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18306-EDDC-4F97-B9A7-1C1CCD3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Autowired</a:t>
            </a:r>
            <a:r>
              <a:rPr lang="fr-FR" dirty="0"/>
              <a:t> </a:t>
            </a:r>
            <a:r>
              <a:rPr lang="fr-FR" dirty="0" err="1"/>
              <a:t>datasource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4EE15-78F5-4596-B36F-D3F2A225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@Autowired</a:t>
            </a:r>
          </a:p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DataSource</a:t>
            </a:r>
            <a:r>
              <a:rPr lang="fr-FR" dirty="0"/>
              <a:t> </a:t>
            </a:r>
            <a:r>
              <a:rPr lang="fr-FR" dirty="0" err="1"/>
              <a:t>dataSource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03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E09ED-2029-491B-BC83-B30B535F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JDBC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5693-37BD-4E2F-AE6B-4B3B2C47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JDBC bas niveau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81BAEF-C65C-4990-8F06-175B0A73F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25" y="2636912"/>
            <a:ext cx="6772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3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43912" cy="725487"/>
          </a:xfrm>
        </p:spPr>
        <p:txBody>
          <a:bodyPr/>
          <a:lstStyle/>
          <a:p>
            <a:r>
              <a:rPr lang="fr-FR" altLang="fr-FR"/>
              <a:t>Solutions possibles pour le Mapping Objet Relationnel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819525"/>
          </a:xfrm>
        </p:spPr>
        <p:txBody>
          <a:bodyPr/>
          <a:lstStyle/>
          <a:p>
            <a:r>
              <a:rPr lang="fr-FR" altLang="fr-FR"/>
              <a:t>Les développeurs Java ont de nombreux choix :</a:t>
            </a:r>
          </a:p>
          <a:p>
            <a:pPr lvl="1"/>
            <a:r>
              <a:rPr lang="fr-FR" altLang="fr-FR"/>
              <a:t>Standards Java</a:t>
            </a:r>
          </a:p>
          <a:p>
            <a:pPr lvl="2"/>
            <a:r>
              <a:rPr lang="fr-FR" altLang="fr-FR"/>
              <a:t>Java Data Objects (JDO, JSR 12)</a:t>
            </a:r>
          </a:p>
          <a:p>
            <a:pPr lvl="2"/>
            <a:r>
              <a:rPr lang="fr-FR" altLang="fr-FR"/>
              <a:t>JPA</a:t>
            </a:r>
          </a:p>
          <a:p>
            <a:pPr lvl="2"/>
            <a:r>
              <a:rPr lang="fr-FR" altLang="fr-FR"/>
              <a:t>EJB 2.1</a:t>
            </a:r>
          </a:p>
          <a:p>
            <a:pPr lvl="2"/>
            <a:r>
              <a:rPr lang="fr-FR" altLang="fr-FR"/>
              <a:t>EJB 3.0 (JSR 220) </a:t>
            </a:r>
          </a:p>
          <a:p>
            <a:pPr lvl="1"/>
            <a:r>
              <a:rPr lang="fr-FR" altLang="fr-FR"/>
              <a:t>Solutions commerciales et open-source</a:t>
            </a:r>
          </a:p>
          <a:p>
            <a:pPr lvl="2"/>
            <a:r>
              <a:rPr lang="fr-FR" altLang="fr-FR"/>
              <a:t>Oracle Toplink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www.oracle.com</a:t>
            </a:r>
            <a:endParaRPr lang="fr-FR" altLang="fr-FR"/>
          </a:p>
          <a:p>
            <a:pPr lvl="2"/>
            <a:r>
              <a:rPr lang="fr-FR" altLang="fr-FR"/>
              <a:t>iBatis SQL Maps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http://ibatis.apache.org</a:t>
            </a:r>
            <a:endParaRPr lang="fr-FR" altLang="fr-FR"/>
          </a:p>
          <a:p>
            <a:pPr lvl="2"/>
            <a:r>
              <a:rPr lang="fr-FR" altLang="fr-FR"/>
              <a:t>Apache OJB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http://db.apache.org/ojb</a:t>
            </a:r>
            <a:endParaRPr lang="fr-FR" altLang="fr-FR"/>
          </a:p>
          <a:p>
            <a:pPr lvl="2"/>
            <a:r>
              <a:rPr lang="fr-FR" altLang="fr-FR"/>
              <a:t>Cayenne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www.objectstyle.org/cayenne</a:t>
            </a:r>
            <a:endParaRPr lang="fr-FR" altLang="fr-FR"/>
          </a:p>
          <a:p>
            <a:pPr lvl="2"/>
            <a:r>
              <a:rPr lang="fr-FR" altLang="fr-FR"/>
              <a:t>Hibernate : </a:t>
            </a:r>
            <a:r>
              <a:rPr lang="fr-FR" altLang="fr-FR">
                <a:latin typeface="Courier New" panose="02070309020205020404" pitchFamily="49" charset="0"/>
                <a:cs typeface="Courier New" panose="02070309020205020404" pitchFamily="49" charset="0"/>
              </a:rPr>
              <a:t>www.hibernate.org</a:t>
            </a:r>
          </a:p>
          <a:p>
            <a:r>
              <a:rPr lang="fr-FR" altLang="fr-FR"/>
              <a:t>Hibernate est l’outil le plus largement employé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buts d’Hibernate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5114925"/>
          </a:xfrm>
        </p:spPr>
        <p:txBody>
          <a:bodyPr/>
          <a:lstStyle/>
          <a:p>
            <a:r>
              <a:rPr lang="fr-FR" altLang="fr-FR"/>
              <a:t>Fournir une vue centrée Java des informations concernant la persistance</a:t>
            </a:r>
          </a:p>
          <a:p>
            <a:r>
              <a:rPr lang="fr-FR" altLang="fr-FR"/>
              <a:t>Travaille avec des POJO</a:t>
            </a:r>
          </a:p>
          <a:p>
            <a:r>
              <a:rPr lang="fr-FR" altLang="fr-FR"/>
              <a:t>Supporte les concepts orientés objet </a:t>
            </a:r>
          </a:p>
          <a:p>
            <a:pPr lvl="1"/>
            <a:r>
              <a:rPr lang="fr-FR" altLang="fr-FR"/>
              <a:t>Encapsulation, héritage, polymorphisme</a:t>
            </a:r>
          </a:p>
          <a:p>
            <a:r>
              <a:rPr lang="fr-FR" altLang="fr-FR"/>
              <a:t>Supprime la nécessité de coder à la main le SQL</a:t>
            </a:r>
          </a:p>
          <a:p>
            <a:pPr lvl="1"/>
            <a:r>
              <a:rPr lang="fr-FR" altLang="fr-FR"/>
              <a:t>Les requêtes peuvent être définies dans des fichiers externes</a:t>
            </a:r>
          </a:p>
          <a:p>
            <a:pPr lvl="2"/>
            <a:r>
              <a:rPr lang="fr-FR" altLang="fr-FR"/>
              <a:t>Ecrites d’une manière orientée objet</a:t>
            </a:r>
          </a:p>
          <a:p>
            <a:pPr lvl="2"/>
            <a:endParaRPr lang="fr-FR" altLang="fr-FR"/>
          </a:p>
          <a:p>
            <a:pPr lvl="2"/>
            <a:endParaRPr lang="fr-FR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 lvl="2"/>
            <a:endParaRPr lang="en-US" altLang="fr-FR"/>
          </a:p>
          <a:p>
            <a:pPr>
              <a:buFont typeface="Arial" panose="020B0604020202020204" pitchFamily="34" charset="0"/>
              <a:buNone/>
            </a:pPr>
            <a:r>
              <a:rPr lang="en-US" altLang="fr-FR" sz="1400"/>
              <a:t>POJO = Plain Old Java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Architecture d’Hibernate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66787"/>
          </a:xfrm>
        </p:spPr>
        <p:txBody>
          <a:bodyPr/>
          <a:lstStyle/>
          <a:p>
            <a:r>
              <a:rPr lang="fr-FR" altLang="fr-FR" sz="2000"/>
              <a:t>Hibernate implémente la couche d’accès aux données</a:t>
            </a:r>
          </a:p>
          <a:p>
            <a:pPr lvl="1"/>
            <a:r>
              <a:rPr lang="fr-FR" altLang="fr-FR" sz="1800"/>
              <a:t>Fournit des objets du domaine comme POJO en réponse aux requêtes</a:t>
            </a:r>
          </a:p>
          <a:p>
            <a:pPr lvl="1"/>
            <a:r>
              <a:rPr lang="fr-FR" altLang="fr-FR" sz="1800"/>
              <a:t>Gère la persistance des objets du domaine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blackWhite">
          <a:xfrm>
            <a:off x="2754313" y="2589213"/>
            <a:ext cx="3384550" cy="830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blackWhite">
          <a:xfrm>
            <a:off x="2755900" y="5278438"/>
            <a:ext cx="3384550" cy="83026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blackWhite">
          <a:xfrm>
            <a:off x="2754313" y="3663950"/>
            <a:ext cx="3384550" cy="1363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blackWhite">
          <a:xfrm>
            <a:off x="3313113" y="3230563"/>
            <a:ext cx="2268537" cy="604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3790950" y="2713038"/>
            <a:ext cx="129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3708400" y="3368675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>
                <a:cs typeface="Arial" panose="020B0604020202020204" pitchFamily="34" charset="0"/>
              </a:rPr>
              <a:t>Objets persistants 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775075" y="3898900"/>
            <a:ext cx="134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HIBERNATE</a:t>
            </a:r>
          </a:p>
        </p:txBody>
      </p:sp>
      <p:grpSp>
        <p:nvGrpSpPr>
          <p:cNvPr id="13323" name="Group 15"/>
          <p:cNvGrpSpPr>
            <a:grpSpLocks/>
          </p:cNvGrpSpPr>
          <p:nvPr/>
        </p:nvGrpSpPr>
        <p:grpSpPr bwMode="auto">
          <a:xfrm>
            <a:off x="3128963" y="4375150"/>
            <a:ext cx="2635250" cy="469900"/>
            <a:chOff x="1987" y="2756"/>
            <a:chExt cx="1660" cy="296"/>
          </a:xfrm>
        </p:grpSpPr>
        <p:sp>
          <p:nvSpPr>
            <p:cNvPr id="13325" name="Text Box 12"/>
            <p:cNvSpPr txBox="1">
              <a:spLocks noChangeArrowheads="1"/>
            </p:cNvSpPr>
            <p:nvPr/>
          </p:nvSpPr>
          <p:spPr bwMode="blackWhite">
            <a:xfrm>
              <a:off x="1987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Système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blackWhite">
            <a:xfrm>
              <a:off x="2955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Objet </a:t>
              </a:r>
            </a:p>
          </p:txBody>
        </p:sp>
      </p:grp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36938" y="5467350"/>
            <a:ext cx="1909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b="1">
                <a:cs typeface="Arial" panose="020B0604020202020204" pitchFamily="34" charset="0"/>
              </a:rPr>
              <a:t> Base de données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JPA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Java Persistence API</a:t>
            </a:r>
          </a:p>
          <a:p>
            <a:r>
              <a:rPr lang="fr-FR" altLang="fr-FR"/>
              <a:t>Basé sur les annotations</a:t>
            </a:r>
          </a:p>
          <a:p>
            <a:r>
              <a:rPr lang="fr-FR" altLang="fr-FR"/>
              <a:t>Inspiré de Hibernate</a:t>
            </a:r>
          </a:p>
          <a:p>
            <a:r>
              <a:rPr lang="fr-FR" altLang="fr-FR"/>
              <a:t>C'est l'interface par-dessus Hibernate</a:t>
            </a:r>
          </a:p>
          <a:p>
            <a:r>
              <a:rPr lang="fr-FR" altLang="fr-FR"/>
              <a:t>Supporte tous les autres ORM (Toplink)</a:t>
            </a:r>
          </a:p>
          <a:p>
            <a:r>
              <a:rPr lang="fr-FR" altLang="fr-FR"/>
              <a:t>N'utilise plus les HBM</a:t>
            </a:r>
          </a:p>
          <a:p>
            <a:r>
              <a:rPr lang="fr-FR" altLang="fr-FR"/>
              <a:t>JPA 2</a:t>
            </a:r>
          </a:p>
          <a:p>
            <a:endParaRPr lang="fr-FR" alt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Drivers JDBC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6854825" cy="4114800"/>
          </a:xfrm>
        </p:spPr>
        <p:txBody>
          <a:bodyPr/>
          <a:lstStyle/>
          <a:p>
            <a:r>
              <a:rPr lang="fr-FR" altLang="fr-FR"/>
              <a:t>Hibernate et JPA sont basés sur JDBC</a:t>
            </a:r>
          </a:p>
          <a:p>
            <a:pPr lvl="1"/>
            <a:r>
              <a:rPr lang="fr-FR" altLang="fr-FR"/>
              <a:t>Nécessite un driver JDBC</a:t>
            </a:r>
          </a:p>
          <a:p>
            <a:pPr lvl="1"/>
            <a:r>
              <a:rPr lang="fr-FR" altLang="fr-FR"/>
              <a:t>Spécifique à chaque 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Gestion des dialectes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La plupart des dialectes SQL sont pris en charge</a:t>
            </a:r>
          </a:p>
          <a:p>
            <a:pPr lvl="1"/>
            <a:r>
              <a:rPr lang="fr-FR" altLang="fr-FR"/>
              <a:t>Sql Server</a:t>
            </a:r>
          </a:p>
          <a:p>
            <a:pPr lvl="1"/>
            <a:r>
              <a:rPr lang="fr-FR" altLang="fr-FR"/>
              <a:t>Oracle</a:t>
            </a:r>
          </a:p>
          <a:p>
            <a:pPr lvl="1"/>
            <a:r>
              <a:rPr lang="fr-FR" altLang="fr-FR"/>
              <a:t>MySql</a:t>
            </a:r>
          </a:p>
          <a:p>
            <a:pPr lvl="1"/>
            <a:r>
              <a:rPr lang="fr-FR" altLang="fr-FR"/>
              <a:t>PostgreSql</a:t>
            </a:r>
          </a:p>
          <a:p>
            <a:r>
              <a:rPr lang="fr-FR" altLang="fr-FR"/>
              <a:t>Sauf SQLite</a:t>
            </a:r>
          </a:p>
          <a:p>
            <a:pPr lvl="1"/>
            <a:r>
              <a:rPr lang="fr-FR" altLang="fr-FR"/>
              <a:t>Il suffit d'étendre la classe Dialect</a:t>
            </a:r>
          </a:p>
          <a:p>
            <a:pPr lvl="1"/>
            <a:r>
              <a:rPr lang="fr-FR" altLang="fr-FR"/>
              <a:t>Cf SQLiteDialect.java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5984</TotalTime>
  <Words>992</Words>
  <Application>Microsoft Office PowerPoint</Application>
  <PresentationFormat>Affichage à l'écran (4:3)</PresentationFormat>
  <Paragraphs>203</Paragraphs>
  <Slides>35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Monotype Sorts</vt:lpstr>
      <vt:lpstr>Times New Roman</vt:lpstr>
      <vt:lpstr>cvc</vt:lpstr>
      <vt:lpstr>Spring</vt:lpstr>
      <vt:lpstr>Considérations sur la persistance des objets</vt:lpstr>
      <vt:lpstr>Mapping Objet Relationnel</vt:lpstr>
      <vt:lpstr>Solutions possibles pour le Mapping Objet Relationnel</vt:lpstr>
      <vt:lpstr>Les buts d’Hibernate</vt:lpstr>
      <vt:lpstr>Architecture d’Hibernate</vt:lpstr>
      <vt:lpstr>JPA</vt:lpstr>
      <vt:lpstr>Drivers JDBC</vt:lpstr>
      <vt:lpstr>Gestion des dialectes</vt:lpstr>
      <vt:lpstr>Dépendances</vt:lpstr>
      <vt:lpstr>Entité persistente</vt:lpstr>
      <vt:lpstr>Gestion des clés PK</vt:lpstr>
      <vt:lpstr>Identity</vt:lpstr>
      <vt:lpstr>Rappel CrudRepository</vt:lpstr>
      <vt:lpstr>Find..By</vt:lpstr>
      <vt:lpstr>Tri et pagination</vt:lpstr>
      <vt:lpstr>Sort</vt:lpstr>
      <vt:lpstr>Limiter les résultats</vt:lpstr>
      <vt:lpstr>Lazy Loading</vt:lpstr>
      <vt:lpstr>Containing et Streaming</vt:lpstr>
      <vt:lpstr>Associations</vt:lpstr>
      <vt:lpstr>Expressions de propriétés</vt:lpstr>
      <vt:lpstr>JPQL</vt:lpstr>
      <vt:lpstr>Intégration JPQL</vt:lpstr>
      <vt:lpstr>JPQL nommé</vt:lpstr>
      <vt:lpstr>Requêtes natives</vt:lpstr>
      <vt:lpstr>Modifications</vt:lpstr>
      <vt:lpstr>Modifications</vt:lpstr>
      <vt:lpstr>Spring JDBC</vt:lpstr>
      <vt:lpstr>Configuration</vt:lpstr>
      <vt:lpstr>Accès aux properties</vt:lpstr>
      <vt:lpstr>Création d'une datasource par programmation</vt:lpstr>
      <vt:lpstr>Retrouver le datasource Spring</vt:lpstr>
      <vt:lpstr>Autowired datasource</vt:lpstr>
      <vt:lpstr>Spring JDBC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210</cp:revision>
  <dcterms:created xsi:type="dcterms:W3CDTF">2000-04-10T19:33:12Z</dcterms:created>
  <dcterms:modified xsi:type="dcterms:W3CDTF">2020-07-16T09:30:36Z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