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7"/>
  </p:notesMasterIdLst>
  <p:handoutMasterIdLst>
    <p:handoutMasterId r:id="rId8"/>
  </p:handoutMasterIdLst>
  <p:sldIdLst>
    <p:sldId id="264" r:id="rId2"/>
    <p:sldId id="265" r:id="rId3"/>
    <p:sldId id="266" r:id="rId4"/>
    <p:sldId id="267" r:id="rId5"/>
    <p:sldId id="268" r:id="rId6"/>
  </p:sldIdLst>
  <p:sldSz cx="9144000" cy="6858000" type="screen4x3"/>
  <p:notesSz cx="6648450" cy="9782175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8" autoAdjust="0"/>
    <p:restoredTop sz="94590" autoAdjust="0"/>
  </p:normalViewPr>
  <p:slideViewPr>
    <p:cSldViewPr>
      <p:cViewPr varScale="1">
        <p:scale>
          <a:sx n="53" d="100"/>
          <a:sy n="53" d="100"/>
        </p:scale>
        <p:origin x="47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000"/>
            </a:lvl1pPr>
          </a:lstStyle>
          <a:p>
            <a:pPr>
              <a:defRPr/>
            </a:pPr>
            <a:fld id="{37A86DD5-4380-4F48-96A0-06D1378E28F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800"/>
            </a:lvl1pPr>
          </a:lstStyle>
          <a:p>
            <a:pPr>
              <a:defRPr/>
            </a:pPr>
            <a:r>
              <a:rPr lang="fr-FR" altLang="fr-FR"/>
              <a:t>I-</a:t>
            </a:r>
            <a:fld id="{CC75DB85-8403-48A5-9992-BB103BEB13F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86747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9970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1705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4208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125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79895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5691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13301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13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2797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01333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altLang="fr-FR" sz="1200"/>
              <a:t>Page </a:t>
            </a:r>
            <a:fld id="{1706FA2A-E49C-4B2B-8D52-E45B1D57F2DD}" type="slidenum">
              <a:rPr lang="fr-FR" alt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altLang="fr-FR">
              <a:latin typeface="Times New Roman" panose="02020603050405020304" pitchFamily="18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2" name="Picture 8" descr="cartevis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Batch</a:t>
            </a:r>
          </a:p>
        </p:txBody>
      </p:sp>
      <p:pic>
        <p:nvPicPr>
          <p:cNvPr id="4099" name="Picture 5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081213"/>
            <a:ext cx="25590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67C0BC-DE7A-4C3C-87CC-2916B76A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Batch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A3AB2C-B44A-41DB-92B0-117170651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 </a:t>
            </a:r>
            <a:r>
              <a:rPr lang="fr-FR" i="1" dirty="0"/>
              <a:t>Batch</a:t>
            </a:r>
            <a:r>
              <a:rPr lang="fr-FR" dirty="0"/>
              <a:t> est une application informatique dont la vocation est d'effectuer du traitement par lot sur une masse de données</a:t>
            </a:r>
          </a:p>
        </p:txBody>
      </p:sp>
      <p:pic>
        <p:nvPicPr>
          <p:cNvPr id="24578" name="Picture 2" descr="Image du fonctionnement d'un Batch">
            <a:extLst>
              <a:ext uri="{FF2B5EF4-FFF2-40B4-BE49-F238E27FC236}">
                <a16:creationId xmlns:a16="http://schemas.microsoft.com/office/drawing/2014/main" id="{E3CCC21C-3875-49F6-A0ED-7577B10A7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861048"/>
            <a:ext cx="4547989" cy="208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05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998034-D66D-4786-AAF6-AD9406F0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163" y="0"/>
            <a:ext cx="7772400" cy="1143000"/>
          </a:xfrm>
        </p:spPr>
        <p:txBody>
          <a:bodyPr/>
          <a:lstStyle/>
          <a:p>
            <a:r>
              <a:rPr lang="fr-FR" dirty="0"/>
              <a:t>Workflow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05F44D-6595-4802-9A6D-B87F20552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5602" name="Picture 2" descr="Schéma architectural de Spring Batch">
            <a:extLst>
              <a:ext uri="{FF2B5EF4-FFF2-40B4-BE49-F238E27FC236}">
                <a16:creationId xmlns:a16="http://schemas.microsoft.com/office/drawing/2014/main" id="{4FE62E0F-FFB8-4B8F-BAA9-75A56EB1E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43000"/>
            <a:ext cx="6959697" cy="519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02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0402C-9150-4F59-8805-40FE41768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163" y="26729"/>
            <a:ext cx="7772400" cy="1143000"/>
          </a:xfrm>
        </p:spPr>
        <p:txBody>
          <a:bodyPr/>
          <a:lstStyle/>
          <a:p>
            <a:r>
              <a:rPr lang="fr-FR" dirty="0"/>
              <a:t>Workflow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E88D03-8A83-4ACE-8D88-CB4B746D3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1169729"/>
            <a:ext cx="8478019" cy="4114800"/>
          </a:xfrm>
        </p:spPr>
        <p:txBody>
          <a:bodyPr/>
          <a:lstStyle/>
          <a:p>
            <a:r>
              <a:rPr lang="fr-FR" sz="2000" dirty="0"/>
              <a:t>Le </a:t>
            </a:r>
            <a:r>
              <a:rPr lang="fr-FR" sz="2000" b="1" i="1" dirty="0"/>
              <a:t>Repository :</a:t>
            </a:r>
            <a:r>
              <a:rPr lang="fr-FR" sz="2000" dirty="0"/>
              <a:t> c'est le composant chargé d'enregistrer les statistiques issues du monitoring sur le </a:t>
            </a:r>
            <a:r>
              <a:rPr lang="fr-FR" sz="2000" dirty="0" err="1"/>
              <a:t>JobLauncher</a:t>
            </a:r>
            <a:r>
              <a:rPr lang="fr-FR" sz="2000" dirty="0"/>
              <a:t>, le Job et la (ou les) </a:t>
            </a:r>
            <a:r>
              <a:rPr lang="fr-FR" sz="2000" dirty="0" err="1"/>
              <a:t>Step</a:t>
            </a:r>
            <a:r>
              <a:rPr lang="fr-FR" sz="2000" dirty="0"/>
              <a:t> à chaque exécution. Il offre deux techniques possibles pour stocker ces statistiques : le passage par une base de données ou le passage par une </a:t>
            </a:r>
            <a:r>
              <a:rPr lang="fr-FR" sz="2000" dirty="0" err="1"/>
              <a:t>Map</a:t>
            </a:r>
            <a:r>
              <a:rPr lang="fr-FR" sz="2000" dirty="0"/>
              <a:t>. Lorsque le stockage des statistiques est fait dans une base de données, et donc persisté de façon durable, cela permet le suivi continuel du Batch dans le temps à l'effet d'analyser les éventuels problèmes en cas d'échec. A contrario lorsque c'est dans une </a:t>
            </a:r>
            <a:r>
              <a:rPr lang="fr-FR" sz="2000" dirty="0" err="1"/>
              <a:t>Map</a:t>
            </a:r>
            <a:r>
              <a:rPr lang="fr-FR" sz="2000" dirty="0"/>
              <a:t>, les statistiques persistées seront perdues à la terminaison de chaque instance d'exécution du Batch. Dans tous les cas, il faut configurer l'un ou l'autre obligatoirement.</a:t>
            </a:r>
            <a:br>
              <a:rPr lang="fr-FR" sz="2000" dirty="0"/>
            </a:br>
            <a:endParaRPr lang="fr-FR" sz="2000" dirty="0"/>
          </a:p>
          <a:p>
            <a:r>
              <a:rPr lang="fr-FR" sz="2000" dirty="0"/>
              <a:t>Les </a:t>
            </a:r>
            <a:r>
              <a:rPr lang="fr-FR" sz="2000" b="1" i="1" dirty="0"/>
              <a:t>Job et </a:t>
            </a:r>
            <a:r>
              <a:rPr lang="fr-FR" sz="2000" b="1" i="1" dirty="0" err="1"/>
              <a:t>Step</a:t>
            </a:r>
            <a:r>
              <a:rPr lang="fr-FR" sz="2000" b="1" i="1" dirty="0"/>
              <a:t> </a:t>
            </a:r>
            <a:r>
              <a:rPr lang="fr-FR" sz="2000" b="1" i="1" dirty="0" err="1"/>
              <a:t>Listeners</a:t>
            </a:r>
            <a:r>
              <a:rPr lang="fr-FR" sz="2000" b="1" i="1" dirty="0"/>
              <a:t> :</a:t>
            </a:r>
            <a:r>
              <a:rPr lang="fr-FR" sz="2000" dirty="0"/>
              <a:t> ce sont chacun des composants facultatifs qui offrent un cadre pour l'implémentation des services de monitoring personnalisés. Ils sont très utiles pour journaliser (loguer) les états du Job/</a:t>
            </a:r>
            <a:r>
              <a:rPr lang="fr-FR" sz="2000" dirty="0" err="1"/>
              <a:t>Step</a:t>
            </a:r>
            <a:r>
              <a:rPr lang="fr-FR" sz="2000" dirty="0"/>
              <a:t> avant et après leur exécution.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58260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0402C-9150-4F59-8805-40FE41768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163" y="26729"/>
            <a:ext cx="7772400" cy="1143000"/>
          </a:xfrm>
        </p:spPr>
        <p:txBody>
          <a:bodyPr/>
          <a:lstStyle/>
          <a:p>
            <a:r>
              <a:rPr lang="fr-FR" dirty="0"/>
              <a:t>Workflow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E88D03-8A83-4ACE-8D88-CB4B746D3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1169729"/>
            <a:ext cx="8478019" cy="4114800"/>
          </a:xfrm>
        </p:spPr>
        <p:txBody>
          <a:bodyPr/>
          <a:lstStyle/>
          <a:p>
            <a:r>
              <a:rPr lang="fr-FR" sz="2000" dirty="0"/>
              <a:t>Le </a:t>
            </a:r>
            <a:r>
              <a:rPr lang="fr-FR" sz="2000" b="1" i="1" dirty="0" err="1"/>
              <a:t>JobLauncher</a:t>
            </a:r>
            <a:r>
              <a:rPr lang="fr-FR" sz="2000" b="1" i="1" dirty="0"/>
              <a:t> :</a:t>
            </a:r>
            <a:r>
              <a:rPr lang="fr-FR" sz="2000" dirty="0"/>
              <a:t> il s'agit du composant chargé de lancer/démarrer le programme de traitement par lot (batch). Il peut être configuré pour s'</a:t>
            </a:r>
            <a:r>
              <a:rPr lang="fr-FR" sz="2000" dirty="0" err="1"/>
              <a:t>autodéclencher</a:t>
            </a:r>
            <a:r>
              <a:rPr lang="fr-FR" sz="2000" dirty="0"/>
              <a:t> ou pour être déclenché par un évènement extérieur (lancement manuel). Dans le </a:t>
            </a:r>
            <a:r>
              <a:rPr lang="fr-FR" sz="2000" dirty="0" err="1"/>
              <a:t>worflow</a:t>
            </a:r>
            <a:r>
              <a:rPr lang="fr-FR" sz="2000" dirty="0"/>
              <a:t> Spring Batch, le </a:t>
            </a:r>
            <a:r>
              <a:rPr lang="fr-FR" sz="2000" dirty="0" err="1"/>
              <a:t>JobLauncher</a:t>
            </a:r>
            <a:r>
              <a:rPr lang="fr-FR" sz="2000" dirty="0"/>
              <a:t> est chargé d'exécuter un </a:t>
            </a:r>
            <a:r>
              <a:rPr lang="fr-FR" sz="2000" i="1" dirty="0"/>
              <a:t>Job</a:t>
            </a:r>
            <a:r>
              <a:rPr lang="fr-FR" sz="2000" dirty="0"/>
              <a:t> (tâche).</a:t>
            </a:r>
          </a:p>
          <a:p>
            <a:r>
              <a:rPr lang="fr-FR" sz="2000" dirty="0"/>
              <a:t>Le </a:t>
            </a:r>
            <a:r>
              <a:rPr lang="fr-FR" sz="2000" b="1" i="1" dirty="0"/>
              <a:t>Job :</a:t>
            </a:r>
            <a:r>
              <a:rPr lang="fr-FR" sz="2000" dirty="0"/>
              <a:t> il s'agit du composant qui représente la tâche à qui on délègue la responsabilité du besoin métier traité dans le programme. Il est chargé de lancer de façon séquentielle une ou plusieurs </a:t>
            </a:r>
            <a:r>
              <a:rPr lang="fr-FR" sz="2000" i="1" dirty="0" err="1"/>
              <a:t>Step</a:t>
            </a:r>
            <a:r>
              <a:rPr lang="fr-FR" sz="2000" dirty="0"/>
              <a:t>.</a:t>
            </a:r>
          </a:p>
          <a:p>
            <a:r>
              <a:rPr lang="fr-FR" sz="2000" dirty="0"/>
              <a:t>La </a:t>
            </a:r>
            <a:r>
              <a:rPr lang="fr-FR" sz="2000" b="1" i="1" dirty="0" err="1"/>
              <a:t>Step</a:t>
            </a:r>
            <a:r>
              <a:rPr lang="fr-FR" sz="2000" b="1" i="1" dirty="0"/>
              <a:t> :</a:t>
            </a:r>
            <a:r>
              <a:rPr lang="fr-FR" sz="2000" dirty="0"/>
              <a:t> c'est le composant qui enveloppe le cœur même du besoin métier à traiter. Il est chargé de définir trois sous-composants structurés comme suit :</a:t>
            </a:r>
            <a:br>
              <a:rPr lang="fr-FR" sz="2000" dirty="0"/>
            </a:br>
            <a:r>
              <a:rPr lang="fr-FR" sz="1400" dirty="0"/>
              <a:t>(1) Le </a:t>
            </a:r>
            <a:r>
              <a:rPr lang="fr-FR" sz="1400" b="1" i="1" dirty="0"/>
              <a:t>Reader :</a:t>
            </a:r>
            <a:r>
              <a:rPr lang="fr-FR" sz="1400" dirty="0"/>
              <a:t> c'est le composant chargé de lire les données d'entrées à traiter. Elles peuvent provenir de diverses sources (bases de données, fichiers plats (csv, xml, </a:t>
            </a:r>
            <a:r>
              <a:rPr lang="fr-FR" sz="1400" dirty="0" err="1"/>
              <a:t>xls</a:t>
            </a:r>
            <a:r>
              <a:rPr lang="fr-FR" sz="1400" dirty="0"/>
              <a:t>, etc.), queue) ;</a:t>
            </a:r>
            <a:br>
              <a:rPr lang="fr-FR" sz="1400" dirty="0"/>
            </a:br>
            <a:r>
              <a:rPr lang="fr-FR" sz="1400" dirty="0"/>
              <a:t>(2) Le </a:t>
            </a:r>
            <a:r>
              <a:rPr lang="fr-FR" sz="1400" b="1" i="1" dirty="0"/>
              <a:t>Processor :</a:t>
            </a:r>
            <a:r>
              <a:rPr lang="fr-FR" sz="1400" dirty="0"/>
              <a:t> c'est le composant responsable de la transformation des données lues. C'est en son sein que toutes les règles de gestion sont implémentées ;</a:t>
            </a:r>
            <a:br>
              <a:rPr lang="fr-FR" sz="1400" dirty="0"/>
            </a:br>
            <a:r>
              <a:rPr lang="fr-FR" sz="1400" dirty="0"/>
              <a:t>(3) Le </a:t>
            </a:r>
            <a:r>
              <a:rPr lang="fr-FR" sz="1400" b="1" i="1" dirty="0"/>
              <a:t>Writer :</a:t>
            </a:r>
            <a:r>
              <a:rPr lang="fr-FR" sz="1400" dirty="0"/>
              <a:t> ce composant sauvegarde les données transformées par le </a:t>
            </a:r>
            <a:r>
              <a:rPr lang="fr-FR" sz="1400" i="1" dirty="0"/>
              <a:t>processor</a:t>
            </a:r>
            <a:r>
              <a:rPr lang="fr-FR" sz="1400" dirty="0"/>
              <a:t> dans un ou plusieurs conteneurs désirés (bases de données, fichiers plats (csv, xml, </a:t>
            </a:r>
            <a:r>
              <a:rPr lang="fr-FR" sz="1400" dirty="0" err="1"/>
              <a:t>xls</a:t>
            </a:r>
            <a:r>
              <a:rPr lang="fr-FR" sz="1400" dirty="0"/>
              <a:t>, etc.), cloud).</a:t>
            </a:r>
            <a:br>
              <a:rPr lang="fr-FR" sz="2000" dirty="0"/>
            </a:br>
            <a:endParaRPr lang="fr-FR" sz="2000" dirty="0"/>
          </a:p>
          <a:p>
            <a:r>
              <a:rPr lang="fr-FR" sz="2000" dirty="0"/>
              <a:t>Le </a:t>
            </a:r>
            <a:r>
              <a:rPr lang="fr-FR" sz="2000" b="1" i="1" dirty="0"/>
              <a:t>Repository :</a:t>
            </a:r>
            <a:r>
              <a:rPr lang="fr-FR" sz="2000" dirty="0"/>
              <a:t> c'est le composant chargé d'enregistrer les statistiques issues du monitoring sur le </a:t>
            </a:r>
            <a:r>
              <a:rPr lang="fr-FR" sz="2000" dirty="0" err="1"/>
              <a:t>JobLauncher</a:t>
            </a:r>
            <a:r>
              <a:rPr lang="fr-FR" sz="2000" dirty="0"/>
              <a:t>, le Job et la (ou les) </a:t>
            </a:r>
            <a:r>
              <a:rPr lang="fr-FR" sz="2000" dirty="0" err="1"/>
              <a:t>Step</a:t>
            </a:r>
            <a:r>
              <a:rPr lang="fr-FR" sz="2000" dirty="0"/>
              <a:t> à chaque exécution. Il offre deux techniques possibles pour stocker ces statistiques : le passage par une base de données ou le passage par une </a:t>
            </a:r>
            <a:r>
              <a:rPr lang="fr-FR" sz="2000" dirty="0" err="1"/>
              <a:t>Map</a:t>
            </a:r>
            <a:r>
              <a:rPr lang="fr-FR" sz="2000" dirty="0"/>
              <a:t>. Lorsque le stockage des statistiques est fait dans une base de données, et donc persisté de façon durable, cela permet le suivi continuel du Batch dans le temps à l'effet d'analyser les éventuels problèmes en cas d'échec. A contrario lorsque c'est dans une </a:t>
            </a:r>
            <a:r>
              <a:rPr lang="fr-FR" sz="2000" dirty="0" err="1"/>
              <a:t>Map</a:t>
            </a:r>
            <a:r>
              <a:rPr lang="fr-FR" sz="2000" dirty="0"/>
              <a:t>, les statistiques persistées seront perdues à la terminaison de chaque instance d'exécution du Batch. Dans tous les cas, il faut configurer l'un ou l'autre obligatoirement.</a:t>
            </a:r>
            <a:br>
              <a:rPr lang="fr-FR" sz="2000" dirty="0"/>
            </a:br>
            <a:endParaRPr lang="fr-FR" sz="2000" dirty="0"/>
          </a:p>
          <a:p>
            <a:r>
              <a:rPr lang="fr-FR" sz="2000" dirty="0"/>
              <a:t>Les </a:t>
            </a:r>
            <a:r>
              <a:rPr lang="fr-FR" sz="2000" b="1" i="1" dirty="0"/>
              <a:t>Job et </a:t>
            </a:r>
            <a:r>
              <a:rPr lang="fr-FR" sz="2000" b="1" i="1" dirty="0" err="1"/>
              <a:t>Step</a:t>
            </a:r>
            <a:r>
              <a:rPr lang="fr-FR" sz="2000" b="1" i="1" dirty="0"/>
              <a:t> </a:t>
            </a:r>
            <a:r>
              <a:rPr lang="fr-FR" sz="2000" b="1" i="1" dirty="0" err="1"/>
              <a:t>Listeners</a:t>
            </a:r>
            <a:r>
              <a:rPr lang="fr-FR" sz="2000" b="1" i="1" dirty="0"/>
              <a:t> :</a:t>
            </a:r>
            <a:r>
              <a:rPr lang="fr-FR" sz="2000" dirty="0"/>
              <a:t> ce sont chacun des composants facultatifs qui offrent un cadre pour l'implémentation des services de monitoring personnalisés. Ils sont très utiles pour journaliser (loguer) les états du Job/</a:t>
            </a:r>
            <a:r>
              <a:rPr lang="fr-FR" sz="2000" dirty="0" err="1"/>
              <a:t>Step</a:t>
            </a:r>
            <a:r>
              <a:rPr lang="fr-FR" sz="2000" dirty="0"/>
              <a:t> avant et après leur exécution.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05129395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3264</TotalTime>
  <Words>614</Words>
  <Application>Microsoft Office PowerPoint</Application>
  <PresentationFormat>Affichage à l'écran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Monotype Sorts</vt:lpstr>
      <vt:lpstr>Times New Roman</vt:lpstr>
      <vt:lpstr>cvc</vt:lpstr>
      <vt:lpstr>Présentation PowerPoint</vt:lpstr>
      <vt:lpstr>Batch</vt:lpstr>
      <vt:lpstr>Workflow</vt:lpstr>
      <vt:lpstr>Workflow</vt:lpstr>
      <vt:lpstr>Workflow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201</cp:revision>
  <dcterms:created xsi:type="dcterms:W3CDTF">2000-04-10T19:33:12Z</dcterms:created>
  <dcterms:modified xsi:type="dcterms:W3CDTF">2020-07-17T06:58:29Z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