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2"/>
  </p:notesMasterIdLst>
  <p:handoutMasterIdLst>
    <p:handoutMasterId r:id="rId63"/>
  </p:handoutMasterIdLst>
  <p:sldIdLst>
    <p:sldId id="264" r:id="rId2"/>
    <p:sldId id="337" r:id="rId3"/>
    <p:sldId id="338" r:id="rId4"/>
    <p:sldId id="310" r:id="rId5"/>
    <p:sldId id="339" r:id="rId6"/>
    <p:sldId id="340" r:id="rId7"/>
    <p:sldId id="314" r:id="rId8"/>
    <p:sldId id="296" r:id="rId9"/>
    <p:sldId id="297" r:id="rId10"/>
    <p:sldId id="341" r:id="rId11"/>
    <p:sldId id="315" r:id="rId12"/>
    <p:sldId id="342" r:id="rId13"/>
    <p:sldId id="343" r:id="rId14"/>
    <p:sldId id="344" r:id="rId15"/>
    <p:sldId id="345" r:id="rId16"/>
    <p:sldId id="311" r:id="rId17"/>
    <p:sldId id="312" r:id="rId18"/>
    <p:sldId id="267" r:id="rId19"/>
    <p:sldId id="274" r:id="rId20"/>
    <p:sldId id="316" r:id="rId21"/>
    <p:sldId id="276" r:id="rId22"/>
    <p:sldId id="277" r:id="rId23"/>
    <p:sldId id="278" r:id="rId24"/>
    <p:sldId id="279" r:id="rId25"/>
    <p:sldId id="280" r:id="rId26"/>
    <p:sldId id="320" r:id="rId27"/>
    <p:sldId id="265" r:id="rId28"/>
    <p:sldId id="266" r:id="rId29"/>
    <p:sldId id="351" r:id="rId30"/>
    <p:sldId id="268" r:id="rId31"/>
    <p:sldId id="269" r:id="rId32"/>
    <p:sldId id="353" r:id="rId33"/>
    <p:sldId id="284" r:id="rId34"/>
    <p:sldId id="354" r:id="rId35"/>
    <p:sldId id="355" r:id="rId36"/>
    <p:sldId id="356" r:id="rId37"/>
    <p:sldId id="357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06" r:id="rId46"/>
    <p:sldId id="309" r:id="rId47"/>
    <p:sldId id="323" r:id="rId48"/>
    <p:sldId id="324" r:id="rId49"/>
    <p:sldId id="305" r:id="rId50"/>
    <p:sldId id="307" r:id="rId51"/>
    <p:sldId id="308" r:id="rId52"/>
    <p:sldId id="285" r:id="rId53"/>
    <p:sldId id="334" r:id="rId54"/>
    <p:sldId id="335" r:id="rId55"/>
    <p:sldId id="336" r:id="rId56"/>
    <p:sldId id="329" r:id="rId57"/>
    <p:sldId id="330" r:id="rId58"/>
    <p:sldId id="331" r:id="rId59"/>
    <p:sldId id="333" r:id="rId60"/>
    <p:sldId id="321" r:id="rId61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4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F2D078C5-E601-4EA3-B30A-885C6944B7A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5AC7AE80-5102-4D26-AC43-911084BDF57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4EF102-A5C4-4DEF-B528-41B96E37B43C}" type="slidenum">
              <a:rPr lang="en-GB" altLang="fr-FR" smtClean="0"/>
              <a:pPr eaLnBrk="1" hangingPunct="1">
                <a:spcBef>
                  <a:spcPct val="0"/>
                </a:spcBef>
              </a:pPr>
              <a:t>4</a:t>
            </a:fld>
            <a:endParaRPr lang="en-GB" altLang="fr-FR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&lt;ipf&gt;R,76: Dynamic Loading of Classes&lt;/ipf&gt;</a:t>
            </a: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290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&lt;ipf&gt;R,18: Factory Design Pattern&lt;/ipf&gt;</a:t>
            </a:r>
            <a:endParaRPr lang="en-CA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8775"/>
            <a:ext cx="6116637" cy="52228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21" tIns="45110" rIns="90221" bIns="45110"/>
          <a:lstStyle/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 Student introductions—record info on seating chart&lt;/ipf&gt;</a:t>
            </a:r>
          </a:p>
          <a:p>
            <a:pPr marL="111125" indent="-111125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125" indent="-111125" eaLnBrk="1" hangingPunct="1">
              <a:buFontTx/>
              <a:buChar char="•"/>
              <a:tabLst>
                <a:tab pos="400050" algn="l"/>
              </a:tabLst>
            </a:pPr>
            <a:r>
              <a:rPr lang="en-US" altLang="fr-FR" b="1">
                <a:latin typeface="Arial" panose="020B0604020202020204" pitchFamily="34" charset="0"/>
                <a:cs typeface="Arial" panose="020B0604020202020204" pitchFamily="34" charset="0"/>
              </a:rPr>
              <a:t>As students provide background information, record it on a seating chart so you will be able to use it later in the course (try to keep to approximately 1 minute per student)</a:t>
            </a:r>
          </a:p>
          <a:p>
            <a:pPr marL="111125" indent="-111125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  Suggested introduction methods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Paired introductions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4-5 questions (as shown on slide)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students 3 minutes to interview their partners, then switch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student introduce their partner to the class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--  Group introductions (for large classes)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Provide a list of 3-4 questions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Have each row (4 students) select a spokesperson/scribe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Give spokesperson 6-8 minutes to interview other 3 members of group</a:t>
            </a:r>
          </a:p>
          <a:p>
            <a:pPr marL="223838" lvl="1" eaLnBrk="1" hangingPunct="1">
              <a:tabLst>
                <a:tab pos="400050" algn="l"/>
              </a:tabLst>
            </a:pPr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	--- Each row’s spokesperson then introduces themselves and members of their group</a:t>
            </a:r>
          </a:p>
          <a:p>
            <a:pPr marL="223838" lvl="1" eaLnBrk="1" hangingPunct="1">
              <a:tabLst>
                <a:tab pos="400050" algn="l"/>
              </a:tabLst>
            </a:pPr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 hidden="1"/>
          <p:cNvSpPr txBox="1">
            <a:spLocks noChangeArrowheads="1"/>
          </p:cNvSpPr>
          <p:nvPr/>
        </p:nvSpPr>
        <p:spPr bwMode="auto">
          <a:xfrm>
            <a:off x="2171700" y="401638"/>
            <a:ext cx="2536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fr-FR" sz="800">
                <a:solidFill>
                  <a:srgbClr val="000000"/>
                </a:solidFill>
              </a:rPr>
              <a:t>&lt;*s*o*u*r*c*e*&gt;*5*1*6*c*1*-*6*-*7*&lt;*/*s*o*u*r*c*e*&gt;</a:t>
            </a:r>
            <a:endParaRPr lang="en-US" altLang="fr-FR" sz="80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5250" cy="3883025"/>
          </a:xfrm>
          <a:noFill/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fr-FR">
                <a:latin typeface="Arial" panose="020B0604020202020204" pitchFamily="34" charset="0"/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5205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648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5512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908" y="535670"/>
            <a:ext cx="7770756" cy="128989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685907" y="6246622"/>
            <a:ext cx="190339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3736" y="6246622"/>
            <a:ext cx="2895100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71" y="6246622"/>
            <a:ext cx="190482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fld id="{C802ADCA-6249-4F2E-B1A8-84101EFB5B4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7882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160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695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083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57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150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042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8874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C697C098-3CC2-4A99-B3C6-84DB9BC09017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</a:t>
            </a:r>
          </a:p>
          <a:p>
            <a:pPr eaLnBrk="1" hangingPunct="1"/>
            <a:r>
              <a:rPr lang="fr-FR" altLang="fr-FR"/>
              <a:t>Design Pattern</a:t>
            </a:r>
          </a:p>
        </p:txBody>
      </p:sp>
      <p:pic>
        <p:nvPicPr>
          <p:cNvPr id="4" name="Picture 4" descr="Insights from Stackoverflow: Most voted for Spring 4 ques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71600"/>
            <a:ext cx="590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0"/>
            <a:ext cx="7770756" cy="1289892"/>
          </a:xfrm>
        </p:spPr>
        <p:txBody>
          <a:bodyPr/>
          <a:lstStyle/>
          <a:p>
            <a:r>
              <a:rPr lang="fr-FR" dirty="0"/>
              <a:t>Des partenaires de confiance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615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99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0"/>
            <a:ext cx="7772400" cy="1143000"/>
          </a:xfrm>
        </p:spPr>
        <p:txBody>
          <a:bodyPr/>
          <a:lstStyle/>
          <a:p>
            <a:r>
              <a:rPr lang="fr-FR" dirty="0"/>
              <a:t>Une équipe solide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6" name="Picture 2" descr="http://static-mb.minutebuzz.com/wp-content/uploads/2014/02/Perceval-5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" y="1124744"/>
            <a:ext cx="9144000" cy="52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7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9716" y="-120796"/>
            <a:ext cx="7770756" cy="1289892"/>
          </a:xfrm>
        </p:spPr>
        <p:txBody>
          <a:bodyPr/>
          <a:lstStyle/>
          <a:p>
            <a:r>
              <a:rPr lang="fr-FR" dirty="0"/>
              <a:t>Qu'on est prêt à travailler 24h</a:t>
            </a:r>
          </a:p>
        </p:txBody>
      </p:sp>
      <p:pic>
        <p:nvPicPr>
          <p:cNvPr id="24578" name="Picture 2" descr="http://assets.nydailynews.com/polopoly_fs/1.1773327!/img/httpImage/image.jpg_gen/derivatives/article_970/vuecover050414-5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" y="836712"/>
            <a:ext cx="9204742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0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0"/>
            <a:ext cx="7770756" cy="764704"/>
          </a:xfrm>
        </p:spPr>
        <p:txBody>
          <a:bodyPr/>
          <a:lstStyle/>
          <a:p>
            <a:r>
              <a:rPr lang="fr-FR" dirty="0"/>
              <a:t>Sans stress</a:t>
            </a:r>
          </a:p>
        </p:txBody>
      </p:sp>
      <p:pic>
        <p:nvPicPr>
          <p:cNvPr id="1026" name="Picture 2" descr="http://d12vb6dvkz909q.cloudfront.net/uploads/galleries/16517/die-har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224223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2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0756" cy="1289892"/>
          </a:xfrm>
        </p:spPr>
        <p:txBody>
          <a:bodyPr/>
          <a:lstStyle/>
          <a:p>
            <a:r>
              <a:rPr lang="fr-FR" dirty="0"/>
              <a:t>L’équipement nécessaire</a:t>
            </a:r>
          </a:p>
        </p:txBody>
      </p:sp>
      <p:pic>
        <p:nvPicPr>
          <p:cNvPr id="25602" name="Picture 2" descr="http://img0.gtsstatic.com/wallpapers/edbb2ee2125de231a8f4e1d46dbe3dd3_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1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6025"/>
            <a:ext cx="7770756" cy="1118719"/>
          </a:xfrm>
        </p:spPr>
        <p:txBody>
          <a:bodyPr/>
          <a:lstStyle/>
          <a:p>
            <a:r>
              <a:rPr lang="fr-FR" dirty="0"/>
              <a:t>Et qu’il fait mauvais dehors</a:t>
            </a:r>
          </a:p>
        </p:txBody>
      </p:sp>
      <p:pic>
        <p:nvPicPr>
          <p:cNvPr id="26626" name="Picture 2" descr="http://www.destination-poudreuse.com/images_sejour/9/Niseko_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7471"/>
            <a:ext cx="9144000" cy="60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8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72400" cy="1143000"/>
          </a:xfrm>
        </p:spPr>
        <p:txBody>
          <a:bodyPr/>
          <a:lstStyle/>
          <a:p>
            <a:r>
              <a:rPr lang="fr-FR" noProof="0" dirty="0"/>
              <a:t>Développement logiciel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1312863"/>
            <a:ext cx="8546967" cy="4837222"/>
          </a:xfrm>
        </p:spPr>
        <p:txBody>
          <a:bodyPr/>
          <a:lstStyle/>
          <a:p>
            <a:r>
              <a:rPr lang="fr-FR" sz="2400" noProof="0" dirty="0"/>
              <a:t>La </a:t>
            </a:r>
            <a:r>
              <a:rPr lang="fr-FR" sz="2400" dirty="0"/>
              <a:t>tendance de ces dernières années est d’aller vers le développement Agile</a:t>
            </a:r>
            <a:endParaRPr lang="fr-FR" sz="2400" noProof="0" dirty="0"/>
          </a:p>
          <a:p>
            <a:pPr lvl="1"/>
            <a:r>
              <a:rPr lang="fr-FR" sz="2000" noProof="0" dirty="0"/>
              <a:t>Des cycles de développement courts</a:t>
            </a:r>
          </a:p>
          <a:p>
            <a:pPr lvl="1"/>
            <a:r>
              <a:rPr lang="fr-FR" sz="2000" noProof="0" dirty="0"/>
              <a:t>Un processus de développement itératif, à comparer au traitement séquentiel traditionnel</a:t>
            </a:r>
          </a:p>
          <a:p>
            <a:pPr lvl="1"/>
            <a:r>
              <a:rPr lang="fr-FR" sz="2000" noProof="0" dirty="0"/>
              <a:t>Les modifications sont intégrées aux structures logicielles avec un minimum de perturbations</a:t>
            </a:r>
          </a:p>
          <a:p>
            <a:r>
              <a:rPr lang="fr-FR" sz="2400" noProof="0" dirty="0"/>
              <a:t>L’objectif est de produire un logiciel qui</a:t>
            </a:r>
          </a:p>
          <a:p>
            <a:pPr lvl="1"/>
            <a:r>
              <a:rPr lang="fr-FR" sz="2000" noProof="0" dirty="0"/>
              <a:t>Fonctionne</a:t>
            </a:r>
          </a:p>
          <a:p>
            <a:pPr lvl="1"/>
            <a:r>
              <a:rPr lang="fr-FR" sz="2000" noProof="0" dirty="0"/>
              <a:t>Répond au cahier des charges</a:t>
            </a:r>
          </a:p>
          <a:p>
            <a:pPr lvl="1"/>
            <a:r>
              <a:rPr lang="fr-FR" sz="2000" noProof="0" dirty="0"/>
              <a:t>Est bien structuré</a:t>
            </a:r>
          </a:p>
          <a:p>
            <a:pPr lvl="1"/>
            <a:r>
              <a:rPr lang="fr-FR" sz="2000" noProof="0" dirty="0"/>
              <a:t>Est facile à modifier</a:t>
            </a:r>
          </a:p>
          <a:p>
            <a:pPr lvl="1"/>
            <a:r>
              <a:rPr lang="fr-FR" sz="2000" noProof="0" dirty="0"/>
              <a:t>Est extensible</a:t>
            </a:r>
          </a:p>
          <a:p>
            <a:pPr lvl="1"/>
            <a:r>
              <a:rPr lang="fr-FR" sz="2000" noProof="0" dirty="0"/>
              <a:t>A un minimum de bogue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42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7650" name="Picture 2" descr="https://jeembee.files.wordpress.com/2011/11/img_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" y="0"/>
            <a:ext cx="9217756" cy="670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9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Développements pilotés par les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99488" cy="2616101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dirty="0">
                <a:latin typeface="Century Schoolbook" pitchFamily="18" charset="0"/>
                <a:cs typeface="Courier New" pitchFamily="49" charset="0"/>
              </a:rPr>
              <a:t>développements pilotés par les tests  </a:t>
            </a:r>
            <a:r>
              <a:rPr lang="fr-FR" dirty="0"/>
              <a:t>font partie du processus Agile </a:t>
            </a:r>
            <a:r>
              <a:rPr lang="fr-FR" noProof="0" dirty="0"/>
              <a:t>(</a:t>
            </a:r>
            <a:r>
              <a:rPr lang="fr-FR" i="1" noProof="0" dirty="0">
                <a:latin typeface="Century Schoolbook" pitchFamily="18" charset="0"/>
                <a:cs typeface="Courier New" pitchFamily="49" charset="0"/>
              </a:rPr>
              <a:t>test-driven development</a:t>
            </a:r>
            <a:r>
              <a:rPr lang="fr-FR" i="1" dirty="0"/>
              <a:t>, </a:t>
            </a:r>
            <a:r>
              <a:rPr lang="fr-FR" noProof="0" dirty="0"/>
              <a:t>TDD)</a:t>
            </a:r>
          </a:p>
          <a:p>
            <a:pPr lvl="1"/>
            <a:r>
              <a:rPr lang="fr-FR" noProof="0" dirty="0"/>
              <a:t>Processus de développement incrémental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75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772400" cy="1143000"/>
          </a:xfrm>
        </p:spPr>
        <p:txBody>
          <a:bodyPr/>
          <a:lstStyle/>
          <a:p>
            <a:r>
              <a:rPr lang="fr-FR" dirty="0"/>
              <a:t>C'est quoi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579296" cy="4937760"/>
          </a:xfrm>
        </p:spPr>
        <p:txBody>
          <a:bodyPr>
            <a:normAutofit/>
          </a:bodyPr>
          <a:lstStyle/>
          <a:p>
            <a:r>
              <a:rPr lang="fr-FR" sz="3600" dirty="0"/>
              <a:t>"Test </a:t>
            </a:r>
            <a:r>
              <a:rPr lang="fr-FR" sz="3600" dirty="0" err="1"/>
              <a:t>Driven</a:t>
            </a:r>
            <a:r>
              <a:rPr lang="fr-FR" sz="3600" dirty="0"/>
              <a:t> </a:t>
            </a:r>
            <a:r>
              <a:rPr lang="fr-FR" sz="3600" dirty="0" err="1"/>
              <a:t>Development</a:t>
            </a:r>
            <a:r>
              <a:rPr lang="fr-FR" sz="3600" dirty="0"/>
              <a:t>"</a:t>
            </a:r>
          </a:p>
          <a:p>
            <a:pPr marL="0" indent="0">
              <a:buNone/>
            </a:pPr>
            <a:r>
              <a:rPr lang="fr-FR" sz="3600" dirty="0"/>
              <a:t>= </a:t>
            </a:r>
            <a:r>
              <a:rPr lang="fr-FR" sz="3600" b="1" dirty="0"/>
              <a:t>"Développement piloté par les tests"</a:t>
            </a:r>
            <a:br>
              <a:rPr lang="fr-FR" sz="3600" dirty="0"/>
            </a:br>
            <a:endParaRPr lang="fr-FR" sz="3600" dirty="0"/>
          </a:p>
          <a:p>
            <a:pPr marL="0" indent="0" algn="ctr">
              <a:buNone/>
            </a:pPr>
            <a:r>
              <a:rPr lang="fr-FR" sz="3600" dirty="0">
                <a:sym typeface="Wingdings" pitchFamily="2" charset="2"/>
              </a:rPr>
              <a:t> </a:t>
            </a:r>
            <a:r>
              <a:rPr lang="fr-FR" sz="3600" dirty="0"/>
              <a:t>Ecrire le code de test</a:t>
            </a:r>
          </a:p>
          <a:p>
            <a:pPr marL="0" indent="0" algn="ctr">
              <a:buNone/>
            </a:pPr>
            <a:r>
              <a:rPr lang="fr-FR" sz="3600" dirty="0"/>
              <a:t>avant le code de production</a:t>
            </a:r>
          </a:p>
          <a:p>
            <a:pPr marL="0" indent="0" algn="ctr">
              <a:buNone/>
            </a:pPr>
            <a:endParaRPr lang="fr-FR" sz="3600" dirty="0"/>
          </a:p>
          <a:p>
            <a:pPr marL="0" indent="0" algn="ctr">
              <a:buNone/>
            </a:pPr>
            <a:r>
              <a:rPr lang="fr-FR" sz="3600" b="1" dirty="0">
                <a:solidFill>
                  <a:srgbClr val="00B050"/>
                </a:solidFill>
              </a:rPr>
              <a:t>Mais pas que …</a:t>
            </a:r>
          </a:p>
        </p:txBody>
      </p:sp>
    </p:spTree>
    <p:extLst>
      <p:ext uri="{BB962C8B-B14F-4D97-AF65-F5344CB8AC3E}">
        <p14:creationId xmlns:p14="http://schemas.microsoft.com/office/powerpoint/2010/main" val="2954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Test </a:t>
            </a:r>
            <a:r>
              <a:rPr lang="fr-FR" altLang="fr-FR" dirty="0" err="1"/>
              <a:t>Driven</a:t>
            </a:r>
            <a:r>
              <a:rPr lang="fr-FR" altLang="fr-FR" dirty="0"/>
              <a:t> </a:t>
            </a:r>
            <a:r>
              <a:rPr lang="fr-FR" altLang="fr-FR" dirty="0" err="1"/>
              <a:t>Development</a:t>
            </a:r>
            <a:endParaRPr lang="fr-FR" altLang="fr-FR" dirty="0"/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ous-titre 1">
            <a:extLst>
              <a:ext uri="{FF2B5EF4-FFF2-40B4-BE49-F238E27FC236}">
                <a16:creationId xmlns:a16="http://schemas.microsoft.com/office/drawing/2014/main" id="{D06F674B-6E99-46AC-A0AD-94CE63D7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1746" name="Picture 2" descr="http://profgra.org/lycee/img/geek_and_poke/development_driven_te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-79848"/>
            <a:ext cx="5976664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6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Code</a:t>
            </a:r>
            <a:r>
              <a:rPr lang="fr-FR" dirty="0"/>
              <a:t> puis tests</a:t>
            </a:r>
          </a:p>
        </p:txBody>
      </p:sp>
      <p:pic>
        <p:nvPicPr>
          <p:cNvPr id="2050" name="Picture 2" descr="http://images.jbrains.ca/theory_of_bdd/code_then_test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96752"/>
            <a:ext cx="3502787" cy="1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jbrains.ca/theory_of_bdd/test_then_code_then_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8" y="3158890"/>
            <a:ext cx="3502786" cy="10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jbrains.ca/theory_of_bdd/test_first_programming_lo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61830"/>
            <a:ext cx="3502788" cy="190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73163" y="1981200"/>
            <a:ext cx="3902893" cy="4114800"/>
          </a:xfrm>
        </p:spPr>
        <p:txBody>
          <a:bodyPr/>
          <a:lstStyle/>
          <a:p>
            <a:r>
              <a:rPr lang="fr-FR" b="1" dirty="0"/>
              <a:t>Design</a:t>
            </a:r>
            <a:r>
              <a:rPr lang="fr-FR" dirty="0"/>
              <a:t> puis Tests-Code</a:t>
            </a:r>
          </a:p>
        </p:txBody>
      </p:sp>
      <p:pic>
        <p:nvPicPr>
          <p:cNvPr id="3076" name="Picture 4" descr="http://images.jbrains.ca/theory_of_bdd/design_then_do_tfp_then_do_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196752"/>
            <a:ext cx="3317503" cy="17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jbrains.ca/theory_of_bdd/do_tfp_then_design_then_do_tf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14229"/>
            <a:ext cx="3317504" cy="1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mages.jbrains.ca/theory_of_bdd/test_driven_development_lo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43241"/>
            <a:ext cx="3317504" cy="196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8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73163" y="1981200"/>
            <a:ext cx="3470845" cy="4114800"/>
          </a:xfrm>
        </p:spPr>
        <p:txBody>
          <a:bodyPr/>
          <a:lstStyle/>
          <a:p>
            <a:r>
              <a:rPr lang="fr-FR" b="1" dirty="0"/>
              <a:t>Analyse</a:t>
            </a:r>
            <a:r>
              <a:rPr lang="fr-FR" dirty="0"/>
              <a:t> puis </a:t>
            </a:r>
            <a:br>
              <a:rPr lang="fr-FR" dirty="0"/>
            </a:br>
            <a:r>
              <a:rPr lang="fr-FR" dirty="0"/>
              <a:t>Tests-Code-Design</a:t>
            </a:r>
          </a:p>
        </p:txBody>
      </p:sp>
      <p:pic>
        <p:nvPicPr>
          <p:cNvPr id="4098" name="Picture 2" descr="http://images.jbrains.ca/theory_of_bdd/analyze_then_do_tdd_lo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8008"/>
          <a:stretch/>
        </p:blipFill>
        <p:spPr bwMode="auto">
          <a:xfrm>
            <a:off x="4572000" y="1196752"/>
            <a:ext cx="3872590" cy="18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s.jbrains.ca/theory_of_bdd/do_tdd_then_analyze_then_do_t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96952"/>
            <a:ext cx="3872589" cy="14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ages.jbrains.ca/theory_of_bdd/behavior_driven_development_loo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9" b="9152"/>
          <a:stretch/>
        </p:blipFill>
        <p:spPr bwMode="auto">
          <a:xfrm>
            <a:off x="4572001" y="4293096"/>
            <a:ext cx="3872590" cy="201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4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5306144"/>
          </a:xfrm>
        </p:spPr>
        <p:txBody>
          <a:bodyPr>
            <a:normAutofit/>
          </a:bodyPr>
          <a:lstStyle/>
          <a:p>
            <a:r>
              <a:rPr lang="fr-FR" sz="3600" dirty="0"/>
              <a:t>Aide à la </a:t>
            </a:r>
            <a:r>
              <a:rPr lang="fr-FR" sz="3600" b="1" dirty="0"/>
              <a:t>conception</a:t>
            </a:r>
            <a:br>
              <a:rPr lang="fr-FR" sz="3600" dirty="0"/>
            </a:br>
            <a:endParaRPr lang="fr-FR" sz="2800" dirty="0">
              <a:sym typeface="Wingdings" pitchFamily="2" charset="2"/>
            </a:endParaRPr>
          </a:p>
          <a:p>
            <a:pPr lvl="1"/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Se soucier d'abord de l'</a:t>
            </a:r>
            <a:r>
              <a:rPr lang="fr-FR" sz="2800" b="1" dirty="0">
                <a:solidFill>
                  <a:srgbClr val="00B050"/>
                </a:solidFill>
                <a:sym typeface="Wingdings" pitchFamily="2" charset="2"/>
              </a:rPr>
              <a:t>usage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 de notre classe</a:t>
            </a:r>
          </a:p>
          <a:p>
            <a:pPr marL="822960" lvl="3" indent="0">
              <a:buNone/>
            </a:pPr>
            <a:r>
              <a:rPr lang="fr-FR" sz="2400" dirty="0">
                <a:sym typeface="Wingdings" pitchFamily="2" charset="2"/>
              </a:rPr>
              <a:t>Nous allons passer du temps à utiliser notre classe :</a:t>
            </a:r>
            <a:br>
              <a:rPr lang="fr-FR" sz="2400" dirty="0">
                <a:sym typeface="Wingdings" pitchFamily="2" charset="2"/>
              </a:rPr>
            </a:br>
            <a:r>
              <a:rPr lang="fr-FR" sz="2400" dirty="0">
                <a:sym typeface="Wingdings" pitchFamily="2" charset="2"/>
              </a:rPr>
              <a:t> priorité à </a:t>
            </a:r>
            <a:r>
              <a:rPr lang="fr-FR" sz="2400" b="1" dirty="0">
                <a:sym typeface="Wingdings" pitchFamily="2" charset="2"/>
              </a:rPr>
              <a:t>l'architecture et à la conception </a:t>
            </a:r>
            <a:br>
              <a:rPr lang="fr-FR" sz="2400" b="1" dirty="0">
                <a:sym typeface="Wingdings" pitchFamily="2" charset="2"/>
              </a:rPr>
            </a:br>
            <a:r>
              <a:rPr lang="fr-FR" sz="2400" dirty="0">
                <a:sym typeface="Wingdings" pitchFamily="2" charset="2"/>
              </a:rPr>
              <a:t> priorité aux nommages et signatures</a:t>
            </a:r>
            <a:endParaRPr lang="fr-FR" sz="2400" b="1" dirty="0">
              <a:sym typeface="Wingdings" pitchFamily="2" charset="2"/>
            </a:endParaRPr>
          </a:p>
          <a:p>
            <a:pPr marL="822960" lvl="3" indent="0">
              <a:buNone/>
            </a:pPr>
            <a:endParaRPr lang="fr-FR" b="1" dirty="0">
              <a:sym typeface="Wingdings" pitchFamily="2" charset="2"/>
            </a:endParaRPr>
          </a:p>
          <a:p>
            <a:pPr lvl="1"/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Se soucier ensuite du </a:t>
            </a:r>
            <a:r>
              <a:rPr lang="fr-FR" sz="2800" b="1" dirty="0">
                <a:solidFill>
                  <a:srgbClr val="00B050"/>
                </a:solidFill>
                <a:sym typeface="Wingdings" pitchFamily="2" charset="2"/>
              </a:rPr>
              <a:t>résultat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 à produire</a:t>
            </a:r>
          </a:p>
          <a:p>
            <a:pPr marL="822960" lvl="3" indent="0">
              <a:buNone/>
            </a:pPr>
            <a:r>
              <a:rPr lang="fr-FR" sz="2400" dirty="0">
                <a:sym typeface="Wingdings" pitchFamily="2" charset="2"/>
              </a:rPr>
              <a:t>Ne pas se soucier de l'implémentation</a:t>
            </a:r>
          </a:p>
          <a:p>
            <a:pPr marL="274320" lvl="1" indent="0">
              <a:buNone/>
            </a:pPr>
            <a:endParaRPr lang="fr-FR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fr-FR" sz="2800" b="1" dirty="0">
                <a:sym typeface="Wingdings" pitchFamily="2" charset="2"/>
              </a:rPr>
              <a:t> Approche "de l'extérieur vers l'intérieur"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478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0"/>
            <a:ext cx="7772400" cy="1143000"/>
          </a:xfrm>
        </p:spPr>
        <p:txBody>
          <a:bodyPr/>
          <a:lstStyle/>
          <a:p>
            <a:r>
              <a:rPr lang="fr-FR" dirty="0"/>
              <a:t>Le cycle RGR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5368652" cy="56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74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L’un a fait </a:t>
            </a:r>
            <a:r>
              <a:rPr lang="fr-FR"/>
              <a:t>du test, pas </a:t>
            </a:r>
            <a:r>
              <a:rPr lang="fr-FR" dirty="0"/>
              <a:t>l’autre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4820" name="Picture 4" descr="http://itmoldova.com/wp-content/uploads/2011/03/12997576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387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685800" y="528983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kern="0" dirty="0"/>
              <a:t>Ca ne les a pas empêcher de réussir</a:t>
            </a:r>
          </a:p>
        </p:txBody>
      </p:sp>
    </p:spTree>
    <p:extLst>
      <p:ext uri="{BB962C8B-B14F-4D97-AF65-F5344CB8AC3E}">
        <p14:creationId xmlns:p14="http://schemas.microsoft.com/office/powerpoint/2010/main" val="1776257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C'est quoi les tests unitaires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 code pour tester du code</a:t>
            </a:r>
          </a:p>
          <a:p>
            <a:r>
              <a:rPr lang="fr-FR" dirty="0"/>
              <a:t>Tests sur une "unité" de programme = partie de code la plus petite ayant une </a:t>
            </a:r>
            <a:r>
              <a:rPr lang="fr-FR" b="1" dirty="0"/>
              <a:t>cohérence fonctionnelle</a:t>
            </a:r>
            <a:br>
              <a:rPr lang="fr-FR" b="1" dirty="0"/>
            </a:br>
            <a:r>
              <a:rPr lang="fr-FR" b="1" dirty="0">
                <a:sym typeface="Wingdings" pitchFamily="2" charset="2"/>
              </a:rPr>
              <a:t> Classe</a:t>
            </a:r>
            <a:endParaRPr lang="fr-FR" dirty="0"/>
          </a:p>
          <a:p>
            <a:r>
              <a:rPr lang="fr-FR" dirty="0"/>
              <a:t>Automatisables, automatisés</a:t>
            </a:r>
          </a:p>
          <a:p>
            <a:r>
              <a:rPr lang="fr-FR" dirty="0"/>
              <a:t>Ecrire le code de test avant le code de production</a:t>
            </a:r>
          </a:p>
          <a:p>
            <a:r>
              <a:rPr lang="fr-FR" dirty="0"/>
              <a:t>Mais pas que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344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Wikipedia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test unitaire (UT) est une procédure permettant de vérifier le bon fonctionnement d'une partie précise d'un logiciel ou d'une portion d'un programme (appelée « unité » ou « module »).</a:t>
            </a:r>
          </a:p>
          <a:p>
            <a:pPr lvl="1"/>
            <a:r>
              <a:rPr lang="fr-FR" dirty="0"/>
              <a:t>Dans les applications non critiques, l'écriture des tests unitaires a longtemps été considérée comme une tâche secondaire.</a:t>
            </a:r>
          </a:p>
          <a:p>
            <a:pPr lvl="1"/>
            <a:r>
              <a:rPr lang="fr-FR" dirty="0"/>
              <a:t>Cependant, les méthodes 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(XP) ou 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(TDD) ont remis les tests unitaires, appelés « tests du programmeur », au centre de l'activité de programmation.</a:t>
            </a:r>
          </a:p>
        </p:txBody>
      </p:sp>
    </p:spTree>
    <p:extLst>
      <p:ext uri="{BB962C8B-B14F-4D97-AF65-F5344CB8AC3E}">
        <p14:creationId xmlns:p14="http://schemas.microsoft.com/office/powerpoint/2010/main" val="359022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1997, Kent Beck rencontre Erich Gamma avec lequel il crée </a:t>
            </a:r>
            <a:r>
              <a:rPr lang="fr-FR" dirty="0" err="1"/>
              <a:t>Junit</a:t>
            </a:r>
            <a:r>
              <a:rPr lang="fr-FR" dirty="0"/>
              <a:t> (Java) qui, suite à sa popularité, entraînera la création de nombreux </a:t>
            </a:r>
            <a:r>
              <a:rPr lang="fr-FR" dirty="0" err="1"/>
              <a:t>Frameworks</a:t>
            </a:r>
            <a:r>
              <a:rPr lang="fr-FR" dirty="0"/>
              <a:t> de tests unitaires, cet ensemble se nomme </a:t>
            </a:r>
            <a:r>
              <a:rPr lang="fr-FR" dirty="0" err="1"/>
              <a:t>xUnit</a:t>
            </a:r>
            <a:endParaRPr lang="fr-FR" dirty="0"/>
          </a:p>
          <a:p>
            <a:endParaRPr lang="fr-FR" dirty="0"/>
          </a:p>
        </p:txBody>
      </p:sp>
      <p:sp>
        <p:nvSpPr>
          <p:cNvPr id="4" name="AutoShape 2" descr="Résultat de recherche d'images pour &quot;jun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juni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71888"/>
            <a:ext cx="1219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77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2532" name="Picture 4" descr="http://www.lepoint.fr/images/2014/01/22/2366967-toilettes-jpg_20357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-747464"/>
            <a:ext cx="5922073" cy="771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http://www.images-insolites.fr/wp-content/uploads/2010/07/balcon-sans-fenetre-228x3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80"/>
            <a:ext cx="4560331" cy="700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7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test définit un critère d’arrêt qui permet de statuer sur le succès ou sur l’échec d’une vérification</a:t>
            </a:r>
          </a:p>
          <a:p>
            <a:r>
              <a:rPr lang="fr-FR" dirty="0"/>
              <a:t>Grâce à la spécification, on est en mesure de faire correspondre un état d’entrée donné à un résultat ou à une sortie</a:t>
            </a:r>
          </a:p>
          <a:p>
            <a:pPr lvl="1"/>
            <a:r>
              <a:rPr lang="fr-FR" dirty="0"/>
              <a:t>Le test permet de vérifier que la relation d’entrée / sortie donnée par la spécification est bel et bien réalisée.</a:t>
            </a:r>
          </a:p>
        </p:txBody>
      </p:sp>
    </p:spTree>
    <p:extLst>
      <p:ext uri="{BB962C8B-B14F-4D97-AF65-F5344CB8AC3E}">
        <p14:creationId xmlns:p14="http://schemas.microsoft.com/office/powerpoint/2010/main" val="84307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quoi ca sert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erreurs rapidement</a:t>
            </a:r>
          </a:p>
          <a:p>
            <a:r>
              <a:rPr lang="fr-FR" dirty="0"/>
              <a:t>Sécurise la maintenance</a:t>
            </a:r>
          </a:p>
          <a:p>
            <a:pPr lvl="1"/>
            <a:r>
              <a:rPr lang="fr-FR" dirty="0"/>
              <a:t>Lors d'une modification d'un programme les tests unitaires signalent les éventuelles régressions</a:t>
            </a:r>
          </a:p>
          <a:p>
            <a:r>
              <a:rPr lang="fr-FR" dirty="0"/>
              <a:t>Documente le code</a:t>
            </a:r>
          </a:p>
          <a:p>
            <a:pPr lvl="1"/>
            <a:r>
              <a:rPr lang="fr-FR" dirty="0"/>
              <a:t>Il est très utile de lire les tests pour comprendre comment s'utilise une méthode</a:t>
            </a:r>
          </a:p>
          <a:p>
            <a:pPr lvl="1"/>
            <a:r>
              <a:rPr lang="fr-FR" dirty="0"/>
              <a:t>De plus il est possible que la documentation ne soit plus à jour, mais les tests eux correspondent à la réalité de l'application.</a:t>
            </a:r>
          </a:p>
        </p:txBody>
      </p:sp>
    </p:spTree>
    <p:extLst>
      <p:ext uri="{BB962C8B-B14F-4D97-AF65-F5344CB8AC3E}">
        <p14:creationId xmlns:p14="http://schemas.microsoft.com/office/powerpoint/2010/main" val="79202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1 </a:t>
            </a:r>
            <a:r>
              <a:rPr lang="fr-FR" noProof="0" dirty="0"/>
              <a:t>: Écrire le test (C#)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732286" y="1758770"/>
            <a:ext cx="5561138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algn="just"/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public class CounterTest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@Test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   public void TestCreate()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      Counter counter = new Counter(0);</a:t>
            </a:r>
          </a:p>
          <a:p>
            <a:pPr algn="just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Assert.assertNotNull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(counter);</a:t>
            </a: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just"/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221716" y="2695063"/>
            <a:ext cx="2049942" cy="523220"/>
          </a:xfrm>
          <a:prstGeom prst="wedgeRectCallout">
            <a:avLst>
              <a:gd name="adj1" fmla="val -87651"/>
              <a:gd name="adj2" fmla="val 10101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 méthode peut avoir n’importe quel nom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4953064" y="4892847"/>
            <a:ext cx="2166193" cy="1938992"/>
          </a:xfrm>
          <a:prstGeom prst="wedgeRectCallout">
            <a:avLst>
              <a:gd name="adj1" fmla="val -101444"/>
              <a:gd name="adj2" fmla="val -9204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Applique une assertion et </a:t>
            </a:r>
            <a:r>
              <a:rPr lang="en-GB" dirty="0" err="1"/>
              <a:t>lève</a:t>
            </a:r>
            <a:r>
              <a:rPr lang="en-GB" dirty="0"/>
              <a:t> une exception en cas d’échec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926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Tester avec la classe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Assert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sz="2000" noProof="0" dirty="0"/>
              <a:t>Les tests utilisent les méthodes statiques de la classe 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fr-FR" sz="2000" noProof="0" dirty="0"/>
              <a:t> pour faire des </a:t>
            </a:r>
            <a:r>
              <a:rPr lang="fr-FR" sz="2000" i="1" noProof="0" dirty="0">
                <a:latin typeface="Century Schoolbook" pitchFamily="18" charset="0"/>
              </a:rPr>
              <a:t>assertions</a:t>
            </a:r>
          </a:p>
          <a:p>
            <a:r>
              <a:rPr lang="fr-FR" sz="2000" noProof="0" dirty="0"/>
              <a:t>La forme générale </a:t>
            </a:r>
            <a:r>
              <a:rPr lang="fr-FR" sz="2000" dirty="0"/>
              <a:t>est</a:t>
            </a:r>
            <a:r>
              <a:rPr lang="fr-FR" sz="2000" noProof="0" dirty="0"/>
              <a:t> </a:t>
            </a:r>
            <a:r>
              <a:rPr lang="fr-FR" sz="2000" noProof="0" dirty="0" err="1">
                <a:latin typeface="Courier New" pitchFamily="49" charset="0"/>
                <a:cs typeface="Courier New" pitchFamily="49" charset="0"/>
              </a:rPr>
              <a:t>Assert.assertName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noProof="0" dirty="0" err="1">
                <a:latin typeface="Courier New" pitchFamily="49" charset="0"/>
                <a:cs typeface="Courier New" pitchFamily="49" charset="0"/>
              </a:rPr>
              <a:t>expected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, actual)</a:t>
            </a:r>
          </a:p>
          <a:p>
            <a:pPr lvl="1"/>
            <a:r>
              <a:rPr lang="fr-FR" sz="1800" noProof="0" dirty="0"/>
              <a:t>Sil l’assertion échoue,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AssertFailedException</a:t>
            </a:r>
            <a:r>
              <a:rPr lang="fr-FR" sz="1800" noProof="0" dirty="0"/>
              <a:t> est générée</a:t>
            </a:r>
          </a:p>
          <a:p>
            <a:pPr lvl="2"/>
            <a:r>
              <a:rPr lang="fr-FR" sz="1600" noProof="0" dirty="0"/>
              <a:t>Interceptée par l’infrastructure de test et affichée à l’utilisateur</a:t>
            </a:r>
          </a:p>
          <a:p>
            <a:r>
              <a:rPr lang="fr-FR" sz="2000" noProof="0" dirty="0"/>
              <a:t>Les méthodes fournies comprennent</a:t>
            </a:r>
          </a:p>
          <a:p>
            <a:pPr lvl="1"/>
            <a:r>
              <a:rPr lang="fr-FR" sz="1800" noProof="0" dirty="0" err="1">
                <a:latin typeface="Courier New" pitchFamily="49" charset="0"/>
                <a:cs typeface="Courier New" pitchFamily="49" charset="0"/>
              </a:rPr>
              <a:t>assertEqual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(Object, Object)</a:t>
            </a:r>
          </a:p>
          <a:p>
            <a:pPr lvl="1"/>
            <a:r>
              <a:rPr lang="fr-FR" sz="1800" noProof="0" dirty="0" err="1">
                <a:latin typeface="Courier New" pitchFamily="49" charset="0"/>
                <a:cs typeface="Courier New" pitchFamily="49" charset="0"/>
              </a:rPr>
              <a:t>assertNotEqual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(Object, Object)</a:t>
            </a:r>
          </a:p>
          <a:p>
            <a:pPr lvl="1"/>
            <a:r>
              <a:rPr lang="fr-FR" sz="1800" noProof="0" dirty="0" err="1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noProof="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sz="1800" dirty="0">
                <a:latin typeface="Courier New" pitchFamily="49" charset="0"/>
                <a:cs typeface="Courier New" pitchFamily="49" charset="0"/>
              </a:rPr>
              <a:t>…</a:t>
            </a:r>
            <a:endParaRPr lang="fr-FR" sz="1800" noProof="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2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3 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Arrange</a:t>
            </a:r>
          </a:p>
          <a:p>
            <a:pPr lvl="1"/>
            <a:r>
              <a:rPr lang="fr-FR" dirty="0"/>
              <a:t>Initialise la classe</a:t>
            </a:r>
          </a:p>
          <a:p>
            <a:r>
              <a:rPr lang="fr-FR" dirty="0" err="1"/>
              <a:t>Act</a:t>
            </a:r>
            <a:endParaRPr lang="fr-FR" dirty="0"/>
          </a:p>
          <a:p>
            <a:pPr lvl="1"/>
            <a:r>
              <a:rPr lang="fr-FR" dirty="0"/>
              <a:t>Appel du code à tester</a:t>
            </a:r>
          </a:p>
          <a:p>
            <a:r>
              <a:rPr lang="fr-FR" dirty="0" err="1"/>
              <a:t>Assert</a:t>
            </a:r>
            <a:endParaRPr lang="fr-FR" dirty="0"/>
          </a:p>
          <a:p>
            <a:pPr lvl="1"/>
            <a:r>
              <a:rPr lang="fr-FR" dirty="0"/>
              <a:t>Vérification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97152"/>
            <a:ext cx="5629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645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test doit être unitaire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Autonome</a:t>
            </a:r>
          </a:p>
          <a:p>
            <a:r>
              <a:rPr lang="fr-FR" dirty="0"/>
              <a:t>Complet</a:t>
            </a:r>
          </a:p>
          <a:p>
            <a:r>
              <a:rPr lang="fr-FR" dirty="0"/>
              <a:t>Répétable</a:t>
            </a:r>
          </a:p>
          <a:p>
            <a:r>
              <a:rPr lang="fr-FR" dirty="0"/>
              <a:t>Automatique</a:t>
            </a:r>
          </a:p>
          <a:p>
            <a:r>
              <a:rPr lang="fr-FR" dirty="0"/>
              <a:t>Clair</a:t>
            </a:r>
          </a:p>
          <a:p>
            <a:r>
              <a:rPr lang="fr-FR" dirty="0"/>
              <a:t>Petit</a:t>
            </a:r>
          </a:p>
          <a:p>
            <a:r>
              <a:rPr lang="fr-FR" dirty="0"/>
              <a:t>Non ordonné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40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Autres annotations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405513"/>
          </a:xfrm>
        </p:spPr>
        <p:txBody>
          <a:bodyPr/>
          <a:lstStyle/>
          <a:p>
            <a:r>
              <a:rPr lang="fr-FR" sz="2400" noProof="0" dirty="0"/>
              <a:t>Il faut aussi tester les cas d’erreurs ou d’échecs</a:t>
            </a:r>
          </a:p>
          <a:p>
            <a:pPr lvl="1"/>
            <a:r>
              <a:rPr lang="fr-FR" sz="2000" noProof="0" dirty="0"/>
              <a:t>Pas seulement les bonnes réponses</a:t>
            </a:r>
          </a:p>
          <a:p>
            <a:r>
              <a:rPr lang="fr-FR" sz="2400" noProof="0" dirty="0"/>
              <a:t>Le tableau ci-dessous montre des attributs qui peuvent contribuer à l’écriture de tests complets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0457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400"/>
              </a:spcBef>
              <a:buClr>
                <a:schemeClr val="accent2"/>
              </a:buClr>
              <a:buSzPct val="115000"/>
            </a:pPr>
            <a:endParaRPr lang="en-GB" dirty="0">
              <a:latin typeface="Courier New" pitchFamily="49" charset="0"/>
            </a:endParaRPr>
          </a:p>
        </p:txBody>
      </p:sp>
      <p:graphicFrame>
        <p:nvGraphicFramePr>
          <p:cNvPr id="5" name="Group 64"/>
          <p:cNvGraphicFramePr>
            <a:graphicFrameLocks noGrp="1"/>
          </p:cNvGraphicFramePr>
          <p:nvPr/>
        </p:nvGraphicFramePr>
        <p:xfrm>
          <a:off x="642257" y="2928225"/>
          <a:ext cx="8120743" cy="2890680"/>
        </p:xfrm>
        <a:graphic>
          <a:graphicData uri="http://schemas.openxmlformats.org/drawingml/2006/table">
            <a:tbl>
              <a:tblPr>
                <a:effectLst>
                  <a:outerShdw dist="53340" dir="2700000" algn="ctr" rotWithShape="0">
                    <a:schemeClr val="tx1"/>
                  </a:outerShdw>
                </a:effectLst>
              </a:tblPr>
              <a:tblGrid>
                <a:gridCol w="242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Before</a:t>
                      </a:r>
                      <a:endParaRPr kumimoji="0" lang="fr-F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s'exécute avant chaque test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@Test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méthode est un test unitaire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BeforeClass</a:t>
                      </a:r>
                      <a:endParaRPr kumimoji="0" lang="fr-F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avant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AfterClass</a:t>
                      </a:r>
                      <a:endParaRPr kumimoji="0" lang="fr-F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après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@Test(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expected</a:t>
                      </a: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Exception.class</a:t>
                      </a: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résultat attendu est une exception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@Ignore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test est temporairement inactif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0855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Cycles courts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/>
              <a:t>Une idée forte du TDD est « peu et souvent »</a:t>
            </a:r>
          </a:p>
          <a:p>
            <a:pPr lvl="1"/>
            <a:r>
              <a:rPr lang="fr-FR" noProof="0" dirty="0"/>
              <a:t>Le code est développé en petits incréments et testé fréquemment</a:t>
            </a:r>
          </a:p>
          <a:p>
            <a:pPr lvl="2"/>
            <a:r>
              <a:rPr lang="fr-FR" noProof="0" dirty="0"/>
              <a:t>Le code peut facilement être ramené à un état antérieur</a:t>
            </a:r>
          </a:p>
          <a:p>
            <a:r>
              <a:rPr lang="fr-FR" noProof="0" dirty="0"/>
              <a:t>Ne pas écrire tous les tests dès le début</a:t>
            </a:r>
          </a:p>
          <a:p>
            <a:pPr lvl="1"/>
            <a:r>
              <a:rPr lang="fr-FR" dirty="0"/>
              <a:t>Juste assez pour commencer</a:t>
            </a:r>
            <a:endParaRPr lang="fr-FR" noProof="0" dirty="0"/>
          </a:p>
          <a:p>
            <a:pPr lvl="1"/>
            <a:r>
              <a:rPr lang="fr-FR" noProof="0" dirty="0"/>
              <a:t>Écrire le code qui réussit les tests</a:t>
            </a:r>
          </a:p>
          <a:p>
            <a:pPr lvl="1"/>
            <a:r>
              <a:rPr lang="fr-FR" noProof="0" dirty="0"/>
              <a:t>Passer à la fonctionnalité suivante</a:t>
            </a:r>
          </a:p>
          <a:p>
            <a:r>
              <a:rPr lang="fr-FR" dirty="0"/>
              <a:t>Le test peut être associé à la compilation</a:t>
            </a:r>
          </a:p>
          <a:p>
            <a:pPr lvl="1"/>
            <a:r>
              <a:rPr lang="fr-FR" noProof="0" dirty="0"/>
              <a:t>Ne peut plus </a:t>
            </a:r>
            <a:r>
              <a:rPr lang="fr-FR" noProof="0"/>
              <a:t>être évité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867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Qu’est-ce qu’un Design Pattern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r>
              <a:rPr lang="fr-FR" altLang="fr-FR" sz="2000"/>
              <a:t>Concevoir des systèmes logiciel complexes n’est pas trivial</a:t>
            </a:r>
          </a:p>
          <a:p>
            <a:r>
              <a:rPr lang="fr-FR" altLang="fr-FR" sz="2000"/>
              <a:t>De nombreuses contraintes imposent des restrictions à la conception</a:t>
            </a:r>
          </a:p>
          <a:p>
            <a:pPr lvl="1"/>
            <a:r>
              <a:rPr lang="fr-FR" altLang="fr-FR" sz="1800"/>
              <a:t>Exigences fonctionnelles</a:t>
            </a:r>
          </a:p>
          <a:p>
            <a:pPr lvl="2"/>
            <a:r>
              <a:rPr lang="fr-FR" altLang="fr-FR" sz="1600"/>
              <a:t>Sujettes au changement</a:t>
            </a:r>
          </a:p>
          <a:p>
            <a:pPr lvl="1"/>
            <a:r>
              <a:rPr lang="fr-FR" altLang="fr-FR" sz="1800"/>
              <a:t>Limitations imposées par le matériel</a:t>
            </a:r>
          </a:p>
          <a:p>
            <a:pPr lvl="1"/>
            <a:r>
              <a:rPr lang="fr-FR" altLang="fr-FR" sz="1800"/>
              <a:t>Contraintes des langages de programmation</a:t>
            </a:r>
          </a:p>
          <a:p>
            <a:pPr lvl="1"/>
            <a:r>
              <a:rPr lang="fr-FR" altLang="fr-FR" sz="1800"/>
              <a:t>Logiciels et frameworks existants</a:t>
            </a:r>
          </a:p>
          <a:p>
            <a:pPr lvl="1"/>
            <a:r>
              <a:rPr lang="fr-FR" altLang="fr-FR" sz="1800"/>
              <a:t>Dates butoir des projets</a:t>
            </a:r>
          </a:p>
          <a:p>
            <a:r>
              <a:rPr lang="fr-FR" altLang="fr-FR" sz="2000"/>
              <a:t>Nombreux sont, parmi ces problèmes, ceux qui ne sont pas nouveaux</a:t>
            </a:r>
          </a:p>
          <a:p>
            <a:pPr lvl="1"/>
            <a:r>
              <a:rPr lang="fr-FR" altLang="fr-FR" sz="1800"/>
              <a:t>Ils ont déjà été traités par des experts du domaine</a:t>
            </a:r>
          </a:p>
          <a:p>
            <a:r>
              <a:rPr lang="fr-FR" altLang="fr-FR" sz="2000"/>
              <a:t>Les design patterns intègrent les connaissances des experts !</a:t>
            </a:r>
          </a:p>
          <a:p>
            <a:endParaRPr lang="fr-FR" altLang="fr-FR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Qu’est-ce qu’un Design Pattern ?</a:t>
            </a:r>
            <a:endParaRPr lang="en-US" altLang="fr-FR"/>
          </a:p>
        </p:txBody>
      </p:sp>
      <p:sp>
        <p:nvSpPr>
          <p:cNvPr id="7171" name="Rectangle 52"/>
          <p:cNvSpPr>
            <a:spLocks noChangeArrowheads="1"/>
          </p:cNvSpPr>
          <p:nvPr/>
        </p:nvSpPr>
        <p:spPr bwMode="auto">
          <a:xfrm>
            <a:off x="279400" y="1249363"/>
            <a:ext cx="8599488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341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Utilisé à l'origine dans le contexte du bâtiment et de l'urbanisme</a:t>
            </a:r>
            <a:endParaRPr lang="en-US" altLang="fr-FR" sz="18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endParaRPr lang="en-US" altLang="fr-FR" sz="500" b="1">
              <a:solidFill>
                <a:srgbClr val="000080"/>
              </a:solidFill>
            </a:endParaRP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patterns liés à l’architecture sont destinés aux problèmes de fonctionnalité et d’esthétique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Par ex : </a:t>
            </a:r>
            <a:r>
              <a:rPr lang="fr-FR" altLang="fr-FR" sz="1800" i="1">
                <a:solidFill>
                  <a:srgbClr val="000080"/>
                </a:solidFill>
              </a:rPr>
              <a:t>Cooking Layout, Light on Two Sides</a:t>
            </a: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systèmes logiciel traitent de problèmes extrêmement complexes</a:t>
            </a:r>
          </a:p>
          <a:p>
            <a:pPr eaLnBrk="1" hangingPunct="1">
              <a:spcBef>
                <a:spcPts val="1400"/>
              </a:spcBef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</a:pPr>
            <a:r>
              <a:rPr lang="fr-FR" altLang="fr-FR" sz="1800" b="1">
                <a:solidFill>
                  <a:srgbClr val="000080"/>
                </a:solidFill>
              </a:rPr>
              <a:t>Les patterns logiciel traitent de nombreux problèmes, parmi lesquels :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Comportement dynamique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Optimisation des performances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Maintenabilité et flexibilité du code</a:t>
            </a:r>
          </a:p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Char char="—"/>
            </a:pPr>
            <a:r>
              <a:rPr lang="fr-FR" altLang="fr-FR" sz="1800">
                <a:solidFill>
                  <a:srgbClr val="000080"/>
                </a:solidFill>
              </a:rPr>
              <a:t>Réutilisabilité du code</a:t>
            </a:r>
          </a:p>
        </p:txBody>
      </p:sp>
      <p:sp>
        <p:nvSpPr>
          <p:cNvPr id="7172" name="Rectangle 53"/>
          <p:cNvSpPr>
            <a:spLocks noChangeArrowheads="1"/>
          </p:cNvSpPr>
          <p:nvPr/>
        </p:nvSpPr>
        <p:spPr bwMode="blackWhite">
          <a:xfrm>
            <a:off x="609600" y="1658938"/>
            <a:ext cx="8148638" cy="1684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tIns="182880" bIns="182880" anchor="ctr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2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GB" altLang="fr-FR" sz="1800">
                <a:solidFill>
                  <a:srgbClr val="000080"/>
                </a:solidFill>
              </a:rPr>
              <a:t>“</a:t>
            </a:r>
            <a:r>
              <a:rPr lang="fr-FR" altLang="fr-FR" sz="1800">
                <a:solidFill>
                  <a:srgbClr val="000080"/>
                </a:solidFill>
              </a:rPr>
              <a:t>Chaque pattern décrit un problème que l’on rencontre encore et encore dans notre environnement. Il décrit une solution centrale à ce problème de telle manière que vous pouvez utiliser cette même solution des millions de fois dans des situations toujours différentes.”</a:t>
            </a:r>
            <a:br>
              <a:rPr lang="fr-FR" altLang="fr-FR" sz="1800">
                <a:solidFill>
                  <a:srgbClr val="000080"/>
                </a:solidFill>
              </a:rPr>
            </a:br>
            <a:br>
              <a:rPr lang="en-GB" altLang="fr-FR" sz="1800">
                <a:solidFill>
                  <a:srgbClr val="000080"/>
                </a:solidFill>
              </a:rPr>
            </a:br>
            <a:r>
              <a:rPr lang="en-GB" altLang="fr-FR" sz="1800">
                <a:solidFill>
                  <a:srgbClr val="000080"/>
                </a:solidFill>
              </a:rPr>
              <a:t>					</a:t>
            </a:r>
            <a:r>
              <a:rPr lang="en-GB" altLang="fr-FR" sz="1800">
                <a:solidFill>
                  <a:srgbClr val="000080"/>
                </a:solidFill>
                <a:cs typeface="Arial" panose="020B0604020202020204" pitchFamily="34" charset="0"/>
              </a:rPr>
              <a:t>—</a:t>
            </a:r>
            <a:r>
              <a:rPr lang="en-GB" altLang="fr-FR" sz="1800">
                <a:solidFill>
                  <a:srgbClr val="000080"/>
                </a:solidFill>
              </a:rPr>
              <a:t>Christopher Alexander (1977)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doc.ubuntu-fr.org/lib/exe/fetch.php?tok=363cdb&amp;media=http%3A%2F%2Fwww.impassionedcinema.com%2Fwordpress%2Fwp-content%2Fuploads%2F2012%2F06%2Fmatri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74263"/>
            <a:ext cx="6654765" cy="822789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Coder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c’est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complexe</a:t>
            </a:r>
            <a:endParaRPr lang="en-GB" altLang="fr-FR" sz="39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03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8"/>
            <a:ext cx="7772400" cy="11430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Caractéristiques des design patterns</a:t>
            </a:r>
            <a:endParaRPr lang="en-US" altLang="fr-FR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52913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altLang="fr-FR" sz="2000"/>
              <a:t>Les descriptions de modèles comprennent quatre éléments :</a:t>
            </a:r>
          </a:p>
          <a:p>
            <a:pPr lvl="1"/>
            <a:r>
              <a:rPr lang="fr-FR" altLang="fr-FR" sz="1800" b="1"/>
              <a:t>Nom</a:t>
            </a:r>
            <a:endParaRPr lang="fr-FR" altLang="fr-FR" sz="1800"/>
          </a:p>
          <a:p>
            <a:pPr lvl="2"/>
            <a:r>
              <a:rPr lang="fr-FR" altLang="fr-FR" sz="1600"/>
              <a:t>Devrait faire partie du vocabulaire de toute la communauté des concepteurs d’applications</a:t>
            </a:r>
          </a:p>
          <a:p>
            <a:pPr lvl="1"/>
            <a:r>
              <a:rPr lang="fr-FR" altLang="fr-FR" sz="1800" b="1"/>
              <a:t>Problème</a:t>
            </a:r>
            <a:endParaRPr lang="fr-FR" altLang="fr-FR" sz="1800"/>
          </a:p>
          <a:p>
            <a:pPr lvl="2"/>
            <a:r>
              <a:rPr lang="fr-FR" altLang="fr-FR" sz="1600"/>
              <a:t>Décrit dans quelles situations appliquer le modèle</a:t>
            </a:r>
          </a:p>
          <a:p>
            <a:pPr lvl="1"/>
            <a:r>
              <a:rPr lang="fr-FR" altLang="fr-FR" sz="1800" b="1"/>
              <a:t>Solution</a:t>
            </a:r>
            <a:endParaRPr lang="fr-FR" altLang="fr-FR" sz="1800"/>
          </a:p>
          <a:p>
            <a:pPr lvl="2"/>
            <a:r>
              <a:rPr lang="fr-FR" altLang="fr-FR" sz="1600"/>
              <a:t>Les constituants du modèle et comment ils traitent le problème</a:t>
            </a:r>
          </a:p>
          <a:p>
            <a:pPr lvl="2"/>
            <a:r>
              <a:rPr lang="fr-FR" altLang="fr-FR" sz="1600"/>
              <a:t>Il peut s’agir d’une vue d’ensemble de haut niveau ou d’une approche générale</a:t>
            </a:r>
          </a:p>
          <a:p>
            <a:pPr lvl="2"/>
            <a:r>
              <a:rPr lang="fr-FR" altLang="fr-FR" sz="1600"/>
              <a:t>On y trouve habituellement des exemples concrets pour faciliter la compréhension</a:t>
            </a:r>
          </a:p>
          <a:p>
            <a:pPr lvl="1"/>
            <a:r>
              <a:rPr lang="fr-FR" altLang="fr-FR" sz="1800" b="1"/>
              <a:t>Conséquences</a:t>
            </a:r>
            <a:endParaRPr lang="fr-FR" altLang="fr-FR" sz="1800"/>
          </a:p>
          <a:p>
            <a:pPr lvl="2"/>
            <a:r>
              <a:rPr lang="fr-FR" altLang="fr-FR" sz="1600"/>
              <a:t>L’application d’un modèle aura un effet sur le reste du système</a:t>
            </a:r>
          </a:p>
          <a:p>
            <a:pPr lvl="2"/>
            <a:r>
              <a:rPr lang="fr-FR" altLang="fr-FR" sz="1600"/>
              <a:t>Le connaître à l’avance vous permet de le planifier 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Les Design Patterns du GoF</a:t>
            </a:r>
            <a:endParaRPr lang="en-US" altLang="fr-FR">
              <a:solidFill>
                <a:schemeClr val="tx1"/>
              </a:solidFill>
            </a:endParaRPr>
          </a:p>
        </p:txBody>
      </p:sp>
      <p:sp>
        <p:nvSpPr>
          <p:cNvPr id="11267" name="Rectangle 1079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346450"/>
          </a:xfrm>
        </p:spPr>
        <p:txBody>
          <a:bodyPr/>
          <a:lstStyle/>
          <a:p>
            <a:r>
              <a:rPr lang="fr-FR" altLang="fr-FR" sz="2400"/>
              <a:t>La programmation OO est maintenant une discipline mature</a:t>
            </a:r>
          </a:p>
          <a:p>
            <a:pPr lvl="1"/>
            <a:r>
              <a:rPr lang="fr-FR" altLang="fr-FR" sz="2000"/>
              <a:t>Java et C++ sont deux langages bien établis</a:t>
            </a:r>
          </a:p>
          <a:p>
            <a:pPr lvl="1"/>
            <a:r>
              <a:rPr lang="fr-FR" altLang="fr-FR" sz="2000"/>
              <a:t>UML est largement répandu</a:t>
            </a:r>
          </a:p>
          <a:p>
            <a:r>
              <a:rPr lang="fr-FR" altLang="fr-FR" sz="2400"/>
              <a:t>Il existe de nombreux experts</a:t>
            </a:r>
          </a:p>
          <a:p>
            <a:pPr lvl="1"/>
            <a:r>
              <a:rPr lang="fr-FR" altLang="fr-FR" sz="2000"/>
              <a:t>Les ouvrages traitant des design patterns sont très nombreux</a:t>
            </a:r>
          </a:p>
          <a:p>
            <a:r>
              <a:rPr lang="fr-FR" altLang="fr-FR" sz="2400" i="1"/>
              <a:t>Design Patterns, Catalogue de modèles de conception réutilisables</a:t>
            </a:r>
          </a:p>
          <a:p>
            <a:pPr lvl="1"/>
            <a:r>
              <a:rPr lang="fr-FR" altLang="fr-FR" sz="2000"/>
              <a:t>Gamma, Helm, Johnson, and Vlissides (</a:t>
            </a:r>
            <a:r>
              <a:rPr lang="fr-FR" altLang="fr-FR" sz="2000" i="1">
                <a:latin typeface="Century Schoolbook" panose="02040604050505020304" pitchFamily="18" charset="0"/>
              </a:rPr>
              <a:t>Gang of Four</a:t>
            </a:r>
            <a:r>
              <a:rPr lang="fr-FR" altLang="fr-FR" sz="2000"/>
              <a:t>, ou </a:t>
            </a:r>
            <a:r>
              <a:rPr lang="fr-FR" altLang="fr-FR" sz="2000" i="1">
                <a:latin typeface="Century Schoolbook" panose="02040604050505020304" pitchFamily="18" charset="0"/>
              </a:rPr>
              <a:t>GoF</a:t>
            </a:r>
            <a:r>
              <a:rPr lang="fr-FR" altLang="fr-FR" sz="2000"/>
              <a:t>)</a:t>
            </a:r>
          </a:p>
          <a:p>
            <a:pPr lvl="2"/>
            <a:r>
              <a:rPr lang="fr-FR" altLang="fr-FR" sz="1800"/>
              <a:t>L’ouvrage de référence pour les design patterns OO</a:t>
            </a:r>
          </a:p>
          <a:p>
            <a:pPr lvl="2"/>
            <a:r>
              <a:rPr lang="fr-FR" altLang="fr-FR" sz="1800"/>
              <a:t>Une grande partie de cet ouvrage fait maintenant partie du vocabulaire commun aux développeurs OO 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Design Patterns OO : exemple 1</a:t>
            </a:r>
            <a:endParaRPr lang="en-US" altLang="fr-FR">
              <a:solidFill>
                <a:schemeClr val="tx1"/>
              </a:solidFill>
            </a:endParaRP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468687"/>
          </a:xfrm>
        </p:spPr>
        <p:txBody>
          <a:bodyPr/>
          <a:lstStyle/>
          <a:p>
            <a:r>
              <a:rPr lang="fr-FR" altLang="fr-FR" sz="2400"/>
              <a:t>Problème</a:t>
            </a:r>
          </a:p>
          <a:p>
            <a:pPr lvl="1"/>
            <a:r>
              <a:rPr lang="fr-FR" altLang="fr-FR" sz="2000"/>
              <a:t>Dans mon application, j’ai besoin d’accéder aux informations concernant la configuration</a:t>
            </a:r>
          </a:p>
          <a:p>
            <a:pPr lvl="1"/>
            <a:r>
              <a:rPr lang="fr-FR" altLang="fr-FR" sz="2000"/>
              <a:t>Je peux avoir besoin d’y accéder depuis n’importe quel point de mon application</a:t>
            </a:r>
          </a:p>
          <a:p>
            <a:pPr lvl="1"/>
            <a:r>
              <a:rPr lang="fr-FR" altLang="fr-FR" sz="2000"/>
              <a:t>Je veux modéliser par une classe cette information : </a:t>
            </a:r>
            <a:r>
              <a:rPr lang="fr-FR" altLang="fr-FR" sz="2000">
                <a:latin typeface="Courier New" panose="02070309020205020404" pitchFamily="49" charset="0"/>
              </a:rPr>
              <a:t>ConfigInfo</a:t>
            </a:r>
          </a:p>
          <a:p>
            <a:pPr lvl="2"/>
            <a:r>
              <a:rPr lang="fr-FR" altLang="fr-FR" sz="1800"/>
              <a:t>Mais il ne doit exister qu’</a:t>
            </a:r>
            <a:r>
              <a:rPr lang="fr-FR" altLang="fr-FR" sz="1800" i="1">
                <a:latin typeface="Century Schoolbook" panose="02040604050505020304" pitchFamily="18" charset="0"/>
              </a:rPr>
              <a:t>une seule instance de cette classe</a:t>
            </a:r>
          </a:p>
          <a:p>
            <a:pPr lvl="1"/>
            <a:r>
              <a:rPr lang="fr-FR" altLang="fr-FR" sz="2000"/>
              <a:t>Pour améliorer mon code</a:t>
            </a:r>
          </a:p>
          <a:p>
            <a:pPr lvl="2"/>
            <a:r>
              <a:rPr lang="fr-FR" altLang="fr-FR" sz="1800"/>
              <a:t>Je souhaite éviter le passage de nombreuses références à cet objet</a:t>
            </a:r>
          </a:p>
          <a:p>
            <a:pPr lvl="2"/>
            <a:r>
              <a:rPr lang="fr-FR" altLang="fr-FR" sz="1800"/>
              <a:t>Je ne veux pas employer de variables globales</a:t>
            </a:r>
          </a:p>
          <a:p>
            <a:endParaRPr lang="fr-FR" altLang="fr-FR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Le pattern </a:t>
            </a:r>
            <a:r>
              <a:rPr lang="fr-FR" altLang="fr-FR" i="1"/>
              <a:t>Singleton</a:t>
            </a:r>
            <a:endParaRPr lang="en-US" altLang="fr-FR" i="1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593975"/>
          </a:xfrm>
        </p:spPr>
        <p:txBody>
          <a:bodyPr/>
          <a:lstStyle/>
          <a:p>
            <a:r>
              <a:rPr lang="fr-FR" altLang="fr-FR"/>
              <a:t>Solution : le pattern </a:t>
            </a:r>
            <a:r>
              <a:rPr lang="fr-FR" altLang="fr-FR" i="1"/>
              <a:t>Singleton</a:t>
            </a:r>
          </a:p>
          <a:p>
            <a:pPr lvl="1"/>
            <a:r>
              <a:rPr lang="fr-FR" altLang="fr-FR"/>
              <a:t>Faire en sorte que le client ne puisse pas instancier la classe directement</a:t>
            </a:r>
          </a:p>
          <a:p>
            <a:pPr lvl="2"/>
            <a:r>
              <a:rPr lang="fr-FR" altLang="fr-FR"/>
              <a:t>Pour cela, rendre le constructeur privé</a:t>
            </a:r>
          </a:p>
          <a:p>
            <a:pPr lvl="1"/>
            <a:r>
              <a:rPr lang="fr-FR" altLang="fr-FR"/>
              <a:t>Fournir une méthode de classe qui permet l’accès à l’unique instance</a:t>
            </a:r>
          </a:p>
          <a:p>
            <a:pPr lvl="2"/>
            <a:r>
              <a:rPr lang="fr-FR" altLang="fr-FR"/>
              <a:t>La méthode </a:t>
            </a:r>
            <a:r>
              <a:rPr lang="fr-FR" altLang="fr-FR">
                <a:latin typeface="Courier New" panose="02070309020205020404" pitchFamily="49" charset="0"/>
              </a:rPr>
              <a:t>getInstance()</a:t>
            </a:r>
            <a:r>
              <a:rPr lang="fr-FR" altLang="fr-FR"/>
              <a:t> retourne l’instance unique (après l’avoir créée si nécessaire)</a:t>
            </a:r>
          </a:p>
          <a:p>
            <a:pPr lvl="1"/>
            <a:endParaRPr lang="fr-FR" altLang="fr-FR"/>
          </a:p>
          <a:p>
            <a:endParaRPr lang="fr-FR" altLang="fr-F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fr-FR" altLang="fr-FR"/>
              <a:t>Le pattern </a:t>
            </a:r>
            <a:r>
              <a:rPr lang="fr-FR" altLang="fr-FR" i="1"/>
              <a:t>Singleton</a:t>
            </a:r>
            <a:br>
              <a:rPr lang="fr-FR" altLang="fr-FR"/>
            </a:br>
            <a:r>
              <a:rPr lang="fr-FR" altLang="fr-FR"/>
              <a:t>(suite)</a:t>
            </a:r>
            <a:endParaRPr lang="en-US" alt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62050"/>
            <a:ext cx="8599488" cy="5818188"/>
          </a:xfrm>
        </p:spPr>
        <p:txBody>
          <a:bodyPr/>
          <a:lstStyle/>
          <a:p>
            <a:r>
              <a:rPr lang="fr-FR" altLang="fr-FR" sz="2000"/>
              <a:t>Exemple de code :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sz="2000"/>
          </a:p>
          <a:p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pPr>
              <a:buFont typeface="Arial" panose="020B0604020202020204" pitchFamily="34" charset="0"/>
              <a:buNone/>
            </a:pPr>
            <a:endParaRPr lang="fr-FR" altLang="fr-FR" sz="1200"/>
          </a:p>
          <a:p>
            <a:endParaRPr lang="fr-FR" altLang="fr-FR" sz="1200"/>
          </a:p>
          <a:p>
            <a:endParaRPr lang="fr-FR" altLang="fr-FR" sz="2000"/>
          </a:p>
          <a:p>
            <a:endParaRPr lang="fr-FR" altLang="fr-FR" sz="600"/>
          </a:p>
          <a:p>
            <a:r>
              <a:rPr lang="fr-FR" altLang="fr-FR" sz="2000"/>
              <a:t>Conséquences</a:t>
            </a:r>
          </a:p>
          <a:p>
            <a:pPr lvl="1"/>
            <a:r>
              <a:rPr lang="fr-FR" altLang="fr-FR" sz="1800"/>
              <a:t>Elimine les variables globales et la nécessité de transmettre des arguments</a:t>
            </a:r>
          </a:p>
          <a:p>
            <a:pPr lvl="1"/>
            <a:r>
              <a:rPr lang="fr-FR" altLang="fr-FR" sz="1800"/>
              <a:t>La classe </a:t>
            </a:r>
            <a:r>
              <a:rPr lang="fr-FR" altLang="fr-FR" sz="1800" i="1"/>
              <a:t>Singleton</a:t>
            </a:r>
            <a:r>
              <a:rPr lang="fr-FR" altLang="fr-FR" sz="1800"/>
              <a:t> contrôle la création de l’unique instance</a:t>
            </a:r>
          </a:p>
          <a:p>
            <a:pPr lvl="2"/>
            <a:r>
              <a:rPr lang="fr-FR" altLang="fr-FR" sz="1600"/>
              <a:t>Peut être créée lors de la première utilisation ou lors de l’initialisation des membres statiques de la classe</a:t>
            </a:r>
          </a:p>
          <a:p>
            <a:pPr lvl="1"/>
            <a:r>
              <a:rPr lang="fr-FR" altLang="fr-FR" sz="1800"/>
              <a:t>La classe </a:t>
            </a:r>
            <a:r>
              <a:rPr lang="fr-FR" altLang="fr-FR" sz="1800" i="1"/>
              <a:t>Singleton</a:t>
            </a:r>
            <a:r>
              <a:rPr lang="fr-FR" altLang="fr-FR" sz="1800"/>
              <a:t> peut changer d’instance</a:t>
            </a:r>
          </a:p>
          <a:p>
            <a:pPr lvl="1"/>
            <a:r>
              <a:rPr lang="fr-FR" altLang="fr-FR" sz="1800"/>
              <a:t>Le code client appelle toujours la méthode </a:t>
            </a:r>
            <a:r>
              <a:rPr lang="fr-FR" altLang="fr-FR" sz="1800">
                <a:latin typeface="Courier New" panose="02070309020205020404" pitchFamily="49" charset="0"/>
              </a:rPr>
              <a:t>getInstance()</a:t>
            </a:r>
            <a:endParaRPr lang="fr-FR" altLang="fr-FR" sz="1800"/>
          </a:p>
          <a:p>
            <a:pPr lvl="1"/>
            <a:r>
              <a:rPr lang="fr-FR" altLang="fr-FR" sz="1800"/>
              <a:t>Les membres statiques ne sont pas hérités par les sous-classes</a:t>
            </a:r>
          </a:p>
          <a:p>
            <a:endParaRPr lang="fr-FR" altLang="fr-FR" sz="200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blackWhite">
          <a:xfrm>
            <a:off x="598488" y="1544638"/>
            <a:ext cx="6383337" cy="2444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public class ConfigInfo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private static ConfigInfo instance;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private ConfigInfo() {}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public static synchronized ConfigInfo getInstance()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if (instance == null)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    instance = new ConfigInfo();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    return instance;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    // autres méthodes ici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blackWhite">
          <a:xfrm>
            <a:off x="3876675" y="3822700"/>
            <a:ext cx="5046663" cy="53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ConfigInfo config = ConfigInfo.getInstance();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noProof="1">
                <a:latin typeface="Courier New" panose="02070309020205020404" pitchFamily="49" charset="0"/>
              </a:rPr>
              <a:t>config.getConfigValue();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Loosely Coupled Object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Une bonne pratique OO consiste à “concevoir des interfaces”</a:t>
            </a:r>
          </a:p>
          <a:p>
            <a:r>
              <a:rPr lang="fr-FR" altLang="fr-FR"/>
              <a:t>Définir les </a:t>
            </a:r>
            <a:r>
              <a:rPr lang="fr-FR" altLang="fr-FR" i="1"/>
              <a:t>Entity </a:t>
            </a:r>
            <a:r>
              <a:rPr lang="fr-FR" altLang="fr-FR"/>
              <a:t>et l’ensemble des services d’une application en tant qu’interfaces</a:t>
            </a:r>
          </a:p>
          <a:p>
            <a:pPr lvl="1"/>
            <a:r>
              <a:rPr lang="fr-FR" altLang="fr-FR"/>
              <a:t>L’implémentation sous-jacente peut être changée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Conception du modèle de domaine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693862"/>
          </a:xfrm>
        </p:spPr>
        <p:txBody>
          <a:bodyPr/>
          <a:lstStyle/>
          <a:p>
            <a:pPr lvl="1"/>
            <a:r>
              <a:rPr lang="fr-FR" altLang="fr-FR"/>
              <a:t>Exemple 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225675" y="3343275"/>
            <a:ext cx="4332288" cy="2324100"/>
            <a:chOff x="1402" y="1994"/>
            <a:chExt cx="2729" cy="1464"/>
          </a:xfrm>
        </p:grpSpPr>
        <p:sp>
          <p:nvSpPr>
            <p:cNvPr id="20485" name="Freeform 5"/>
            <p:cNvSpPr>
              <a:spLocks noEditPoints="1"/>
            </p:cNvSpPr>
            <p:nvPr/>
          </p:nvSpPr>
          <p:spPr bwMode="auto">
            <a:xfrm>
              <a:off x="2071" y="2262"/>
              <a:ext cx="654" cy="9"/>
            </a:xfrm>
            <a:custGeom>
              <a:avLst/>
              <a:gdLst>
                <a:gd name="T0" fmla="*/ 1 w 1191"/>
                <a:gd name="T1" fmla="*/ 0 h 16"/>
                <a:gd name="T2" fmla="*/ 1 w 1191"/>
                <a:gd name="T3" fmla="*/ 0 h 16"/>
                <a:gd name="T4" fmla="*/ 1 w 1191"/>
                <a:gd name="T5" fmla="*/ 1 h 16"/>
                <a:gd name="T6" fmla="*/ 1 w 1191"/>
                <a:gd name="T7" fmla="*/ 1 h 16"/>
                <a:gd name="T8" fmla="*/ 1 w 1191"/>
                <a:gd name="T9" fmla="*/ 1 h 16"/>
                <a:gd name="T10" fmla="*/ 0 w 1191"/>
                <a:gd name="T11" fmla="*/ 1 h 16"/>
                <a:gd name="T12" fmla="*/ 1 w 1191"/>
                <a:gd name="T13" fmla="*/ 0 h 16"/>
                <a:gd name="T14" fmla="*/ 1 w 1191"/>
                <a:gd name="T15" fmla="*/ 0 h 16"/>
                <a:gd name="T16" fmla="*/ 1 w 1191"/>
                <a:gd name="T17" fmla="*/ 0 h 16"/>
                <a:gd name="T18" fmla="*/ 1 w 1191"/>
                <a:gd name="T19" fmla="*/ 1 h 16"/>
                <a:gd name="T20" fmla="*/ 1 w 1191"/>
                <a:gd name="T21" fmla="*/ 1 h 16"/>
                <a:gd name="T22" fmla="*/ 1 w 1191"/>
                <a:gd name="T23" fmla="*/ 1 h 16"/>
                <a:gd name="T24" fmla="*/ 1 w 1191"/>
                <a:gd name="T25" fmla="*/ 1 h 16"/>
                <a:gd name="T26" fmla="*/ 1 w 1191"/>
                <a:gd name="T27" fmla="*/ 0 h 16"/>
                <a:gd name="T28" fmla="*/ 1 w 1191"/>
                <a:gd name="T29" fmla="*/ 0 h 16"/>
                <a:gd name="T30" fmla="*/ 1 w 1191"/>
                <a:gd name="T31" fmla="*/ 0 h 16"/>
                <a:gd name="T32" fmla="*/ 1 w 1191"/>
                <a:gd name="T33" fmla="*/ 1 h 16"/>
                <a:gd name="T34" fmla="*/ 1 w 1191"/>
                <a:gd name="T35" fmla="*/ 1 h 16"/>
                <a:gd name="T36" fmla="*/ 1 w 1191"/>
                <a:gd name="T37" fmla="*/ 1 h 16"/>
                <a:gd name="T38" fmla="*/ 1 w 1191"/>
                <a:gd name="T39" fmla="*/ 1 h 16"/>
                <a:gd name="T40" fmla="*/ 1 w 1191"/>
                <a:gd name="T41" fmla="*/ 0 h 16"/>
                <a:gd name="T42" fmla="*/ 2 w 1191"/>
                <a:gd name="T43" fmla="*/ 0 h 16"/>
                <a:gd name="T44" fmla="*/ 2 w 1191"/>
                <a:gd name="T45" fmla="*/ 0 h 16"/>
                <a:gd name="T46" fmla="*/ 2 w 1191"/>
                <a:gd name="T47" fmla="*/ 1 h 16"/>
                <a:gd name="T48" fmla="*/ 2 w 1191"/>
                <a:gd name="T49" fmla="*/ 1 h 16"/>
                <a:gd name="T50" fmla="*/ 2 w 1191"/>
                <a:gd name="T51" fmla="*/ 1 h 16"/>
                <a:gd name="T52" fmla="*/ 2 w 1191"/>
                <a:gd name="T53" fmla="*/ 1 h 16"/>
                <a:gd name="T54" fmla="*/ 2 w 1191"/>
                <a:gd name="T55" fmla="*/ 0 h 16"/>
                <a:gd name="T56" fmla="*/ 2 w 1191"/>
                <a:gd name="T57" fmla="*/ 0 h 16"/>
                <a:gd name="T58" fmla="*/ 2 w 1191"/>
                <a:gd name="T59" fmla="*/ 0 h 16"/>
                <a:gd name="T60" fmla="*/ 2 w 1191"/>
                <a:gd name="T61" fmla="*/ 1 h 16"/>
                <a:gd name="T62" fmla="*/ 2 w 1191"/>
                <a:gd name="T63" fmla="*/ 1 h 16"/>
                <a:gd name="T64" fmla="*/ 2 w 1191"/>
                <a:gd name="T65" fmla="*/ 1 h 16"/>
                <a:gd name="T66" fmla="*/ 2 w 1191"/>
                <a:gd name="T67" fmla="*/ 1 h 16"/>
                <a:gd name="T68" fmla="*/ 2 w 1191"/>
                <a:gd name="T69" fmla="*/ 0 h 16"/>
                <a:gd name="T70" fmla="*/ 2 w 1191"/>
                <a:gd name="T71" fmla="*/ 0 h 16"/>
                <a:gd name="T72" fmla="*/ 3 w 1191"/>
                <a:gd name="T73" fmla="*/ 0 h 16"/>
                <a:gd name="T74" fmla="*/ 3 w 1191"/>
                <a:gd name="T75" fmla="*/ 1 h 16"/>
                <a:gd name="T76" fmla="*/ 3 w 1191"/>
                <a:gd name="T77" fmla="*/ 1 h 16"/>
                <a:gd name="T78" fmla="*/ 2 w 1191"/>
                <a:gd name="T79" fmla="*/ 1 h 16"/>
                <a:gd name="T80" fmla="*/ 2 w 1191"/>
                <a:gd name="T81" fmla="*/ 1 h 16"/>
                <a:gd name="T82" fmla="*/ 2 w 1191"/>
                <a:gd name="T83" fmla="*/ 0 h 16"/>
                <a:gd name="T84" fmla="*/ 3 w 1191"/>
                <a:gd name="T85" fmla="*/ 0 h 16"/>
                <a:gd name="T86" fmla="*/ 3 w 1191"/>
                <a:gd name="T87" fmla="*/ 0 h 16"/>
                <a:gd name="T88" fmla="*/ 3 w 1191"/>
                <a:gd name="T89" fmla="*/ 1 h 16"/>
                <a:gd name="T90" fmla="*/ 3 w 1191"/>
                <a:gd name="T91" fmla="*/ 1 h 16"/>
                <a:gd name="T92" fmla="*/ 3 w 1191"/>
                <a:gd name="T93" fmla="*/ 1 h 16"/>
                <a:gd name="T94" fmla="*/ 3 w 1191"/>
                <a:gd name="T95" fmla="*/ 1 h 16"/>
                <a:gd name="T96" fmla="*/ 3 w 1191"/>
                <a:gd name="T97" fmla="*/ 0 h 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91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2"/>
                    <a:pt x="192" y="8"/>
                  </a:cubicBezTo>
                  <a:cubicBezTo>
                    <a:pt x="192" y="3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3"/>
                    <a:pt x="512" y="8"/>
                  </a:cubicBezTo>
                  <a:cubicBezTo>
                    <a:pt x="512" y="12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7" y="16"/>
                    <a:pt x="384" y="12"/>
                    <a:pt x="384" y="8"/>
                  </a:cubicBezTo>
                  <a:cubicBezTo>
                    <a:pt x="384" y="3"/>
                    <a:pt x="387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3"/>
                    <a:pt x="704" y="8"/>
                  </a:cubicBezTo>
                  <a:cubicBezTo>
                    <a:pt x="704" y="12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79" y="16"/>
                    <a:pt x="576" y="12"/>
                    <a:pt x="576" y="8"/>
                  </a:cubicBezTo>
                  <a:cubicBezTo>
                    <a:pt x="576" y="3"/>
                    <a:pt x="579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3"/>
                    <a:pt x="896" y="8"/>
                  </a:cubicBezTo>
                  <a:cubicBezTo>
                    <a:pt x="896" y="12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1" y="16"/>
                    <a:pt x="768" y="12"/>
                    <a:pt x="768" y="8"/>
                  </a:cubicBezTo>
                  <a:cubicBezTo>
                    <a:pt x="768" y="3"/>
                    <a:pt x="771" y="0"/>
                    <a:pt x="776" y="0"/>
                  </a:cubicBezTo>
                  <a:close/>
                  <a:moveTo>
                    <a:pt x="968" y="0"/>
                  </a:moveTo>
                  <a:lnTo>
                    <a:pt x="1080" y="0"/>
                  </a:lnTo>
                  <a:cubicBezTo>
                    <a:pt x="1084" y="0"/>
                    <a:pt x="1088" y="3"/>
                    <a:pt x="1088" y="8"/>
                  </a:cubicBezTo>
                  <a:cubicBezTo>
                    <a:pt x="1088" y="12"/>
                    <a:pt x="1084" y="16"/>
                    <a:pt x="1080" y="16"/>
                  </a:cubicBezTo>
                  <a:lnTo>
                    <a:pt x="968" y="16"/>
                  </a:lnTo>
                  <a:cubicBezTo>
                    <a:pt x="963" y="16"/>
                    <a:pt x="960" y="12"/>
                    <a:pt x="960" y="8"/>
                  </a:cubicBezTo>
                  <a:cubicBezTo>
                    <a:pt x="960" y="3"/>
                    <a:pt x="963" y="0"/>
                    <a:pt x="968" y="0"/>
                  </a:cubicBezTo>
                  <a:close/>
                  <a:moveTo>
                    <a:pt x="1160" y="0"/>
                  </a:moveTo>
                  <a:lnTo>
                    <a:pt x="1183" y="0"/>
                  </a:lnTo>
                  <a:cubicBezTo>
                    <a:pt x="1188" y="0"/>
                    <a:pt x="1191" y="3"/>
                    <a:pt x="1191" y="8"/>
                  </a:cubicBezTo>
                  <a:cubicBezTo>
                    <a:pt x="1191" y="12"/>
                    <a:pt x="1188" y="16"/>
                    <a:pt x="1183" y="16"/>
                  </a:cubicBezTo>
                  <a:lnTo>
                    <a:pt x="1160" y="16"/>
                  </a:lnTo>
                  <a:cubicBezTo>
                    <a:pt x="1155" y="16"/>
                    <a:pt x="1152" y="12"/>
                    <a:pt x="1152" y="8"/>
                  </a:cubicBezTo>
                  <a:cubicBezTo>
                    <a:pt x="1152" y="3"/>
                    <a:pt x="1155" y="0"/>
                    <a:pt x="1160" y="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blackWhite">
            <a:xfrm>
              <a:off x="1402" y="2351"/>
              <a:ext cx="673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blackWhite">
            <a:xfrm>
              <a:off x="1402" y="2203"/>
              <a:ext cx="673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blackWhite">
            <a:xfrm>
              <a:off x="1402" y="2033"/>
              <a:ext cx="673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603" y="2055"/>
              <a:ext cx="2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Client</a:t>
              </a:r>
              <a:endParaRPr lang="en-US" altLang="fr-FR" sz="2400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blackWhite">
            <a:xfrm>
              <a:off x="2721" y="2390"/>
              <a:ext cx="949" cy="149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blackWhite">
            <a:xfrm>
              <a:off x="2721" y="2243"/>
              <a:ext cx="949" cy="147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blackWhite">
            <a:xfrm>
              <a:off x="2721" y="1994"/>
              <a:ext cx="949" cy="249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948" y="2002"/>
              <a:ext cx="47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/>
                <a:t>«interface»</a:t>
              </a:r>
              <a:endParaRPr lang="en-US" altLang="fr-FR" sz="2400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018" y="2126"/>
              <a:ext cx="29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IEntity</a:t>
              </a:r>
              <a:endParaRPr lang="en-US" altLang="fr-FR" sz="2400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2665" y="2214"/>
              <a:ext cx="56" cy="104"/>
            </a:xfrm>
            <a:custGeom>
              <a:avLst/>
              <a:gdLst>
                <a:gd name="T0" fmla="*/ 0 w 56"/>
                <a:gd name="T1" fmla="*/ 104 h 104"/>
                <a:gd name="T2" fmla="*/ 56 w 56"/>
                <a:gd name="T3" fmla="*/ 52 h 104"/>
                <a:gd name="T4" fmla="*/ 0 w 56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104">
                  <a:moveTo>
                    <a:pt x="0" y="104"/>
                  </a:moveTo>
                  <a:lnTo>
                    <a:pt x="56" y="52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blackWhite">
            <a:xfrm>
              <a:off x="3315" y="3310"/>
              <a:ext cx="81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blackWhite">
            <a:xfrm>
              <a:off x="3315" y="3162"/>
              <a:ext cx="81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blackWhite">
            <a:xfrm>
              <a:off x="3315" y="2992"/>
              <a:ext cx="816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484" y="3014"/>
              <a:ext cx="4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POJOImpl</a:t>
              </a:r>
              <a:endParaRPr lang="en-US" altLang="fr-FR" sz="2400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blackWhite">
            <a:xfrm>
              <a:off x="2252" y="3310"/>
              <a:ext cx="88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blackWhite">
            <a:xfrm>
              <a:off x="2252" y="3162"/>
              <a:ext cx="886" cy="148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blackWhite">
            <a:xfrm>
              <a:off x="2252" y="2992"/>
              <a:ext cx="886" cy="170"/>
            </a:xfrm>
            <a:prstGeom prst="rect">
              <a:avLst/>
            </a:pr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2332" y="3014"/>
              <a:ext cx="6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/>
                <a:t>EntityBeanImpl</a:t>
              </a:r>
              <a:endParaRPr lang="en-US" altLang="fr-FR" sz="2400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195" y="2644"/>
              <a:ext cx="528" cy="348"/>
            </a:xfrm>
            <a:custGeom>
              <a:avLst/>
              <a:gdLst>
                <a:gd name="T0" fmla="*/ 0 w 528"/>
                <a:gd name="T1" fmla="*/ 0 h 348"/>
                <a:gd name="T2" fmla="*/ 0 w 528"/>
                <a:gd name="T3" fmla="*/ 115 h 348"/>
                <a:gd name="T4" fmla="*/ 528 w 528"/>
                <a:gd name="T5" fmla="*/ 115 h 348"/>
                <a:gd name="T6" fmla="*/ 528 w 528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348">
                  <a:moveTo>
                    <a:pt x="0" y="0"/>
                  </a:moveTo>
                  <a:lnTo>
                    <a:pt x="0" y="115"/>
                  </a:lnTo>
                  <a:lnTo>
                    <a:pt x="528" y="115"/>
                  </a:lnTo>
                  <a:lnTo>
                    <a:pt x="528" y="3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6" name="Freeform 26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7" name="Freeform 27"/>
            <p:cNvSpPr>
              <a:spLocks/>
            </p:cNvSpPr>
            <p:nvPr/>
          </p:nvSpPr>
          <p:spPr bwMode="auto">
            <a:xfrm>
              <a:off x="2696" y="2644"/>
              <a:ext cx="499" cy="348"/>
            </a:xfrm>
            <a:custGeom>
              <a:avLst/>
              <a:gdLst>
                <a:gd name="T0" fmla="*/ 499 w 499"/>
                <a:gd name="T1" fmla="*/ 0 h 348"/>
                <a:gd name="T2" fmla="*/ 499 w 499"/>
                <a:gd name="T3" fmla="*/ 115 h 348"/>
                <a:gd name="T4" fmla="*/ 0 w 499"/>
                <a:gd name="T5" fmla="*/ 115 h 348"/>
                <a:gd name="T6" fmla="*/ 0 w 49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9" h="348">
                  <a:moveTo>
                    <a:pt x="499" y="0"/>
                  </a:moveTo>
                  <a:lnTo>
                    <a:pt x="499" y="115"/>
                  </a:lnTo>
                  <a:lnTo>
                    <a:pt x="0" y="115"/>
                  </a:lnTo>
                  <a:lnTo>
                    <a:pt x="0" y="3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8" name="Freeform 28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509" name="Freeform 29"/>
            <p:cNvSpPr>
              <a:spLocks/>
            </p:cNvSpPr>
            <p:nvPr/>
          </p:nvSpPr>
          <p:spPr bwMode="auto">
            <a:xfrm>
              <a:off x="3125" y="2539"/>
              <a:ext cx="141" cy="105"/>
            </a:xfrm>
            <a:custGeom>
              <a:avLst/>
              <a:gdLst>
                <a:gd name="T0" fmla="*/ 0 w 141"/>
                <a:gd name="T1" fmla="*/ 105 h 105"/>
                <a:gd name="T2" fmla="*/ 141 w 141"/>
                <a:gd name="T3" fmla="*/ 105 h 105"/>
                <a:gd name="T4" fmla="*/ 70 w 141"/>
                <a:gd name="T5" fmla="*/ 0 h 105"/>
                <a:gd name="T6" fmla="*/ 0 w 141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" h="105">
                  <a:moveTo>
                    <a:pt x="0" y="105"/>
                  </a:moveTo>
                  <a:lnTo>
                    <a:pt x="141" y="105"/>
                  </a:lnTo>
                  <a:lnTo>
                    <a:pt x="70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14288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/>
              <a:t>Chargement dynamique de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043362"/>
          </a:xfrm>
        </p:spPr>
        <p:txBody>
          <a:bodyPr/>
          <a:lstStyle/>
          <a:p>
            <a:r>
              <a:rPr lang="fr-FR" altLang="fr-FR" sz="2400"/>
              <a:t>Les frameworks doivent souvent exécuter du code fourni par le client lors de l’exécution</a:t>
            </a:r>
          </a:p>
          <a:p>
            <a:pPr lvl="1"/>
            <a:r>
              <a:rPr lang="fr-FR" altLang="fr-FR" sz="2000"/>
              <a:t>Par exemple :</a:t>
            </a:r>
          </a:p>
          <a:p>
            <a:pPr lvl="2"/>
            <a:r>
              <a:rPr lang="fr-FR" altLang="fr-FR" sz="1800"/>
              <a:t>Les moteurs de servlets exécutent des servlets</a:t>
            </a:r>
          </a:p>
          <a:p>
            <a:pPr lvl="2"/>
            <a:r>
              <a:rPr lang="fr-FR" altLang="fr-FR" sz="1800" i="1"/>
              <a:t>Ant</a:t>
            </a:r>
            <a:r>
              <a:rPr lang="fr-FR" altLang="fr-FR" sz="1800"/>
              <a:t> exécute des tâches personnalisées</a:t>
            </a:r>
          </a:p>
          <a:p>
            <a:pPr lvl="1"/>
            <a:r>
              <a:rPr lang="fr-FR" altLang="fr-FR" sz="2000"/>
              <a:t>Ils doivent charger les classes des clients</a:t>
            </a:r>
          </a:p>
          <a:p>
            <a:pPr lvl="2"/>
            <a:r>
              <a:rPr lang="fr-FR" altLang="fr-FR" sz="1800"/>
              <a:t>Ces classes ne font pas partie du </a:t>
            </a:r>
            <a:r>
              <a:rPr lang="fr-FR" altLang="fr-FR" sz="1800">
                <a:cs typeface="Arial" panose="020B0604020202020204" pitchFamily="34" charset="0"/>
              </a:rPr>
              <a:t>chemin d’accès</a:t>
            </a:r>
            <a:r>
              <a:rPr lang="fr-FR" altLang="fr-FR" sz="1800"/>
              <a:t> du framework</a:t>
            </a:r>
          </a:p>
          <a:p>
            <a:r>
              <a:rPr lang="fr-FR" altLang="fr-FR" sz="2400"/>
              <a:t>Java supporte le chargement dynamique de classes</a:t>
            </a:r>
          </a:p>
          <a:p>
            <a:pPr lvl="1"/>
            <a:r>
              <a:rPr lang="fr-FR" altLang="fr-FR" sz="2000">
                <a:latin typeface="Courier New" panose="02070309020205020404" pitchFamily="49" charset="0"/>
              </a:rPr>
              <a:t>Class.forName(className)</a:t>
            </a:r>
            <a:r>
              <a:rPr lang="fr-FR" altLang="fr-FR" sz="2000"/>
              <a:t> si le byte code est accessible via le </a:t>
            </a:r>
            <a:r>
              <a:rPr lang="fr-FR" altLang="fr-FR" sz="2000">
                <a:cs typeface="Arial" panose="020B0604020202020204" pitchFamily="34" charset="0"/>
              </a:rPr>
              <a:t>chemin d’accès</a:t>
            </a:r>
            <a:r>
              <a:rPr lang="fr-FR" altLang="fr-FR" sz="2000"/>
              <a:t> </a:t>
            </a:r>
            <a:endParaRPr lang="fr-FR" alt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altLang="fr-FR" sz="2000"/>
              <a:t>Plus compliqué lorsque le byte code n’est pas accessible via le </a:t>
            </a:r>
            <a:r>
              <a:rPr lang="fr-FR" altLang="fr-FR" sz="2000">
                <a:cs typeface="Arial" panose="020B0604020202020204" pitchFamily="34" charset="0"/>
              </a:rPr>
              <a:t>chemin d’accès</a:t>
            </a:r>
            <a:r>
              <a:rPr lang="fr-FR" altLang="fr-FR" sz="2000"/>
              <a:t> </a:t>
            </a:r>
          </a:p>
          <a:p>
            <a:pPr lvl="2"/>
            <a:r>
              <a:rPr lang="fr-FR" altLang="fr-FR" sz="1800"/>
              <a:t>Le framework doit alors effectuer une recherche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 design pattern </a:t>
            </a:r>
            <a:r>
              <a:rPr lang="fr-FR" altLang="fr-FR" i="1"/>
              <a:t>Fabrication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949325"/>
          </a:xfrm>
        </p:spPr>
        <p:txBody>
          <a:bodyPr/>
          <a:lstStyle/>
          <a:p>
            <a:r>
              <a:rPr lang="fr-FR" altLang="fr-FR" sz="2400"/>
              <a:t>Le rôle du pattern </a:t>
            </a:r>
            <a:r>
              <a:rPr lang="fr-FR" altLang="fr-FR" sz="2400" i="1">
                <a:latin typeface="Century Schoolbook" panose="02040604050505020304" pitchFamily="18" charset="0"/>
              </a:rPr>
              <a:t>Fabrication </a:t>
            </a:r>
            <a:r>
              <a:rPr lang="fr-FR" altLang="fr-FR" sz="2400">
                <a:cs typeface="Arial" panose="020B0604020202020204" pitchFamily="34" charset="0"/>
              </a:rPr>
              <a:t>est de permettre la création d’instances</a:t>
            </a:r>
            <a:r>
              <a:rPr lang="fr-FR" altLang="fr-FR" sz="2400"/>
              <a:t> de classe sans appel explicite de méthode constructeur</a:t>
            </a:r>
            <a:endParaRPr lang="fr-FR" altLang="fr-FR" sz="2400" i="1">
              <a:latin typeface="Century Schoolbook" panose="02040604050505020304" pitchFamily="18" charset="0"/>
            </a:endParaRPr>
          </a:p>
          <a:p>
            <a:pPr lvl="1"/>
            <a:r>
              <a:rPr lang="fr-FR" altLang="fr-FR" sz="2000">
                <a:latin typeface="Courier New" panose="02070309020205020404" pitchFamily="49" charset="0"/>
              </a:rPr>
              <a:t>Class.forName()</a:t>
            </a:r>
            <a:r>
              <a:rPr lang="fr-FR" altLang="fr-FR" sz="2000"/>
              <a:t> facilite l’implémentation des fabriques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gray">
          <a:xfrm>
            <a:off x="146050" y="3248025"/>
            <a:ext cx="9070975" cy="17383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5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// Dans PromotionFactory.java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Promotion getPromotion(String couponCode)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String className = config.getClassName(couponCode);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</a:t>
            </a:r>
            <a:r>
              <a:rPr lang="en-US" altLang="fr-FR" sz="1600" b="1">
                <a:latin typeface="Courier New" panose="02070309020205020404" pitchFamily="49" charset="0"/>
              </a:rPr>
              <a:t>Promotion promo = (Promotion) Class.forName(className).newInstance();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   return promo;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5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fr-FR"/>
              <a:t>Design Patterns JEE </a:t>
            </a:r>
            <a:endParaRPr lang="fr-FR" alt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198563"/>
            <a:ext cx="8599488" cy="5746750"/>
          </a:xfrm>
        </p:spPr>
        <p:txBody>
          <a:bodyPr/>
          <a:lstStyle/>
          <a:p>
            <a:r>
              <a:rPr lang="fr-FR" altLang="fr-FR" sz="1800"/>
              <a:t>JEE fournit un framework pour la construction d’applications distribuées complexes</a:t>
            </a:r>
          </a:p>
          <a:p>
            <a:pPr lvl="1"/>
            <a:r>
              <a:rPr lang="fr-FR" altLang="fr-FR" sz="1600"/>
              <a:t>Support transparent pour les problèmes les plus communs</a:t>
            </a:r>
          </a:p>
          <a:p>
            <a:pPr>
              <a:spcBef>
                <a:spcPts val="1000"/>
              </a:spcBef>
            </a:pPr>
            <a:r>
              <a:rPr lang="fr-FR" altLang="fr-FR" sz="1800"/>
              <a:t>Il y a de nombreux problèmes qu’un développeur doit toujours prendre en considération :</a:t>
            </a:r>
          </a:p>
          <a:p>
            <a:pPr lvl="1"/>
            <a:r>
              <a:rPr lang="fr-FR" altLang="fr-FR" sz="1600" b="1"/>
              <a:t>Flexibilité</a:t>
            </a:r>
          </a:p>
          <a:p>
            <a:pPr lvl="2"/>
            <a:r>
              <a:rPr lang="fr-FR" altLang="fr-FR" sz="1400"/>
              <a:t>Les logiciels évoluent</a:t>
            </a:r>
          </a:p>
          <a:p>
            <a:pPr lvl="3"/>
            <a:r>
              <a:rPr lang="fr-FR" altLang="fr-FR" sz="1200"/>
              <a:t>Concevoir pour pouvoir adapter</a:t>
            </a:r>
          </a:p>
          <a:p>
            <a:pPr lvl="1"/>
            <a:r>
              <a:rPr lang="fr-FR" altLang="fr-FR" sz="1600" b="1"/>
              <a:t>Maintenabilité</a:t>
            </a:r>
          </a:p>
          <a:p>
            <a:pPr lvl="2"/>
            <a:r>
              <a:rPr lang="fr-FR" altLang="fr-FR" sz="1400"/>
              <a:t>Le code doit pouvoir être maintenu de la façon la plus simple possible</a:t>
            </a:r>
          </a:p>
          <a:p>
            <a:pPr lvl="1"/>
            <a:r>
              <a:rPr lang="fr-FR" altLang="fr-FR" sz="1600" b="1"/>
              <a:t>Performances et Extensibilité</a:t>
            </a:r>
          </a:p>
          <a:p>
            <a:pPr lvl="2"/>
            <a:r>
              <a:rPr lang="fr-FR" altLang="fr-FR" sz="1400"/>
              <a:t>Les systèmes des entreprises s’étendent</a:t>
            </a:r>
          </a:p>
          <a:p>
            <a:pPr lvl="2"/>
            <a:r>
              <a:rPr lang="fr-FR" altLang="fr-FR" sz="1400"/>
              <a:t>Ce qui aura un impact sur les performances</a:t>
            </a:r>
          </a:p>
          <a:p>
            <a:pPr lvl="1"/>
            <a:r>
              <a:rPr lang="fr-FR" altLang="fr-FR" sz="1600" b="1"/>
              <a:t>Complexité extrême</a:t>
            </a:r>
          </a:p>
          <a:p>
            <a:pPr lvl="2"/>
            <a:r>
              <a:rPr lang="fr-FR" altLang="fr-FR" sz="1400"/>
              <a:t>Les solutions les plus performantes ne sont pas toujours les meilleures !</a:t>
            </a:r>
          </a:p>
          <a:p>
            <a:pPr>
              <a:spcBef>
                <a:spcPts val="1000"/>
              </a:spcBef>
            </a:pPr>
            <a:r>
              <a:rPr lang="fr-FR" altLang="fr-FR" sz="1800"/>
              <a:t>Maintenir l’équilibre entre ces différents points est la clé d’une bonne conception</a:t>
            </a:r>
          </a:p>
          <a:p>
            <a:endParaRPr lang="fr-FR" altLang="fr-FR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1"/>
            <a:ext cx="8604448" cy="689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38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811213"/>
          </a:xfrm>
        </p:spPr>
        <p:txBody>
          <a:bodyPr/>
          <a:lstStyle/>
          <a:p>
            <a:r>
              <a:rPr lang="en-US" altLang="fr-FR"/>
              <a:t>Le pattern </a:t>
            </a:r>
            <a:r>
              <a:rPr lang="en-US" altLang="fr-FR" i="1"/>
              <a:t>Entity</a:t>
            </a:r>
            <a:endParaRPr lang="fr-FR" altLang="fr-FR" i="1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551362"/>
          </a:xfrm>
        </p:spPr>
        <p:txBody>
          <a:bodyPr/>
          <a:lstStyle/>
          <a:p>
            <a:r>
              <a:rPr lang="fr-FR" altLang="fr-FR"/>
              <a:t>Une </a:t>
            </a:r>
            <a:r>
              <a:rPr lang="fr-FR" altLang="fr-FR" i="1">
                <a:latin typeface="Century Schoolbook" panose="02040604050505020304" pitchFamily="18" charset="0"/>
              </a:rPr>
              <a:t>Entity </a:t>
            </a:r>
            <a:r>
              <a:rPr lang="fr-FR" altLang="fr-FR"/>
              <a:t>a les caractéristiques suivantes :</a:t>
            </a:r>
          </a:p>
          <a:p>
            <a:r>
              <a:rPr lang="fr-FR" altLang="fr-FR"/>
              <a:t>Il représente des données catégorisées entité dans le modèle du domaine</a:t>
            </a:r>
          </a:p>
          <a:p>
            <a:pPr lvl="1"/>
            <a:r>
              <a:rPr lang="fr-FR" altLang="fr-FR"/>
              <a:t>Il est orienté DATA</a:t>
            </a:r>
          </a:p>
          <a:p>
            <a:pPr lvl="1"/>
            <a:r>
              <a:rPr lang="fr-FR" altLang="fr-FR"/>
              <a:t>Il maintient l’état des entités</a:t>
            </a:r>
          </a:p>
          <a:p>
            <a:pPr lvl="1"/>
            <a:r>
              <a:rPr lang="fr-FR" altLang="fr-FR"/>
              <a:t>Il peut aussi représenter les relations entre différentes entités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15337" cy="725487"/>
          </a:xfrm>
        </p:spPr>
        <p:txBody>
          <a:bodyPr/>
          <a:lstStyle/>
          <a:p>
            <a:r>
              <a:rPr lang="fr-FR" altLang="fr-FR"/>
              <a:t>Stratégies d’implémentation du pattern </a:t>
            </a:r>
            <a:r>
              <a:rPr lang="fr-FR" altLang="fr-FR" i="1"/>
              <a:t>Entity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46562"/>
          </a:xfrm>
        </p:spPr>
        <p:txBody>
          <a:bodyPr/>
          <a:lstStyle/>
          <a:p>
            <a:r>
              <a:rPr lang="fr-FR" altLang="fr-FR"/>
              <a:t>POJO (</a:t>
            </a:r>
            <a:r>
              <a:rPr lang="fr-FR" altLang="fr-FR" u="sng"/>
              <a:t>P</a:t>
            </a:r>
            <a:r>
              <a:rPr lang="fr-FR" altLang="fr-FR"/>
              <a:t>lain </a:t>
            </a:r>
            <a:r>
              <a:rPr lang="fr-FR" altLang="fr-FR" u="sng"/>
              <a:t>O</a:t>
            </a:r>
            <a:r>
              <a:rPr lang="fr-FR" altLang="fr-FR"/>
              <a:t>ld </a:t>
            </a:r>
            <a:r>
              <a:rPr lang="fr-FR" altLang="fr-FR" u="sng"/>
              <a:t>J</a:t>
            </a:r>
            <a:r>
              <a:rPr lang="fr-FR" altLang="fr-FR"/>
              <a:t>ava </a:t>
            </a:r>
            <a:r>
              <a:rPr lang="fr-FR" altLang="fr-FR" u="sng"/>
              <a:t>O</a:t>
            </a:r>
            <a:r>
              <a:rPr lang="fr-FR" altLang="fr-FR"/>
              <a:t>bject)</a:t>
            </a:r>
          </a:p>
          <a:p>
            <a:pPr lvl="1"/>
            <a:r>
              <a:rPr lang="fr-FR" altLang="fr-FR"/>
              <a:t>Simple à implémenter</a:t>
            </a:r>
          </a:p>
          <a:p>
            <a:pPr lvl="1"/>
            <a:r>
              <a:rPr lang="fr-FR" altLang="fr-FR"/>
              <a:t>Le développeur doit :</a:t>
            </a:r>
          </a:p>
          <a:p>
            <a:pPr lvl="2"/>
            <a:r>
              <a:rPr lang="fr-FR" altLang="fr-FR"/>
              <a:t>Gérer la persistance</a:t>
            </a:r>
          </a:p>
          <a:p>
            <a:pPr lvl="2"/>
            <a:r>
              <a:rPr lang="fr-FR" altLang="fr-FR"/>
              <a:t>Implémenter les transactions pour les cas d’utilisation</a:t>
            </a:r>
          </a:p>
          <a:p>
            <a:r>
              <a:rPr lang="fr-FR" altLang="fr-FR"/>
              <a:t>JPA</a:t>
            </a:r>
          </a:p>
          <a:p>
            <a:pPr lvl="1"/>
            <a:r>
              <a:rPr lang="fr-FR" altLang="fr-FR"/>
              <a:t>Les beans entité peuvent implémenter la persistance des objets métier</a:t>
            </a:r>
          </a:p>
          <a:p>
            <a:pPr lvl="1"/>
            <a:r>
              <a:rPr lang="fr-FR" altLang="fr-FR"/>
              <a:t>Possibilité d’utilisation de session stateless</a:t>
            </a:r>
          </a:p>
          <a:p>
            <a:pPr lvl="1"/>
            <a:r>
              <a:rPr lang="fr-FR" altLang="fr-FR"/>
              <a:t>Restrictions :</a:t>
            </a:r>
          </a:p>
          <a:p>
            <a:pPr lvl="2"/>
            <a:r>
              <a:rPr lang="fr-FR" altLang="fr-FR"/>
              <a:t>Doivent s’exécuter dans un serveur d’applications</a:t>
            </a:r>
          </a:p>
          <a:p>
            <a:pPr lvl="2"/>
            <a:r>
              <a:rPr lang="fr-FR" altLang="fr-FR"/>
              <a:t>Pas d’héritage pour les beans entité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Layers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Les patterns structuraux s'assemblent en couche</a:t>
            </a:r>
          </a:p>
          <a:p>
            <a:r>
              <a:rPr lang="fr-FR" altLang="fr-FR"/>
              <a:t>Chaque couche est un composant</a:t>
            </a:r>
          </a:p>
          <a:p>
            <a:r>
              <a:rPr lang="fr-FR" altLang="fr-FR"/>
              <a:t>Les dépendances entre les couches sont bien définies</a:t>
            </a:r>
          </a:p>
          <a:p>
            <a:r>
              <a:rPr lang="fr-FR" altLang="fr-FR"/>
              <a:t>Entity Layer (EL) est la couche la plus basse en terme de dépendance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Repository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Une classe Repository contient les accès à la source de données</a:t>
            </a:r>
          </a:p>
          <a:p>
            <a:pPr lvl="1"/>
            <a:r>
              <a:rPr lang="fr-FR" altLang="fr-FR"/>
              <a:t>La communication se fait via les entités</a:t>
            </a:r>
          </a:p>
          <a:p>
            <a:pPr lvl="1"/>
            <a:r>
              <a:rPr lang="fr-FR" altLang="fr-FR"/>
              <a:t>CRUD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Le pattern </a:t>
            </a:r>
            <a:r>
              <a:rPr lang="en-US" altLang="fr-FR" i="1"/>
              <a:t>Application Service</a:t>
            </a:r>
            <a:endParaRPr lang="fr-FR" altLang="fr-FR" i="1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619375"/>
          </a:xfrm>
        </p:spPr>
        <p:txBody>
          <a:bodyPr/>
          <a:lstStyle/>
          <a:p>
            <a:r>
              <a:rPr lang="fr-FR" altLang="fr-FR" sz="2400"/>
              <a:t>Un objet </a:t>
            </a:r>
            <a:r>
              <a:rPr lang="fr-FR" altLang="fr-FR" sz="2400" i="1">
                <a:latin typeface="Century Schoolbook" panose="02040604050505020304" pitchFamily="18" charset="0"/>
              </a:rPr>
              <a:t>Application Service </a:t>
            </a:r>
            <a:r>
              <a:rPr lang="fr-FR" altLang="fr-FR" sz="2400"/>
              <a:t>est implémenté séparément</a:t>
            </a:r>
          </a:p>
          <a:p>
            <a:pPr lvl="1"/>
            <a:r>
              <a:rPr lang="fr-FR" altLang="fr-FR" sz="2000"/>
              <a:t>Il fournit les opérations qui n’appartiennent à aucun objet métier particulier</a:t>
            </a:r>
          </a:p>
          <a:p>
            <a:pPr lvl="2"/>
            <a:r>
              <a:rPr lang="fr-FR" altLang="fr-FR" sz="1800"/>
              <a:t>Centralise et agrège le comportement de l’opération “réaffecter stock”</a:t>
            </a:r>
          </a:p>
          <a:p>
            <a:pPr lvl="1"/>
            <a:r>
              <a:rPr lang="fr-FR" altLang="fr-FR" sz="2000"/>
              <a:t>Il ne maintient pas l’état des objets métier persistants</a:t>
            </a:r>
          </a:p>
          <a:p>
            <a:pPr lvl="2"/>
            <a:r>
              <a:rPr lang="fr-FR" altLang="fr-FR" sz="1800"/>
              <a:t>Cette responsabilité demeure celle des objets métier sous-jacents</a:t>
            </a:r>
          </a:p>
          <a:p>
            <a:r>
              <a:rPr lang="fr-FR" altLang="fr-FR" sz="2400"/>
              <a:t>Un objet </a:t>
            </a:r>
            <a:r>
              <a:rPr lang="fr-FR" altLang="fr-FR" sz="2400" i="1"/>
              <a:t>Application service</a:t>
            </a:r>
            <a:r>
              <a:rPr lang="fr-FR" altLang="fr-FR" sz="2400"/>
              <a:t> interagit avec :</a:t>
            </a:r>
          </a:p>
          <a:p>
            <a:pPr lvl="1"/>
            <a:r>
              <a:rPr lang="fr-FR" altLang="fr-FR" sz="2000"/>
              <a:t>Les objets métier pour accéder à l’état</a:t>
            </a:r>
          </a:p>
          <a:p>
            <a:pPr lvl="1"/>
            <a:r>
              <a:rPr lang="fr-FR" altLang="fr-FR" sz="2000"/>
              <a:t>D’autres services de l’application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Service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Une classe service est dépendante des entités et des repositories</a:t>
            </a:r>
          </a:p>
          <a:p>
            <a:r>
              <a:rPr lang="fr-FR" altLang="fr-FR"/>
              <a:t>Représente un Use Case UML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Inversion de Contrôle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/>
              <a:t>La recherche de dépendance consiste pour un objet à interroger le conteneur, afin de trouver ses dépendances avec les autres objets.</a:t>
            </a:r>
          </a:p>
          <a:p>
            <a:endParaRPr lang="fr-FR" altLang="fr-FR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IoC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12863"/>
            <a:ext cx="8599488" cy="2616200"/>
          </a:xfrm>
        </p:spPr>
        <p:txBody>
          <a:bodyPr/>
          <a:lstStyle/>
          <a:p>
            <a:r>
              <a:rPr lang="fr-FR" altLang="fr-FR" sz="2400"/>
              <a:t>Utiliser une fabrique à usage général plutôt qu’une fabrique personnalisée</a:t>
            </a:r>
          </a:p>
          <a:p>
            <a:pPr lvl="1"/>
            <a:r>
              <a:rPr lang="fr-FR" altLang="fr-FR" sz="2000"/>
              <a:t>Il n’est plus nécessaire d’écrire et de maintenir du code pour lire des fichiers de configuration spécifiques</a:t>
            </a:r>
          </a:p>
          <a:p>
            <a:pPr lvl="1"/>
            <a:r>
              <a:rPr lang="fr-FR" altLang="fr-FR" sz="2000"/>
              <a:t>Il faut un container permettant l’IoC</a:t>
            </a:r>
          </a:p>
          <a:p>
            <a:r>
              <a:rPr lang="fr-FR" altLang="fr-FR" sz="2400"/>
              <a:t>Les clients n’invoquent plus la fabrique directement</a:t>
            </a:r>
          </a:p>
          <a:p>
            <a:pPr lvl="1"/>
            <a:r>
              <a:rPr lang="fr-FR" altLang="fr-FR" sz="2000"/>
              <a:t>C’est la fabrique qui injecte les dépendances aux clients</a:t>
            </a:r>
          </a:p>
          <a:p>
            <a:pPr lvl="2"/>
            <a:r>
              <a:rPr lang="fr-FR" altLang="fr-FR" sz="1800"/>
              <a:t>Par invocation du constructeur ou par appel d’une méthode « setter »</a:t>
            </a:r>
          </a:p>
          <a:p>
            <a:r>
              <a:rPr lang="fr-FR" altLang="fr-FR" sz="2600"/>
              <a:t>Comment à partir d'une interface créé la classe concrète sans la connaitre</a:t>
            </a:r>
          </a:p>
          <a:p>
            <a:pPr lvl="1"/>
            <a:r>
              <a:rPr lang="fr-FR" altLang="fr-FR" sz="2200"/>
              <a:t>En passant par une fabrique et un paramètre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Injection of Dependancy</a:t>
            </a:r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Certaines classes ont besoin d'une dépendance pour fonctionner</a:t>
            </a:r>
          </a:p>
          <a:p>
            <a:pPr lvl="1"/>
            <a:r>
              <a:rPr lang="fr-FR" altLang="fr-FR"/>
              <a:t>Paramètre d'un constructeur</a:t>
            </a:r>
          </a:p>
          <a:p>
            <a:pPr lvl="1"/>
            <a:r>
              <a:rPr lang="fr-FR" altLang="fr-FR"/>
              <a:t>Setter</a:t>
            </a:r>
          </a:p>
          <a:p>
            <a:r>
              <a:rPr lang="fr-FR" altLang="fr-FR"/>
              <a:t>Cette dépendance provient de la couche au dessus donc de la fabrique</a:t>
            </a:r>
          </a:p>
          <a:p>
            <a:pPr lvl="1"/>
            <a:r>
              <a:rPr lang="fr-FR" altLang="fr-FR"/>
              <a:t>Comment passer un paramètre à une instance dont on connait pas le type</a:t>
            </a:r>
          </a:p>
          <a:p>
            <a:pPr lvl="1"/>
            <a:r>
              <a:rPr lang="fr-FR" altLang="fr-FR"/>
              <a:t>Par une fabrique et par une interface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IoD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Spring, grâce à sa couche d’abstraction, ne concurrence pas d’autres frameworks dans une couche spécifique d’un modèle architectural MVC mais s’avère un framework multi-couches pouvant s’insérer au niveau de toutes les couches</a:t>
            </a:r>
          </a:p>
          <a:p>
            <a:r>
              <a:rPr lang="fr-FR" altLang="fr-FR"/>
              <a:t>Ainsi il permet Hibernate et JPA pour la couche Repository ou JSF pour la vue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6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763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Anti Patterns</a:t>
            </a: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>
          <a:xfrm>
            <a:off x="900113" y="1341438"/>
            <a:ext cx="7772400" cy="4114800"/>
          </a:xfrm>
        </p:spPr>
        <p:txBody>
          <a:bodyPr/>
          <a:lstStyle/>
          <a:p>
            <a:r>
              <a:rPr lang="fr-FR" altLang="fr-FR" sz="2000"/>
              <a:t>Abstraction inverse</a:t>
            </a:r>
          </a:p>
          <a:p>
            <a:r>
              <a:rPr lang="fr-FR" altLang="fr-FR" sz="2000"/>
              <a:t>Action à distance</a:t>
            </a:r>
          </a:p>
          <a:p>
            <a:r>
              <a:rPr lang="fr-FR" altLang="fr-FR" sz="2000"/>
              <a:t>Ancre de bateau</a:t>
            </a:r>
          </a:p>
          <a:p>
            <a:r>
              <a:rPr lang="fr-FR" altLang="fr-FR" sz="2000"/>
              <a:t>Erreur de copier/coller</a:t>
            </a:r>
          </a:p>
          <a:p>
            <a:r>
              <a:rPr lang="fr-FR" altLang="fr-FR" sz="2000"/>
              <a:t>Programmation spaghetti</a:t>
            </a:r>
          </a:p>
          <a:p>
            <a:r>
              <a:rPr lang="fr-FR" altLang="fr-FR" sz="2000"/>
              <a:t>Réinventer la roue (carrée)</a:t>
            </a:r>
          </a:p>
          <a:p>
            <a:r>
              <a:rPr lang="fr-FR" altLang="fr-FR" sz="2000"/>
              <a:t>Surcharge des interfaces</a:t>
            </a:r>
          </a:p>
          <a:p>
            <a:r>
              <a:rPr lang="fr-FR" altLang="fr-FR" sz="2000"/>
              <a:t>L'objet divin</a:t>
            </a:r>
          </a:p>
          <a:p>
            <a:r>
              <a:rPr lang="fr-FR" altLang="fr-FR" sz="2000"/>
              <a:t>Vous n'en aurez pas besoin (YAGNI)</a:t>
            </a:r>
          </a:p>
          <a:p>
            <a:r>
              <a:rPr lang="fr-FR" altLang="fr-FR" sz="2000"/>
              <a:t>ArchitectureAsRequirements</a:t>
            </a:r>
          </a:p>
          <a:p>
            <a:r>
              <a:rPr lang="fr-FR" altLang="fr-FR" sz="2000"/>
              <a:t>ArchitectureByImplication</a:t>
            </a:r>
          </a:p>
          <a:p>
            <a:r>
              <a:rPr lang="fr-FR" altLang="fr-FR" sz="2000"/>
              <a:t>Coulée de lave</a:t>
            </a:r>
          </a:p>
          <a:p>
            <a:r>
              <a:rPr lang="fr-FR" altLang="fr-FR" sz="2000"/>
              <a:t>Deuxième Système</a:t>
            </a:r>
          </a:p>
          <a:p>
            <a:r>
              <a:rPr lang="fr-FR" altLang="fr-FR" sz="2000"/>
              <a:t>Marteau doré</a:t>
            </a:r>
          </a:p>
          <a:p>
            <a:endParaRPr lang="fr-FR" altLang="fr-FR" sz="2000"/>
          </a:p>
          <a:p>
            <a:endParaRPr lang="fr-FR" altLang="fr-FR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0"/>
            <a:ext cx="7772400" cy="1143000"/>
          </a:xfrm>
        </p:spPr>
        <p:txBody>
          <a:bodyPr/>
          <a:lstStyle/>
          <a:p>
            <a:r>
              <a:rPr lang="fr-FR" dirty="0"/>
              <a:t>Des fois ca 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3794" name="Picture 2" descr="http://www.pariszigzag.fr/wp-content/uploads/2014/04/histoire-tour-eiffel-1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4135"/>
            <a:ext cx="7563000" cy="605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1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0798"/>
            <a:ext cx="7770756" cy="1289892"/>
          </a:xfrm>
        </p:spPr>
        <p:txBody>
          <a:bodyPr/>
          <a:lstStyle/>
          <a:p>
            <a:r>
              <a:rPr lang="fr-FR" dirty="0"/>
              <a:t>Bien sûr si on a des spécifications précises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70848" cy="567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93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7770756" cy="1289892"/>
          </a:xfrm>
        </p:spPr>
        <p:txBody>
          <a:bodyPr/>
          <a:lstStyle/>
          <a:p>
            <a:r>
              <a:rPr lang="fr-FR" dirty="0"/>
              <a:t>Un client qui sait ce qu’il veut</a:t>
            </a:r>
          </a:p>
        </p:txBody>
      </p:sp>
      <p:pic>
        <p:nvPicPr>
          <p:cNvPr id="16386" name="Picture 2" descr="http://www.anyideas.net/wp-content/uploads/2012/11/girouette-300x2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88424" cy="62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11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67696C6520536F66747761726520446576656C6F706D656E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2D44726976656E20446576656C6F706D656E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57726974652074686520546573742028432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57697468207468652041737365727420436C6173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72746865722056697375616C2053747564696F205465737420417474726962757465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86F7274204379636C6573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4081</Words>
  <Application>Microsoft Office PowerPoint</Application>
  <PresentationFormat>Affichage à l'écran (4:3)</PresentationFormat>
  <Paragraphs>461</Paragraphs>
  <Slides>60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6" baseType="lpstr">
      <vt:lpstr>Arial</vt:lpstr>
      <vt:lpstr>Century Schoolbook</vt:lpstr>
      <vt:lpstr>Courier New</vt:lpstr>
      <vt:lpstr>Monotype Sorts</vt:lpstr>
      <vt:lpstr>Times New Roman</vt:lpstr>
      <vt:lpstr>cvc</vt:lpstr>
      <vt:lpstr>Présentation PowerPoint</vt:lpstr>
      <vt:lpstr>Test Driven Development</vt:lpstr>
      <vt:lpstr>Présentation PowerPoint</vt:lpstr>
      <vt:lpstr>Coder c’est complexe</vt:lpstr>
      <vt:lpstr>Présentation PowerPoint</vt:lpstr>
      <vt:lpstr>Présentation PowerPoint</vt:lpstr>
      <vt:lpstr>Des fois ca marche</vt:lpstr>
      <vt:lpstr>Bien sûr si on a des spécifications précises</vt:lpstr>
      <vt:lpstr>Un client qui sait ce qu’il veut</vt:lpstr>
      <vt:lpstr>Des partenaires de confiance</vt:lpstr>
      <vt:lpstr>Une équipe solide</vt:lpstr>
      <vt:lpstr>Qu'on est prêt à travailler 24h</vt:lpstr>
      <vt:lpstr>Sans stress</vt:lpstr>
      <vt:lpstr>L’équipement nécessaire</vt:lpstr>
      <vt:lpstr>Et qu’il fait mauvais dehors</vt:lpstr>
      <vt:lpstr>Développement logiciel Agile</vt:lpstr>
      <vt:lpstr>Présentation PowerPoint</vt:lpstr>
      <vt:lpstr>Développements pilotés par les tests</vt:lpstr>
      <vt:lpstr>C'est quoi TDD ?</vt:lpstr>
      <vt:lpstr>Présentation PowerPoint</vt:lpstr>
      <vt:lpstr>Pourquoi le TDD ?</vt:lpstr>
      <vt:lpstr>Pourquoi le TDD ?</vt:lpstr>
      <vt:lpstr>Pourquoi le TDD ?</vt:lpstr>
      <vt:lpstr>Pourquoi le TDD ?</vt:lpstr>
      <vt:lpstr>Le cycle RGR</vt:lpstr>
      <vt:lpstr>L’un a fait du test, pas l’autre</vt:lpstr>
      <vt:lpstr>C'est quoi les tests unitaires ?</vt:lpstr>
      <vt:lpstr>Wikipedia</vt:lpstr>
      <vt:lpstr>Origines</vt:lpstr>
      <vt:lpstr>Utilité</vt:lpstr>
      <vt:lpstr>A quoi ca sert ?</vt:lpstr>
      <vt:lpstr>Étape 1 : Écrire le test (C#)</vt:lpstr>
      <vt:lpstr>Tester avec la classe Assert</vt:lpstr>
      <vt:lpstr>Les 3 A</vt:lpstr>
      <vt:lpstr>Le test doit être unitaire</vt:lpstr>
      <vt:lpstr>Autres annotations</vt:lpstr>
      <vt:lpstr>Cycles courts</vt:lpstr>
      <vt:lpstr>Qu’est-ce qu’un Design Pattern ?</vt:lpstr>
      <vt:lpstr>Qu’est-ce qu’un Design Pattern ?</vt:lpstr>
      <vt:lpstr>Caractéristiques des design patterns</vt:lpstr>
      <vt:lpstr>Les Design Patterns du GoF</vt:lpstr>
      <vt:lpstr>Design Patterns OO : exemple 1</vt:lpstr>
      <vt:lpstr>Le pattern Singleton</vt:lpstr>
      <vt:lpstr>Le pattern Singleton (suite)</vt:lpstr>
      <vt:lpstr>Loosely Coupled Object</vt:lpstr>
      <vt:lpstr>Conception du modèle de domaine</vt:lpstr>
      <vt:lpstr>Chargement dynamique de classes</vt:lpstr>
      <vt:lpstr>Le design pattern Fabrication</vt:lpstr>
      <vt:lpstr>Design Patterns JEE </vt:lpstr>
      <vt:lpstr>Le pattern Entity</vt:lpstr>
      <vt:lpstr>Stratégies d’implémentation du pattern Entity</vt:lpstr>
      <vt:lpstr>Layers</vt:lpstr>
      <vt:lpstr>Repository</vt:lpstr>
      <vt:lpstr>Le pattern Application Service</vt:lpstr>
      <vt:lpstr>Service</vt:lpstr>
      <vt:lpstr>Inversion de Contrôle</vt:lpstr>
      <vt:lpstr>IoC</vt:lpstr>
      <vt:lpstr>Injection of Dependancy</vt:lpstr>
      <vt:lpstr>IoD</vt:lpstr>
      <vt:lpstr>Anti Patterns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165</cp:revision>
  <dcterms:created xsi:type="dcterms:W3CDTF">2000-04-10T19:33:12Z</dcterms:created>
  <dcterms:modified xsi:type="dcterms:W3CDTF">2020-07-15T08:54:57Z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