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5" r:id="rId3"/>
    <p:sldId id="274" r:id="rId4"/>
    <p:sldId id="275" r:id="rId5"/>
    <p:sldId id="276" r:id="rId6"/>
    <p:sldId id="277" r:id="rId7"/>
    <p:sldId id="266" r:id="rId8"/>
    <p:sldId id="267" r:id="rId9"/>
    <p:sldId id="268" r:id="rId10"/>
    <p:sldId id="269" r:id="rId11"/>
    <p:sldId id="271" r:id="rId12"/>
    <p:sldId id="270" r:id="rId13"/>
    <p:sldId id="278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3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Structures de contrôle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fr-FR" dirty="0"/>
              <a:t>for </a:t>
            </a:r>
            <a:r>
              <a:rPr lang="en-US" altLang="fr-FR" i="1" dirty="0" err="1"/>
              <a:t>var</a:t>
            </a:r>
            <a:r>
              <a:rPr lang="en-US" altLang="fr-FR" dirty="0"/>
              <a:t> in </a:t>
            </a:r>
            <a:r>
              <a:rPr lang="en-US" altLang="fr-FR" i="1" dirty="0"/>
              <a:t>sequence</a:t>
            </a:r>
            <a:r>
              <a:rPr lang="en-US" altLang="fr-FR" dirty="0"/>
              <a:t>:</a:t>
            </a:r>
          </a:p>
          <a:p>
            <a:pPr eaLnBrk="1" hangingPunct="1">
              <a:buFontTx/>
              <a:buNone/>
            </a:pPr>
            <a:r>
              <a:rPr lang="en-US" altLang="fr-FR" dirty="0"/>
              <a:t>    </a:t>
            </a:r>
            <a:r>
              <a:rPr lang="en-US" altLang="fr-FR" i="1" dirty="0"/>
              <a:t>statements</a:t>
            </a:r>
            <a:endParaRPr lang="en-US" alt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212976"/>
            <a:ext cx="4734253" cy="93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7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976664" cy="5040560"/>
          </a:xfrm>
        </p:spPr>
        <p:txBody>
          <a:bodyPr/>
          <a:lstStyle/>
          <a:p>
            <a:pPr eaLnBrk="1" hangingPunct="1"/>
            <a:r>
              <a:rPr lang="fr-BE" altLang="fr-FR" dirty="0"/>
              <a:t>L’instruction range permet de créer une liste croissante d’entiers successifs compris dans une certaine borne dépendant du nombre de paramètres de l’instruction : </a:t>
            </a:r>
          </a:p>
          <a:p>
            <a:pPr lvl="1" eaLnBrk="1" hangingPunct="1"/>
            <a:r>
              <a:rPr lang="fr-BE" altLang="fr-FR" dirty="0"/>
              <a:t>1 paramètre : entiers compris entre 0 et le paramètre</a:t>
            </a:r>
          </a:p>
          <a:p>
            <a:pPr lvl="1" eaLnBrk="1" hangingPunct="1"/>
            <a:r>
              <a:rPr lang="fr-BE" altLang="fr-FR" dirty="0"/>
              <a:t>2 paramètres : entier compris entre param1 et param2</a:t>
            </a:r>
          </a:p>
          <a:p>
            <a:pPr lvl="1" eaLnBrk="1" hangingPunct="1"/>
            <a:r>
              <a:rPr lang="fr-BE" altLang="fr-FR" dirty="0"/>
              <a:t>3 paramètres : entier compris entre parm1 et param2 et de pas param3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624" y="3284984"/>
            <a:ext cx="2681947" cy="290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0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Break et continue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</a:t>
            </a:r>
            <a:r>
              <a:rPr lang="fr-FR" dirty="0" smtClean="0"/>
              <a:t>reak</a:t>
            </a:r>
          </a:p>
          <a:p>
            <a:pPr lvl="1"/>
            <a:r>
              <a:rPr lang="fr-FR" dirty="0" smtClean="0"/>
              <a:t>Stop une itération</a:t>
            </a:r>
          </a:p>
          <a:p>
            <a:r>
              <a:rPr lang="fr-FR" dirty="0"/>
              <a:t>c</a:t>
            </a:r>
            <a:r>
              <a:rPr lang="fr-FR" dirty="0" smtClean="0"/>
              <a:t>ontinue</a:t>
            </a:r>
          </a:p>
          <a:p>
            <a:pPr lvl="1"/>
            <a:r>
              <a:rPr lang="fr-FR" dirty="0" smtClean="0"/>
              <a:t>Passe à l’itération suivante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887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L’opérateur ternaire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L’opérateur ternaire existe en Python</a:t>
            </a:r>
          </a:p>
          <a:p>
            <a:r>
              <a:rPr lang="fr-FR" dirty="0" smtClean="0"/>
              <a:t>Permet d’écrire un if </a:t>
            </a:r>
            <a:r>
              <a:rPr lang="fr-FR" dirty="0" err="1" smtClean="0"/>
              <a:t>else</a:t>
            </a:r>
            <a:r>
              <a:rPr lang="fr-FR" dirty="0" smtClean="0"/>
              <a:t> simple sur un ligne</a:t>
            </a:r>
          </a:p>
          <a:p>
            <a:r>
              <a:rPr lang="en-US" dirty="0"/>
              <a:t>a if condition else </a:t>
            </a:r>
            <a:r>
              <a:rPr lang="en-US" dirty="0" smtClean="0"/>
              <a:t>b</a:t>
            </a:r>
            <a:endParaRPr lang="fr-FR" dirty="0" smtClean="0"/>
          </a:p>
          <a:p>
            <a:pPr lvl="1"/>
            <a:r>
              <a:rPr lang="fr-FR" dirty="0" smtClean="0"/>
              <a:t>s = « Pair » </a:t>
            </a:r>
            <a:r>
              <a:rPr lang="fr-FR" dirty="0" smtClean="0"/>
              <a:t>if a % 2 == 0 </a:t>
            </a:r>
            <a:r>
              <a:rPr lang="fr-FR" dirty="0" err="1" smtClean="0"/>
              <a:t>else</a:t>
            </a:r>
            <a:r>
              <a:rPr lang="fr-FR" dirty="0" smtClean="0"/>
              <a:t> </a:t>
            </a:r>
            <a:r>
              <a:rPr lang="fr-FR" dirty="0" smtClean="0"/>
              <a:t>«</a:t>
            </a:r>
            <a:r>
              <a:rPr lang="fr-FR" smtClean="0"/>
              <a:t> Impair »</a:t>
            </a:r>
            <a:endParaRPr lang="fr-FR" dirty="0" smtClean="0"/>
          </a:p>
          <a:p>
            <a:pPr lvl="1"/>
            <a:r>
              <a:rPr lang="fr-FR" dirty="0" smtClean="0"/>
              <a:t>Utile pour les générateurs et liste en intention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095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53752"/>
            <a:ext cx="7829947" cy="1143000"/>
          </a:xfrm>
        </p:spPr>
        <p:txBody>
          <a:bodyPr/>
          <a:lstStyle/>
          <a:p>
            <a:r>
              <a:rPr lang="fr-FR" dirty="0" smtClean="0"/>
              <a:t>Conditions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855" y="4171950"/>
            <a:ext cx="4110628" cy="13986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268760"/>
            <a:ext cx="4536504" cy="236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2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Blocs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bloc de code est une morceau de code</a:t>
            </a:r>
          </a:p>
          <a:p>
            <a:pPr lvl="1"/>
            <a:r>
              <a:rPr lang="fr-FR" dirty="0" smtClean="0"/>
              <a:t>Utilise pour la visibilité des variables</a:t>
            </a:r>
          </a:p>
          <a:p>
            <a:pPr lvl="1"/>
            <a:r>
              <a:rPr lang="fr-FR" dirty="0" smtClean="0"/>
              <a:t>{} en C</a:t>
            </a:r>
          </a:p>
          <a:p>
            <a:r>
              <a:rPr lang="fr-FR" dirty="0" smtClean="0"/>
              <a:t>Python utilise les indentations pour définir un bloc</a:t>
            </a:r>
          </a:p>
          <a:p>
            <a:pPr lvl="1"/>
            <a:r>
              <a:rPr lang="fr-FR" dirty="0" smtClean="0"/>
              <a:t>Une indentation ou 4 espaces = 1 bloc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4005064"/>
            <a:ext cx="3366823" cy="149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1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Blocs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77" y="1663196"/>
            <a:ext cx="4539719" cy="453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Scope et indentation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Il </a:t>
            </a:r>
            <a:r>
              <a:rPr lang="fr-BE" altLang="fr-FR" dirty="0" smtClean="0"/>
              <a:t>faut veiller </a:t>
            </a:r>
            <a:r>
              <a:rPr lang="fr-BE" altLang="fr-FR" dirty="0"/>
              <a:t>à l’indentation car en python, il n’y pas de délimiteur pour définir les </a:t>
            </a:r>
            <a:r>
              <a:rPr lang="fr-BE" altLang="fr-FR" dirty="0" smtClean="0"/>
              <a:t>scopes</a:t>
            </a:r>
          </a:p>
          <a:p>
            <a:pPr eaLnBrk="1" hangingPunct="1"/>
            <a:r>
              <a:rPr lang="fr-BE" altLang="fr-FR" dirty="0" smtClean="0"/>
              <a:t>Une variable est visible (scope) dans sa fonction ou dans son module</a:t>
            </a:r>
          </a:p>
          <a:p>
            <a:pPr eaLnBrk="1" hangingPunct="1"/>
            <a:r>
              <a:rPr lang="fr-BE" altLang="fr-FR" dirty="0" smtClean="0"/>
              <a:t>Concis</a:t>
            </a:r>
          </a:p>
          <a:p>
            <a:pPr eaLnBrk="1" hangingPunct="1"/>
            <a:r>
              <a:rPr lang="fr-BE" altLang="fr-FR" dirty="0" smtClean="0"/>
              <a:t>Nécessite d’être très propre</a:t>
            </a:r>
          </a:p>
          <a:p>
            <a:pPr lvl="1" eaLnBrk="1" hangingPunct="1"/>
            <a:r>
              <a:rPr lang="fr-BE" altLang="fr-FR" dirty="0" smtClean="0"/>
              <a:t>Différents des langages de type C</a:t>
            </a:r>
          </a:p>
          <a:p>
            <a:pPr eaLnBrk="1" hangingPunct="1"/>
            <a:r>
              <a:rPr lang="fr-BE" altLang="fr-FR" dirty="0" smtClean="0"/>
              <a:t>Un bloc doit posséder du code</a:t>
            </a:r>
          </a:p>
          <a:p>
            <a:pPr lvl="1" eaLnBrk="1" hangingPunct="1"/>
            <a:r>
              <a:rPr lang="fr-BE" altLang="fr-FR" dirty="0"/>
              <a:t>C</a:t>
            </a:r>
            <a:r>
              <a:rPr lang="fr-BE" altLang="fr-FR" dirty="0" smtClean="0"/>
              <a:t>ommande </a:t>
            </a:r>
            <a:r>
              <a:rPr lang="fr-BE" altLang="fr-FR" dirty="0" err="1" smtClean="0"/>
              <a:t>pass</a:t>
            </a:r>
            <a:r>
              <a:rPr lang="fr-BE" altLang="fr-FR" dirty="0" smtClean="0"/>
              <a:t> qui ne fait rien !</a:t>
            </a:r>
            <a:endParaRPr lang="fr-BE" altLang="fr-FR" dirty="0"/>
          </a:p>
        </p:txBody>
      </p:sp>
    </p:spTree>
    <p:extLst>
      <p:ext uri="{BB962C8B-B14F-4D97-AF65-F5344CB8AC3E}">
        <p14:creationId xmlns:p14="http://schemas.microsoft.com/office/powerpoint/2010/main" val="385151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smtClean="0"/>
              <a:t>Grouping Indentation</a:t>
            </a:r>
          </a:p>
        </p:txBody>
      </p:sp>
      <p:sp>
        <p:nvSpPr>
          <p:cNvPr id="15363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fr-FR" sz="2000" smtClean="0"/>
              <a:t>In Python:</a:t>
            </a:r>
          </a:p>
          <a:p>
            <a:pPr eaLnBrk="1" hangingPunct="1">
              <a:buFontTx/>
              <a:buNone/>
            </a:pPr>
            <a:endParaRPr lang="en-US" altLang="fr-FR" sz="2000" smtClean="0"/>
          </a:p>
          <a:p>
            <a:pPr eaLnBrk="1" hangingPunct="1">
              <a:buFontTx/>
              <a:buNone/>
            </a:pPr>
            <a:r>
              <a:rPr lang="en-US" altLang="fr-FR" sz="2000" smtClean="0"/>
              <a:t>for i in range(20):</a:t>
            </a:r>
          </a:p>
          <a:p>
            <a:pPr eaLnBrk="1" hangingPunct="1">
              <a:buFontTx/>
              <a:buNone/>
            </a:pPr>
            <a:r>
              <a:rPr lang="en-US" altLang="fr-FR" sz="2000" smtClean="0"/>
              <a:t>    if i%3 == 0:</a:t>
            </a:r>
          </a:p>
          <a:p>
            <a:pPr eaLnBrk="1" hangingPunct="1">
              <a:buFontTx/>
              <a:buNone/>
            </a:pPr>
            <a:r>
              <a:rPr lang="en-US" altLang="fr-FR" sz="2000" smtClean="0"/>
              <a:t>        print i</a:t>
            </a:r>
          </a:p>
          <a:p>
            <a:pPr eaLnBrk="1" hangingPunct="1">
              <a:buFontTx/>
              <a:buNone/>
            </a:pPr>
            <a:r>
              <a:rPr lang="en-US" altLang="fr-FR" sz="2000" smtClean="0"/>
              <a:t>        if i%5 == 0:</a:t>
            </a:r>
          </a:p>
          <a:p>
            <a:pPr eaLnBrk="1" hangingPunct="1">
              <a:buFontTx/>
              <a:buNone/>
            </a:pPr>
            <a:r>
              <a:rPr lang="en-US" altLang="fr-FR" sz="2000" smtClean="0"/>
              <a:t>            print "Bingo!"</a:t>
            </a:r>
          </a:p>
          <a:p>
            <a:pPr eaLnBrk="1" hangingPunct="1">
              <a:buFontTx/>
              <a:buNone/>
            </a:pPr>
            <a:r>
              <a:rPr lang="en-US" altLang="fr-FR" sz="2000" smtClean="0"/>
              <a:t>    print "---"</a:t>
            </a:r>
          </a:p>
        </p:txBody>
      </p:sp>
      <p:sp>
        <p:nvSpPr>
          <p:cNvPr id="15364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447800"/>
            <a:ext cx="35433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In C: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fr-FR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for (i = 0; i &lt; 20; i++)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if (i%3 == 0)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    printf("%d\n", i);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    if (i%5 == 0)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        printf("Bingo!\n");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  printf("---\n");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}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8159750" y="1295400"/>
            <a:ext cx="603250" cy="452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 sz="1000"/>
              <a:t>0</a:t>
            </a:r>
          </a:p>
          <a:p>
            <a:pPr algn="l"/>
            <a:r>
              <a:rPr lang="en-US" altLang="fr-FR" sz="1000"/>
              <a:t>Bingo!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3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6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9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12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15</a:t>
            </a:r>
          </a:p>
          <a:p>
            <a:pPr algn="l"/>
            <a:r>
              <a:rPr lang="en-US" altLang="fr-FR" sz="1000"/>
              <a:t>Bingo!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18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276443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Opérateurs</a:t>
            </a:r>
            <a:endParaRPr lang="fr-FR" dirty="0"/>
          </a:p>
        </p:txBody>
      </p:sp>
      <p:pic>
        <p:nvPicPr>
          <p:cNvPr id="4" name="Picture 1030" descr="D:\python\sv4884889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10000" contrast="7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2776"/>
            <a:ext cx="5735131" cy="432463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52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Booléens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3 possède le type </a:t>
            </a:r>
            <a:r>
              <a:rPr lang="fr-FR" dirty="0" err="1" smtClean="0"/>
              <a:t>bool</a:t>
            </a:r>
            <a:endParaRPr lang="fr-FR" dirty="0" smtClean="0"/>
          </a:p>
          <a:p>
            <a:r>
              <a:rPr lang="fr-FR" dirty="0" err="1" smtClean="0"/>
              <a:t>True</a:t>
            </a:r>
            <a:r>
              <a:rPr lang="fr-FR" dirty="0" smtClean="0"/>
              <a:t> ou False</a:t>
            </a:r>
          </a:p>
          <a:p>
            <a:pPr lvl="1"/>
            <a:r>
              <a:rPr lang="fr-FR" dirty="0" smtClean="0"/>
              <a:t>Attention à la casse</a:t>
            </a:r>
          </a:p>
        </p:txBody>
      </p:sp>
    </p:spTree>
    <p:extLst>
      <p:ext uri="{BB962C8B-B14F-4D97-AF65-F5344CB8AC3E}">
        <p14:creationId xmlns:p14="http://schemas.microsoft.com/office/powerpoint/2010/main" val="130500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Boucle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fr-FR" dirty="0" smtClean="0"/>
              <a:t>while </a:t>
            </a:r>
            <a:r>
              <a:rPr lang="en-US" altLang="fr-FR" i="1" dirty="0" smtClean="0"/>
              <a:t>condition</a:t>
            </a:r>
            <a:r>
              <a:rPr lang="en-US" altLang="fr-FR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fr-FR" dirty="0" smtClean="0"/>
              <a:t>    </a:t>
            </a:r>
            <a:r>
              <a:rPr lang="en-US" altLang="fr-FR" i="1" dirty="0" smtClean="0"/>
              <a:t>statements</a:t>
            </a:r>
            <a:endParaRPr lang="en-US" altLang="fr-FR" dirty="0" smtClean="0"/>
          </a:p>
          <a:p>
            <a:pPr eaLnBrk="1" hangingPunct="1">
              <a:buFontTx/>
              <a:buNone/>
            </a:pPr>
            <a:endParaRPr lang="en-US" alt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93" y="3212976"/>
            <a:ext cx="8170688" cy="11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8239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2655</TotalTime>
  <Words>341</Words>
  <Application>Microsoft Office PowerPoint</Application>
  <PresentationFormat>Affichage à l'écran (4:3)</PresentationFormat>
  <Paragraphs>94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Monotype Sorts</vt:lpstr>
      <vt:lpstr>Times New Roman</vt:lpstr>
      <vt:lpstr>Verdana</vt:lpstr>
      <vt:lpstr>cvc</vt:lpstr>
      <vt:lpstr>Présentation PowerPoint</vt:lpstr>
      <vt:lpstr>Conditions</vt:lpstr>
      <vt:lpstr>Blocs</vt:lpstr>
      <vt:lpstr>Blocs</vt:lpstr>
      <vt:lpstr>Scope et indentation</vt:lpstr>
      <vt:lpstr>Grouping Indentation</vt:lpstr>
      <vt:lpstr>Opérateurs</vt:lpstr>
      <vt:lpstr>Booléens</vt:lpstr>
      <vt:lpstr>Boucle</vt:lpstr>
      <vt:lpstr>for</vt:lpstr>
      <vt:lpstr>range</vt:lpstr>
      <vt:lpstr>Break et continue</vt:lpstr>
      <vt:lpstr>L’opérateur ternaire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202</cp:revision>
  <dcterms:created xsi:type="dcterms:W3CDTF">2000-04-10T19:33:12Z</dcterms:created>
  <dcterms:modified xsi:type="dcterms:W3CDTF">2017-12-04T20:07:51Z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