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325" r:id="rId2"/>
    <p:sldId id="418" r:id="rId3"/>
    <p:sldId id="432" r:id="rId4"/>
    <p:sldId id="433" r:id="rId5"/>
    <p:sldId id="434" r:id="rId6"/>
    <p:sldId id="435" r:id="rId7"/>
    <p:sldId id="436" r:id="rId8"/>
    <p:sldId id="437" r:id="rId9"/>
    <p:sldId id="438" r:id="rId10"/>
    <p:sldId id="439" r:id="rId11"/>
    <p:sldId id="440" r:id="rId12"/>
    <p:sldId id="441" r:id="rId13"/>
    <p:sldId id="442" r:id="rId14"/>
    <p:sldId id="443" r:id="rId15"/>
    <p:sldId id="444" r:id="rId16"/>
    <p:sldId id="484" r:id="rId17"/>
    <p:sldId id="446" r:id="rId18"/>
    <p:sldId id="447" r:id="rId19"/>
    <p:sldId id="449" r:id="rId20"/>
    <p:sldId id="469" r:id="rId21"/>
    <p:sldId id="470" r:id="rId22"/>
    <p:sldId id="450" r:id="rId23"/>
    <p:sldId id="451" r:id="rId24"/>
    <p:sldId id="452" r:id="rId25"/>
    <p:sldId id="453" r:id="rId26"/>
    <p:sldId id="454" r:id="rId27"/>
    <p:sldId id="471" r:id="rId28"/>
    <p:sldId id="472" r:id="rId29"/>
    <p:sldId id="473" r:id="rId30"/>
    <p:sldId id="480" r:id="rId31"/>
    <p:sldId id="481" r:id="rId32"/>
    <p:sldId id="455" r:id="rId33"/>
    <p:sldId id="456" r:id="rId34"/>
    <p:sldId id="460" r:id="rId35"/>
    <p:sldId id="463" r:id="rId36"/>
    <p:sldId id="467" r:id="rId37"/>
    <p:sldId id="461" r:id="rId38"/>
    <p:sldId id="462" r:id="rId39"/>
    <p:sldId id="464" r:id="rId40"/>
    <p:sldId id="465" r:id="rId41"/>
    <p:sldId id="466" r:id="rId42"/>
    <p:sldId id="457" r:id="rId43"/>
    <p:sldId id="458" r:id="rId44"/>
    <p:sldId id="459" r:id="rId45"/>
    <p:sldId id="474" r:id="rId46"/>
    <p:sldId id="475" r:id="rId47"/>
    <p:sldId id="476" r:id="rId48"/>
    <p:sldId id="477" r:id="rId49"/>
    <p:sldId id="478" r:id="rId50"/>
    <p:sldId id="479" r:id="rId51"/>
    <p:sldId id="482" r:id="rId52"/>
    <p:sldId id="483" r:id="rId53"/>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917C"/>
    <a:srgbClr val="FF79C9"/>
    <a:srgbClr val="9FD3E7"/>
    <a:srgbClr val="0A6079"/>
    <a:srgbClr val="02B7D4"/>
    <a:srgbClr val="6C0570"/>
    <a:srgbClr val="F27326"/>
    <a:srgbClr val="068EA4"/>
    <a:srgbClr val="59CAEA"/>
    <a:srgbClr val="ED445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83429" autoAdjust="0"/>
  </p:normalViewPr>
  <p:slideViewPr>
    <p:cSldViewPr snapToGrid="0">
      <p:cViewPr varScale="1">
        <p:scale>
          <a:sx n="93" d="100"/>
          <a:sy n="93" d="100"/>
        </p:scale>
        <p:origin x="588" y="108"/>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6996CF-DB68-4BF8-BB65-8AE0F6870328}" type="datetimeFigureOut">
              <a:rPr lang="fr-FR" smtClean="0"/>
              <a:t>13/03/2025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45B8B6-9AFF-4BEE-A3FD-909BA9DB53EA}" type="slidenum">
              <a:rPr lang="fr-FR" smtClean="0"/>
              <a:t>‹N°›</a:t>
            </a:fld>
            <a:endParaRPr lang="fr-FR"/>
          </a:p>
        </p:txBody>
      </p:sp>
    </p:spTree>
    <p:extLst>
      <p:ext uri="{BB962C8B-B14F-4D97-AF65-F5344CB8AC3E}">
        <p14:creationId xmlns:p14="http://schemas.microsoft.com/office/powerpoint/2010/main" val="1465269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45B8B6-9AFF-4BEE-A3FD-909BA9DB53EA}" type="slidenum">
              <a:rPr lang="fr-FR" smtClean="0"/>
              <a:t>9</a:t>
            </a:fld>
            <a:endParaRPr lang="fr-FR"/>
          </a:p>
        </p:txBody>
      </p:sp>
    </p:spTree>
    <p:extLst>
      <p:ext uri="{BB962C8B-B14F-4D97-AF65-F5344CB8AC3E}">
        <p14:creationId xmlns:p14="http://schemas.microsoft.com/office/powerpoint/2010/main" val="33320646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45B8B6-9AFF-4BEE-A3FD-909BA9DB53EA}" type="slidenum">
              <a:rPr lang="fr-FR" smtClean="0"/>
              <a:t>20</a:t>
            </a:fld>
            <a:endParaRPr lang="fr-FR"/>
          </a:p>
        </p:txBody>
      </p:sp>
    </p:spTree>
    <p:extLst>
      <p:ext uri="{BB962C8B-B14F-4D97-AF65-F5344CB8AC3E}">
        <p14:creationId xmlns:p14="http://schemas.microsoft.com/office/powerpoint/2010/main" val="29220505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45B8B6-9AFF-4BEE-A3FD-909BA9DB53EA}" type="slidenum">
              <a:rPr lang="fr-FR" smtClean="0"/>
              <a:t>21</a:t>
            </a:fld>
            <a:endParaRPr lang="fr-FR"/>
          </a:p>
        </p:txBody>
      </p:sp>
    </p:spTree>
    <p:extLst>
      <p:ext uri="{BB962C8B-B14F-4D97-AF65-F5344CB8AC3E}">
        <p14:creationId xmlns:p14="http://schemas.microsoft.com/office/powerpoint/2010/main" val="5785716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45B8B6-9AFF-4BEE-A3FD-909BA9DB53EA}" type="slidenum">
              <a:rPr lang="fr-FR" smtClean="0"/>
              <a:t>22</a:t>
            </a:fld>
            <a:endParaRPr lang="fr-FR"/>
          </a:p>
        </p:txBody>
      </p:sp>
    </p:spTree>
    <p:extLst>
      <p:ext uri="{BB962C8B-B14F-4D97-AF65-F5344CB8AC3E}">
        <p14:creationId xmlns:p14="http://schemas.microsoft.com/office/powerpoint/2010/main" val="18025883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45B8B6-9AFF-4BEE-A3FD-909BA9DB53EA}" type="slidenum">
              <a:rPr lang="fr-FR" smtClean="0"/>
              <a:t>23</a:t>
            </a:fld>
            <a:endParaRPr lang="fr-FR"/>
          </a:p>
        </p:txBody>
      </p:sp>
    </p:spTree>
    <p:extLst>
      <p:ext uri="{BB962C8B-B14F-4D97-AF65-F5344CB8AC3E}">
        <p14:creationId xmlns:p14="http://schemas.microsoft.com/office/powerpoint/2010/main" val="2423152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l-GR" sz="1200" dirty="0" smtClean="0"/>
              <a:t>α</a:t>
            </a:r>
            <a:r>
              <a:rPr lang="fr-FR" sz="1200" dirty="0" smtClean="0"/>
              <a:t> </a:t>
            </a:r>
            <a:r>
              <a:rPr lang="el-GR" sz="1200" dirty="0" smtClean="0"/>
              <a:t>≡</a:t>
            </a:r>
            <a:r>
              <a:rPr lang="fr-FR" sz="1200" dirty="0" smtClean="0"/>
              <a:t> x ∨ (x ⇒ y) ⇔ ( z ∨ (</a:t>
            </a:r>
            <a:r>
              <a:rPr lang="fr-FR" sz="1200" dirty="0" smtClean="0">
                <a:solidFill>
                  <a:srgbClr val="FC917C"/>
                </a:solidFill>
              </a:rPr>
              <a:t>z ⇒ y</a:t>
            </a:r>
            <a:r>
              <a:rPr lang="fr-FR" sz="1200" dirty="0" smtClean="0"/>
              <a:t>)).</a:t>
            </a:r>
          </a:p>
          <a:p>
            <a:r>
              <a:rPr lang="fr-FR" sz="1200" dirty="0" smtClean="0"/>
              <a:t>On sait que la formule z ⇒ y est logiquement équivalente à zˉ ∨ y </a:t>
            </a:r>
            <a:r>
              <a:rPr lang="fr-FR" sz="1200" dirty="0" smtClean="0">
                <a:sym typeface="Wingdings" panose="05000000000000000000" pitchFamily="2" charset="2"/>
              </a:rPr>
              <a:t> </a:t>
            </a:r>
            <a:r>
              <a:rPr lang="fr-FR" sz="1200" b="1" dirty="0" smtClean="0">
                <a:solidFill>
                  <a:srgbClr val="FC917C"/>
                </a:solidFill>
              </a:rPr>
              <a:t>z ⇒ y ≡ zˉ ∨ y. </a:t>
            </a:r>
          </a:p>
          <a:p>
            <a:r>
              <a:rPr lang="fr-FR" sz="1200" dirty="0" smtClean="0"/>
              <a:t>Si on remplace z ⇒ y par zˉ ∨ y dans la formule </a:t>
            </a:r>
            <a:r>
              <a:rPr lang="el-GR" sz="1200" dirty="0" smtClean="0"/>
              <a:t>α, </a:t>
            </a:r>
            <a:r>
              <a:rPr lang="fr-FR" sz="1200" dirty="0" smtClean="0"/>
              <a:t>on obtient la nouvelle formule </a:t>
            </a:r>
            <a:r>
              <a:rPr lang="el-GR" sz="1200" dirty="0" smtClean="0"/>
              <a:t>α′:</a:t>
            </a:r>
          </a:p>
          <a:p>
            <a:r>
              <a:rPr lang="el-GR" sz="1200" dirty="0" smtClean="0"/>
              <a:t>α′</a:t>
            </a:r>
            <a:r>
              <a:rPr lang="fr-FR" sz="1200" dirty="0" smtClean="0"/>
              <a:t> </a:t>
            </a:r>
            <a:r>
              <a:rPr lang="el-GR" sz="1200" dirty="0" smtClean="0"/>
              <a:t>≡</a:t>
            </a:r>
            <a:r>
              <a:rPr lang="fr-FR" sz="1200" dirty="0" smtClean="0"/>
              <a:t> x ∨ (x ⇒ y) ⇔ (z ∨ (</a:t>
            </a:r>
            <a:r>
              <a:rPr lang="fr-FR" sz="1200" dirty="0" smtClean="0">
                <a:solidFill>
                  <a:srgbClr val="FC917C"/>
                </a:solidFill>
              </a:rPr>
              <a:t>zˉ∨y</a:t>
            </a:r>
            <a:r>
              <a:rPr lang="fr-FR" sz="1200" dirty="0" smtClean="0"/>
              <a:t>)). Le théorème nous garantit que comme z ⇒ y ≡ zˉ ∨ y, alors la formule complète reste </a:t>
            </a:r>
            <a:r>
              <a:rPr lang="fr-FR" sz="1200" b="1" dirty="0" smtClean="0"/>
              <a:t>logiquement équivalente</a:t>
            </a:r>
            <a:r>
              <a:rPr lang="fr-FR" sz="1200" dirty="0" smtClean="0"/>
              <a:t> : </a:t>
            </a:r>
            <a:r>
              <a:rPr lang="el-GR" sz="1200" dirty="0" smtClean="0"/>
              <a:t>α</a:t>
            </a:r>
            <a:r>
              <a:rPr lang="fr-FR" sz="1200" dirty="0" smtClean="0"/>
              <a:t> </a:t>
            </a:r>
            <a:r>
              <a:rPr lang="el-GR" sz="1200" dirty="0" smtClean="0"/>
              <a:t>≡</a:t>
            </a:r>
            <a:r>
              <a:rPr lang="fr-FR" sz="1200" dirty="0" smtClean="0"/>
              <a:t> </a:t>
            </a:r>
            <a:r>
              <a:rPr lang="el-GR" sz="1200" dirty="0" smtClean="0"/>
              <a:t>α′.</a:t>
            </a:r>
            <a:endParaRPr lang="fr-FR" dirty="0"/>
          </a:p>
        </p:txBody>
      </p:sp>
      <p:sp>
        <p:nvSpPr>
          <p:cNvPr id="4" name="Espace réservé du numéro de diapositive 3"/>
          <p:cNvSpPr>
            <a:spLocks noGrp="1"/>
          </p:cNvSpPr>
          <p:nvPr>
            <p:ph type="sldNum" sz="quarter" idx="10"/>
          </p:nvPr>
        </p:nvSpPr>
        <p:spPr/>
        <p:txBody>
          <a:bodyPr/>
          <a:lstStyle/>
          <a:p>
            <a:fld id="{CD45B8B6-9AFF-4BEE-A3FD-909BA9DB53EA}" type="slidenum">
              <a:rPr lang="fr-FR" smtClean="0"/>
              <a:t>24</a:t>
            </a:fld>
            <a:endParaRPr lang="fr-FR"/>
          </a:p>
        </p:txBody>
      </p:sp>
    </p:spTree>
    <p:extLst>
      <p:ext uri="{BB962C8B-B14F-4D97-AF65-F5344CB8AC3E}">
        <p14:creationId xmlns:p14="http://schemas.microsoft.com/office/powerpoint/2010/main" val="28384279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45B8B6-9AFF-4BEE-A3FD-909BA9DB53EA}" type="slidenum">
              <a:rPr lang="fr-FR" smtClean="0"/>
              <a:t>25</a:t>
            </a:fld>
            <a:endParaRPr lang="fr-FR"/>
          </a:p>
        </p:txBody>
      </p:sp>
    </p:spTree>
    <p:extLst>
      <p:ext uri="{BB962C8B-B14F-4D97-AF65-F5344CB8AC3E}">
        <p14:creationId xmlns:p14="http://schemas.microsoft.com/office/powerpoint/2010/main" val="37339282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45B8B6-9AFF-4BEE-A3FD-909BA9DB53EA}" type="slidenum">
              <a:rPr lang="fr-FR" smtClean="0"/>
              <a:t>26</a:t>
            </a:fld>
            <a:endParaRPr lang="fr-FR"/>
          </a:p>
        </p:txBody>
      </p:sp>
    </p:spTree>
    <p:extLst>
      <p:ext uri="{BB962C8B-B14F-4D97-AF65-F5344CB8AC3E}">
        <p14:creationId xmlns:p14="http://schemas.microsoft.com/office/powerpoint/2010/main" val="31778239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000" dirty="0"/>
          </a:p>
        </p:txBody>
      </p:sp>
      <p:sp>
        <p:nvSpPr>
          <p:cNvPr id="4" name="Espace réservé du numéro de diapositive 3"/>
          <p:cNvSpPr>
            <a:spLocks noGrp="1"/>
          </p:cNvSpPr>
          <p:nvPr>
            <p:ph type="sldNum" sz="quarter" idx="10"/>
          </p:nvPr>
        </p:nvSpPr>
        <p:spPr/>
        <p:txBody>
          <a:bodyPr/>
          <a:lstStyle/>
          <a:p>
            <a:fld id="{CD45B8B6-9AFF-4BEE-A3FD-909BA9DB53EA}" type="slidenum">
              <a:rPr lang="fr-FR" smtClean="0"/>
              <a:t>27</a:t>
            </a:fld>
            <a:endParaRPr lang="fr-FR"/>
          </a:p>
        </p:txBody>
      </p:sp>
    </p:spTree>
    <p:extLst>
      <p:ext uri="{BB962C8B-B14F-4D97-AF65-F5344CB8AC3E}">
        <p14:creationId xmlns:p14="http://schemas.microsoft.com/office/powerpoint/2010/main" val="39566594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000" dirty="0"/>
          </a:p>
        </p:txBody>
      </p:sp>
      <p:sp>
        <p:nvSpPr>
          <p:cNvPr id="4" name="Espace réservé du numéro de diapositive 3"/>
          <p:cNvSpPr>
            <a:spLocks noGrp="1"/>
          </p:cNvSpPr>
          <p:nvPr>
            <p:ph type="sldNum" sz="quarter" idx="10"/>
          </p:nvPr>
        </p:nvSpPr>
        <p:spPr/>
        <p:txBody>
          <a:bodyPr/>
          <a:lstStyle/>
          <a:p>
            <a:fld id="{CD45B8B6-9AFF-4BEE-A3FD-909BA9DB53EA}" type="slidenum">
              <a:rPr lang="fr-FR" smtClean="0"/>
              <a:t>28</a:t>
            </a:fld>
            <a:endParaRPr lang="fr-FR"/>
          </a:p>
        </p:txBody>
      </p:sp>
    </p:spTree>
    <p:extLst>
      <p:ext uri="{BB962C8B-B14F-4D97-AF65-F5344CB8AC3E}">
        <p14:creationId xmlns:p14="http://schemas.microsoft.com/office/powerpoint/2010/main" val="17238591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000" dirty="0"/>
          </a:p>
        </p:txBody>
      </p:sp>
      <p:sp>
        <p:nvSpPr>
          <p:cNvPr id="4" name="Espace réservé du numéro de diapositive 3"/>
          <p:cNvSpPr>
            <a:spLocks noGrp="1"/>
          </p:cNvSpPr>
          <p:nvPr>
            <p:ph type="sldNum" sz="quarter" idx="10"/>
          </p:nvPr>
        </p:nvSpPr>
        <p:spPr/>
        <p:txBody>
          <a:bodyPr/>
          <a:lstStyle/>
          <a:p>
            <a:fld id="{CD45B8B6-9AFF-4BEE-A3FD-909BA9DB53EA}" type="slidenum">
              <a:rPr lang="fr-FR" smtClean="0"/>
              <a:t>29</a:t>
            </a:fld>
            <a:endParaRPr lang="fr-FR"/>
          </a:p>
        </p:txBody>
      </p:sp>
    </p:spTree>
    <p:extLst>
      <p:ext uri="{BB962C8B-B14F-4D97-AF65-F5344CB8AC3E}">
        <p14:creationId xmlns:p14="http://schemas.microsoft.com/office/powerpoint/2010/main" val="23758668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45B8B6-9AFF-4BEE-A3FD-909BA9DB53EA}" type="slidenum">
              <a:rPr lang="fr-FR" smtClean="0"/>
              <a:t>12</a:t>
            </a:fld>
            <a:endParaRPr lang="fr-FR"/>
          </a:p>
        </p:txBody>
      </p:sp>
    </p:spTree>
    <p:extLst>
      <p:ext uri="{BB962C8B-B14F-4D97-AF65-F5344CB8AC3E}">
        <p14:creationId xmlns:p14="http://schemas.microsoft.com/office/powerpoint/2010/main" val="35616392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000" dirty="0"/>
          </a:p>
        </p:txBody>
      </p:sp>
      <p:sp>
        <p:nvSpPr>
          <p:cNvPr id="4" name="Espace réservé du numéro de diapositive 3"/>
          <p:cNvSpPr>
            <a:spLocks noGrp="1"/>
          </p:cNvSpPr>
          <p:nvPr>
            <p:ph type="sldNum" sz="quarter" idx="10"/>
          </p:nvPr>
        </p:nvSpPr>
        <p:spPr/>
        <p:txBody>
          <a:bodyPr/>
          <a:lstStyle/>
          <a:p>
            <a:fld id="{CD45B8B6-9AFF-4BEE-A3FD-909BA9DB53EA}" type="slidenum">
              <a:rPr lang="fr-FR" smtClean="0"/>
              <a:t>30</a:t>
            </a:fld>
            <a:endParaRPr lang="fr-FR"/>
          </a:p>
        </p:txBody>
      </p:sp>
    </p:spTree>
    <p:extLst>
      <p:ext uri="{BB962C8B-B14F-4D97-AF65-F5344CB8AC3E}">
        <p14:creationId xmlns:p14="http://schemas.microsoft.com/office/powerpoint/2010/main" val="389570857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sz="1000" dirty="0"/>
          </a:p>
        </p:txBody>
      </p:sp>
      <p:sp>
        <p:nvSpPr>
          <p:cNvPr id="4" name="Espace réservé du numéro de diapositive 3"/>
          <p:cNvSpPr>
            <a:spLocks noGrp="1"/>
          </p:cNvSpPr>
          <p:nvPr>
            <p:ph type="sldNum" sz="quarter" idx="10"/>
          </p:nvPr>
        </p:nvSpPr>
        <p:spPr/>
        <p:txBody>
          <a:bodyPr/>
          <a:lstStyle/>
          <a:p>
            <a:fld id="{CD45B8B6-9AFF-4BEE-A3FD-909BA9DB53EA}" type="slidenum">
              <a:rPr lang="fr-FR" smtClean="0"/>
              <a:t>31</a:t>
            </a:fld>
            <a:endParaRPr lang="fr-FR"/>
          </a:p>
        </p:txBody>
      </p:sp>
    </p:spTree>
    <p:extLst>
      <p:ext uri="{BB962C8B-B14F-4D97-AF65-F5344CB8AC3E}">
        <p14:creationId xmlns:p14="http://schemas.microsoft.com/office/powerpoint/2010/main" val="14856242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45B8B6-9AFF-4BEE-A3FD-909BA9DB53EA}" type="slidenum">
              <a:rPr lang="fr-FR" smtClean="0"/>
              <a:t>32</a:t>
            </a:fld>
            <a:endParaRPr lang="fr-FR"/>
          </a:p>
        </p:txBody>
      </p:sp>
    </p:spTree>
    <p:extLst>
      <p:ext uri="{BB962C8B-B14F-4D97-AF65-F5344CB8AC3E}">
        <p14:creationId xmlns:p14="http://schemas.microsoft.com/office/powerpoint/2010/main" val="36643072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45B8B6-9AFF-4BEE-A3FD-909BA9DB53EA}" type="slidenum">
              <a:rPr lang="fr-FR" smtClean="0"/>
              <a:t>33</a:t>
            </a:fld>
            <a:endParaRPr lang="fr-FR"/>
          </a:p>
        </p:txBody>
      </p:sp>
    </p:spTree>
    <p:extLst>
      <p:ext uri="{BB962C8B-B14F-4D97-AF65-F5344CB8AC3E}">
        <p14:creationId xmlns:p14="http://schemas.microsoft.com/office/powerpoint/2010/main" val="33265277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45B8B6-9AFF-4BEE-A3FD-909BA9DB53EA}" type="slidenum">
              <a:rPr lang="fr-FR" smtClean="0"/>
              <a:t>34</a:t>
            </a:fld>
            <a:endParaRPr lang="fr-FR"/>
          </a:p>
        </p:txBody>
      </p:sp>
    </p:spTree>
    <p:extLst>
      <p:ext uri="{BB962C8B-B14F-4D97-AF65-F5344CB8AC3E}">
        <p14:creationId xmlns:p14="http://schemas.microsoft.com/office/powerpoint/2010/main" val="43671454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Une </a:t>
            </a:r>
            <a:r>
              <a:rPr lang="fr-FR" b="1" dirty="0" smtClean="0"/>
              <a:t>antilogie</a:t>
            </a:r>
            <a:r>
              <a:rPr lang="fr-FR" dirty="0" smtClean="0"/>
              <a:t> est une formule qui est </a:t>
            </a:r>
            <a:r>
              <a:rPr lang="fr-FR" b="1" dirty="0" smtClean="0"/>
              <a:t>toujours fausse</a:t>
            </a:r>
            <a:r>
              <a:rPr lang="fr-FR" dirty="0" smtClean="0"/>
              <a:t>, quel que soit le modèle.</a:t>
            </a:r>
            <a:br>
              <a:rPr lang="fr-FR" dirty="0" smtClean="0"/>
            </a:br>
            <a:r>
              <a:rPr lang="fr-FR" dirty="0" smtClean="0"/>
              <a:t>→ Cela signifie que α est toujours évaluée à </a:t>
            </a:r>
            <a:r>
              <a:rPr lang="fr-FR" b="1" dirty="0" smtClean="0"/>
              <a:t>0</a:t>
            </a:r>
            <a:r>
              <a:rPr lang="fr-FR" dirty="0" smtClean="0"/>
              <a:t>.</a:t>
            </a:r>
            <a:endParaRPr lang="fr-FR" dirty="0"/>
          </a:p>
        </p:txBody>
      </p:sp>
      <p:sp>
        <p:nvSpPr>
          <p:cNvPr id="4" name="Espace réservé du numéro de diapositive 3"/>
          <p:cNvSpPr>
            <a:spLocks noGrp="1"/>
          </p:cNvSpPr>
          <p:nvPr>
            <p:ph type="sldNum" sz="quarter" idx="10"/>
          </p:nvPr>
        </p:nvSpPr>
        <p:spPr/>
        <p:txBody>
          <a:bodyPr/>
          <a:lstStyle/>
          <a:p>
            <a:fld id="{CD45B8B6-9AFF-4BEE-A3FD-909BA9DB53EA}" type="slidenum">
              <a:rPr lang="fr-FR" smtClean="0"/>
              <a:t>35</a:t>
            </a:fld>
            <a:endParaRPr lang="fr-FR"/>
          </a:p>
        </p:txBody>
      </p:sp>
    </p:spTree>
    <p:extLst>
      <p:ext uri="{BB962C8B-B14F-4D97-AF65-F5344CB8AC3E}">
        <p14:creationId xmlns:p14="http://schemas.microsoft.com/office/powerpoint/2010/main" val="16283912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45B8B6-9AFF-4BEE-A3FD-909BA9DB53EA}" type="slidenum">
              <a:rPr lang="fr-FR" smtClean="0"/>
              <a:t>36</a:t>
            </a:fld>
            <a:endParaRPr lang="fr-FR"/>
          </a:p>
        </p:txBody>
      </p:sp>
    </p:spTree>
    <p:extLst>
      <p:ext uri="{BB962C8B-B14F-4D97-AF65-F5344CB8AC3E}">
        <p14:creationId xmlns:p14="http://schemas.microsoft.com/office/powerpoint/2010/main" val="30222583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45B8B6-9AFF-4BEE-A3FD-909BA9DB53EA}" type="slidenum">
              <a:rPr lang="fr-FR" smtClean="0"/>
              <a:t>37</a:t>
            </a:fld>
            <a:endParaRPr lang="fr-FR"/>
          </a:p>
        </p:txBody>
      </p:sp>
    </p:spTree>
    <p:extLst>
      <p:ext uri="{BB962C8B-B14F-4D97-AF65-F5344CB8AC3E}">
        <p14:creationId xmlns:p14="http://schemas.microsoft.com/office/powerpoint/2010/main" val="10002574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45B8B6-9AFF-4BEE-A3FD-909BA9DB53EA}" type="slidenum">
              <a:rPr lang="fr-FR" smtClean="0"/>
              <a:t>38</a:t>
            </a:fld>
            <a:endParaRPr lang="fr-FR"/>
          </a:p>
        </p:txBody>
      </p:sp>
    </p:spTree>
    <p:extLst>
      <p:ext uri="{BB962C8B-B14F-4D97-AF65-F5344CB8AC3E}">
        <p14:creationId xmlns:p14="http://schemas.microsoft.com/office/powerpoint/2010/main" val="38487401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45B8B6-9AFF-4BEE-A3FD-909BA9DB53EA}" type="slidenum">
              <a:rPr lang="fr-FR" smtClean="0"/>
              <a:t>39</a:t>
            </a:fld>
            <a:endParaRPr lang="fr-FR"/>
          </a:p>
        </p:txBody>
      </p:sp>
    </p:spTree>
    <p:extLst>
      <p:ext uri="{BB962C8B-B14F-4D97-AF65-F5344CB8AC3E}">
        <p14:creationId xmlns:p14="http://schemas.microsoft.com/office/powerpoint/2010/main" val="13707122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45B8B6-9AFF-4BEE-A3FD-909BA9DB53EA}" type="slidenum">
              <a:rPr lang="fr-FR" smtClean="0"/>
              <a:t>13</a:t>
            </a:fld>
            <a:endParaRPr lang="fr-FR"/>
          </a:p>
        </p:txBody>
      </p:sp>
    </p:spTree>
    <p:extLst>
      <p:ext uri="{BB962C8B-B14F-4D97-AF65-F5344CB8AC3E}">
        <p14:creationId xmlns:p14="http://schemas.microsoft.com/office/powerpoint/2010/main" val="183550501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45B8B6-9AFF-4BEE-A3FD-909BA9DB53EA}" type="slidenum">
              <a:rPr lang="fr-FR" smtClean="0"/>
              <a:t>40</a:t>
            </a:fld>
            <a:endParaRPr lang="fr-FR"/>
          </a:p>
        </p:txBody>
      </p:sp>
    </p:spTree>
    <p:extLst>
      <p:ext uri="{BB962C8B-B14F-4D97-AF65-F5344CB8AC3E}">
        <p14:creationId xmlns:p14="http://schemas.microsoft.com/office/powerpoint/2010/main" val="302909804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45B8B6-9AFF-4BEE-A3FD-909BA9DB53EA}" type="slidenum">
              <a:rPr lang="fr-FR" smtClean="0"/>
              <a:t>41</a:t>
            </a:fld>
            <a:endParaRPr lang="fr-FR"/>
          </a:p>
        </p:txBody>
      </p:sp>
    </p:spTree>
    <p:extLst>
      <p:ext uri="{BB962C8B-B14F-4D97-AF65-F5344CB8AC3E}">
        <p14:creationId xmlns:p14="http://schemas.microsoft.com/office/powerpoint/2010/main" val="31670864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45B8B6-9AFF-4BEE-A3FD-909BA9DB53EA}" type="slidenum">
              <a:rPr lang="fr-FR" smtClean="0"/>
              <a:t>42</a:t>
            </a:fld>
            <a:endParaRPr lang="fr-FR"/>
          </a:p>
        </p:txBody>
      </p:sp>
    </p:spTree>
    <p:extLst>
      <p:ext uri="{BB962C8B-B14F-4D97-AF65-F5344CB8AC3E}">
        <p14:creationId xmlns:p14="http://schemas.microsoft.com/office/powerpoint/2010/main" val="240055445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45B8B6-9AFF-4BEE-A3FD-909BA9DB53EA}" type="slidenum">
              <a:rPr lang="fr-FR" smtClean="0"/>
              <a:t>43</a:t>
            </a:fld>
            <a:endParaRPr lang="fr-FR"/>
          </a:p>
        </p:txBody>
      </p:sp>
    </p:spTree>
    <p:extLst>
      <p:ext uri="{BB962C8B-B14F-4D97-AF65-F5344CB8AC3E}">
        <p14:creationId xmlns:p14="http://schemas.microsoft.com/office/powerpoint/2010/main" val="26465708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45B8B6-9AFF-4BEE-A3FD-909BA9DB53EA}" type="slidenum">
              <a:rPr lang="fr-FR" smtClean="0"/>
              <a:t>44</a:t>
            </a:fld>
            <a:endParaRPr lang="fr-FR"/>
          </a:p>
        </p:txBody>
      </p:sp>
    </p:spTree>
    <p:extLst>
      <p:ext uri="{BB962C8B-B14F-4D97-AF65-F5344CB8AC3E}">
        <p14:creationId xmlns:p14="http://schemas.microsoft.com/office/powerpoint/2010/main" val="69673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45B8B6-9AFF-4BEE-A3FD-909BA9DB53EA}" type="slidenum">
              <a:rPr lang="fr-FR" smtClean="0"/>
              <a:t>45</a:t>
            </a:fld>
            <a:endParaRPr lang="fr-FR"/>
          </a:p>
        </p:txBody>
      </p:sp>
    </p:spTree>
    <p:extLst>
      <p:ext uri="{BB962C8B-B14F-4D97-AF65-F5344CB8AC3E}">
        <p14:creationId xmlns:p14="http://schemas.microsoft.com/office/powerpoint/2010/main" val="15492089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45B8B6-9AFF-4BEE-A3FD-909BA9DB53EA}" type="slidenum">
              <a:rPr lang="fr-FR" smtClean="0"/>
              <a:t>46</a:t>
            </a:fld>
            <a:endParaRPr lang="fr-FR"/>
          </a:p>
        </p:txBody>
      </p:sp>
    </p:spTree>
    <p:extLst>
      <p:ext uri="{BB962C8B-B14F-4D97-AF65-F5344CB8AC3E}">
        <p14:creationId xmlns:p14="http://schemas.microsoft.com/office/powerpoint/2010/main" val="276390080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45B8B6-9AFF-4BEE-A3FD-909BA9DB53EA}" type="slidenum">
              <a:rPr lang="fr-FR" smtClean="0"/>
              <a:t>47</a:t>
            </a:fld>
            <a:endParaRPr lang="fr-FR"/>
          </a:p>
        </p:txBody>
      </p:sp>
    </p:spTree>
    <p:extLst>
      <p:ext uri="{BB962C8B-B14F-4D97-AF65-F5344CB8AC3E}">
        <p14:creationId xmlns:p14="http://schemas.microsoft.com/office/powerpoint/2010/main" val="2397416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45B8B6-9AFF-4BEE-A3FD-909BA9DB53EA}" type="slidenum">
              <a:rPr lang="fr-FR" smtClean="0"/>
              <a:t>48</a:t>
            </a:fld>
            <a:endParaRPr lang="fr-FR"/>
          </a:p>
        </p:txBody>
      </p:sp>
    </p:spTree>
    <p:extLst>
      <p:ext uri="{BB962C8B-B14F-4D97-AF65-F5344CB8AC3E}">
        <p14:creationId xmlns:p14="http://schemas.microsoft.com/office/powerpoint/2010/main" val="167967226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45B8B6-9AFF-4BEE-A3FD-909BA9DB53EA}" type="slidenum">
              <a:rPr lang="fr-FR" smtClean="0"/>
              <a:t>49</a:t>
            </a:fld>
            <a:endParaRPr lang="fr-FR"/>
          </a:p>
        </p:txBody>
      </p:sp>
    </p:spTree>
    <p:extLst>
      <p:ext uri="{BB962C8B-B14F-4D97-AF65-F5344CB8AC3E}">
        <p14:creationId xmlns:p14="http://schemas.microsoft.com/office/powerpoint/2010/main" val="33058531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45B8B6-9AFF-4BEE-A3FD-909BA9DB53EA}" type="slidenum">
              <a:rPr lang="fr-FR" smtClean="0"/>
              <a:t>14</a:t>
            </a:fld>
            <a:endParaRPr lang="fr-FR"/>
          </a:p>
        </p:txBody>
      </p:sp>
    </p:spTree>
    <p:extLst>
      <p:ext uri="{BB962C8B-B14F-4D97-AF65-F5344CB8AC3E}">
        <p14:creationId xmlns:p14="http://schemas.microsoft.com/office/powerpoint/2010/main" val="41223719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45B8B6-9AFF-4BEE-A3FD-909BA9DB53EA}" type="slidenum">
              <a:rPr lang="fr-FR" smtClean="0"/>
              <a:t>50</a:t>
            </a:fld>
            <a:endParaRPr lang="fr-FR"/>
          </a:p>
        </p:txBody>
      </p:sp>
    </p:spTree>
    <p:extLst>
      <p:ext uri="{BB962C8B-B14F-4D97-AF65-F5344CB8AC3E}">
        <p14:creationId xmlns:p14="http://schemas.microsoft.com/office/powerpoint/2010/main" val="324514151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45B8B6-9AFF-4BEE-A3FD-909BA9DB53EA}" type="slidenum">
              <a:rPr lang="fr-FR" smtClean="0"/>
              <a:t>51</a:t>
            </a:fld>
            <a:endParaRPr lang="fr-FR"/>
          </a:p>
        </p:txBody>
      </p:sp>
    </p:spTree>
    <p:extLst>
      <p:ext uri="{BB962C8B-B14F-4D97-AF65-F5344CB8AC3E}">
        <p14:creationId xmlns:p14="http://schemas.microsoft.com/office/powerpoint/2010/main" val="285422273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45B8B6-9AFF-4BEE-A3FD-909BA9DB53EA}" type="slidenum">
              <a:rPr lang="fr-FR" smtClean="0"/>
              <a:t>52</a:t>
            </a:fld>
            <a:endParaRPr lang="fr-FR"/>
          </a:p>
        </p:txBody>
      </p:sp>
    </p:spTree>
    <p:extLst>
      <p:ext uri="{BB962C8B-B14F-4D97-AF65-F5344CB8AC3E}">
        <p14:creationId xmlns:p14="http://schemas.microsoft.com/office/powerpoint/2010/main" val="39322172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45B8B6-9AFF-4BEE-A3FD-909BA9DB53EA}" type="slidenum">
              <a:rPr lang="fr-FR" smtClean="0"/>
              <a:t>15</a:t>
            </a:fld>
            <a:endParaRPr lang="fr-FR"/>
          </a:p>
        </p:txBody>
      </p:sp>
    </p:spTree>
    <p:extLst>
      <p:ext uri="{BB962C8B-B14F-4D97-AF65-F5344CB8AC3E}">
        <p14:creationId xmlns:p14="http://schemas.microsoft.com/office/powerpoint/2010/main" val="3773290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45B8B6-9AFF-4BEE-A3FD-909BA9DB53EA}" type="slidenum">
              <a:rPr lang="fr-FR" smtClean="0"/>
              <a:t>16</a:t>
            </a:fld>
            <a:endParaRPr lang="fr-FR"/>
          </a:p>
        </p:txBody>
      </p:sp>
    </p:spTree>
    <p:extLst>
      <p:ext uri="{BB962C8B-B14F-4D97-AF65-F5344CB8AC3E}">
        <p14:creationId xmlns:p14="http://schemas.microsoft.com/office/powerpoint/2010/main" val="10428679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L’exemple 1 est satisfiable ?</a:t>
            </a:r>
          </a:p>
          <a:p>
            <a:r>
              <a:rPr lang="fr-FR" dirty="0" smtClean="0"/>
              <a:t>L’exemple 2 est satisfiable ? Dresser TV</a:t>
            </a:r>
            <a:endParaRPr lang="fr-FR" dirty="0"/>
          </a:p>
        </p:txBody>
      </p:sp>
      <p:sp>
        <p:nvSpPr>
          <p:cNvPr id="4" name="Espace réservé du numéro de diapositive 3"/>
          <p:cNvSpPr>
            <a:spLocks noGrp="1"/>
          </p:cNvSpPr>
          <p:nvPr>
            <p:ph type="sldNum" sz="quarter" idx="10"/>
          </p:nvPr>
        </p:nvSpPr>
        <p:spPr/>
        <p:txBody>
          <a:bodyPr/>
          <a:lstStyle/>
          <a:p>
            <a:fld id="{CD45B8B6-9AFF-4BEE-A3FD-909BA9DB53EA}" type="slidenum">
              <a:rPr lang="fr-FR" smtClean="0"/>
              <a:t>17</a:t>
            </a:fld>
            <a:endParaRPr lang="fr-FR"/>
          </a:p>
        </p:txBody>
      </p:sp>
    </p:spTree>
    <p:extLst>
      <p:ext uri="{BB962C8B-B14F-4D97-AF65-F5344CB8AC3E}">
        <p14:creationId xmlns:p14="http://schemas.microsoft.com/office/powerpoint/2010/main" val="28747804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45B8B6-9AFF-4BEE-A3FD-909BA9DB53EA}" type="slidenum">
              <a:rPr lang="fr-FR" smtClean="0"/>
              <a:t>18</a:t>
            </a:fld>
            <a:endParaRPr lang="fr-FR"/>
          </a:p>
        </p:txBody>
      </p:sp>
    </p:spTree>
    <p:extLst>
      <p:ext uri="{BB962C8B-B14F-4D97-AF65-F5344CB8AC3E}">
        <p14:creationId xmlns:p14="http://schemas.microsoft.com/office/powerpoint/2010/main" val="29636216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CD45B8B6-9AFF-4BEE-A3FD-909BA9DB53EA}" type="slidenum">
              <a:rPr lang="fr-FR" smtClean="0"/>
              <a:t>19</a:t>
            </a:fld>
            <a:endParaRPr lang="fr-FR"/>
          </a:p>
        </p:txBody>
      </p:sp>
    </p:spTree>
    <p:extLst>
      <p:ext uri="{BB962C8B-B14F-4D97-AF65-F5344CB8AC3E}">
        <p14:creationId xmlns:p14="http://schemas.microsoft.com/office/powerpoint/2010/main" val="19907713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Modifier le style des sous-titres du masque</a:t>
            </a:r>
          </a:p>
        </p:txBody>
      </p:sp>
      <p:sp>
        <p:nvSpPr>
          <p:cNvPr id="4" name="Espace réservé de la date 3"/>
          <p:cNvSpPr>
            <a:spLocks noGrp="1"/>
          </p:cNvSpPr>
          <p:nvPr>
            <p:ph type="dt" sz="half" idx="10"/>
          </p:nvPr>
        </p:nvSpPr>
        <p:spPr/>
        <p:txBody>
          <a:bodyPr/>
          <a:lstStyle/>
          <a:p>
            <a:fld id="{144F9D4E-8BE3-41B7-99CE-94D0F7A09123}" type="datetimeFigureOut">
              <a:rPr lang="fr-FR" smtClean="0"/>
              <a:t>13/03/2025</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C98B0BC-51C7-4FCA-ABEF-2B3616C177A5}" type="slidenum">
              <a:rPr lang="fr-FR" smtClean="0"/>
              <a:t>‹N°›</a:t>
            </a:fld>
            <a:endParaRPr lang="fr-FR" dirty="0"/>
          </a:p>
        </p:txBody>
      </p:sp>
    </p:spTree>
    <p:extLst>
      <p:ext uri="{BB962C8B-B14F-4D97-AF65-F5344CB8AC3E}">
        <p14:creationId xmlns:p14="http://schemas.microsoft.com/office/powerpoint/2010/main" val="1501664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144F9D4E-8BE3-41B7-99CE-94D0F7A09123}" type="datetimeFigureOut">
              <a:rPr lang="fr-FR" smtClean="0"/>
              <a:t>13/03/2025</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C98B0BC-51C7-4FCA-ABEF-2B3616C177A5}" type="slidenum">
              <a:rPr lang="fr-FR" smtClean="0"/>
              <a:t>‹N°›</a:t>
            </a:fld>
            <a:endParaRPr lang="fr-FR" dirty="0"/>
          </a:p>
        </p:txBody>
      </p:sp>
    </p:spTree>
    <p:extLst>
      <p:ext uri="{BB962C8B-B14F-4D97-AF65-F5344CB8AC3E}">
        <p14:creationId xmlns:p14="http://schemas.microsoft.com/office/powerpoint/2010/main" val="1004459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144F9D4E-8BE3-41B7-99CE-94D0F7A09123}" type="datetimeFigureOut">
              <a:rPr lang="fr-FR" smtClean="0"/>
              <a:t>13/03/2025</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C98B0BC-51C7-4FCA-ABEF-2B3616C177A5}" type="slidenum">
              <a:rPr lang="fr-FR" smtClean="0"/>
              <a:t>‹N°›</a:t>
            </a:fld>
            <a:endParaRPr lang="fr-FR" dirty="0"/>
          </a:p>
        </p:txBody>
      </p:sp>
    </p:spTree>
    <p:extLst>
      <p:ext uri="{BB962C8B-B14F-4D97-AF65-F5344CB8AC3E}">
        <p14:creationId xmlns:p14="http://schemas.microsoft.com/office/powerpoint/2010/main" val="4107320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10"/>
          </p:nvPr>
        </p:nvSpPr>
        <p:spPr/>
        <p:txBody>
          <a:bodyPr/>
          <a:lstStyle/>
          <a:p>
            <a:fld id="{144F9D4E-8BE3-41B7-99CE-94D0F7A09123}" type="datetimeFigureOut">
              <a:rPr lang="fr-FR" smtClean="0"/>
              <a:t>13/03/2025</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C98B0BC-51C7-4FCA-ABEF-2B3616C177A5}" type="slidenum">
              <a:rPr lang="fr-FR" smtClean="0"/>
              <a:t>‹N°›</a:t>
            </a:fld>
            <a:endParaRPr lang="fr-FR" dirty="0"/>
          </a:p>
        </p:txBody>
      </p:sp>
    </p:spTree>
    <p:extLst>
      <p:ext uri="{BB962C8B-B14F-4D97-AF65-F5344CB8AC3E}">
        <p14:creationId xmlns:p14="http://schemas.microsoft.com/office/powerpoint/2010/main" val="35617685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fld id="{144F9D4E-8BE3-41B7-99CE-94D0F7A09123}" type="datetimeFigureOut">
              <a:rPr lang="fr-FR" smtClean="0"/>
              <a:t>13/03/2025</a:t>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6C98B0BC-51C7-4FCA-ABEF-2B3616C177A5}" type="slidenum">
              <a:rPr lang="fr-FR" smtClean="0"/>
              <a:t>‹N°›</a:t>
            </a:fld>
            <a:endParaRPr lang="fr-FR" dirty="0"/>
          </a:p>
        </p:txBody>
      </p:sp>
    </p:spTree>
    <p:extLst>
      <p:ext uri="{BB962C8B-B14F-4D97-AF65-F5344CB8AC3E}">
        <p14:creationId xmlns:p14="http://schemas.microsoft.com/office/powerpoint/2010/main" val="12954246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p:cNvSpPr>
            <a:spLocks noGrp="1"/>
          </p:cNvSpPr>
          <p:nvPr>
            <p:ph type="dt" sz="half" idx="10"/>
          </p:nvPr>
        </p:nvSpPr>
        <p:spPr/>
        <p:txBody>
          <a:bodyPr/>
          <a:lstStyle/>
          <a:p>
            <a:fld id="{144F9D4E-8BE3-41B7-99CE-94D0F7A09123}" type="datetimeFigureOut">
              <a:rPr lang="fr-FR" smtClean="0"/>
              <a:t>13/03/2025</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6C98B0BC-51C7-4FCA-ABEF-2B3616C177A5}" type="slidenum">
              <a:rPr lang="fr-FR" smtClean="0"/>
              <a:t>‹N°›</a:t>
            </a:fld>
            <a:endParaRPr lang="fr-FR" dirty="0"/>
          </a:p>
        </p:txBody>
      </p:sp>
    </p:spTree>
    <p:extLst>
      <p:ext uri="{BB962C8B-B14F-4D97-AF65-F5344CB8AC3E}">
        <p14:creationId xmlns:p14="http://schemas.microsoft.com/office/powerpoint/2010/main" val="1891297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p:cNvSpPr>
            <a:spLocks noGrp="1"/>
          </p:cNvSpPr>
          <p:nvPr>
            <p:ph type="dt" sz="half" idx="10"/>
          </p:nvPr>
        </p:nvSpPr>
        <p:spPr/>
        <p:txBody>
          <a:bodyPr/>
          <a:lstStyle/>
          <a:p>
            <a:fld id="{144F9D4E-8BE3-41B7-99CE-94D0F7A09123}" type="datetimeFigureOut">
              <a:rPr lang="fr-FR" smtClean="0"/>
              <a:t>13/03/2025</a:t>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6C98B0BC-51C7-4FCA-ABEF-2B3616C177A5}" type="slidenum">
              <a:rPr lang="fr-FR" smtClean="0"/>
              <a:t>‹N°›</a:t>
            </a:fld>
            <a:endParaRPr lang="fr-FR" dirty="0"/>
          </a:p>
        </p:txBody>
      </p:sp>
    </p:spTree>
    <p:extLst>
      <p:ext uri="{BB962C8B-B14F-4D97-AF65-F5344CB8AC3E}">
        <p14:creationId xmlns:p14="http://schemas.microsoft.com/office/powerpoint/2010/main" val="41325364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p>
        </p:txBody>
      </p:sp>
      <p:sp>
        <p:nvSpPr>
          <p:cNvPr id="3" name="Espace réservé de la date 2"/>
          <p:cNvSpPr>
            <a:spLocks noGrp="1"/>
          </p:cNvSpPr>
          <p:nvPr>
            <p:ph type="dt" sz="half" idx="10"/>
          </p:nvPr>
        </p:nvSpPr>
        <p:spPr/>
        <p:txBody>
          <a:bodyPr/>
          <a:lstStyle/>
          <a:p>
            <a:fld id="{144F9D4E-8BE3-41B7-99CE-94D0F7A09123}" type="datetimeFigureOut">
              <a:rPr lang="fr-FR" smtClean="0"/>
              <a:t>13/03/2025</a:t>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6C98B0BC-51C7-4FCA-ABEF-2B3616C177A5}" type="slidenum">
              <a:rPr lang="fr-FR" smtClean="0"/>
              <a:t>‹N°›</a:t>
            </a:fld>
            <a:endParaRPr lang="fr-FR" dirty="0"/>
          </a:p>
        </p:txBody>
      </p:sp>
    </p:spTree>
    <p:extLst>
      <p:ext uri="{BB962C8B-B14F-4D97-AF65-F5344CB8AC3E}">
        <p14:creationId xmlns:p14="http://schemas.microsoft.com/office/powerpoint/2010/main" val="15361098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144F9D4E-8BE3-41B7-99CE-94D0F7A09123}" type="datetimeFigureOut">
              <a:rPr lang="fr-FR" smtClean="0"/>
              <a:t>13/03/2025</a:t>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6C98B0BC-51C7-4FCA-ABEF-2B3616C177A5}" type="slidenum">
              <a:rPr lang="fr-FR" smtClean="0"/>
              <a:t>‹N°›</a:t>
            </a:fld>
            <a:endParaRPr lang="fr-FR" dirty="0"/>
          </a:p>
        </p:txBody>
      </p:sp>
    </p:spTree>
    <p:extLst>
      <p:ext uri="{BB962C8B-B14F-4D97-AF65-F5344CB8AC3E}">
        <p14:creationId xmlns:p14="http://schemas.microsoft.com/office/powerpoint/2010/main" val="12386982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144F9D4E-8BE3-41B7-99CE-94D0F7A09123}" type="datetimeFigureOut">
              <a:rPr lang="fr-FR" smtClean="0"/>
              <a:t>13/03/2025</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6C98B0BC-51C7-4FCA-ABEF-2B3616C177A5}" type="slidenum">
              <a:rPr lang="fr-FR" smtClean="0"/>
              <a:t>‹N°›</a:t>
            </a:fld>
            <a:endParaRPr lang="fr-FR" dirty="0"/>
          </a:p>
        </p:txBody>
      </p:sp>
    </p:spTree>
    <p:extLst>
      <p:ext uri="{BB962C8B-B14F-4D97-AF65-F5344CB8AC3E}">
        <p14:creationId xmlns:p14="http://schemas.microsoft.com/office/powerpoint/2010/main" val="19651605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dirty="0"/>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fld id="{144F9D4E-8BE3-41B7-99CE-94D0F7A09123}" type="datetimeFigureOut">
              <a:rPr lang="fr-FR" smtClean="0"/>
              <a:t>13/03/2025</a:t>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6C98B0BC-51C7-4FCA-ABEF-2B3616C177A5}" type="slidenum">
              <a:rPr lang="fr-FR" smtClean="0"/>
              <a:t>‹N°›</a:t>
            </a:fld>
            <a:endParaRPr lang="fr-FR" dirty="0"/>
          </a:p>
        </p:txBody>
      </p:sp>
    </p:spTree>
    <p:extLst>
      <p:ext uri="{BB962C8B-B14F-4D97-AF65-F5344CB8AC3E}">
        <p14:creationId xmlns:p14="http://schemas.microsoft.com/office/powerpoint/2010/main" val="37086987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44F9D4E-8BE3-41B7-99CE-94D0F7A09123}" type="datetimeFigureOut">
              <a:rPr lang="fr-FR" smtClean="0"/>
              <a:t>13/03/2025</a:t>
            </a:fld>
            <a:endParaRPr lang="fr-FR" dirty="0"/>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98B0BC-51C7-4FCA-ABEF-2B3616C177A5}" type="slidenum">
              <a:rPr lang="fr-FR" smtClean="0"/>
              <a:t>‹N°›</a:t>
            </a:fld>
            <a:endParaRPr lang="fr-FR" dirty="0"/>
          </a:p>
        </p:txBody>
      </p:sp>
    </p:spTree>
    <p:extLst>
      <p:ext uri="{BB962C8B-B14F-4D97-AF65-F5344CB8AC3E}">
        <p14:creationId xmlns:p14="http://schemas.microsoft.com/office/powerpoint/2010/main" val="3171644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1.png"/><Relationship Id="rId7"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5.png"/></Relationships>
</file>

<file path=ppt/slides/_rels/slide19.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1.png"/><Relationship Id="rId7" Type="http://schemas.openxmlformats.org/officeDocument/2006/relationships/image" Target="../media/image4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38.png"/><Relationship Id="rId9" Type="http://schemas.openxmlformats.org/officeDocument/2006/relationships/image" Target="../media/image4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4.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0.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67.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70.png"/><Relationship Id="rId4" Type="http://schemas.openxmlformats.org/officeDocument/2006/relationships/image" Target="../media/image69.pn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72.png"/><Relationship Id="rId4" Type="http://schemas.openxmlformats.org/officeDocument/2006/relationships/image" Target="../media/image71.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82.png"/><Relationship Id="rId4" Type="http://schemas.openxmlformats.org/officeDocument/2006/relationships/image" Target="../media/image81.png"/></Relationships>
</file>

<file path=ppt/slides/_rels/slide38.xml.rels><?xml version="1.0" encoding="UTF-8" standalone="yes"?>
<Relationships xmlns="http://schemas.openxmlformats.org/package/2006/relationships"><Relationship Id="rId8" Type="http://schemas.openxmlformats.org/officeDocument/2006/relationships/image" Target="../media/image87.png"/><Relationship Id="rId3" Type="http://schemas.openxmlformats.org/officeDocument/2006/relationships/image" Target="../media/image1.png"/><Relationship Id="rId7" Type="http://schemas.openxmlformats.org/officeDocument/2006/relationships/image" Target="../media/image86.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85.png"/><Relationship Id="rId5" Type="http://schemas.openxmlformats.org/officeDocument/2006/relationships/image" Target="../media/image84.png"/><Relationship Id="rId4" Type="http://schemas.openxmlformats.org/officeDocument/2006/relationships/image" Target="../media/image83.png"/></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88.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89.png"/></Relationships>
</file>

<file path=ppt/slides/_rels/slide4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image" Target="../media/image92.png"/><Relationship Id="rId4" Type="http://schemas.openxmlformats.org/officeDocument/2006/relationships/image" Target="../media/image91.png"/></Relationships>
</file>

<file path=ppt/slides/_rels/slide4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44.xml.rels><?xml version="1.0" encoding="UTF-8" standalone="yes"?>
<Relationships xmlns="http://schemas.openxmlformats.org/package/2006/relationships"><Relationship Id="rId3" Type="http://schemas.openxmlformats.org/officeDocument/2006/relationships/image" Target="../media/image1.png"/><Relationship Id="rId7" Type="http://schemas.openxmlformats.org/officeDocument/2006/relationships/image" Target="../media/image99.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96.png"/></Relationships>
</file>

<file path=ppt/slides/_rels/slide4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4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image" Target="../media/image101.png"/></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1.xml"/><Relationship Id="rId1" Type="http://schemas.openxmlformats.org/officeDocument/2006/relationships/slideLayout" Target="../slideLayouts/slideLayout2.xml"/><Relationship Id="rId4" Type="http://schemas.openxmlformats.org/officeDocument/2006/relationships/image" Target="../media/image102.png"/></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103.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0" y="0"/>
            <a:ext cx="12192000" cy="1150374"/>
          </a:xfrm>
          <a:prstGeom prst="rect">
            <a:avLst/>
          </a:prstGeom>
        </p:spPr>
      </p:pic>
      <p:sp>
        <p:nvSpPr>
          <p:cNvPr id="6" name="ZoneTexte 5"/>
          <p:cNvSpPr txBox="1"/>
          <p:nvPr/>
        </p:nvSpPr>
        <p:spPr>
          <a:xfrm>
            <a:off x="0" y="2717394"/>
            <a:ext cx="12192000" cy="1754326"/>
          </a:xfrm>
          <a:prstGeom prst="rect">
            <a:avLst/>
          </a:prstGeom>
          <a:solidFill>
            <a:schemeClr val="accent5">
              <a:lumMod val="75000"/>
            </a:schemeClr>
          </a:solidFill>
        </p:spPr>
        <p:txBody>
          <a:bodyPr wrap="square" rtlCol="0">
            <a:spAutoFit/>
          </a:bodyPr>
          <a:lstStyle/>
          <a:p>
            <a:pPr algn="ctr">
              <a:tabLst>
                <a:tab pos="5565775" algn="l"/>
              </a:tabLst>
            </a:pPr>
            <a:r>
              <a:rPr lang="fr-FR" sz="5400" b="1" dirty="0" smtClean="0">
                <a:solidFill>
                  <a:schemeClr val="bg1"/>
                </a:solidFill>
              </a:rPr>
              <a:t> </a:t>
            </a:r>
            <a:r>
              <a:rPr lang="fr-FR" sz="5400" b="1" dirty="0">
                <a:solidFill>
                  <a:schemeClr val="bg1"/>
                </a:solidFill>
              </a:rPr>
              <a:t>Logique Mathématique </a:t>
            </a:r>
            <a:r>
              <a:rPr lang="fr-FR" sz="5400" b="1" dirty="0" smtClean="0">
                <a:solidFill>
                  <a:schemeClr val="bg1"/>
                </a:solidFill>
              </a:rPr>
              <a:t>:</a:t>
            </a:r>
          </a:p>
          <a:p>
            <a:pPr algn="ctr">
              <a:tabLst>
                <a:tab pos="5565775" algn="l"/>
              </a:tabLst>
            </a:pPr>
            <a:r>
              <a:rPr lang="fr-FR" sz="5400" b="1" dirty="0" smtClean="0">
                <a:solidFill>
                  <a:schemeClr val="bg1"/>
                </a:solidFill>
              </a:rPr>
              <a:t>Le </a:t>
            </a:r>
            <a:r>
              <a:rPr lang="fr-FR" sz="5400" b="1" dirty="0">
                <a:solidFill>
                  <a:schemeClr val="bg1"/>
                </a:solidFill>
              </a:rPr>
              <a:t>Langage du calcul </a:t>
            </a:r>
            <a:r>
              <a:rPr lang="fr-FR" sz="5400" b="1" dirty="0" smtClean="0">
                <a:solidFill>
                  <a:schemeClr val="bg1"/>
                </a:solidFill>
              </a:rPr>
              <a:t>propositionnel</a:t>
            </a:r>
            <a:endParaRPr lang="fr-FR" sz="5400" b="1" dirty="0">
              <a:solidFill>
                <a:schemeClr val="bg1"/>
              </a:solidFill>
            </a:endParaRPr>
          </a:p>
        </p:txBody>
      </p:sp>
      <p:sp>
        <p:nvSpPr>
          <p:cNvPr id="7" name="ZoneTexte 8"/>
          <p:cNvSpPr txBox="1"/>
          <p:nvPr/>
        </p:nvSpPr>
        <p:spPr>
          <a:xfrm>
            <a:off x="3279113" y="5638630"/>
            <a:ext cx="5633773" cy="800219"/>
          </a:xfrm>
          <a:prstGeom prst="rect">
            <a:avLst/>
          </a:prstGeom>
          <a:noFill/>
        </p:spPr>
        <p:txBody>
          <a:bodyPr wrap="square" rtlCol="0">
            <a:spAutoFit/>
          </a:bodyPr>
          <a:lstStyle/>
          <a:p>
            <a:r>
              <a:rPr lang="fr-FR" sz="2800" b="1" dirty="0">
                <a:solidFill>
                  <a:srgbClr val="0281B6"/>
                </a:solidFill>
                <a:latin typeface="Calisto MT" panose="02040603050505030304" pitchFamily="18" charset="0"/>
              </a:rPr>
              <a:t>Animé </a:t>
            </a:r>
            <a:r>
              <a:rPr lang="fr-FR" sz="2800" b="1" dirty="0" smtClean="0">
                <a:solidFill>
                  <a:srgbClr val="0281B6"/>
                </a:solidFill>
                <a:latin typeface="Calisto MT" panose="02040603050505030304" pitchFamily="18" charset="0"/>
              </a:rPr>
              <a:t>par : Hajer Ben Mahmoud</a:t>
            </a:r>
          </a:p>
          <a:p>
            <a:pPr algn="ctr"/>
            <a:r>
              <a:rPr lang="fr-FR" b="1" dirty="0" smtClean="0">
                <a:solidFill>
                  <a:srgbClr val="0281B6"/>
                </a:solidFill>
                <a:latin typeface="Calisto MT" panose="02040603050505030304" pitchFamily="18" charset="0"/>
              </a:rPr>
              <a:t>2024 - 2025</a:t>
            </a:r>
            <a:endParaRPr lang="fr-FR" b="1" dirty="0">
              <a:solidFill>
                <a:srgbClr val="0281B6"/>
              </a:solidFill>
              <a:latin typeface="Calisto MT" panose="02040603050505030304" pitchFamily="18" charset="0"/>
            </a:endParaRPr>
          </a:p>
        </p:txBody>
      </p:sp>
    </p:spTree>
    <p:extLst>
      <p:ext uri="{BB962C8B-B14F-4D97-AF65-F5344CB8AC3E}">
        <p14:creationId xmlns:p14="http://schemas.microsoft.com/office/powerpoint/2010/main" val="300252592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0" y="0"/>
            <a:ext cx="12192000" cy="1150374"/>
          </a:xfrm>
          <a:prstGeom prst="rect">
            <a:avLst/>
          </a:prstGeom>
        </p:spPr>
      </p:pic>
      <p:sp>
        <p:nvSpPr>
          <p:cNvPr id="6" name="ZoneTexte 5"/>
          <p:cNvSpPr txBox="1"/>
          <p:nvPr/>
        </p:nvSpPr>
        <p:spPr>
          <a:xfrm>
            <a:off x="0" y="0"/>
            <a:ext cx="12192000" cy="923330"/>
          </a:xfrm>
          <a:prstGeom prst="rect">
            <a:avLst/>
          </a:prstGeom>
          <a:noFill/>
        </p:spPr>
        <p:txBody>
          <a:bodyPr wrap="square" rtlCol="0">
            <a:spAutoFit/>
          </a:bodyPr>
          <a:lstStyle/>
          <a:p>
            <a:pPr algn="ctr">
              <a:spcAft>
                <a:spcPts val="2400"/>
              </a:spcAft>
            </a:pPr>
            <a:r>
              <a:rPr lang="fr-FR" sz="5400" b="1" dirty="0" smtClean="0">
                <a:solidFill>
                  <a:schemeClr val="bg1"/>
                </a:solidFill>
              </a:rPr>
              <a:t>Le Langage propositionnel</a:t>
            </a:r>
          </a:p>
        </p:txBody>
      </p:sp>
      <p:sp>
        <p:nvSpPr>
          <p:cNvPr id="3" name="Rectangle 2"/>
          <p:cNvSpPr/>
          <p:nvPr/>
        </p:nvSpPr>
        <p:spPr>
          <a:xfrm>
            <a:off x="636278" y="1281074"/>
            <a:ext cx="4209935" cy="553998"/>
          </a:xfrm>
          <a:prstGeom prst="rect">
            <a:avLst/>
          </a:prstGeom>
        </p:spPr>
        <p:txBody>
          <a:bodyPr wrap="none">
            <a:spAutoFit/>
          </a:bodyPr>
          <a:lstStyle/>
          <a:p>
            <a:r>
              <a:rPr lang="fr-FR" sz="3000" b="1" dirty="0" smtClean="0">
                <a:solidFill>
                  <a:schemeClr val="accent2"/>
                </a:solidFill>
              </a:rPr>
              <a:t>Priorités des connecteurs</a:t>
            </a:r>
            <a:endParaRPr lang="fr-FR" sz="3000" b="1" dirty="0">
              <a:solidFill>
                <a:schemeClr val="accent2"/>
              </a:solidFill>
            </a:endParaRPr>
          </a:p>
        </p:txBody>
      </p:sp>
      <p:pic>
        <p:nvPicPr>
          <p:cNvPr id="4" name="Image 3"/>
          <p:cNvPicPr>
            <a:picLocks noChangeAspect="1"/>
          </p:cNvPicPr>
          <p:nvPr/>
        </p:nvPicPr>
        <p:blipFill>
          <a:blip r:embed="rId3"/>
          <a:stretch>
            <a:fillRect/>
          </a:stretch>
        </p:blipFill>
        <p:spPr>
          <a:xfrm>
            <a:off x="636278" y="1965772"/>
            <a:ext cx="7362825" cy="1181100"/>
          </a:xfrm>
          <a:prstGeom prst="rect">
            <a:avLst/>
          </a:prstGeom>
        </p:spPr>
      </p:pic>
      <p:sp>
        <p:nvSpPr>
          <p:cNvPr id="9" name="Rectangle 8"/>
          <p:cNvSpPr/>
          <p:nvPr/>
        </p:nvSpPr>
        <p:spPr>
          <a:xfrm>
            <a:off x="636278" y="3146872"/>
            <a:ext cx="1444947" cy="477054"/>
          </a:xfrm>
          <a:prstGeom prst="rect">
            <a:avLst/>
          </a:prstGeom>
        </p:spPr>
        <p:txBody>
          <a:bodyPr wrap="none">
            <a:spAutoFit/>
          </a:bodyPr>
          <a:lstStyle/>
          <a:p>
            <a:r>
              <a:rPr lang="fr-FR" sz="2500" b="1" dirty="0" smtClean="0"/>
              <a:t>Exemples</a:t>
            </a:r>
            <a:endParaRPr lang="fr-FR" sz="2500" b="1" dirty="0"/>
          </a:p>
        </p:txBody>
      </p:sp>
      <p:grpSp>
        <p:nvGrpSpPr>
          <p:cNvPr id="11" name="Groupe 10"/>
          <p:cNvGrpSpPr/>
          <p:nvPr/>
        </p:nvGrpSpPr>
        <p:grpSpPr>
          <a:xfrm>
            <a:off x="636278" y="3880297"/>
            <a:ext cx="3981450" cy="2077254"/>
            <a:chOff x="636278" y="3880297"/>
            <a:chExt cx="3981450" cy="2077254"/>
          </a:xfrm>
        </p:grpSpPr>
        <p:pic>
          <p:nvPicPr>
            <p:cNvPr id="7" name="Image 6"/>
            <p:cNvPicPr>
              <a:picLocks noChangeAspect="1"/>
            </p:cNvPicPr>
            <p:nvPr/>
          </p:nvPicPr>
          <p:blipFill>
            <a:blip r:embed="rId4"/>
            <a:stretch>
              <a:fillRect/>
            </a:stretch>
          </p:blipFill>
          <p:spPr>
            <a:xfrm>
              <a:off x="636278" y="3880297"/>
              <a:ext cx="3371850" cy="447675"/>
            </a:xfrm>
            <a:prstGeom prst="rect">
              <a:avLst/>
            </a:prstGeom>
          </p:spPr>
        </p:pic>
        <p:pic>
          <p:nvPicPr>
            <p:cNvPr id="10" name="Image 9"/>
            <p:cNvPicPr>
              <a:picLocks noChangeAspect="1"/>
            </p:cNvPicPr>
            <p:nvPr/>
          </p:nvPicPr>
          <p:blipFill>
            <a:blip r:embed="rId5"/>
            <a:stretch>
              <a:fillRect/>
            </a:stretch>
          </p:blipFill>
          <p:spPr>
            <a:xfrm>
              <a:off x="636278" y="4357351"/>
              <a:ext cx="3981450" cy="1600200"/>
            </a:xfrm>
            <a:prstGeom prst="rect">
              <a:avLst/>
            </a:prstGeom>
          </p:spPr>
        </p:pic>
      </p:grpSp>
    </p:spTree>
    <p:extLst>
      <p:ext uri="{BB962C8B-B14F-4D97-AF65-F5344CB8AC3E}">
        <p14:creationId xmlns:p14="http://schemas.microsoft.com/office/powerpoint/2010/main" val="167525980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0" y="0"/>
            <a:ext cx="12192000" cy="1150374"/>
          </a:xfrm>
          <a:prstGeom prst="rect">
            <a:avLst/>
          </a:prstGeom>
        </p:spPr>
      </p:pic>
      <p:sp>
        <p:nvSpPr>
          <p:cNvPr id="6" name="ZoneTexte 5"/>
          <p:cNvSpPr txBox="1"/>
          <p:nvPr/>
        </p:nvSpPr>
        <p:spPr>
          <a:xfrm>
            <a:off x="0" y="0"/>
            <a:ext cx="12192000" cy="923330"/>
          </a:xfrm>
          <a:prstGeom prst="rect">
            <a:avLst/>
          </a:prstGeom>
          <a:noFill/>
        </p:spPr>
        <p:txBody>
          <a:bodyPr wrap="square" rtlCol="0">
            <a:spAutoFit/>
          </a:bodyPr>
          <a:lstStyle/>
          <a:p>
            <a:pPr algn="ctr">
              <a:spcAft>
                <a:spcPts val="2400"/>
              </a:spcAft>
            </a:pPr>
            <a:r>
              <a:rPr lang="fr-FR" sz="5400" b="1" dirty="0">
                <a:solidFill>
                  <a:schemeClr val="bg1"/>
                </a:solidFill>
              </a:rPr>
              <a:t>Sémantique d’un langage propositionnel</a:t>
            </a:r>
            <a:endParaRPr lang="fr-FR" sz="5400" b="1" dirty="0" smtClean="0">
              <a:solidFill>
                <a:schemeClr val="bg1"/>
              </a:solidFill>
            </a:endParaRPr>
          </a:p>
        </p:txBody>
      </p:sp>
      <p:grpSp>
        <p:nvGrpSpPr>
          <p:cNvPr id="14" name="Groupe 13"/>
          <p:cNvGrpSpPr/>
          <p:nvPr/>
        </p:nvGrpSpPr>
        <p:grpSpPr>
          <a:xfrm>
            <a:off x="428625" y="1150374"/>
            <a:ext cx="11382375" cy="5749433"/>
            <a:chOff x="161925" y="1137142"/>
            <a:chExt cx="11601451" cy="5877595"/>
          </a:xfrm>
        </p:grpSpPr>
        <p:grpSp>
          <p:nvGrpSpPr>
            <p:cNvPr id="12" name="Groupe 11"/>
            <p:cNvGrpSpPr/>
            <p:nvPr/>
          </p:nvGrpSpPr>
          <p:grpSpPr>
            <a:xfrm>
              <a:off x="161926" y="1137142"/>
              <a:ext cx="11601450" cy="1291733"/>
              <a:chOff x="161925" y="1376362"/>
              <a:chExt cx="11868150" cy="1328738"/>
            </a:xfrm>
          </p:grpSpPr>
          <p:pic>
            <p:nvPicPr>
              <p:cNvPr id="2" name="Image 1"/>
              <p:cNvPicPr>
                <a:picLocks noChangeAspect="1"/>
              </p:cNvPicPr>
              <p:nvPr/>
            </p:nvPicPr>
            <p:blipFill>
              <a:blip r:embed="rId3"/>
              <a:stretch>
                <a:fillRect/>
              </a:stretch>
            </p:blipFill>
            <p:spPr>
              <a:xfrm>
                <a:off x="161925" y="1376362"/>
                <a:ext cx="11868150" cy="981075"/>
              </a:xfrm>
              <a:prstGeom prst="rect">
                <a:avLst/>
              </a:prstGeom>
            </p:spPr>
          </p:pic>
          <p:pic>
            <p:nvPicPr>
              <p:cNvPr id="8" name="Image 7"/>
              <p:cNvPicPr>
                <a:picLocks noChangeAspect="1"/>
              </p:cNvPicPr>
              <p:nvPr/>
            </p:nvPicPr>
            <p:blipFill>
              <a:blip r:embed="rId4"/>
              <a:stretch>
                <a:fillRect/>
              </a:stretch>
            </p:blipFill>
            <p:spPr>
              <a:xfrm>
                <a:off x="161925" y="2286000"/>
                <a:ext cx="1323975" cy="419100"/>
              </a:xfrm>
              <a:prstGeom prst="rect">
                <a:avLst/>
              </a:prstGeom>
            </p:spPr>
          </p:pic>
        </p:grpSp>
        <p:pic>
          <p:nvPicPr>
            <p:cNvPr id="13" name="Image 12"/>
            <p:cNvPicPr>
              <a:picLocks noChangeAspect="1"/>
            </p:cNvPicPr>
            <p:nvPr/>
          </p:nvPicPr>
          <p:blipFill>
            <a:blip r:embed="rId5"/>
            <a:stretch>
              <a:fillRect/>
            </a:stretch>
          </p:blipFill>
          <p:spPr>
            <a:xfrm>
              <a:off x="161925" y="2428875"/>
              <a:ext cx="11601450" cy="4585862"/>
            </a:xfrm>
            <a:prstGeom prst="rect">
              <a:avLst/>
            </a:prstGeom>
          </p:spPr>
        </p:pic>
      </p:grpSp>
    </p:spTree>
    <p:extLst>
      <p:ext uri="{BB962C8B-B14F-4D97-AF65-F5344CB8AC3E}">
        <p14:creationId xmlns:p14="http://schemas.microsoft.com/office/powerpoint/2010/main" val="25520550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0" y="0"/>
            <a:ext cx="12192000" cy="1150374"/>
          </a:xfrm>
          <a:prstGeom prst="rect">
            <a:avLst/>
          </a:prstGeom>
        </p:spPr>
      </p:pic>
      <p:sp>
        <p:nvSpPr>
          <p:cNvPr id="6" name="ZoneTexte 5"/>
          <p:cNvSpPr txBox="1"/>
          <p:nvPr/>
        </p:nvSpPr>
        <p:spPr>
          <a:xfrm>
            <a:off x="0" y="0"/>
            <a:ext cx="12192000" cy="923330"/>
          </a:xfrm>
          <a:prstGeom prst="rect">
            <a:avLst/>
          </a:prstGeom>
          <a:noFill/>
        </p:spPr>
        <p:txBody>
          <a:bodyPr wrap="square" rtlCol="0">
            <a:spAutoFit/>
          </a:bodyPr>
          <a:lstStyle/>
          <a:p>
            <a:pPr algn="ctr">
              <a:spcAft>
                <a:spcPts val="2400"/>
              </a:spcAft>
            </a:pPr>
            <a:r>
              <a:rPr lang="fr-FR" sz="5400" b="1" dirty="0">
                <a:solidFill>
                  <a:schemeClr val="bg1"/>
                </a:solidFill>
              </a:rPr>
              <a:t>Sémantique d’un langage propositionnel</a:t>
            </a:r>
            <a:endParaRPr lang="fr-FR" sz="5400" b="1" dirty="0" smtClean="0">
              <a:solidFill>
                <a:schemeClr val="bg1"/>
              </a:solidFill>
            </a:endParaRPr>
          </a:p>
        </p:txBody>
      </p:sp>
      <p:sp>
        <p:nvSpPr>
          <p:cNvPr id="9" name="Rectangle 8"/>
          <p:cNvSpPr/>
          <p:nvPr/>
        </p:nvSpPr>
        <p:spPr>
          <a:xfrm>
            <a:off x="636278" y="1150374"/>
            <a:ext cx="2410660" cy="553998"/>
          </a:xfrm>
          <a:prstGeom prst="rect">
            <a:avLst/>
          </a:prstGeom>
        </p:spPr>
        <p:txBody>
          <a:bodyPr wrap="none">
            <a:spAutoFit/>
          </a:bodyPr>
          <a:lstStyle/>
          <a:p>
            <a:r>
              <a:rPr lang="fr-FR" sz="3000" b="1" dirty="0" smtClean="0">
                <a:solidFill>
                  <a:schemeClr val="accent2"/>
                </a:solidFill>
              </a:rPr>
              <a:t>1. La négation</a:t>
            </a:r>
            <a:endParaRPr lang="fr-FR" sz="3000" b="1" dirty="0">
              <a:solidFill>
                <a:schemeClr val="accent2"/>
              </a:solidFill>
            </a:endParaRPr>
          </a:p>
        </p:txBody>
      </p:sp>
      <p:pic>
        <p:nvPicPr>
          <p:cNvPr id="3" name="Image 2"/>
          <p:cNvPicPr>
            <a:picLocks noChangeAspect="1"/>
          </p:cNvPicPr>
          <p:nvPr/>
        </p:nvPicPr>
        <p:blipFill>
          <a:blip r:embed="rId4"/>
          <a:stretch>
            <a:fillRect/>
          </a:stretch>
        </p:blipFill>
        <p:spPr>
          <a:xfrm>
            <a:off x="664854" y="1652587"/>
            <a:ext cx="10660372" cy="2474893"/>
          </a:xfrm>
          <a:prstGeom prst="rect">
            <a:avLst/>
          </a:prstGeom>
        </p:spPr>
      </p:pic>
      <p:pic>
        <p:nvPicPr>
          <p:cNvPr id="4" name="Image 3"/>
          <p:cNvPicPr>
            <a:picLocks noChangeAspect="1"/>
          </p:cNvPicPr>
          <p:nvPr/>
        </p:nvPicPr>
        <p:blipFill>
          <a:blip r:embed="rId5"/>
          <a:stretch>
            <a:fillRect/>
          </a:stretch>
        </p:blipFill>
        <p:spPr>
          <a:xfrm>
            <a:off x="636278" y="4243388"/>
            <a:ext cx="10326997" cy="2595034"/>
          </a:xfrm>
          <a:prstGeom prst="rect">
            <a:avLst/>
          </a:prstGeom>
        </p:spPr>
      </p:pic>
      <p:sp>
        <p:nvSpPr>
          <p:cNvPr id="15" name="Rectangle 14"/>
          <p:cNvSpPr/>
          <p:nvPr/>
        </p:nvSpPr>
        <p:spPr>
          <a:xfrm>
            <a:off x="636278" y="3689389"/>
            <a:ext cx="2891882" cy="553998"/>
          </a:xfrm>
          <a:prstGeom prst="rect">
            <a:avLst/>
          </a:prstGeom>
        </p:spPr>
        <p:txBody>
          <a:bodyPr wrap="none">
            <a:spAutoFit/>
          </a:bodyPr>
          <a:lstStyle/>
          <a:p>
            <a:r>
              <a:rPr lang="fr-FR" sz="3000" b="1" dirty="0" smtClean="0">
                <a:solidFill>
                  <a:schemeClr val="accent2"/>
                </a:solidFill>
              </a:rPr>
              <a:t>2. La conjonction</a:t>
            </a:r>
            <a:endParaRPr lang="fr-FR" sz="3000" b="1" dirty="0">
              <a:solidFill>
                <a:schemeClr val="accent2"/>
              </a:solidFill>
            </a:endParaRPr>
          </a:p>
        </p:txBody>
      </p:sp>
    </p:spTree>
    <p:extLst>
      <p:ext uri="{BB962C8B-B14F-4D97-AF65-F5344CB8AC3E}">
        <p14:creationId xmlns:p14="http://schemas.microsoft.com/office/powerpoint/2010/main" val="1800307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0" y="0"/>
            <a:ext cx="12192000" cy="1150374"/>
          </a:xfrm>
          <a:prstGeom prst="rect">
            <a:avLst/>
          </a:prstGeom>
        </p:spPr>
      </p:pic>
      <p:sp>
        <p:nvSpPr>
          <p:cNvPr id="6" name="ZoneTexte 5"/>
          <p:cNvSpPr txBox="1"/>
          <p:nvPr/>
        </p:nvSpPr>
        <p:spPr>
          <a:xfrm>
            <a:off x="0" y="0"/>
            <a:ext cx="12192000" cy="923330"/>
          </a:xfrm>
          <a:prstGeom prst="rect">
            <a:avLst/>
          </a:prstGeom>
          <a:noFill/>
        </p:spPr>
        <p:txBody>
          <a:bodyPr wrap="square" rtlCol="0">
            <a:spAutoFit/>
          </a:bodyPr>
          <a:lstStyle/>
          <a:p>
            <a:pPr algn="ctr">
              <a:spcAft>
                <a:spcPts val="2400"/>
              </a:spcAft>
            </a:pPr>
            <a:r>
              <a:rPr lang="fr-FR" sz="5400" b="1" dirty="0">
                <a:solidFill>
                  <a:schemeClr val="bg1"/>
                </a:solidFill>
              </a:rPr>
              <a:t>Sémantique d’un langage propositionnel</a:t>
            </a:r>
            <a:endParaRPr lang="fr-FR" sz="5400" b="1" dirty="0" smtClean="0">
              <a:solidFill>
                <a:schemeClr val="bg1"/>
              </a:solidFill>
            </a:endParaRPr>
          </a:p>
        </p:txBody>
      </p:sp>
      <p:sp>
        <p:nvSpPr>
          <p:cNvPr id="9" name="Rectangle 8"/>
          <p:cNvSpPr/>
          <p:nvPr/>
        </p:nvSpPr>
        <p:spPr>
          <a:xfrm>
            <a:off x="636278" y="1150374"/>
            <a:ext cx="2775119" cy="553998"/>
          </a:xfrm>
          <a:prstGeom prst="rect">
            <a:avLst/>
          </a:prstGeom>
        </p:spPr>
        <p:txBody>
          <a:bodyPr wrap="none">
            <a:spAutoFit/>
          </a:bodyPr>
          <a:lstStyle/>
          <a:p>
            <a:r>
              <a:rPr lang="fr-FR" sz="3000" b="1" dirty="0" smtClean="0">
                <a:solidFill>
                  <a:schemeClr val="accent2"/>
                </a:solidFill>
              </a:rPr>
              <a:t>3. La disjonction</a:t>
            </a:r>
            <a:endParaRPr lang="fr-FR" sz="3000" b="1" dirty="0">
              <a:solidFill>
                <a:schemeClr val="accent2"/>
              </a:solidFill>
            </a:endParaRPr>
          </a:p>
        </p:txBody>
      </p:sp>
      <p:sp>
        <p:nvSpPr>
          <p:cNvPr id="15" name="Rectangle 14"/>
          <p:cNvSpPr/>
          <p:nvPr/>
        </p:nvSpPr>
        <p:spPr>
          <a:xfrm>
            <a:off x="636278" y="4409137"/>
            <a:ext cx="2591735" cy="553998"/>
          </a:xfrm>
          <a:prstGeom prst="rect">
            <a:avLst/>
          </a:prstGeom>
        </p:spPr>
        <p:txBody>
          <a:bodyPr wrap="none">
            <a:spAutoFit/>
          </a:bodyPr>
          <a:lstStyle/>
          <a:p>
            <a:r>
              <a:rPr lang="fr-FR" sz="3000" b="1" dirty="0" smtClean="0">
                <a:solidFill>
                  <a:schemeClr val="accent2"/>
                </a:solidFill>
              </a:rPr>
              <a:t>4. L’implication</a:t>
            </a:r>
            <a:endParaRPr lang="fr-FR" sz="3000" b="1" dirty="0">
              <a:solidFill>
                <a:schemeClr val="accent2"/>
              </a:solidFill>
            </a:endParaRPr>
          </a:p>
        </p:txBody>
      </p:sp>
      <p:pic>
        <p:nvPicPr>
          <p:cNvPr id="2" name="Image 1"/>
          <p:cNvPicPr>
            <a:picLocks noChangeAspect="1"/>
          </p:cNvPicPr>
          <p:nvPr/>
        </p:nvPicPr>
        <p:blipFill>
          <a:blip r:embed="rId4"/>
          <a:stretch>
            <a:fillRect/>
          </a:stretch>
        </p:blipFill>
        <p:spPr>
          <a:xfrm>
            <a:off x="738187" y="1853674"/>
            <a:ext cx="10532434" cy="2642126"/>
          </a:xfrm>
          <a:prstGeom prst="rect">
            <a:avLst/>
          </a:prstGeom>
        </p:spPr>
      </p:pic>
      <p:grpSp>
        <p:nvGrpSpPr>
          <p:cNvPr id="11" name="Groupe 10"/>
          <p:cNvGrpSpPr/>
          <p:nvPr/>
        </p:nvGrpSpPr>
        <p:grpSpPr>
          <a:xfrm>
            <a:off x="738187" y="4980629"/>
            <a:ext cx="11058525" cy="1247775"/>
            <a:chOff x="719137" y="4373407"/>
            <a:chExt cx="11058525" cy="1247775"/>
          </a:xfrm>
        </p:grpSpPr>
        <p:pic>
          <p:nvPicPr>
            <p:cNvPr id="7" name="Image 6"/>
            <p:cNvPicPr>
              <a:picLocks noChangeAspect="1"/>
            </p:cNvPicPr>
            <p:nvPr/>
          </p:nvPicPr>
          <p:blipFill>
            <a:blip r:embed="rId5"/>
            <a:stretch>
              <a:fillRect/>
            </a:stretch>
          </p:blipFill>
          <p:spPr>
            <a:xfrm>
              <a:off x="719137" y="4373407"/>
              <a:ext cx="11058525" cy="428625"/>
            </a:xfrm>
            <a:prstGeom prst="rect">
              <a:avLst/>
            </a:prstGeom>
          </p:spPr>
        </p:pic>
        <p:pic>
          <p:nvPicPr>
            <p:cNvPr id="8" name="Image 7"/>
            <p:cNvPicPr>
              <a:picLocks noChangeAspect="1"/>
            </p:cNvPicPr>
            <p:nvPr/>
          </p:nvPicPr>
          <p:blipFill>
            <a:blip r:embed="rId6"/>
            <a:stretch>
              <a:fillRect/>
            </a:stretch>
          </p:blipFill>
          <p:spPr>
            <a:xfrm>
              <a:off x="719137" y="4802032"/>
              <a:ext cx="11029950" cy="819150"/>
            </a:xfrm>
            <a:prstGeom prst="rect">
              <a:avLst/>
            </a:prstGeom>
          </p:spPr>
        </p:pic>
      </p:grpSp>
    </p:spTree>
    <p:extLst>
      <p:ext uri="{BB962C8B-B14F-4D97-AF65-F5344CB8AC3E}">
        <p14:creationId xmlns:p14="http://schemas.microsoft.com/office/powerpoint/2010/main" val="186455641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0" y="0"/>
            <a:ext cx="12192000" cy="1150374"/>
          </a:xfrm>
          <a:prstGeom prst="rect">
            <a:avLst/>
          </a:prstGeom>
        </p:spPr>
      </p:pic>
      <p:sp>
        <p:nvSpPr>
          <p:cNvPr id="6" name="ZoneTexte 5"/>
          <p:cNvSpPr txBox="1"/>
          <p:nvPr/>
        </p:nvSpPr>
        <p:spPr>
          <a:xfrm>
            <a:off x="0" y="0"/>
            <a:ext cx="12192000" cy="923330"/>
          </a:xfrm>
          <a:prstGeom prst="rect">
            <a:avLst/>
          </a:prstGeom>
          <a:noFill/>
        </p:spPr>
        <p:txBody>
          <a:bodyPr wrap="square" rtlCol="0">
            <a:spAutoFit/>
          </a:bodyPr>
          <a:lstStyle/>
          <a:p>
            <a:pPr algn="ctr">
              <a:spcAft>
                <a:spcPts val="2400"/>
              </a:spcAft>
            </a:pPr>
            <a:r>
              <a:rPr lang="fr-FR" sz="5400" b="1" dirty="0">
                <a:solidFill>
                  <a:schemeClr val="bg1"/>
                </a:solidFill>
              </a:rPr>
              <a:t>Sémantique d’un langage propositionnel</a:t>
            </a:r>
            <a:endParaRPr lang="fr-FR" sz="5400" b="1" dirty="0" smtClean="0">
              <a:solidFill>
                <a:schemeClr val="bg1"/>
              </a:solidFill>
            </a:endParaRPr>
          </a:p>
        </p:txBody>
      </p:sp>
      <p:pic>
        <p:nvPicPr>
          <p:cNvPr id="10" name="Image 9"/>
          <p:cNvPicPr>
            <a:picLocks noChangeAspect="1"/>
          </p:cNvPicPr>
          <p:nvPr/>
        </p:nvPicPr>
        <p:blipFill>
          <a:blip r:embed="rId4"/>
          <a:stretch>
            <a:fillRect/>
          </a:stretch>
        </p:blipFill>
        <p:spPr>
          <a:xfrm>
            <a:off x="568542" y="1350399"/>
            <a:ext cx="10413783" cy="5422562"/>
          </a:xfrm>
          <a:prstGeom prst="rect">
            <a:avLst/>
          </a:prstGeom>
        </p:spPr>
      </p:pic>
    </p:spTree>
    <p:extLst>
      <p:ext uri="{BB962C8B-B14F-4D97-AF65-F5344CB8AC3E}">
        <p14:creationId xmlns:p14="http://schemas.microsoft.com/office/powerpoint/2010/main" val="174756761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0" y="0"/>
            <a:ext cx="12192000" cy="1150374"/>
          </a:xfrm>
          <a:prstGeom prst="rect">
            <a:avLst/>
          </a:prstGeom>
        </p:spPr>
      </p:pic>
      <p:sp>
        <p:nvSpPr>
          <p:cNvPr id="6" name="ZoneTexte 5"/>
          <p:cNvSpPr txBox="1"/>
          <p:nvPr/>
        </p:nvSpPr>
        <p:spPr>
          <a:xfrm>
            <a:off x="0" y="0"/>
            <a:ext cx="12192000" cy="923330"/>
          </a:xfrm>
          <a:prstGeom prst="rect">
            <a:avLst/>
          </a:prstGeom>
          <a:noFill/>
        </p:spPr>
        <p:txBody>
          <a:bodyPr wrap="square" rtlCol="0">
            <a:spAutoFit/>
          </a:bodyPr>
          <a:lstStyle/>
          <a:p>
            <a:pPr algn="ctr">
              <a:spcAft>
                <a:spcPts val="2400"/>
              </a:spcAft>
            </a:pPr>
            <a:r>
              <a:rPr lang="fr-FR" sz="5400" b="1" dirty="0">
                <a:solidFill>
                  <a:schemeClr val="bg1"/>
                </a:solidFill>
              </a:rPr>
              <a:t>Sémantique d’un langage propositionnel</a:t>
            </a:r>
            <a:endParaRPr lang="fr-FR" sz="5400" b="1" dirty="0" smtClean="0">
              <a:solidFill>
                <a:schemeClr val="bg1"/>
              </a:solidFill>
            </a:endParaRPr>
          </a:p>
        </p:txBody>
      </p:sp>
      <p:sp>
        <p:nvSpPr>
          <p:cNvPr id="9" name="Rectangle 8"/>
          <p:cNvSpPr/>
          <p:nvPr/>
        </p:nvSpPr>
        <p:spPr>
          <a:xfrm>
            <a:off x="636278" y="1150374"/>
            <a:ext cx="2695290" cy="553998"/>
          </a:xfrm>
          <a:prstGeom prst="rect">
            <a:avLst/>
          </a:prstGeom>
        </p:spPr>
        <p:txBody>
          <a:bodyPr wrap="none">
            <a:spAutoFit/>
          </a:bodyPr>
          <a:lstStyle/>
          <a:p>
            <a:r>
              <a:rPr lang="fr-FR" sz="3000" b="1" dirty="0" smtClean="0">
                <a:solidFill>
                  <a:schemeClr val="accent2"/>
                </a:solidFill>
              </a:rPr>
              <a:t>5. L’équivalence</a:t>
            </a:r>
            <a:endParaRPr lang="fr-FR" sz="3000" b="1" dirty="0">
              <a:solidFill>
                <a:schemeClr val="accent2"/>
              </a:solidFill>
            </a:endParaRPr>
          </a:p>
        </p:txBody>
      </p:sp>
      <p:grpSp>
        <p:nvGrpSpPr>
          <p:cNvPr id="10" name="Groupe 9"/>
          <p:cNvGrpSpPr/>
          <p:nvPr/>
        </p:nvGrpSpPr>
        <p:grpSpPr>
          <a:xfrm>
            <a:off x="823912" y="1931416"/>
            <a:ext cx="8042686" cy="2835793"/>
            <a:chOff x="823912" y="1931416"/>
            <a:chExt cx="11125200" cy="3640709"/>
          </a:xfrm>
        </p:grpSpPr>
        <p:pic>
          <p:nvPicPr>
            <p:cNvPr id="3" name="Image 2"/>
            <p:cNvPicPr>
              <a:picLocks noChangeAspect="1"/>
            </p:cNvPicPr>
            <p:nvPr/>
          </p:nvPicPr>
          <p:blipFill>
            <a:blip r:embed="rId4"/>
            <a:stretch>
              <a:fillRect/>
            </a:stretch>
          </p:blipFill>
          <p:spPr>
            <a:xfrm>
              <a:off x="823912" y="1931416"/>
              <a:ext cx="9001125" cy="333375"/>
            </a:xfrm>
            <a:prstGeom prst="rect">
              <a:avLst/>
            </a:prstGeom>
          </p:spPr>
        </p:pic>
        <p:pic>
          <p:nvPicPr>
            <p:cNvPr id="4" name="Image 3"/>
            <p:cNvPicPr>
              <a:picLocks noChangeAspect="1"/>
            </p:cNvPicPr>
            <p:nvPr/>
          </p:nvPicPr>
          <p:blipFill>
            <a:blip r:embed="rId5"/>
            <a:stretch>
              <a:fillRect/>
            </a:stretch>
          </p:blipFill>
          <p:spPr>
            <a:xfrm>
              <a:off x="833437" y="2390775"/>
              <a:ext cx="11115675" cy="3181350"/>
            </a:xfrm>
            <a:prstGeom prst="rect">
              <a:avLst/>
            </a:prstGeom>
          </p:spPr>
        </p:pic>
      </p:grpSp>
      <p:sp>
        <p:nvSpPr>
          <p:cNvPr id="8" name="Rectangle 7"/>
          <p:cNvSpPr/>
          <p:nvPr/>
        </p:nvSpPr>
        <p:spPr>
          <a:xfrm>
            <a:off x="3028709" y="3133266"/>
            <a:ext cx="1316707" cy="477054"/>
          </a:xfrm>
          <a:prstGeom prst="rect">
            <a:avLst/>
          </a:prstGeom>
        </p:spPr>
        <p:txBody>
          <a:bodyPr wrap="none">
            <a:spAutoFit/>
          </a:bodyPr>
          <a:lstStyle/>
          <a:p>
            <a:r>
              <a:rPr lang="fr-FR" sz="2500" b="1" dirty="0" smtClean="0"/>
              <a:t>Exemple</a:t>
            </a:r>
            <a:endParaRPr lang="fr-FR" sz="2500" b="1" dirty="0"/>
          </a:p>
        </p:txBody>
      </p:sp>
      <p:pic>
        <p:nvPicPr>
          <p:cNvPr id="11" name="Image 10"/>
          <p:cNvPicPr>
            <a:picLocks noChangeAspect="1"/>
          </p:cNvPicPr>
          <p:nvPr/>
        </p:nvPicPr>
        <p:blipFill>
          <a:blip r:embed="rId6"/>
          <a:stretch>
            <a:fillRect/>
          </a:stretch>
        </p:blipFill>
        <p:spPr>
          <a:xfrm>
            <a:off x="3028709" y="3708450"/>
            <a:ext cx="3187794" cy="692706"/>
          </a:xfrm>
          <a:prstGeom prst="rect">
            <a:avLst/>
          </a:prstGeom>
        </p:spPr>
      </p:pic>
      <p:pic>
        <p:nvPicPr>
          <p:cNvPr id="12" name="Image 11"/>
          <p:cNvPicPr>
            <a:picLocks noChangeAspect="1"/>
          </p:cNvPicPr>
          <p:nvPr/>
        </p:nvPicPr>
        <p:blipFill>
          <a:blip r:embed="rId7"/>
          <a:stretch>
            <a:fillRect/>
          </a:stretch>
        </p:blipFill>
        <p:spPr>
          <a:xfrm>
            <a:off x="7465510" y="3013935"/>
            <a:ext cx="2802175" cy="3506547"/>
          </a:xfrm>
          <a:prstGeom prst="rect">
            <a:avLst/>
          </a:prstGeom>
        </p:spPr>
      </p:pic>
      <p:sp>
        <p:nvSpPr>
          <p:cNvPr id="13" name="Rectangle 12"/>
          <p:cNvSpPr/>
          <p:nvPr/>
        </p:nvSpPr>
        <p:spPr>
          <a:xfrm>
            <a:off x="9180361" y="4003433"/>
            <a:ext cx="876300" cy="22574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19707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3" grpId="1"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0" y="0"/>
            <a:ext cx="12192000" cy="1150374"/>
          </a:xfrm>
          <a:prstGeom prst="rect">
            <a:avLst/>
          </a:prstGeom>
        </p:spPr>
      </p:pic>
      <p:sp>
        <p:nvSpPr>
          <p:cNvPr id="6" name="ZoneTexte 5"/>
          <p:cNvSpPr txBox="1"/>
          <p:nvPr/>
        </p:nvSpPr>
        <p:spPr>
          <a:xfrm>
            <a:off x="0" y="0"/>
            <a:ext cx="12192000" cy="923330"/>
          </a:xfrm>
          <a:prstGeom prst="rect">
            <a:avLst/>
          </a:prstGeom>
          <a:noFill/>
        </p:spPr>
        <p:txBody>
          <a:bodyPr wrap="square" rtlCol="0">
            <a:spAutoFit/>
          </a:bodyPr>
          <a:lstStyle/>
          <a:p>
            <a:pPr algn="ctr">
              <a:spcAft>
                <a:spcPts val="2400"/>
              </a:spcAft>
            </a:pPr>
            <a:r>
              <a:rPr lang="fr-FR" sz="5400" b="1" dirty="0">
                <a:solidFill>
                  <a:schemeClr val="bg1"/>
                </a:solidFill>
              </a:rPr>
              <a:t>Sémantique d’un langage propositionnel</a:t>
            </a:r>
            <a:endParaRPr lang="fr-FR" sz="5400" b="1" dirty="0" smtClean="0">
              <a:solidFill>
                <a:schemeClr val="bg1"/>
              </a:solidFill>
            </a:endParaRPr>
          </a:p>
        </p:txBody>
      </p:sp>
      <p:sp>
        <p:nvSpPr>
          <p:cNvPr id="7" name="Rectangle 6"/>
          <p:cNvSpPr/>
          <p:nvPr/>
        </p:nvSpPr>
        <p:spPr>
          <a:xfrm>
            <a:off x="636278" y="1263896"/>
            <a:ext cx="9802427" cy="553998"/>
          </a:xfrm>
          <a:prstGeom prst="rect">
            <a:avLst/>
          </a:prstGeom>
        </p:spPr>
        <p:txBody>
          <a:bodyPr wrap="none">
            <a:spAutoFit/>
          </a:bodyPr>
          <a:lstStyle/>
          <a:p>
            <a:r>
              <a:rPr lang="fr-FR" sz="3000" b="1" dirty="0" smtClean="0">
                <a:solidFill>
                  <a:schemeClr val="accent2"/>
                </a:solidFill>
              </a:rPr>
              <a:t>Un </a:t>
            </a:r>
            <a:r>
              <a:rPr lang="fr-FR" sz="3000" b="1" dirty="0">
                <a:solidFill>
                  <a:schemeClr val="accent2"/>
                </a:solidFill>
              </a:rPr>
              <a:t>tableau récapitulatif des définitions et des concepts </a:t>
            </a:r>
            <a:r>
              <a:rPr lang="fr-FR" sz="3000" b="1" dirty="0" smtClean="0">
                <a:solidFill>
                  <a:schemeClr val="accent2"/>
                </a:solidFill>
              </a:rPr>
              <a:t>clés</a:t>
            </a:r>
            <a:endParaRPr lang="fr-FR" sz="3000" b="1" dirty="0">
              <a:solidFill>
                <a:schemeClr val="accent2"/>
              </a:solidFill>
            </a:endParaRPr>
          </a:p>
        </p:txBody>
      </p:sp>
      <p:pic>
        <p:nvPicPr>
          <p:cNvPr id="2" name="Image 1"/>
          <p:cNvPicPr>
            <a:picLocks noChangeAspect="1"/>
          </p:cNvPicPr>
          <p:nvPr/>
        </p:nvPicPr>
        <p:blipFill>
          <a:blip r:embed="rId4"/>
          <a:stretch>
            <a:fillRect/>
          </a:stretch>
        </p:blipFill>
        <p:spPr>
          <a:xfrm>
            <a:off x="1730607" y="1931416"/>
            <a:ext cx="7879494" cy="3093431"/>
          </a:xfrm>
          <a:prstGeom prst="rect">
            <a:avLst/>
          </a:prstGeom>
        </p:spPr>
      </p:pic>
    </p:spTree>
    <p:extLst>
      <p:ext uri="{BB962C8B-B14F-4D97-AF65-F5344CB8AC3E}">
        <p14:creationId xmlns:p14="http://schemas.microsoft.com/office/powerpoint/2010/main" val="356191908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0" y="0"/>
            <a:ext cx="12192000" cy="1150374"/>
          </a:xfrm>
          <a:prstGeom prst="rect">
            <a:avLst/>
          </a:prstGeom>
        </p:spPr>
      </p:pic>
      <p:sp>
        <p:nvSpPr>
          <p:cNvPr id="6" name="ZoneTexte 5"/>
          <p:cNvSpPr txBox="1"/>
          <p:nvPr/>
        </p:nvSpPr>
        <p:spPr>
          <a:xfrm>
            <a:off x="0" y="0"/>
            <a:ext cx="12192000" cy="923330"/>
          </a:xfrm>
          <a:prstGeom prst="rect">
            <a:avLst/>
          </a:prstGeom>
          <a:noFill/>
        </p:spPr>
        <p:txBody>
          <a:bodyPr wrap="square" rtlCol="0">
            <a:spAutoFit/>
          </a:bodyPr>
          <a:lstStyle/>
          <a:p>
            <a:pPr algn="ctr">
              <a:spcAft>
                <a:spcPts val="2400"/>
              </a:spcAft>
            </a:pPr>
            <a:r>
              <a:rPr lang="fr-FR" sz="5400" b="1" dirty="0">
                <a:solidFill>
                  <a:schemeClr val="bg1"/>
                </a:solidFill>
              </a:rPr>
              <a:t>Sémantique d’un langage propositionnel</a:t>
            </a:r>
            <a:endParaRPr lang="fr-FR" sz="5400" b="1" dirty="0" smtClean="0">
              <a:solidFill>
                <a:schemeClr val="bg1"/>
              </a:solidFill>
            </a:endParaRPr>
          </a:p>
        </p:txBody>
      </p:sp>
      <p:sp>
        <p:nvSpPr>
          <p:cNvPr id="9" name="Rectangle 8"/>
          <p:cNvSpPr/>
          <p:nvPr/>
        </p:nvSpPr>
        <p:spPr>
          <a:xfrm>
            <a:off x="645803" y="1216576"/>
            <a:ext cx="2144883" cy="553998"/>
          </a:xfrm>
          <a:prstGeom prst="rect">
            <a:avLst/>
          </a:prstGeom>
        </p:spPr>
        <p:txBody>
          <a:bodyPr wrap="none">
            <a:spAutoFit/>
          </a:bodyPr>
          <a:lstStyle/>
          <a:p>
            <a:r>
              <a:rPr lang="fr-FR" sz="3000" b="1" dirty="0">
                <a:solidFill>
                  <a:schemeClr val="accent2"/>
                </a:solidFill>
              </a:rPr>
              <a:t>Satisﬁabilité</a:t>
            </a:r>
          </a:p>
        </p:txBody>
      </p:sp>
      <p:pic>
        <p:nvPicPr>
          <p:cNvPr id="7" name="Image 6"/>
          <p:cNvPicPr>
            <a:picLocks noChangeAspect="1"/>
          </p:cNvPicPr>
          <p:nvPr/>
        </p:nvPicPr>
        <p:blipFill>
          <a:blip r:embed="rId4"/>
          <a:stretch>
            <a:fillRect/>
          </a:stretch>
        </p:blipFill>
        <p:spPr>
          <a:xfrm>
            <a:off x="147637" y="1933575"/>
            <a:ext cx="11896725" cy="1447800"/>
          </a:xfrm>
          <a:prstGeom prst="rect">
            <a:avLst/>
          </a:prstGeom>
        </p:spPr>
      </p:pic>
      <p:pic>
        <p:nvPicPr>
          <p:cNvPr id="11" name="Image 10"/>
          <p:cNvPicPr>
            <a:picLocks noChangeAspect="1"/>
          </p:cNvPicPr>
          <p:nvPr/>
        </p:nvPicPr>
        <p:blipFill>
          <a:blip r:embed="rId5"/>
          <a:stretch>
            <a:fillRect/>
          </a:stretch>
        </p:blipFill>
        <p:spPr>
          <a:xfrm>
            <a:off x="8205787" y="4574151"/>
            <a:ext cx="3762375" cy="2000250"/>
          </a:xfrm>
          <a:prstGeom prst="rect">
            <a:avLst/>
          </a:prstGeom>
        </p:spPr>
      </p:pic>
      <p:pic>
        <p:nvPicPr>
          <p:cNvPr id="12" name="Image 11"/>
          <p:cNvPicPr>
            <a:picLocks noChangeAspect="1"/>
          </p:cNvPicPr>
          <p:nvPr/>
        </p:nvPicPr>
        <p:blipFill>
          <a:blip r:embed="rId6"/>
          <a:stretch>
            <a:fillRect/>
          </a:stretch>
        </p:blipFill>
        <p:spPr>
          <a:xfrm>
            <a:off x="942974" y="6248400"/>
            <a:ext cx="6867525" cy="419100"/>
          </a:xfrm>
          <a:prstGeom prst="rect">
            <a:avLst/>
          </a:prstGeom>
        </p:spPr>
      </p:pic>
      <p:sp>
        <p:nvSpPr>
          <p:cNvPr id="13" name="Rectangle 12"/>
          <p:cNvSpPr/>
          <p:nvPr/>
        </p:nvSpPr>
        <p:spPr>
          <a:xfrm>
            <a:off x="645803" y="3474474"/>
            <a:ext cx="1444947" cy="477054"/>
          </a:xfrm>
          <a:prstGeom prst="rect">
            <a:avLst/>
          </a:prstGeom>
        </p:spPr>
        <p:txBody>
          <a:bodyPr wrap="none">
            <a:spAutoFit/>
          </a:bodyPr>
          <a:lstStyle/>
          <a:p>
            <a:r>
              <a:rPr lang="fr-FR" sz="2500" b="1" dirty="0" smtClean="0"/>
              <a:t>Exemples</a:t>
            </a:r>
            <a:endParaRPr lang="fr-FR" sz="2500" b="1" dirty="0"/>
          </a:p>
        </p:txBody>
      </p:sp>
      <p:grpSp>
        <p:nvGrpSpPr>
          <p:cNvPr id="16" name="Groupe 15"/>
          <p:cNvGrpSpPr/>
          <p:nvPr/>
        </p:nvGrpSpPr>
        <p:grpSpPr>
          <a:xfrm>
            <a:off x="385725" y="4130836"/>
            <a:ext cx="7348575" cy="477054"/>
            <a:chOff x="385725" y="4130836"/>
            <a:chExt cx="7348575" cy="477054"/>
          </a:xfrm>
        </p:grpSpPr>
        <p:pic>
          <p:nvPicPr>
            <p:cNvPr id="8" name="Image 7"/>
            <p:cNvPicPr>
              <a:picLocks noChangeAspect="1"/>
            </p:cNvPicPr>
            <p:nvPr/>
          </p:nvPicPr>
          <p:blipFill>
            <a:blip r:embed="rId7"/>
            <a:stretch>
              <a:fillRect/>
            </a:stretch>
          </p:blipFill>
          <p:spPr>
            <a:xfrm>
              <a:off x="781050" y="4164576"/>
              <a:ext cx="6953250" cy="409575"/>
            </a:xfrm>
            <a:prstGeom prst="rect">
              <a:avLst/>
            </a:prstGeom>
          </p:spPr>
        </p:pic>
        <p:sp>
          <p:nvSpPr>
            <p:cNvPr id="14" name="Rectangle 13"/>
            <p:cNvSpPr/>
            <p:nvPr/>
          </p:nvSpPr>
          <p:spPr>
            <a:xfrm>
              <a:off x="385725" y="4130836"/>
              <a:ext cx="431528" cy="477054"/>
            </a:xfrm>
            <a:prstGeom prst="rect">
              <a:avLst/>
            </a:prstGeom>
          </p:spPr>
          <p:txBody>
            <a:bodyPr wrap="none">
              <a:spAutoFit/>
            </a:bodyPr>
            <a:lstStyle/>
            <a:p>
              <a:r>
                <a:rPr lang="fr-FR" sz="2500" b="1" dirty="0" smtClean="0"/>
                <a:t>1.</a:t>
              </a:r>
              <a:endParaRPr lang="fr-FR" sz="2500" b="1" dirty="0"/>
            </a:p>
          </p:txBody>
        </p:sp>
      </p:grpSp>
      <p:grpSp>
        <p:nvGrpSpPr>
          <p:cNvPr id="17" name="Groupe 16"/>
          <p:cNvGrpSpPr/>
          <p:nvPr/>
        </p:nvGrpSpPr>
        <p:grpSpPr>
          <a:xfrm>
            <a:off x="395250" y="4628748"/>
            <a:ext cx="5138775" cy="477054"/>
            <a:chOff x="395250" y="4628748"/>
            <a:chExt cx="5138775" cy="477054"/>
          </a:xfrm>
        </p:grpSpPr>
        <p:pic>
          <p:nvPicPr>
            <p:cNvPr id="10" name="Image 9"/>
            <p:cNvPicPr>
              <a:picLocks noChangeAspect="1"/>
            </p:cNvPicPr>
            <p:nvPr/>
          </p:nvPicPr>
          <p:blipFill>
            <a:blip r:embed="rId8"/>
            <a:stretch>
              <a:fillRect/>
            </a:stretch>
          </p:blipFill>
          <p:spPr>
            <a:xfrm>
              <a:off x="781050" y="4667250"/>
              <a:ext cx="4752975" cy="400050"/>
            </a:xfrm>
            <a:prstGeom prst="rect">
              <a:avLst/>
            </a:prstGeom>
          </p:spPr>
        </p:pic>
        <p:sp>
          <p:nvSpPr>
            <p:cNvPr id="15" name="Rectangle 14"/>
            <p:cNvSpPr/>
            <p:nvPr/>
          </p:nvSpPr>
          <p:spPr>
            <a:xfrm>
              <a:off x="395250" y="4628748"/>
              <a:ext cx="431528" cy="477054"/>
            </a:xfrm>
            <a:prstGeom prst="rect">
              <a:avLst/>
            </a:prstGeom>
          </p:spPr>
          <p:txBody>
            <a:bodyPr wrap="none">
              <a:spAutoFit/>
            </a:bodyPr>
            <a:lstStyle/>
            <a:p>
              <a:r>
                <a:rPr lang="fr-FR" sz="2500" b="1" dirty="0" smtClean="0"/>
                <a:t>2.</a:t>
              </a:r>
              <a:endParaRPr lang="fr-FR" sz="2500" b="1" dirty="0"/>
            </a:p>
          </p:txBody>
        </p:sp>
      </p:grpSp>
    </p:spTree>
    <p:extLst>
      <p:ext uri="{BB962C8B-B14F-4D97-AF65-F5344CB8AC3E}">
        <p14:creationId xmlns:p14="http://schemas.microsoft.com/office/powerpoint/2010/main" val="278422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7"/>
                                        </p:tgtEl>
                                        <p:attrNameLst>
                                          <p:attrName>style.visibility</p:attrName>
                                        </p:attrNameLst>
                                      </p:cBhvr>
                                      <p:to>
                                        <p:strVal val="visible"/>
                                      </p:to>
                                    </p:set>
                                    <p:anim calcmode="lin" valueType="num">
                                      <p:cBhvr additive="base">
                                        <p:cTn id="13" dur="500" fill="hold"/>
                                        <p:tgtEl>
                                          <p:spTgt spid="17"/>
                                        </p:tgtEl>
                                        <p:attrNameLst>
                                          <p:attrName>ppt_x</p:attrName>
                                        </p:attrNameLst>
                                      </p:cBhvr>
                                      <p:tavLst>
                                        <p:tav tm="0">
                                          <p:val>
                                            <p:strVal val="#ppt_x"/>
                                          </p:val>
                                        </p:tav>
                                        <p:tav tm="100000">
                                          <p:val>
                                            <p:strVal val="#ppt_x"/>
                                          </p:val>
                                        </p:tav>
                                      </p:tavLst>
                                    </p:anim>
                                    <p:anim calcmode="lin" valueType="num">
                                      <p:cBhvr additive="base">
                                        <p:cTn id="1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fill="hold"/>
                                        <p:tgtEl>
                                          <p:spTgt spid="12"/>
                                        </p:tgtEl>
                                        <p:attrNameLst>
                                          <p:attrName>ppt_x</p:attrName>
                                        </p:attrNameLst>
                                      </p:cBhvr>
                                      <p:tavLst>
                                        <p:tav tm="0">
                                          <p:val>
                                            <p:strVal val="#ppt_x"/>
                                          </p:val>
                                        </p:tav>
                                        <p:tav tm="100000">
                                          <p:val>
                                            <p:strVal val="#ppt_x"/>
                                          </p:val>
                                        </p:tav>
                                      </p:tavLst>
                                    </p:anim>
                                    <p:anim calcmode="lin" valueType="num">
                                      <p:cBhvr additive="base">
                                        <p:cTn id="26"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0" y="0"/>
            <a:ext cx="12192000" cy="1150374"/>
          </a:xfrm>
          <a:prstGeom prst="rect">
            <a:avLst/>
          </a:prstGeom>
        </p:spPr>
      </p:pic>
      <p:sp>
        <p:nvSpPr>
          <p:cNvPr id="6" name="ZoneTexte 5"/>
          <p:cNvSpPr txBox="1"/>
          <p:nvPr/>
        </p:nvSpPr>
        <p:spPr>
          <a:xfrm>
            <a:off x="0" y="0"/>
            <a:ext cx="12192000" cy="923330"/>
          </a:xfrm>
          <a:prstGeom prst="rect">
            <a:avLst/>
          </a:prstGeom>
          <a:noFill/>
        </p:spPr>
        <p:txBody>
          <a:bodyPr wrap="square" rtlCol="0">
            <a:spAutoFit/>
          </a:bodyPr>
          <a:lstStyle/>
          <a:p>
            <a:pPr algn="ctr">
              <a:spcAft>
                <a:spcPts val="2400"/>
              </a:spcAft>
            </a:pPr>
            <a:r>
              <a:rPr lang="fr-FR" sz="5400" b="1" dirty="0">
                <a:solidFill>
                  <a:schemeClr val="bg1"/>
                </a:solidFill>
              </a:rPr>
              <a:t>Sémantique d’un langage propositionnel</a:t>
            </a:r>
            <a:endParaRPr lang="fr-FR" sz="5400" b="1" dirty="0" smtClean="0">
              <a:solidFill>
                <a:schemeClr val="bg1"/>
              </a:solidFill>
            </a:endParaRPr>
          </a:p>
        </p:txBody>
      </p:sp>
      <p:sp>
        <p:nvSpPr>
          <p:cNvPr id="9" name="Rectangle 8"/>
          <p:cNvSpPr/>
          <p:nvPr/>
        </p:nvSpPr>
        <p:spPr>
          <a:xfrm>
            <a:off x="645803" y="1216576"/>
            <a:ext cx="6582379" cy="553998"/>
          </a:xfrm>
          <a:prstGeom prst="rect">
            <a:avLst/>
          </a:prstGeom>
        </p:spPr>
        <p:txBody>
          <a:bodyPr wrap="none">
            <a:spAutoFit/>
          </a:bodyPr>
          <a:lstStyle/>
          <a:p>
            <a:r>
              <a:rPr lang="fr-FR" sz="3000" b="1" dirty="0">
                <a:solidFill>
                  <a:schemeClr val="accent2"/>
                </a:solidFill>
              </a:rPr>
              <a:t>Satisﬁabilité d’un ensemble de formules</a:t>
            </a:r>
          </a:p>
        </p:txBody>
      </p:sp>
      <p:pic>
        <p:nvPicPr>
          <p:cNvPr id="2" name="Image 1"/>
          <p:cNvPicPr>
            <a:picLocks noChangeAspect="1"/>
          </p:cNvPicPr>
          <p:nvPr/>
        </p:nvPicPr>
        <p:blipFill>
          <a:blip r:embed="rId4"/>
          <a:stretch>
            <a:fillRect/>
          </a:stretch>
        </p:blipFill>
        <p:spPr>
          <a:xfrm>
            <a:off x="85725" y="1905000"/>
            <a:ext cx="12020550" cy="2743200"/>
          </a:xfrm>
          <a:prstGeom prst="rect">
            <a:avLst/>
          </a:prstGeom>
        </p:spPr>
      </p:pic>
      <p:pic>
        <p:nvPicPr>
          <p:cNvPr id="3" name="Image 2"/>
          <p:cNvPicPr>
            <a:picLocks noChangeAspect="1"/>
          </p:cNvPicPr>
          <p:nvPr/>
        </p:nvPicPr>
        <p:blipFill>
          <a:blip r:embed="rId5"/>
          <a:stretch>
            <a:fillRect/>
          </a:stretch>
        </p:blipFill>
        <p:spPr>
          <a:xfrm>
            <a:off x="645803" y="5110162"/>
            <a:ext cx="6762750" cy="504825"/>
          </a:xfrm>
          <a:prstGeom prst="rect">
            <a:avLst/>
          </a:prstGeom>
        </p:spPr>
      </p:pic>
      <p:pic>
        <p:nvPicPr>
          <p:cNvPr id="4" name="Image 3"/>
          <p:cNvPicPr>
            <a:picLocks noChangeAspect="1"/>
          </p:cNvPicPr>
          <p:nvPr/>
        </p:nvPicPr>
        <p:blipFill>
          <a:blip r:embed="rId6"/>
          <a:stretch>
            <a:fillRect/>
          </a:stretch>
        </p:blipFill>
        <p:spPr>
          <a:xfrm>
            <a:off x="774692" y="5734049"/>
            <a:ext cx="6248400" cy="438150"/>
          </a:xfrm>
          <a:prstGeom prst="rect">
            <a:avLst/>
          </a:prstGeom>
        </p:spPr>
      </p:pic>
      <p:sp>
        <p:nvSpPr>
          <p:cNvPr id="25" name="Rectangle 24"/>
          <p:cNvSpPr/>
          <p:nvPr/>
        </p:nvSpPr>
        <p:spPr>
          <a:xfrm>
            <a:off x="731528" y="4544099"/>
            <a:ext cx="1444947" cy="477054"/>
          </a:xfrm>
          <a:prstGeom prst="rect">
            <a:avLst/>
          </a:prstGeom>
        </p:spPr>
        <p:txBody>
          <a:bodyPr wrap="none">
            <a:spAutoFit/>
          </a:bodyPr>
          <a:lstStyle/>
          <a:p>
            <a:r>
              <a:rPr lang="fr-FR" sz="2500" b="1" dirty="0" smtClean="0"/>
              <a:t>Exemples</a:t>
            </a:r>
            <a:endParaRPr lang="fr-FR" sz="2500" b="1" dirty="0"/>
          </a:p>
        </p:txBody>
      </p:sp>
    </p:spTree>
    <p:extLst>
      <p:ext uri="{BB962C8B-B14F-4D97-AF65-F5344CB8AC3E}">
        <p14:creationId xmlns:p14="http://schemas.microsoft.com/office/powerpoint/2010/main" val="394719316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0" y="0"/>
            <a:ext cx="12192000" cy="1150374"/>
          </a:xfrm>
          <a:prstGeom prst="rect">
            <a:avLst/>
          </a:prstGeom>
        </p:spPr>
      </p:pic>
      <p:sp>
        <p:nvSpPr>
          <p:cNvPr id="6" name="ZoneTexte 5"/>
          <p:cNvSpPr txBox="1"/>
          <p:nvPr/>
        </p:nvSpPr>
        <p:spPr>
          <a:xfrm>
            <a:off x="0" y="0"/>
            <a:ext cx="12192000" cy="923330"/>
          </a:xfrm>
          <a:prstGeom prst="rect">
            <a:avLst/>
          </a:prstGeom>
          <a:noFill/>
        </p:spPr>
        <p:txBody>
          <a:bodyPr wrap="square" rtlCol="0">
            <a:spAutoFit/>
          </a:bodyPr>
          <a:lstStyle/>
          <a:p>
            <a:pPr algn="ctr">
              <a:spcAft>
                <a:spcPts val="2400"/>
              </a:spcAft>
            </a:pPr>
            <a:r>
              <a:rPr lang="fr-FR" sz="5400" b="1" dirty="0">
                <a:solidFill>
                  <a:schemeClr val="bg1"/>
                </a:solidFill>
              </a:rPr>
              <a:t>Sémantique d’un langage propositionnel</a:t>
            </a:r>
            <a:endParaRPr lang="fr-FR" sz="5400" b="1" dirty="0" smtClean="0">
              <a:solidFill>
                <a:schemeClr val="bg1"/>
              </a:solidFill>
            </a:endParaRPr>
          </a:p>
        </p:txBody>
      </p:sp>
      <p:sp>
        <p:nvSpPr>
          <p:cNvPr id="9" name="Rectangle 8"/>
          <p:cNvSpPr/>
          <p:nvPr/>
        </p:nvSpPr>
        <p:spPr>
          <a:xfrm>
            <a:off x="645803" y="1216576"/>
            <a:ext cx="1850956" cy="553998"/>
          </a:xfrm>
          <a:prstGeom prst="rect">
            <a:avLst/>
          </a:prstGeom>
        </p:spPr>
        <p:txBody>
          <a:bodyPr wrap="none">
            <a:spAutoFit/>
          </a:bodyPr>
          <a:lstStyle/>
          <a:p>
            <a:r>
              <a:rPr lang="fr-FR" sz="3000" b="1" dirty="0">
                <a:solidFill>
                  <a:schemeClr val="accent2"/>
                </a:solidFill>
              </a:rPr>
              <a:t>Tautologie</a:t>
            </a:r>
          </a:p>
        </p:txBody>
      </p:sp>
      <p:pic>
        <p:nvPicPr>
          <p:cNvPr id="7" name="Image 6"/>
          <p:cNvPicPr>
            <a:picLocks noChangeAspect="1"/>
          </p:cNvPicPr>
          <p:nvPr/>
        </p:nvPicPr>
        <p:blipFill>
          <a:blip r:embed="rId4"/>
          <a:stretch>
            <a:fillRect/>
          </a:stretch>
        </p:blipFill>
        <p:spPr>
          <a:xfrm>
            <a:off x="119062" y="1699956"/>
            <a:ext cx="11953875" cy="923925"/>
          </a:xfrm>
          <a:prstGeom prst="rect">
            <a:avLst/>
          </a:prstGeom>
        </p:spPr>
      </p:pic>
      <p:sp>
        <p:nvSpPr>
          <p:cNvPr id="25" name="Rectangle 24"/>
          <p:cNvSpPr/>
          <p:nvPr/>
        </p:nvSpPr>
        <p:spPr>
          <a:xfrm>
            <a:off x="645803" y="2480291"/>
            <a:ext cx="1605248" cy="477054"/>
          </a:xfrm>
          <a:prstGeom prst="rect">
            <a:avLst/>
          </a:prstGeom>
        </p:spPr>
        <p:txBody>
          <a:bodyPr wrap="none">
            <a:spAutoFit/>
          </a:bodyPr>
          <a:lstStyle/>
          <a:p>
            <a:r>
              <a:rPr lang="fr-FR" sz="2500" b="1" dirty="0" smtClean="0"/>
              <a:t>Exemples :</a:t>
            </a:r>
            <a:endParaRPr lang="fr-FR" sz="2500" b="1" dirty="0"/>
          </a:p>
        </p:txBody>
      </p:sp>
      <p:pic>
        <p:nvPicPr>
          <p:cNvPr id="8" name="Image 7"/>
          <p:cNvPicPr>
            <a:picLocks noChangeAspect="1"/>
          </p:cNvPicPr>
          <p:nvPr/>
        </p:nvPicPr>
        <p:blipFill>
          <a:blip r:embed="rId5"/>
          <a:stretch>
            <a:fillRect/>
          </a:stretch>
        </p:blipFill>
        <p:spPr>
          <a:xfrm>
            <a:off x="2190750" y="2500417"/>
            <a:ext cx="5257800" cy="409575"/>
          </a:xfrm>
          <a:prstGeom prst="rect">
            <a:avLst/>
          </a:prstGeom>
        </p:spPr>
      </p:pic>
      <p:pic>
        <p:nvPicPr>
          <p:cNvPr id="10" name="Image 9"/>
          <p:cNvPicPr>
            <a:picLocks noChangeAspect="1"/>
          </p:cNvPicPr>
          <p:nvPr/>
        </p:nvPicPr>
        <p:blipFill>
          <a:blip r:embed="rId6"/>
          <a:stretch>
            <a:fillRect/>
          </a:stretch>
        </p:blipFill>
        <p:spPr>
          <a:xfrm>
            <a:off x="658434" y="3068633"/>
            <a:ext cx="3505200" cy="1962150"/>
          </a:xfrm>
          <a:prstGeom prst="rect">
            <a:avLst/>
          </a:prstGeom>
        </p:spPr>
      </p:pic>
      <p:grpSp>
        <p:nvGrpSpPr>
          <p:cNvPr id="15" name="Groupe 14"/>
          <p:cNvGrpSpPr/>
          <p:nvPr/>
        </p:nvGrpSpPr>
        <p:grpSpPr>
          <a:xfrm>
            <a:off x="645803" y="5030783"/>
            <a:ext cx="10464869" cy="1335467"/>
            <a:chOff x="591759" y="5443482"/>
            <a:chExt cx="10464869" cy="1335467"/>
          </a:xfrm>
        </p:grpSpPr>
        <p:sp>
          <p:nvSpPr>
            <p:cNvPr id="12" name="Rectangle 11"/>
            <p:cNvSpPr/>
            <p:nvPr/>
          </p:nvSpPr>
          <p:spPr>
            <a:xfrm>
              <a:off x="645803" y="5443482"/>
              <a:ext cx="1846403" cy="477054"/>
            </a:xfrm>
            <a:prstGeom prst="rect">
              <a:avLst/>
            </a:prstGeom>
          </p:spPr>
          <p:txBody>
            <a:bodyPr wrap="none">
              <a:spAutoFit/>
            </a:bodyPr>
            <a:lstStyle/>
            <a:p>
              <a:r>
                <a:rPr lang="fr-FR" sz="2500" b="1" dirty="0" smtClean="0"/>
                <a:t>Remarques :</a:t>
              </a:r>
              <a:endParaRPr lang="fr-FR" sz="2500" b="1" dirty="0"/>
            </a:p>
          </p:txBody>
        </p:sp>
        <p:pic>
          <p:nvPicPr>
            <p:cNvPr id="11" name="Image 10"/>
            <p:cNvPicPr>
              <a:picLocks noChangeAspect="1"/>
            </p:cNvPicPr>
            <p:nvPr/>
          </p:nvPicPr>
          <p:blipFill>
            <a:blip r:embed="rId7"/>
            <a:stretch>
              <a:fillRect/>
            </a:stretch>
          </p:blipFill>
          <p:spPr>
            <a:xfrm>
              <a:off x="591759" y="5924711"/>
              <a:ext cx="7315200" cy="419100"/>
            </a:xfrm>
            <a:prstGeom prst="rect">
              <a:avLst/>
            </a:prstGeom>
          </p:spPr>
        </p:pic>
        <p:pic>
          <p:nvPicPr>
            <p:cNvPr id="14" name="Image 13"/>
            <p:cNvPicPr>
              <a:picLocks noChangeAspect="1"/>
            </p:cNvPicPr>
            <p:nvPr/>
          </p:nvPicPr>
          <p:blipFill>
            <a:blip r:embed="rId8"/>
            <a:stretch>
              <a:fillRect/>
            </a:stretch>
          </p:blipFill>
          <p:spPr>
            <a:xfrm>
              <a:off x="664853" y="6350324"/>
              <a:ext cx="10391775" cy="428625"/>
            </a:xfrm>
            <a:prstGeom prst="rect">
              <a:avLst/>
            </a:prstGeom>
          </p:spPr>
        </p:pic>
      </p:grpSp>
      <p:grpSp>
        <p:nvGrpSpPr>
          <p:cNvPr id="17" name="Groupe 16"/>
          <p:cNvGrpSpPr/>
          <p:nvPr/>
        </p:nvGrpSpPr>
        <p:grpSpPr>
          <a:xfrm>
            <a:off x="739156" y="6306564"/>
            <a:ext cx="9928683" cy="477054"/>
            <a:chOff x="739156" y="6306564"/>
            <a:chExt cx="9928683" cy="477054"/>
          </a:xfrm>
        </p:grpSpPr>
        <p:pic>
          <p:nvPicPr>
            <p:cNvPr id="16" name="Image 15"/>
            <p:cNvPicPr>
              <a:picLocks noChangeAspect="1"/>
            </p:cNvPicPr>
            <p:nvPr/>
          </p:nvPicPr>
          <p:blipFill>
            <a:blip r:embed="rId9"/>
            <a:stretch>
              <a:fillRect/>
            </a:stretch>
          </p:blipFill>
          <p:spPr>
            <a:xfrm>
              <a:off x="2066764" y="6366250"/>
              <a:ext cx="8601075" cy="409575"/>
            </a:xfrm>
            <a:prstGeom prst="rect">
              <a:avLst/>
            </a:prstGeom>
          </p:spPr>
        </p:pic>
        <p:sp>
          <p:nvSpPr>
            <p:cNvPr id="18" name="Rectangle 17"/>
            <p:cNvSpPr/>
            <p:nvPr/>
          </p:nvSpPr>
          <p:spPr>
            <a:xfrm>
              <a:off x="739156" y="6306564"/>
              <a:ext cx="1327608" cy="477054"/>
            </a:xfrm>
            <a:prstGeom prst="rect">
              <a:avLst/>
            </a:prstGeom>
          </p:spPr>
          <p:txBody>
            <a:bodyPr wrap="none">
              <a:spAutoFit/>
            </a:bodyPr>
            <a:lstStyle/>
            <a:p>
              <a:r>
                <a:rPr lang="fr-FR" sz="2500" b="1" dirty="0" smtClean="0"/>
                <a:t>Lemme :</a:t>
              </a:r>
              <a:endParaRPr lang="fr-FR" sz="2500" b="1" dirty="0"/>
            </a:p>
          </p:txBody>
        </p:sp>
      </p:grpSp>
      <p:sp>
        <p:nvSpPr>
          <p:cNvPr id="2" name="Rectangle 1"/>
          <p:cNvSpPr/>
          <p:nvPr/>
        </p:nvSpPr>
        <p:spPr>
          <a:xfrm>
            <a:off x="5019675" y="2500417"/>
            <a:ext cx="2600325" cy="45692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76067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anim calcmode="lin" valueType="num">
                                      <p:cBhvr additive="base">
                                        <p:cTn id="15" dur="500" fill="hold"/>
                                        <p:tgtEl>
                                          <p:spTgt spid="25"/>
                                        </p:tgtEl>
                                        <p:attrNameLst>
                                          <p:attrName>ppt_x</p:attrName>
                                        </p:attrNameLst>
                                      </p:cBhvr>
                                      <p:tavLst>
                                        <p:tav tm="0">
                                          <p:val>
                                            <p:strVal val="#ppt_x"/>
                                          </p:val>
                                        </p:tav>
                                        <p:tav tm="100000">
                                          <p:val>
                                            <p:strVal val="#ppt_x"/>
                                          </p:val>
                                        </p:tav>
                                      </p:tavLst>
                                    </p:anim>
                                    <p:anim calcmode="lin" valueType="num">
                                      <p:cBhvr additive="base">
                                        <p:cTn id="1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anim calcmode="lin" valueType="num">
                                      <p:cBhvr additive="base">
                                        <p:cTn id="33" dur="500" fill="hold"/>
                                        <p:tgtEl>
                                          <p:spTgt spid="17"/>
                                        </p:tgtEl>
                                        <p:attrNameLst>
                                          <p:attrName>ppt_x</p:attrName>
                                        </p:attrNameLst>
                                      </p:cBhvr>
                                      <p:tavLst>
                                        <p:tav tm="0">
                                          <p:val>
                                            <p:strVal val="#ppt_x"/>
                                          </p:val>
                                        </p:tav>
                                        <p:tav tm="100000">
                                          <p:val>
                                            <p:strVal val="#ppt_x"/>
                                          </p:val>
                                        </p:tav>
                                      </p:tavLst>
                                    </p:anim>
                                    <p:anim calcmode="lin" valueType="num">
                                      <p:cBhvr additive="base">
                                        <p:cTn id="34"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0" y="0"/>
            <a:ext cx="12192000" cy="1150374"/>
          </a:xfrm>
          <a:prstGeom prst="rect">
            <a:avLst/>
          </a:prstGeom>
        </p:spPr>
      </p:pic>
      <p:sp>
        <p:nvSpPr>
          <p:cNvPr id="6" name="ZoneTexte 5"/>
          <p:cNvSpPr txBox="1"/>
          <p:nvPr/>
        </p:nvSpPr>
        <p:spPr>
          <a:xfrm>
            <a:off x="0" y="0"/>
            <a:ext cx="12192000" cy="923330"/>
          </a:xfrm>
          <a:prstGeom prst="rect">
            <a:avLst/>
          </a:prstGeom>
          <a:noFill/>
        </p:spPr>
        <p:txBody>
          <a:bodyPr wrap="square" rtlCol="0">
            <a:spAutoFit/>
          </a:bodyPr>
          <a:lstStyle/>
          <a:p>
            <a:pPr algn="ctr">
              <a:spcAft>
                <a:spcPts val="2400"/>
              </a:spcAft>
            </a:pPr>
            <a:r>
              <a:rPr lang="fr-FR" sz="5400" b="1" dirty="0" smtClean="0">
                <a:solidFill>
                  <a:schemeClr val="bg1"/>
                </a:solidFill>
              </a:rPr>
              <a:t>Introduction</a:t>
            </a:r>
          </a:p>
        </p:txBody>
      </p:sp>
      <p:pic>
        <p:nvPicPr>
          <p:cNvPr id="4" name="Image 3"/>
          <p:cNvPicPr>
            <a:picLocks noChangeAspect="1"/>
          </p:cNvPicPr>
          <p:nvPr/>
        </p:nvPicPr>
        <p:blipFill>
          <a:blip r:embed="rId3"/>
          <a:stretch>
            <a:fillRect/>
          </a:stretch>
        </p:blipFill>
        <p:spPr>
          <a:xfrm>
            <a:off x="80962" y="1533525"/>
            <a:ext cx="12030075" cy="3790950"/>
          </a:xfrm>
          <a:prstGeom prst="rect">
            <a:avLst/>
          </a:prstGeom>
        </p:spPr>
      </p:pic>
    </p:spTree>
    <p:extLst>
      <p:ext uri="{BB962C8B-B14F-4D97-AF65-F5344CB8AC3E}">
        <p14:creationId xmlns:p14="http://schemas.microsoft.com/office/powerpoint/2010/main" val="78487432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0" y="0"/>
            <a:ext cx="12192000" cy="1150374"/>
          </a:xfrm>
          <a:prstGeom prst="rect">
            <a:avLst/>
          </a:prstGeom>
        </p:spPr>
      </p:pic>
      <p:sp>
        <p:nvSpPr>
          <p:cNvPr id="6" name="ZoneTexte 5"/>
          <p:cNvSpPr txBox="1"/>
          <p:nvPr/>
        </p:nvSpPr>
        <p:spPr>
          <a:xfrm>
            <a:off x="0" y="0"/>
            <a:ext cx="12192000" cy="923330"/>
          </a:xfrm>
          <a:prstGeom prst="rect">
            <a:avLst/>
          </a:prstGeom>
          <a:noFill/>
        </p:spPr>
        <p:txBody>
          <a:bodyPr wrap="square" rtlCol="0">
            <a:spAutoFit/>
          </a:bodyPr>
          <a:lstStyle/>
          <a:p>
            <a:pPr algn="ctr">
              <a:spcAft>
                <a:spcPts val="2400"/>
              </a:spcAft>
            </a:pPr>
            <a:r>
              <a:rPr lang="fr-FR" sz="5400" b="1" dirty="0">
                <a:solidFill>
                  <a:schemeClr val="bg1"/>
                </a:solidFill>
              </a:rPr>
              <a:t>Sémantique d’un langage propositionnel</a:t>
            </a:r>
            <a:endParaRPr lang="fr-FR" sz="5400" b="1" dirty="0" smtClean="0">
              <a:solidFill>
                <a:schemeClr val="bg1"/>
              </a:solidFill>
            </a:endParaRPr>
          </a:p>
        </p:txBody>
      </p:sp>
      <p:sp>
        <p:nvSpPr>
          <p:cNvPr id="9" name="Rectangle 8"/>
          <p:cNvSpPr/>
          <p:nvPr/>
        </p:nvSpPr>
        <p:spPr>
          <a:xfrm>
            <a:off x="645803" y="1216576"/>
            <a:ext cx="5735353" cy="553998"/>
          </a:xfrm>
          <a:prstGeom prst="rect">
            <a:avLst/>
          </a:prstGeom>
        </p:spPr>
        <p:txBody>
          <a:bodyPr wrap="none">
            <a:spAutoFit/>
          </a:bodyPr>
          <a:lstStyle/>
          <a:p>
            <a:r>
              <a:rPr lang="fr-FR" sz="3000" b="1" dirty="0">
                <a:solidFill>
                  <a:schemeClr val="accent2"/>
                </a:solidFill>
              </a:rPr>
              <a:t> Equivalence et implication logique</a:t>
            </a:r>
          </a:p>
        </p:txBody>
      </p:sp>
      <p:pic>
        <p:nvPicPr>
          <p:cNvPr id="3" name="Image 2"/>
          <p:cNvPicPr>
            <a:picLocks noChangeAspect="1"/>
          </p:cNvPicPr>
          <p:nvPr/>
        </p:nvPicPr>
        <p:blipFill>
          <a:blip r:embed="rId4"/>
          <a:stretch>
            <a:fillRect/>
          </a:stretch>
        </p:blipFill>
        <p:spPr>
          <a:xfrm>
            <a:off x="802407" y="2091299"/>
            <a:ext cx="10365722" cy="3121723"/>
          </a:xfrm>
          <a:prstGeom prst="rect">
            <a:avLst/>
          </a:prstGeom>
        </p:spPr>
      </p:pic>
    </p:spTree>
    <p:extLst>
      <p:ext uri="{BB962C8B-B14F-4D97-AF65-F5344CB8AC3E}">
        <p14:creationId xmlns:p14="http://schemas.microsoft.com/office/powerpoint/2010/main" val="38961916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0" y="0"/>
            <a:ext cx="12192000" cy="1150374"/>
          </a:xfrm>
          <a:prstGeom prst="rect">
            <a:avLst/>
          </a:prstGeom>
        </p:spPr>
      </p:pic>
      <p:sp>
        <p:nvSpPr>
          <p:cNvPr id="6" name="ZoneTexte 5"/>
          <p:cNvSpPr txBox="1"/>
          <p:nvPr/>
        </p:nvSpPr>
        <p:spPr>
          <a:xfrm>
            <a:off x="0" y="0"/>
            <a:ext cx="12192000" cy="923330"/>
          </a:xfrm>
          <a:prstGeom prst="rect">
            <a:avLst/>
          </a:prstGeom>
          <a:noFill/>
        </p:spPr>
        <p:txBody>
          <a:bodyPr wrap="square" rtlCol="0">
            <a:spAutoFit/>
          </a:bodyPr>
          <a:lstStyle/>
          <a:p>
            <a:pPr algn="ctr">
              <a:spcAft>
                <a:spcPts val="2400"/>
              </a:spcAft>
            </a:pPr>
            <a:r>
              <a:rPr lang="fr-FR" sz="5400" b="1" dirty="0">
                <a:solidFill>
                  <a:schemeClr val="bg1"/>
                </a:solidFill>
              </a:rPr>
              <a:t>Sémantique d’un langage propositionnel</a:t>
            </a:r>
            <a:endParaRPr lang="fr-FR" sz="5400" b="1" dirty="0" smtClean="0">
              <a:solidFill>
                <a:schemeClr val="bg1"/>
              </a:solidFill>
            </a:endParaRPr>
          </a:p>
        </p:txBody>
      </p:sp>
      <p:sp>
        <p:nvSpPr>
          <p:cNvPr id="9" name="Rectangle 8"/>
          <p:cNvSpPr/>
          <p:nvPr/>
        </p:nvSpPr>
        <p:spPr>
          <a:xfrm>
            <a:off x="645803" y="1216576"/>
            <a:ext cx="4474045" cy="553998"/>
          </a:xfrm>
          <a:prstGeom prst="rect">
            <a:avLst/>
          </a:prstGeom>
        </p:spPr>
        <p:txBody>
          <a:bodyPr wrap="none">
            <a:spAutoFit/>
          </a:bodyPr>
          <a:lstStyle/>
          <a:p>
            <a:r>
              <a:rPr lang="fr-FR" sz="3000" b="1" dirty="0">
                <a:solidFill>
                  <a:schemeClr val="accent2"/>
                </a:solidFill>
              </a:rPr>
              <a:t>  Algèbres des propositions</a:t>
            </a:r>
          </a:p>
        </p:txBody>
      </p:sp>
      <p:pic>
        <p:nvPicPr>
          <p:cNvPr id="2" name="Image 1"/>
          <p:cNvPicPr>
            <a:picLocks noChangeAspect="1"/>
          </p:cNvPicPr>
          <p:nvPr/>
        </p:nvPicPr>
        <p:blipFill>
          <a:blip r:embed="rId4"/>
          <a:stretch>
            <a:fillRect/>
          </a:stretch>
        </p:blipFill>
        <p:spPr>
          <a:xfrm>
            <a:off x="814730" y="1836776"/>
            <a:ext cx="10118811" cy="435084"/>
          </a:xfrm>
          <a:prstGeom prst="rect">
            <a:avLst/>
          </a:prstGeom>
        </p:spPr>
      </p:pic>
      <p:grpSp>
        <p:nvGrpSpPr>
          <p:cNvPr id="8" name="Groupe 7"/>
          <p:cNvGrpSpPr/>
          <p:nvPr/>
        </p:nvGrpSpPr>
        <p:grpSpPr>
          <a:xfrm>
            <a:off x="2366962" y="2456976"/>
            <a:ext cx="7458075" cy="3905250"/>
            <a:chOff x="896380" y="2338062"/>
            <a:chExt cx="7458075" cy="3905250"/>
          </a:xfrm>
        </p:grpSpPr>
        <p:pic>
          <p:nvPicPr>
            <p:cNvPr id="4" name="Image 3"/>
            <p:cNvPicPr>
              <a:picLocks noChangeAspect="1"/>
            </p:cNvPicPr>
            <p:nvPr/>
          </p:nvPicPr>
          <p:blipFill>
            <a:blip r:embed="rId5"/>
            <a:stretch>
              <a:fillRect/>
            </a:stretch>
          </p:blipFill>
          <p:spPr>
            <a:xfrm>
              <a:off x="896380" y="2338062"/>
              <a:ext cx="7458075" cy="2943225"/>
            </a:xfrm>
            <a:prstGeom prst="rect">
              <a:avLst/>
            </a:prstGeom>
          </p:spPr>
        </p:pic>
        <p:pic>
          <p:nvPicPr>
            <p:cNvPr id="7" name="Image 6"/>
            <p:cNvPicPr>
              <a:picLocks noChangeAspect="1"/>
            </p:cNvPicPr>
            <p:nvPr/>
          </p:nvPicPr>
          <p:blipFill>
            <a:blip r:embed="rId6"/>
            <a:stretch>
              <a:fillRect/>
            </a:stretch>
          </p:blipFill>
          <p:spPr>
            <a:xfrm>
              <a:off x="924955" y="5281287"/>
              <a:ext cx="7429500" cy="962025"/>
            </a:xfrm>
            <a:prstGeom prst="rect">
              <a:avLst/>
            </a:prstGeom>
          </p:spPr>
        </p:pic>
      </p:grpSp>
    </p:spTree>
    <p:extLst>
      <p:ext uri="{BB962C8B-B14F-4D97-AF65-F5344CB8AC3E}">
        <p14:creationId xmlns:p14="http://schemas.microsoft.com/office/powerpoint/2010/main" val="126283525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0" y="0"/>
            <a:ext cx="12192000" cy="1150374"/>
          </a:xfrm>
          <a:prstGeom prst="rect">
            <a:avLst/>
          </a:prstGeom>
        </p:spPr>
      </p:pic>
      <p:sp>
        <p:nvSpPr>
          <p:cNvPr id="6" name="ZoneTexte 5"/>
          <p:cNvSpPr txBox="1"/>
          <p:nvPr/>
        </p:nvSpPr>
        <p:spPr>
          <a:xfrm>
            <a:off x="0" y="0"/>
            <a:ext cx="12192000" cy="923330"/>
          </a:xfrm>
          <a:prstGeom prst="rect">
            <a:avLst/>
          </a:prstGeom>
          <a:noFill/>
        </p:spPr>
        <p:txBody>
          <a:bodyPr wrap="square" rtlCol="0">
            <a:spAutoFit/>
          </a:bodyPr>
          <a:lstStyle/>
          <a:p>
            <a:pPr algn="ctr">
              <a:spcAft>
                <a:spcPts val="2400"/>
              </a:spcAft>
            </a:pPr>
            <a:r>
              <a:rPr lang="fr-FR" sz="5400" b="1" dirty="0">
                <a:solidFill>
                  <a:schemeClr val="bg1"/>
                </a:solidFill>
              </a:rPr>
              <a:t>Sémantique d’un langage propositionnel</a:t>
            </a:r>
            <a:endParaRPr lang="fr-FR" sz="5400" b="1" dirty="0" smtClean="0">
              <a:solidFill>
                <a:schemeClr val="bg1"/>
              </a:solidFill>
            </a:endParaRPr>
          </a:p>
        </p:txBody>
      </p:sp>
      <p:sp>
        <p:nvSpPr>
          <p:cNvPr id="9" name="Rectangle 8"/>
          <p:cNvSpPr/>
          <p:nvPr/>
        </p:nvSpPr>
        <p:spPr>
          <a:xfrm>
            <a:off x="560078" y="1073701"/>
            <a:ext cx="3591048" cy="553998"/>
          </a:xfrm>
          <a:prstGeom prst="rect">
            <a:avLst/>
          </a:prstGeom>
        </p:spPr>
        <p:txBody>
          <a:bodyPr wrap="none">
            <a:spAutoFit/>
          </a:bodyPr>
          <a:lstStyle/>
          <a:p>
            <a:r>
              <a:rPr lang="fr-FR" sz="3000" b="1" dirty="0">
                <a:solidFill>
                  <a:schemeClr val="accent2"/>
                </a:solidFill>
              </a:rPr>
              <a:t>Conséquence logique</a:t>
            </a:r>
          </a:p>
        </p:txBody>
      </p:sp>
      <p:pic>
        <p:nvPicPr>
          <p:cNvPr id="2" name="Image 1"/>
          <p:cNvPicPr>
            <a:picLocks noChangeAspect="1"/>
          </p:cNvPicPr>
          <p:nvPr/>
        </p:nvPicPr>
        <p:blipFill>
          <a:blip r:embed="rId4"/>
          <a:stretch>
            <a:fillRect/>
          </a:stretch>
        </p:blipFill>
        <p:spPr>
          <a:xfrm>
            <a:off x="166687" y="1627699"/>
            <a:ext cx="11858625" cy="3295650"/>
          </a:xfrm>
          <a:prstGeom prst="rect">
            <a:avLst/>
          </a:prstGeom>
        </p:spPr>
      </p:pic>
      <p:pic>
        <p:nvPicPr>
          <p:cNvPr id="4" name="Image 3"/>
          <p:cNvPicPr>
            <a:picLocks noChangeAspect="1"/>
          </p:cNvPicPr>
          <p:nvPr/>
        </p:nvPicPr>
        <p:blipFill>
          <a:blip r:embed="rId5"/>
          <a:stretch>
            <a:fillRect/>
          </a:stretch>
        </p:blipFill>
        <p:spPr>
          <a:xfrm>
            <a:off x="4543425" y="4923349"/>
            <a:ext cx="2705100" cy="1760867"/>
          </a:xfrm>
          <a:prstGeom prst="rect">
            <a:avLst/>
          </a:prstGeom>
        </p:spPr>
      </p:pic>
      <p:grpSp>
        <p:nvGrpSpPr>
          <p:cNvPr id="17" name="Groupe 16"/>
          <p:cNvGrpSpPr/>
          <p:nvPr/>
        </p:nvGrpSpPr>
        <p:grpSpPr>
          <a:xfrm>
            <a:off x="417203" y="4999549"/>
            <a:ext cx="3376674" cy="477054"/>
            <a:chOff x="417203" y="4923349"/>
            <a:chExt cx="3376674" cy="477054"/>
          </a:xfrm>
        </p:grpSpPr>
        <p:pic>
          <p:nvPicPr>
            <p:cNvPr id="3" name="Image 2"/>
            <p:cNvPicPr>
              <a:picLocks noChangeAspect="1"/>
            </p:cNvPicPr>
            <p:nvPr/>
          </p:nvPicPr>
          <p:blipFill>
            <a:blip r:embed="rId6"/>
            <a:stretch>
              <a:fillRect/>
            </a:stretch>
          </p:blipFill>
          <p:spPr>
            <a:xfrm>
              <a:off x="2003177" y="4961851"/>
              <a:ext cx="1790700" cy="400050"/>
            </a:xfrm>
            <a:prstGeom prst="rect">
              <a:avLst/>
            </a:prstGeom>
          </p:spPr>
        </p:pic>
        <p:sp>
          <p:nvSpPr>
            <p:cNvPr id="19" name="Rectangle 18"/>
            <p:cNvSpPr/>
            <p:nvPr/>
          </p:nvSpPr>
          <p:spPr>
            <a:xfrm>
              <a:off x="417203" y="4923349"/>
              <a:ext cx="1477007" cy="477054"/>
            </a:xfrm>
            <a:prstGeom prst="rect">
              <a:avLst/>
            </a:prstGeom>
          </p:spPr>
          <p:txBody>
            <a:bodyPr wrap="none">
              <a:spAutoFit/>
            </a:bodyPr>
            <a:lstStyle/>
            <a:p>
              <a:r>
                <a:rPr lang="fr-FR" sz="2500" b="1" dirty="0" smtClean="0"/>
                <a:t>Exemple :</a:t>
              </a:r>
              <a:endParaRPr lang="fr-FR" sz="2500" b="1" dirty="0"/>
            </a:p>
          </p:txBody>
        </p:sp>
      </p:grpSp>
    </p:spTree>
    <p:extLst>
      <p:ext uri="{BB962C8B-B14F-4D97-AF65-F5344CB8AC3E}">
        <p14:creationId xmlns:p14="http://schemas.microsoft.com/office/powerpoint/2010/main" val="155476687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0" y="0"/>
            <a:ext cx="12192000" cy="1150374"/>
          </a:xfrm>
          <a:prstGeom prst="rect">
            <a:avLst/>
          </a:prstGeom>
        </p:spPr>
      </p:pic>
      <p:sp>
        <p:nvSpPr>
          <p:cNvPr id="6" name="ZoneTexte 5"/>
          <p:cNvSpPr txBox="1"/>
          <p:nvPr/>
        </p:nvSpPr>
        <p:spPr>
          <a:xfrm>
            <a:off x="0" y="0"/>
            <a:ext cx="12192000" cy="923330"/>
          </a:xfrm>
          <a:prstGeom prst="rect">
            <a:avLst/>
          </a:prstGeom>
          <a:noFill/>
        </p:spPr>
        <p:txBody>
          <a:bodyPr wrap="square" rtlCol="0">
            <a:spAutoFit/>
          </a:bodyPr>
          <a:lstStyle/>
          <a:p>
            <a:pPr algn="ctr">
              <a:spcAft>
                <a:spcPts val="2400"/>
              </a:spcAft>
            </a:pPr>
            <a:r>
              <a:rPr lang="fr-FR" sz="5400" b="1" dirty="0">
                <a:solidFill>
                  <a:schemeClr val="bg1"/>
                </a:solidFill>
              </a:rPr>
              <a:t>Sémantique d’un langage propositionnel</a:t>
            </a:r>
            <a:endParaRPr lang="fr-FR" sz="5400" b="1" dirty="0" smtClean="0">
              <a:solidFill>
                <a:schemeClr val="bg1"/>
              </a:solidFill>
            </a:endParaRPr>
          </a:p>
        </p:txBody>
      </p:sp>
      <p:sp>
        <p:nvSpPr>
          <p:cNvPr id="9" name="Rectangle 8"/>
          <p:cNvSpPr/>
          <p:nvPr/>
        </p:nvSpPr>
        <p:spPr>
          <a:xfrm>
            <a:off x="550553" y="1150374"/>
            <a:ext cx="4313168" cy="553998"/>
          </a:xfrm>
          <a:prstGeom prst="rect">
            <a:avLst/>
          </a:prstGeom>
        </p:spPr>
        <p:txBody>
          <a:bodyPr wrap="none">
            <a:spAutoFit/>
          </a:bodyPr>
          <a:lstStyle/>
          <a:p>
            <a:r>
              <a:rPr lang="fr-FR" sz="3000" b="1" dirty="0">
                <a:solidFill>
                  <a:schemeClr val="accent2"/>
                </a:solidFill>
              </a:rPr>
              <a:t>Théorème de substitution</a:t>
            </a:r>
          </a:p>
        </p:txBody>
      </p:sp>
      <p:pic>
        <p:nvPicPr>
          <p:cNvPr id="7" name="Image 6"/>
          <p:cNvPicPr>
            <a:picLocks noChangeAspect="1"/>
          </p:cNvPicPr>
          <p:nvPr/>
        </p:nvPicPr>
        <p:blipFill>
          <a:blip r:embed="rId4"/>
          <a:stretch>
            <a:fillRect/>
          </a:stretch>
        </p:blipFill>
        <p:spPr>
          <a:xfrm>
            <a:off x="152400" y="1852612"/>
            <a:ext cx="11887200" cy="866775"/>
          </a:xfrm>
          <a:prstGeom prst="rect">
            <a:avLst/>
          </a:prstGeom>
        </p:spPr>
      </p:pic>
      <p:pic>
        <p:nvPicPr>
          <p:cNvPr id="8" name="Image 7"/>
          <p:cNvPicPr>
            <a:picLocks noChangeAspect="1"/>
          </p:cNvPicPr>
          <p:nvPr/>
        </p:nvPicPr>
        <p:blipFill>
          <a:blip r:embed="rId5"/>
          <a:stretch>
            <a:fillRect/>
          </a:stretch>
        </p:blipFill>
        <p:spPr>
          <a:xfrm>
            <a:off x="4143375" y="2867627"/>
            <a:ext cx="3733800" cy="409575"/>
          </a:xfrm>
          <a:prstGeom prst="rect">
            <a:avLst/>
          </a:prstGeom>
        </p:spPr>
      </p:pic>
      <p:grpSp>
        <p:nvGrpSpPr>
          <p:cNvPr id="4" name="Groupe 3"/>
          <p:cNvGrpSpPr/>
          <p:nvPr/>
        </p:nvGrpSpPr>
        <p:grpSpPr>
          <a:xfrm>
            <a:off x="448953" y="4969699"/>
            <a:ext cx="11590647" cy="1807540"/>
            <a:chOff x="448953" y="4969699"/>
            <a:chExt cx="11590647" cy="1807540"/>
          </a:xfrm>
        </p:grpSpPr>
        <p:pic>
          <p:nvPicPr>
            <p:cNvPr id="10" name="Image 9"/>
            <p:cNvPicPr>
              <a:picLocks noChangeAspect="1"/>
            </p:cNvPicPr>
            <p:nvPr/>
          </p:nvPicPr>
          <p:blipFill>
            <a:blip r:embed="rId6"/>
            <a:stretch>
              <a:fillRect/>
            </a:stretch>
          </p:blipFill>
          <p:spPr>
            <a:xfrm>
              <a:off x="465302" y="5446753"/>
              <a:ext cx="11574298" cy="1330486"/>
            </a:xfrm>
            <a:prstGeom prst="rect">
              <a:avLst/>
            </a:prstGeom>
          </p:spPr>
        </p:pic>
        <p:sp>
          <p:nvSpPr>
            <p:cNvPr id="13" name="Rectangle 12"/>
            <p:cNvSpPr/>
            <p:nvPr/>
          </p:nvSpPr>
          <p:spPr>
            <a:xfrm>
              <a:off x="448953" y="4969699"/>
              <a:ext cx="1711046" cy="477054"/>
            </a:xfrm>
            <a:prstGeom prst="rect">
              <a:avLst/>
            </a:prstGeom>
          </p:spPr>
          <p:txBody>
            <a:bodyPr wrap="none">
              <a:spAutoFit/>
            </a:bodyPr>
            <a:lstStyle/>
            <a:p>
              <a:r>
                <a:rPr lang="fr-FR" sz="2500" b="1" dirty="0" smtClean="0"/>
                <a:t>Exemple 2 :</a:t>
              </a:r>
              <a:endParaRPr lang="fr-FR" sz="2500" b="1" dirty="0"/>
            </a:p>
          </p:txBody>
        </p:sp>
      </p:grpSp>
      <p:grpSp>
        <p:nvGrpSpPr>
          <p:cNvPr id="3" name="Groupe 2"/>
          <p:cNvGrpSpPr/>
          <p:nvPr/>
        </p:nvGrpSpPr>
        <p:grpSpPr>
          <a:xfrm>
            <a:off x="448953" y="3408040"/>
            <a:ext cx="11489047" cy="1525877"/>
            <a:chOff x="448953" y="3408040"/>
            <a:chExt cx="11489047" cy="1525877"/>
          </a:xfrm>
        </p:grpSpPr>
        <p:sp>
          <p:nvSpPr>
            <p:cNvPr id="12" name="Rectangle 11"/>
            <p:cNvSpPr/>
            <p:nvPr/>
          </p:nvSpPr>
          <p:spPr>
            <a:xfrm>
              <a:off x="448953" y="3825921"/>
              <a:ext cx="11489047" cy="1107996"/>
            </a:xfrm>
            <a:prstGeom prst="rect">
              <a:avLst/>
            </a:prstGeom>
          </p:spPr>
          <p:txBody>
            <a:bodyPr wrap="square">
              <a:spAutoFit/>
            </a:bodyPr>
            <a:lstStyle/>
            <a:p>
              <a:pPr algn="just"/>
              <a:r>
                <a:rPr lang="fr-FR" sz="2200" dirty="0" smtClean="0"/>
                <a:t>On </a:t>
              </a:r>
              <a:r>
                <a:rPr lang="fr-FR" sz="2200" dirty="0"/>
                <a:t>sait que c’est toujours </a:t>
              </a:r>
              <a:r>
                <a:rPr lang="fr-FR" sz="2200" b="1" dirty="0"/>
                <a:t>vrai</a:t>
              </a:r>
              <a:r>
                <a:rPr lang="fr-FR" sz="2200" dirty="0"/>
                <a:t>.</a:t>
              </a:r>
            </a:p>
            <a:p>
              <a:pPr algn="just"/>
              <a:r>
                <a:rPr lang="fr-FR" sz="2200" dirty="0"/>
                <a:t>Si on remplace x par </a:t>
              </a:r>
              <a:r>
                <a:rPr lang="fr-FR" sz="2200" dirty="0" smtClean="0"/>
                <a:t>p ∧ </a:t>
              </a:r>
              <a:r>
                <a:rPr lang="fr-FR" sz="2200" dirty="0" err="1" smtClean="0"/>
                <a:t>qp</a:t>
              </a:r>
              <a:r>
                <a:rPr lang="fr-FR" sz="2200" dirty="0"/>
                <a:t>, on obtient </a:t>
              </a:r>
              <a:r>
                <a:rPr lang="fr-FR" sz="2200" dirty="0" smtClean="0"/>
                <a:t>: (p ∧ q) ∨ ¬(p ∧ q). Cette </a:t>
              </a:r>
              <a:r>
                <a:rPr lang="fr-FR" sz="2200" dirty="0"/>
                <a:t>nouvelle formule reste une tautologie, </a:t>
              </a:r>
              <a:r>
                <a:rPr lang="fr-FR" sz="2200" b="1" dirty="0"/>
                <a:t>car sa structure logique est préservée</a:t>
              </a:r>
              <a:r>
                <a:rPr lang="fr-FR" sz="2200" dirty="0" smtClean="0"/>
                <a:t>.</a:t>
              </a:r>
              <a:endParaRPr lang="fr-FR" sz="2200" dirty="0"/>
            </a:p>
          </p:txBody>
        </p:sp>
        <p:sp>
          <p:nvSpPr>
            <p:cNvPr id="14" name="Rectangle 13"/>
            <p:cNvSpPr/>
            <p:nvPr/>
          </p:nvSpPr>
          <p:spPr>
            <a:xfrm>
              <a:off x="448953" y="3408040"/>
              <a:ext cx="5868401" cy="477054"/>
            </a:xfrm>
            <a:prstGeom prst="rect">
              <a:avLst/>
            </a:prstGeom>
          </p:spPr>
          <p:txBody>
            <a:bodyPr wrap="none">
              <a:spAutoFit/>
            </a:bodyPr>
            <a:lstStyle/>
            <a:p>
              <a:r>
                <a:rPr lang="fr-FR" sz="2500" b="1" dirty="0" smtClean="0"/>
                <a:t>Exemple 1 : </a:t>
              </a:r>
              <a:r>
                <a:rPr lang="fr-FR" sz="2200" dirty="0"/>
                <a:t>Considérons la formule </a:t>
              </a:r>
              <a:r>
                <a:rPr lang="fr-FR" sz="2200" dirty="0" smtClean="0"/>
                <a:t>: </a:t>
              </a:r>
              <a:r>
                <a:rPr lang="el-GR" sz="2200" dirty="0"/>
                <a:t>Β</a:t>
              </a:r>
              <a:r>
                <a:rPr lang="fr-FR" sz="2200" dirty="0"/>
                <a:t> </a:t>
              </a:r>
              <a:r>
                <a:rPr lang="el-GR" sz="2200" dirty="0"/>
                <a:t>=</a:t>
              </a:r>
              <a:r>
                <a:rPr lang="fr-FR" sz="2200" dirty="0"/>
                <a:t> x ∨ ¬x. </a:t>
              </a:r>
              <a:endParaRPr lang="fr-FR" sz="2500" b="1" dirty="0"/>
            </a:p>
          </p:txBody>
        </p:sp>
      </p:grpSp>
    </p:spTree>
    <p:extLst>
      <p:ext uri="{BB962C8B-B14F-4D97-AF65-F5344CB8AC3E}">
        <p14:creationId xmlns:p14="http://schemas.microsoft.com/office/powerpoint/2010/main" val="22293204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0" y="0"/>
            <a:ext cx="12192000" cy="1150374"/>
          </a:xfrm>
          <a:prstGeom prst="rect">
            <a:avLst/>
          </a:prstGeom>
        </p:spPr>
      </p:pic>
      <p:sp>
        <p:nvSpPr>
          <p:cNvPr id="6" name="ZoneTexte 5"/>
          <p:cNvSpPr txBox="1"/>
          <p:nvPr/>
        </p:nvSpPr>
        <p:spPr>
          <a:xfrm>
            <a:off x="0" y="0"/>
            <a:ext cx="12192000" cy="923330"/>
          </a:xfrm>
          <a:prstGeom prst="rect">
            <a:avLst/>
          </a:prstGeom>
          <a:noFill/>
        </p:spPr>
        <p:txBody>
          <a:bodyPr wrap="square" rtlCol="0">
            <a:spAutoFit/>
          </a:bodyPr>
          <a:lstStyle/>
          <a:p>
            <a:pPr algn="ctr">
              <a:spcAft>
                <a:spcPts val="2400"/>
              </a:spcAft>
            </a:pPr>
            <a:r>
              <a:rPr lang="fr-FR" sz="5400" b="1" dirty="0">
                <a:solidFill>
                  <a:schemeClr val="bg1"/>
                </a:solidFill>
              </a:rPr>
              <a:t>Sémantique d’un langage propositionnel</a:t>
            </a:r>
            <a:endParaRPr lang="fr-FR" sz="5400" b="1" dirty="0" smtClean="0">
              <a:solidFill>
                <a:schemeClr val="bg1"/>
              </a:solidFill>
            </a:endParaRPr>
          </a:p>
        </p:txBody>
      </p:sp>
      <p:sp>
        <p:nvSpPr>
          <p:cNvPr id="9" name="Rectangle 8"/>
          <p:cNvSpPr/>
          <p:nvPr/>
        </p:nvSpPr>
        <p:spPr>
          <a:xfrm>
            <a:off x="550553" y="1150374"/>
            <a:ext cx="4715393" cy="553998"/>
          </a:xfrm>
          <a:prstGeom prst="rect">
            <a:avLst/>
          </a:prstGeom>
        </p:spPr>
        <p:txBody>
          <a:bodyPr wrap="none">
            <a:spAutoFit/>
          </a:bodyPr>
          <a:lstStyle/>
          <a:p>
            <a:r>
              <a:rPr lang="fr-FR" sz="3000" b="1" dirty="0">
                <a:solidFill>
                  <a:schemeClr val="accent2"/>
                </a:solidFill>
              </a:rPr>
              <a:t>Théorème de remplacement</a:t>
            </a:r>
          </a:p>
        </p:txBody>
      </p:sp>
      <p:pic>
        <p:nvPicPr>
          <p:cNvPr id="2" name="Image 1"/>
          <p:cNvPicPr>
            <a:picLocks noChangeAspect="1"/>
          </p:cNvPicPr>
          <p:nvPr/>
        </p:nvPicPr>
        <p:blipFill>
          <a:blip r:embed="rId4"/>
          <a:stretch>
            <a:fillRect/>
          </a:stretch>
        </p:blipFill>
        <p:spPr>
          <a:xfrm>
            <a:off x="712477" y="1751648"/>
            <a:ext cx="11226223" cy="1172250"/>
          </a:xfrm>
          <a:prstGeom prst="rect">
            <a:avLst/>
          </a:prstGeom>
        </p:spPr>
      </p:pic>
      <p:pic>
        <p:nvPicPr>
          <p:cNvPr id="3" name="Image 2"/>
          <p:cNvPicPr>
            <a:picLocks noChangeAspect="1"/>
          </p:cNvPicPr>
          <p:nvPr/>
        </p:nvPicPr>
        <p:blipFill>
          <a:blip r:embed="rId5"/>
          <a:stretch>
            <a:fillRect/>
          </a:stretch>
        </p:blipFill>
        <p:spPr>
          <a:xfrm>
            <a:off x="4628989" y="3083812"/>
            <a:ext cx="3916544" cy="396496"/>
          </a:xfrm>
          <a:prstGeom prst="rect">
            <a:avLst/>
          </a:prstGeom>
        </p:spPr>
      </p:pic>
      <p:pic>
        <p:nvPicPr>
          <p:cNvPr id="4" name="Image 3"/>
          <p:cNvPicPr>
            <a:picLocks noChangeAspect="1"/>
          </p:cNvPicPr>
          <p:nvPr/>
        </p:nvPicPr>
        <p:blipFill>
          <a:blip r:embed="rId6"/>
          <a:stretch>
            <a:fillRect/>
          </a:stretch>
        </p:blipFill>
        <p:spPr>
          <a:xfrm>
            <a:off x="712477" y="4209608"/>
            <a:ext cx="9614640" cy="1295265"/>
          </a:xfrm>
          <a:prstGeom prst="rect">
            <a:avLst/>
          </a:prstGeom>
        </p:spPr>
      </p:pic>
      <p:sp>
        <p:nvSpPr>
          <p:cNvPr id="10" name="Rectangle 9"/>
          <p:cNvSpPr/>
          <p:nvPr/>
        </p:nvSpPr>
        <p:spPr>
          <a:xfrm>
            <a:off x="620113" y="3640222"/>
            <a:ext cx="1711046" cy="477054"/>
          </a:xfrm>
          <a:prstGeom prst="rect">
            <a:avLst/>
          </a:prstGeom>
        </p:spPr>
        <p:txBody>
          <a:bodyPr wrap="none">
            <a:spAutoFit/>
          </a:bodyPr>
          <a:lstStyle/>
          <a:p>
            <a:r>
              <a:rPr lang="fr-FR" sz="2500" b="1" dirty="0" smtClean="0"/>
              <a:t>Exemple 1 :</a:t>
            </a:r>
            <a:endParaRPr lang="fr-FR" sz="2500" b="1" dirty="0"/>
          </a:p>
        </p:txBody>
      </p:sp>
    </p:spTree>
    <p:extLst>
      <p:ext uri="{BB962C8B-B14F-4D97-AF65-F5344CB8AC3E}">
        <p14:creationId xmlns:p14="http://schemas.microsoft.com/office/powerpoint/2010/main" val="50708560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0" y="0"/>
            <a:ext cx="12192000" cy="1150374"/>
          </a:xfrm>
          <a:prstGeom prst="rect">
            <a:avLst/>
          </a:prstGeom>
        </p:spPr>
      </p:pic>
      <p:sp>
        <p:nvSpPr>
          <p:cNvPr id="6" name="ZoneTexte 5"/>
          <p:cNvSpPr txBox="1"/>
          <p:nvPr/>
        </p:nvSpPr>
        <p:spPr>
          <a:xfrm>
            <a:off x="0" y="0"/>
            <a:ext cx="12192000" cy="923330"/>
          </a:xfrm>
          <a:prstGeom prst="rect">
            <a:avLst/>
          </a:prstGeom>
          <a:noFill/>
        </p:spPr>
        <p:txBody>
          <a:bodyPr wrap="square" rtlCol="0">
            <a:spAutoFit/>
          </a:bodyPr>
          <a:lstStyle/>
          <a:p>
            <a:pPr algn="ctr">
              <a:spcAft>
                <a:spcPts val="2400"/>
              </a:spcAft>
            </a:pPr>
            <a:r>
              <a:rPr lang="fr-FR" sz="5400" b="1" dirty="0">
                <a:solidFill>
                  <a:schemeClr val="bg1"/>
                </a:solidFill>
              </a:rPr>
              <a:t>Sémantique d’un langage propositionnel</a:t>
            </a:r>
            <a:endParaRPr lang="fr-FR" sz="5400" b="1" dirty="0" smtClean="0">
              <a:solidFill>
                <a:schemeClr val="bg1"/>
              </a:solidFill>
            </a:endParaRPr>
          </a:p>
        </p:txBody>
      </p:sp>
      <p:sp>
        <p:nvSpPr>
          <p:cNvPr id="9" name="Rectangle 8"/>
          <p:cNvSpPr/>
          <p:nvPr/>
        </p:nvSpPr>
        <p:spPr>
          <a:xfrm>
            <a:off x="550553" y="1150374"/>
            <a:ext cx="1984133" cy="553998"/>
          </a:xfrm>
          <a:prstGeom prst="rect">
            <a:avLst/>
          </a:prstGeom>
        </p:spPr>
        <p:txBody>
          <a:bodyPr wrap="none">
            <a:spAutoFit/>
          </a:bodyPr>
          <a:lstStyle/>
          <a:p>
            <a:r>
              <a:rPr lang="fr-FR" sz="3000" b="1" dirty="0" smtClean="0">
                <a:solidFill>
                  <a:schemeClr val="accent2"/>
                </a:solidFill>
              </a:rPr>
              <a:t>Remarques</a:t>
            </a:r>
            <a:endParaRPr lang="fr-FR" sz="3000" b="1" dirty="0">
              <a:solidFill>
                <a:schemeClr val="accent2"/>
              </a:solidFill>
            </a:endParaRPr>
          </a:p>
        </p:txBody>
      </p:sp>
      <p:pic>
        <p:nvPicPr>
          <p:cNvPr id="7" name="Image 6"/>
          <p:cNvPicPr>
            <a:picLocks noChangeAspect="1"/>
          </p:cNvPicPr>
          <p:nvPr/>
        </p:nvPicPr>
        <p:blipFill>
          <a:blip r:embed="rId4"/>
          <a:stretch>
            <a:fillRect/>
          </a:stretch>
        </p:blipFill>
        <p:spPr>
          <a:xfrm>
            <a:off x="569603" y="1783778"/>
            <a:ext cx="9867900" cy="771525"/>
          </a:xfrm>
          <a:prstGeom prst="rect">
            <a:avLst/>
          </a:prstGeom>
        </p:spPr>
      </p:pic>
      <p:grpSp>
        <p:nvGrpSpPr>
          <p:cNvPr id="11" name="Groupe 10"/>
          <p:cNvGrpSpPr/>
          <p:nvPr/>
        </p:nvGrpSpPr>
        <p:grpSpPr>
          <a:xfrm>
            <a:off x="895350" y="2733675"/>
            <a:ext cx="8058150" cy="3171825"/>
            <a:chOff x="895350" y="2733675"/>
            <a:chExt cx="8058150" cy="3171825"/>
          </a:xfrm>
        </p:grpSpPr>
        <p:pic>
          <p:nvPicPr>
            <p:cNvPr id="8" name="Image 7"/>
            <p:cNvPicPr>
              <a:picLocks noChangeAspect="1"/>
            </p:cNvPicPr>
            <p:nvPr/>
          </p:nvPicPr>
          <p:blipFill>
            <a:blip r:embed="rId5"/>
            <a:stretch>
              <a:fillRect/>
            </a:stretch>
          </p:blipFill>
          <p:spPr>
            <a:xfrm>
              <a:off x="895350" y="2733675"/>
              <a:ext cx="8058150" cy="2705100"/>
            </a:xfrm>
            <a:prstGeom prst="rect">
              <a:avLst/>
            </a:prstGeom>
          </p:spPr>
        </p:pic>
        <p:pic>
          <p:nvPicPr>
            <p:cNvPr id="10" name="Image 9"/>
            <p:cNvPicPr>
              <a:picLocks noChangeAspect="1"/>
            </p:cNvPicPr>
            <p:nvPr/>
          </p:nvPicPr>
          <p:blipFill>
            <a:blip r:embed="rId6"/>
            <a:stretch>
              <a:fillRect/>
            </a:stretch>
          </p:blipFill>
          <p:spPr>
            <a:xfrm>
              <a:off x="895350" y="5438775"/>
              <a:ext cx="4933950" cy="466725"/>
            </a:xfrm>
            <a:prstGeom prst="rect">
              <a:avLst/>
            </a:prstGeom>
          </p:spPr>
        </p:pic>
      </p:grpSp>
    </p:spTree>
    <p:extLst>
      <p:ext uri="{BB962C8B-B14F-4D97-AF65-F5344CB8AC3E}">
        <p14:creationId xmlns:p14="http://schemas.microsoft.com/office/powerpoint/2010/main" val="7856175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0" y="0"/>
            <a:ext cx="12192000" cy="1150374"/>
          </a:xfrm>
          <a:prstGeom prst="rect">
            <a:avLst/>
          </a:prstGeom>
        </p:spPr>
      </p:pic>
      <p:sp>
        <p:nvSpPr>
          <p:cNvPr id="6" name="ZoneTexte 5"/>
          <p:cNvSpPr txBox="1"/>
          <p:nvPr/>
        </p:nvSpPr>
        <p:spPr>
          <a:xfrm>
            <a:off x="0" y="0"/>
            <a:ext cx="12192000" cy="923330"/>
          </a:xfrm>
          <a:prstGeom prst="rect">
            <a:avLst/>
          </a:prstGeom>
          <a:noFill/>
        </p:spPr>
        <p:txBody>
          <a:bodyPr wrap="square" rtlCol="0">
            <a:spAutoFit/>
          </a:bodyPr>
          <a:lstStyle/>
          <a:p>
            <a:pPr algn="ctr">
              <a:spcAft>
                <a:spcPts val="2400"/>
              </a:spcAft>
            </a:pPr>
            <a:r>
              <a:rPr lang="fr-FR" sz="5400" b="1" dirty="0">
                <a:solidFill>
                  <a:schemeClr val="bg1"/>
                </a:solidFill>
              </a:rPr>
              <a:t>Sémantique d’un langage propositionnel</a:t>
            </a:r>
            <a:endParaRPr lang="fr-FR" sz="5400" b="1" dirty="0" smtClean="0">
              <a:solidFill>
                <a:schemeClr val="bg1"/>
              </a:solidFill>
            </a:endParaRPr>
          </a:p>
        </p:txBody>
      </p:sp>
      <p:sp>
        <p:nvSpPr>
          <p:cNvPr id="9" name="Rectangle 8"/>
          <p:cNvSpPr/>
          <p:nvPr/>
        </p:nvSpPr>
        <p:spPr>
          <a:xfrm>
            <a:off x="550553" y="1150374"/>
            <a:ext cx="1984133" cy="553998"/>
          </a:xfrm>
          <a:prstGeom prst="rect">
            <a:avLst/>
          </a:prstGeom>
        </p:spPr>
        <p:txBody>
          <a:bodyPr wrap="none">
            <a:spAutoFit/>
          </a:bodyPr>
          <a:lstStyle/>
          <a:p>
            <a:r>
              <a:rPr lang="fr-FR" sz="3000" b="1" dirty="0" smtClean="0">
                <a:solidFill>
                  <a:schemeClr val="accent2"/>
                </a:solidFill>
              </a:rPr>
              <a:t>Remarques</a:t>
            </a:r>
            <a:endParaRPr lang="fr-FR" sz="3000" b="1" dirty="0">
              <a:solidFill>
                <a:schemeClr val="accent2"/>
              </a:solidFill>
            </a:endParaRPr>
          </a:p>
        </p:txBody>
      </p:sp>
      <p:pic>
        <p:nvPicPr>
          <p:cNvPr id="2" name="Image 1"/>
          <p:cNvPicPr>
            <a:picLocks noChangeAspect="1"/>
          </p:cNvPicPr>
          <p:nvPr/>
        </p:nvPicPr>
        <p:blipFill>
          <a:blip r:embed="rId4"/>
          <a:stretch>
            <a:fillRect/>
          </a:stretch>
        </p:blipFill>
        <p:spPr>
          <a:xfrm>
            <a:off x="619125" y="1819275"/>
            <a:ext cx="9944100" cy="4171950"/>
          </a:xfrm>
          <a:prstGeom prst="rect">
            <a:avLst/>
          </a:prstGeom>
        </p:spPr>
      </p:pic>
    </p:spTree>
    <p:extLst>
      <p:ext uri="{BB962C8B-B14F-4D97-AF65-F5344CB8AC3E}">
        <p14:creationId xmlns:p14="http://schemas.microsoft.com/office/powerpoint/2010/main" val="305924026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0" y="0"/>
            <a:ext cx="12192000" cy="1150374"/>
          </a:xfrm>
          <a:prstGeom prst="rect">
            <a:avLst/>
          </a:prstGeom>
        </p:spPr>
      </p:pic>
      <p:sp>
        <p:nvSpPr>
          <p:cNvPr id="6" name="ZoneTexte 5"/>
          <p:cNvSpPr txBox="1"/>
          <p:nvPr/>
        </p:nvSpPr>
        <p:spPr>
          <a:xfrm>
            <a:off x="0" y="0"/>
            <a:ext cx="12192000" cy="923330"/>
          </a:xfrm>
          <a:prstGeom prst="rect">
            <a:avLst/>
          </a:prstGeom>
          <a:noFill/>
        </p:spPr>
        <p:txBody>
          <a:bodyPr wrap="square" rtlCol="0">
            <a:spAutoFit/>
          </a:bodyPr>
          <a:lstStyle/>
          <a:p>
            <a:pPr algn="ctr">
              <a:spcAft>
                <a:spcPts val="2400"/>
              </a:spcAft>
            </a:pPr>
            <a:r>
              <a:rPr lang="fr-FR" sz="5400" b="1" dirty="0">
                <a:solidFill>
                  <a:schemeClr val="bg1"/>
                </a:solidFill>
              </a:rPr>
              <a:t>Sémantique d’un langage propositionnel</a:t>
            </a:r>
            <a:endParaRPr lang="fr-FR" sz="5400" b="1" dirty="0" smtClean="0">
              <a:solidFill>
                <a:schemeClr val="bg1"/>
              </a:solidFill>
            </a:endParaRPr>
          </a:p>
        </p:txBody>
      </p:sp>
      <p:sp>
        <p:nvSpPr>
          <p:cNvPr id="9" name="Rectangle 8"/>
          <p:cNvSpPr/>
          <p:nvPr/>
        </p:nvSpPr>
        <p:spPr>
          <a:xfrm>
            <a:off x="550553" y="1150374"/>
            <a:ext cx="5046766" cy="553998"/>
          </a:xfrm>
          <a:prstGeom prst="rect">
            <a:avLst/>
          </a:prstGeom>
        </p:spPr>
        <p:txBody>
          <a:bodyPr wrap="none">
            <a:spAutoFit/>
          </a:bodyPr>
          <a:lstStyle/>
          <a:p>
            <a:r>
              <a:rPr lang="fr-FR" sz="3000" b="1" dirty="0" smtClean="0">
                <a:solidFill>
                  <a:schemeClr val="accent2"/>
                </a:solidFill>
              </a:rPr>
              <a:t>Axiomes et règles d’inférences</a:t>
            </a:r>
            <a:endParaRPr lang="fr-FR" sz="3000" b="1" dirty="0">
              <a:solidFill>
                <a:schemeClr val="accent2"/>
              </a:solidFill>
            </a:endParaRPr>
          </a:p>
        </p:txBody>
      </p:sp>
      <p:pic>
        <p:nvPicPr>
          <p:cNvPr id="3" name="Image 2"/>
          <p:cNvPicPr>
            <a:picLocks noChangeAspect="1"/>
          </p:cNvPicPr>
          <p:nvPr/>
        </p:nvPicPr>
        <p:blipFill>
          <a:blip r:embed="rId4"/>
          <a:stretch>
            <a:fillRect/>
          </a:stretch>
        </p:blipFill>
        <p:spPr>
          <a:xfrm>
            <a:off x="162834" y="1800054"/>
            <a:ext cx="5399679" cy="311948"/>
          </a:xfrm>
          <a:prstGeom prst="rect">
            <a:avLst/>
          </a:prstGeom>
        </p:spPr>
      </p:pic>
      <p:pic>
        <p:nvPicPr>
          <p:cNvPr id="4" name="Image 3"/>
          <p:cNvPicPr>
            <a:picLocks noChangeAspect="1"/>
          </p:cNvPicPr>
          <p:nvPr/>
        </p:nvPicPr>
        <p:blipFill>
          <a:blip r:embed="rId5"/>
          <a:stretch>
            <a:fillRect/>
          </a:stretch>
        </p:blipFill>
        <p:spPr>
          <a:xfrm>
            <a:off x="197640" y="2385589"/>
            <a:ext cx="4915897" cy="1479321"/>
          </a:xfrm>
          <a:prstGeom prst="rect">
            <a:avLst/>
          </a:prstGeom>
        </p:spPr>
      </p:pic>
      <p:pic>
        <p:nvPicPr>
          <p:cNvPr id="7" name="Image 6"/>
          <p:cNvPicPr>
            <a:picLocks noChangeAspect="1"/>
          </p:cNvPicPr>
          <p:nvPr/>
        </p:nvPicPr>
        <p:blipFill>
          <a:blip r:embed="rId6"/>
          <a:stretch>
            <a:fillRect/>
          </a:stretch>
        </p:blipFill>
        <p:spPr>
          <a:xfrm>
            <a:off x="368848" y="4310363"/>
            <a:ext cx="3312785" cy="1965948"/>
          </a:xfrm>
          <a:prstGeom prst="rect">
            <a:avLst/>
          </a:prstGeom>
        </p:spPr>
      </p:pic>
      <p:sp>
        <p:nvSpPr>
          <p:cNvPr id="14" name="Rectangle 13"/>
          <p:cNvSpPr/>
          <p:nvPr/>
        </p:nvSpPr>
        <p:spPr>
          <a:xfrm>
            <a:off x="5562513" y="1147679"/>
            <a:ext cx="6384246" cy="2246769"/>
          </a:xfrm>
          <a:prstGeom prst="rect">
            <a:avLst/>
          </a:prstGeom>
        </p:spPr>
        <p:txBody>
          <a:bodyPr wrap="square">
            <a:spAutoFit/>
          </a:bodyPr>
          <a:lstStyle/>
          <a:p>
            <a:pPr algn="just"/>
            <a:r>
              <a:rPr lang="fr-FR" sz="1400" dirty="0"/>
              <a:t>A1 : Cela signifie que </a:t>
            </a:r>
            <a:r>
              <a:rPr lang="fr-FR" sz="1400" b="1" dirty="0"/>
              <a:t>si P est vrai, alors peu importe Q, on peut en déduire P</a:t>
            </a:r>
            <a:r>
              <a:rPr lang="fr-FR" sz="1400" dirty="0"/>
              <a:t>. Si "il pleut" (P) est vrai, alors "si je vais dehors, il pleut" (Q→P) est aussi vrai, </a:t>
            </a:r>
            <a:r>
              <a:rPr lang="fr-FR" sz="1400" b="1" dirty="0"/>
              <a:t>quelle que soit la valeur de Q</a:t>
            </a:r>
            <a:r>
              <a:rPr lang="fr-FR" sz="1400" dirty="0" smtClean="0"/>
              <a:t>.</a:t>
            </a:r>
          </a:p>
          <a:p>
            <a:pPr algn="just"/>
            <a:endParaRPr lang="fr-FR" sz="1400" dirty="0"/>
          </a:p>
          <a:p>
            <a:pPr algn="just"/>
            <a:r>
              <a:rPr lang="fr-FR" sz="1400" dirty="0"/>
              <a:t>A2 : Cet axiome encode une </a:t>
            </a:r>
            <a:r>
              <a:rPr lang="fr-FR" sz="1400" b="1" dirty="0"/>
              <a:t>règle de transitivité de l'implication</a:t>
            </a:r>
            <a:r>
              <a:rPr lang="fr-FR" sz="1400" dirty="0"/>
              <a:t>.</a:t>
            </a:r>
          </a:p>
          <a:p>
            <a:pPr algn="just"/>
            <a:r>
              <a:rPr lang="fr-FR" sz="1400" dirty="0"/>
              <a:t>Il signifie que </a:t>
            </a:r>
            <a:r>
              <a:rPr lang="fr-FR" sz="1400" b="1" dirty="0"/>
              <a:t>si P implique Q, alors si P implique que Q implique R, on peut conclure que P implique directement R</a:t>
            </a:r>
            <a:r>
              <a:rPr lang="fr-FR" sz="1400" dirty="0"/>
              <a:t>. Supposons que "si j'étudie" (P), alors "je réussis" (Q). P→Q. Supposons aussi que "si j'étudie, alors si je réussis, je trouve un emploi" P→(Q→R</a:t>
            </a:r>
            <a:r>
              <a:rPr lang="fr-FR" sz="1400" dirty="0" smtClean="0"/>
              <a:t>). </a:t>
            </a:r>
            <a:r>
              <a:rPr lang="fr-FR" sz="1400" dirty="0"/>
              <a:t>L'axiome A2 nous permet de conclure directement que "si j'étudie, alors je trouve un emploi" P→R.</a:t>
            </a:r>
          </a:p>
        </p:txBody>
      </p:sp>
      <p:sp>
        <p:nvSpPr>
          <p:cNvPr id="15" name="Rectangle 14"/>
          <p:cNvSpPr/>
          <p:nvPr/>
        </p:nvSpPr>
        <p:spPr>
          <a:xfrm>
            <a:off x="5562513" y="3394448"/>
            <a:ext cx="6371248" cy="3539430"/>
          </a:xfrm>
          <a:prstGeom prst="rect">
            <a:avLst/>
          </a:prstGeom>
        </p:spPr>
        <p:txBody>
          <a:bodyPr wrap="square">
            <a:spAutoFit/>
          </a:bodyPr>
          <a:lstStyle/>
          <a:p>
            <a:r>
              <a:rPr lang="fr-FR" sz="1400" dirty="0"/>
              <a:t>A3 : Cet axiome signifie que </a:t>
            </a:r>
            <a:r>
              <a:rPr lang="fr-FR" sz="1400" b="1" dirty="0"/>
              <a:t>si P est vrai et que Q est vrai, alors leur conjonction P∧Q est aussi vraie</a:t>
            </a:r>
            <a:r>
              <a:rPr lang="fr-FR" sz="1400" dirty="0"/>
              <a:t>.</a:t>
            </a:r>
          </a:p>
          <a:p>
            <a:r>
              <a:rPr lang="fr-FR" sz="1400" dirty="0"/>
              <a:t>Il exprime la </a:t>
            </a:r>
            <a:r>
              <a:rPr lang="fr-FR" sz="1400" b="1" dirty="0"/>
              <a:t>construction de la conjonction</a:t>
            </a:r>
            <a:r>
              <a:rPr lang="fr-FR" sz="1400" dirty="0"/>
              <a:t>.</a:t>
            </a:r>
          </a:p>
          <a:p>
            <a:r>
              <a:rPr lang="fr-FR" sz="1400" dirty="0"/>
              <a:t>Si "je bois de l'eau" (P) est vrai, et Si "je mange" (Q) est vrai, Alors "je bois de l'eau et je mange" (P∧Q) est vrai.</a:t>
            </a:r>
          </a:p>
          <a:p>
            <a:endParaRPr lang="fr-FR" sz="1400" dirty="0" smtClean="0"/>
          </a:p>
          <a:p>
            <a:r>
              <a:rPr lang="fr-FR" sz="1400" dirty="0" smtClean="0"/>
              <a:t>A4 </a:t>
            </a:r>
            <a:r>
              <a:rPr lang="fr-FR" sz="1400" dirty="0"/>
              <a:t>: Cela signifie que </a:t>
            </a:r>
            <a:r>
              <a:rPr lang="fr-FR" sz="1400" b="1" dirty="0"/>
              <a:t>si P∧Q est vrai, alors P est nécessairement vrai</a:t>
            </a:r>
            <a:r>
              <a:rPr lang="fr-FR" sz="1400" dirty="0"/>
              <a:t>.</a:t>
            </a:r>
          </a:p>
          <a:p>
            <a:r>
              <a:rPr lang="fr-FR" sz="1400" dirty="0"/>
              <a:t>On appelle cela la </a:t>
            </a:r>
            <a:r>
              <a:rPr lang="fr-FR" sz="1400" b="1" dirty="0"/>
              <a:t>projection sur la première composante</a:t>
            </a:r>
            <a:r>
              <a:rPr lang="fr-FR" sz="1400" dirty="0"/>
              <a:t> de la conjonction.</a:t>
            </a:r>
          </a:p>
          <a:p>
            <a:r>
              <a:rPr lang="fr-FR" sz="1400" dirty="0"/>
              <a:t>"Je bois de l’eau et je mange" (P∧Q) est vrai, Alors, "je bois de l’eau" (P) est vrai.</a:t>
            </a:r>
          </a:p>
          <a:p>
            <a:endParaRPr lang="fr-FR" sz="1400" dirty="0" smtClean="0"/>
          </a:p>
          <a:p>
            <a:r>
              <a:rPr lang="fr-FR" sz="1400" dirty="0" smtClean="0"/>
              <a:t>A5 </a:t>
            </a:r>
            <a:r>
              <a:rPr lang="fr-FR" sz="1400" dirty="0"/>
              <a:t>: Cela signifie que </a:t>
            </a:r>
            <a:r>
              <a:rPr lang="fr-FR" sz="1400" b="1" dirty="0"/>
              <a:t>si P∧Q est vrai, alors Q est nécessairement vrai</a:t>
            </a:r>
            <a:r>
              <a:rPr lang="fr-FR" sz="1400" dirty="0"/>
              <a:t>.</a:t>
            </a:r>
          </a:p>
          <a:p>
            <a:r>
              <a:rPr lang="fr-FR" sz="1400" dirty="0"/>
              <a:t>C’est la </a:t>
            </a:r>
            <a:r>
              <a:rPr lang="fr-FR" sz="1400" b="1" dirty="0"/>
              <a:t>projection sur la deuxième composante</a:t>
            </a:r>
            <a:r>
              <a:rPr lang="fr-FR" sz="1400" dirty="0"/>
              <a:t> de la conjonction.</a:t>
            </a:r>
          </a:p>
          <a:p>
            <a:r>
              <a:rPr lang="fr-FR" sz="1400" dirty="0"/>
              <a:t>"Je bois de l’eau et je mange" (P∧Q) est vrai, Alors, "je mange" (Q) est vrai.</a:t>
            </a:r>
          </a:p>
          <a:p>
            <a:r>
              <a:rPr lang="fr-FR" sz="1400" dirty="0">
                <a:sym typeface="Wingdings" panose="05000000000000000000" pitchFamily="2" charset="2"/>
              </a:rPr>
              <a:t> </a:t>
            </a:r>
            <a:r>
              <a:rPr lang="fr-FR" sz="1400" dirty="0"/>
              <a:t>Ces trois axiomes formalisent la manière dont la conjonction fonctionne en logique : A3 permet de </a:t>
            </a:r>
            <a:r>
              <a:rPr lang="fr-FR" sz="1400" b="1" dirty="0"/>
              <a:t>construire</a:t>
            </a:r>
            <a:r>
              <a:rPr lang="fr-FR" sz="1400" dirty="0"/>
              <a:t> une conjonction.</a:t>
            </a:r>
          </a:p>
          <a:p>
            <a:r>
              <a:rPr lang="fr-FR" sz="1400" dirty="0"/>
              <a:t>A4 et A5 permettent de </a:t>
            </a:r>
            <a:r>
              <a:rPr lang="fr-FR" sz="1400" b="1" dirty="0"/>
              <a:t>décomposer</a:t>
            </a:r>
            <a:r>
              <a:rPr lang="fr-FR" sz="1400" dirty="0"/>
              <a:t> une conjonction.</a:t>
            </a:r>
          </a:p>
        </p:txBody>
      </p:sp>
    </p:spTree>
    <p:extLst>
      <p:ext uri="{BB962C8B-B14F-4D97-AF65-F5344CB8AC3E}">
        <p14:creationId xmlns:p14="http://schemas.microsoft.com/office/powerpoint/2010/main" val="570769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anim calcmode="lin" valueType="num">
                                      <p:cBhvr additive="base">
                                        <p:cTn id="13" dur="500" fill="hold"/>
                                        <p:tgtEl>
                                          <p:spTgt spid="14"/>
                                        </p:tgtEl>
                                        <p:attrNameLst>
                                          <p:attrName>ppt_x</p:attrName>
                                        </p:attrNameLst>
                                      </p:cBhvr>
                                      <p:tavLst>
                                        <p:tav tm="0">
                                          <p:val>
                                            <p:strVal val="#ppt_x"/>
                                          </p:val>
                                        </p:tav>
                                        <p:tav tm="100000">
                                          <p:val>
                                            <p:strVal val="#ppt_x"/>
                                          </p:val>
                                        </p:tav>
                                      </p:tavLst>
                                    </p:anim>
                                    <p:anim calcmode="lin" valueType="num">
                                      <p:cBhvr additive="base">
                                        <p:cTn id="14"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anim calcmode="lin" valueType="num">
                                      <p:cBhvr additive="base">
                                        <p:cTn id="25" dur="500" fill="hold"/>
                                        <p:tgtEl>
                                          <p:spTgt spid="15"/>
                                        </p:tgtEl>
                                        <p:attrNameLst>
                                          <p:attrName>ppt_x</p:attrName>
                                        </p:attrNameLst>
                                      </p:cBhvr>
                                      <p:tavLst>
                                        <p:tav tm="0">
                                          <p:val>
                                            <p:strVal val="#ppt_x"/>
                                          </p:val>
                                        </p:tav>
                                        <p:tav tm="100000">
                                          <p:val>
                                            <p:strVal val="#ppt_x"/>
                                          </p:val>
                                        </p:tav>
                                      </p:tavLst>
                                    </p:anim>
                                    <p:anim calcmode="lin" valueType="num">
                                      <p:cBhvr additive="base">
                                        <p:cTn id="2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0" y="0"/>
            <a:ext cx="12192000" cy="1150374"/>
          </a:xfrm>
          <a:prstGeom prst="rect">
            <a:avLst/>
          </a:prstGeom>
        </p:spPr>
      </p:pic>
      <p:sp>
        <p:nvSpPr>
          <p:cNvPr id="6" name="ZoneTexte 5"/>
          <p:cNvSpPr txBox="1"/>
          <p:nvPr/>
        </p:nvSpPr>
        <p:spPr>
          <a:xfrm>
            <a:off x="0" y="0"/>
            <a:ext cx="12192000" cy="923330"/>
          </a:xfrm>
          <a:prstGeom prst="rect">
            <a:avLst/>
          </a:prstGeom>
          <a:noFill/>
        </p:spPr>
        <p:txBody>
          <a:bodyPr wrap="square" rtlCol="0">
            <a:spAutoFit/>
          </a:bodyPr>
          <a:lstStyle/>
          <a:p>
            <a:pPr algn="ctr">
              <a:spcAft>
                <a:spcPts val="2400"/>
              </a:spcAft>
            </a:pPr>
            <a:r>
              <a:rPr lang="fr-FR" sz="5400" b="1" dirty="0">
                <a:solidFill>
                  <a:schemeClr val="bg1"/>
                </a:solidFill>
              </a:rPr>
              <a:t>Sémantique d’un langage propositionnel</a:t>
            </a:r>
            <a:endParaRPr lang="fr-FR" sz="5400" b="1" dirty="0" smtClean="0">
              <a:solidFill>
                <a:schemeClr val="bg1"/>
              </a:solidFill>
            </a:endParaRPr>
          </a:p>
        </p:txBody>
      </p:sp>
      <p:grpSp>
        <p:nvGrpSpPr>
          <p:cNvPr id="11" name="Groupe 10"/>
          <p:cNvGrpSpPr/>
          <p:nvPr/>
        </p:nvGrpSpPr>
        <p:grpSpPr>
          <a:xfrm>
            <a:off x="184928" y="1151738"/>
            <a:ext cx="4829396" cy="1965357"/>
            <a:chOff x="6096000" y="2364866"/>
            <a:chExt cx="4829396" cy="1965357"/>
          </a:xfrm>
        </p:grpSpPr>
        <p:pic>
          <p:nvPicPr>
            <p:cNvPr id="8" name="Image 7"/>
            <p:cNvPicPr>
              <a:picLocks noChangeAspect="1"/>
            </p:cNvPicPr>
            <p:nvPr/>
          </p:nvPicPr>
          <p:blipFill>
            <a:blip r:embed="rId4"/>
            <a:stretch>
              <a:fillRect/>
            </a:stretch>
          </p:blipFill>
          <p:spPr>
            <a:xfrm>
              <a:off x="6096000" y="2364866"/>
              <a:ext cx="3432928" cy="1479321"/>
            </a:xfrm>
            <a:prstGeom prst="rect">
              <a:avLst/>
            </a:prstGeom>
          </p:spPr>
        </p:pic>
        <p:pic>
          <p:nvPicPr>
            <p:cNvPr id="10" name="Image 9"/>
            <p:cNvPicPr>
              <a:picLocks noChangeAspect="1"/>
            </p:cNvPicPr>
            <p:nvPr/>
          </p:nvPicPr>
          <p:blipFill>
            <a:blip r:embed="rId5"/>
            <a:stretch>
              <a:fillRect/>
            </a:stretch>
          </p:blipFill>
          <p:spPr>
            <a:xfrm>
              <a:off x="6831880" y="3890060"/>
              <a:ext cx="4093516" cy="440163"/>
            </a:xfrm>
            <a:prstGeom prst="rect">
              <a:avLst/>
            </a:prstGeom>
          </p:spPr>
        </p:pic>
      </p:grpSp>
      <p:pic>
        <p:nvPicPr>
          <p:cNvPr id="12" name="Image 11"/>
          <p:cNvPicPr>
            <a:picLocks noChangeAspect="1"/>
          </p:cNvPicPr>
          <p:nvPr/>
        </p:nvPicPr>
        <p:blipFill>
          <a:blip r:embed="rId6"/>
          <a:stretch>
            <a:fillRect/>
          </a:stretch>
        </p:blipFill>
        <p:spPr>
          <a:xfrm>
            <a:off x="184928" y="3284956"/>
            <a:ext cx="4103090" cy="1506340"/>
          </a:xfrm>
          <a:prstGeom prst="rect">
            <a:avLst/>
          </a:prstGeom>
        </p:spPr>
      </p:pic>
      <p:pic>
        <p:nvPicPr>
          <p:cNvPr id="13" name="Image 12"/>
          <p:cNvPicPr>
            <a:picLocks noChangeAspect="1"/>
          </p:cNvPicPr>
          <p:nvPr/>
        </p:nvPicPr>
        <p:blipFill>
          <a:blip r:embed="rId7"/>
          <a:stretch>
            <a:fillRect/>
          </a:stretch>
        </p:blipFill>
        <p:spPr>
          <a:xfrm>
            <a:off x="184928" y="4880925"/>
            <a:ext cx="4191880" cy="1854907"/>
          </a:xfrm>
          <a:prstGeom prst="rect">
            <a:avLst/>
          </a:prstGeom>
        </p:spPr>
      </p:pic>
      <p:sp>
        <p:nvSpPr>
          <p:cNvPr id="2" name="Rectangle 1"/>
          <p:cNvSpPr/>
          <p:nvPr/>
        </p:nvSpPr>
        <p:spPr>
          <a:xfrm>
            <a:off x="5405120" y="1192641"/>
            <a:ext cx="6278880" cy="738664"/>
          </a:xfrm>
          <a:prstGeom prst="rect">
            <a:avLst/>
          </a:prstGeom>
        </p:spPr>
        <p:txBody>
          <a:bodyPr wrap="square">
            <a:spAutoFit/>
          </a:bodyPr>
          <a:lstStyle/>
          <a:p>
            <a:pPr algn="just"/>
            <a:r>
              <a:rPr lang="fr-FR" sz="1400" dirty="0" smtClean="0"/>
              <a:t>A6 : Cet </a:t>
            </a:r>
            <a:r>
              <a:rPr lang="fr-FR" sz="1400" dirty="0"/>
              <a:t>axiome signifie que </a:t>
            </a:r>
            <a:r>
              <a:rPr lang="fr-FR" sz="1400" b="1" dirty="0"/>
              <a:t>si </a:t>
            </a:r>
            <a:r>
              <a:rPr lang="fr-FR" sz="1400" b="1" dirty="0" smtClean="0"/>
              <a:t>P </a:t>
            </a:r>
            <a:r>
              <a:rPr lang="fr-FR" sz="1400" b="1" dirty="0"/>
              <a:t>est vrai, alors P</a:t>
            </a:r>
            <a:r>
              <a:rPr lang="fr-FR" sz="1400" b="1" dirty="0" smtClean="0"/>
              <a:t>∨Q est </a:t>
            </a:r>
            <a:r>
              <a:rPr lang="fr-FR" sz="1400" b="1" dirty="0"/>
              <a:t>aussi vrai</a:t>
            </a:r>
            <a:r>
              <a:rPr lang="fr-FR" sz="1400" dirty="0"/>
              <a:t>, quelle que soit la valeur de </a:t>
            </a:r>
            <a:r>
              <a:rPr lang="fr-FR" sz="1400" dirty="0" smtClean="0"/>
              <a:t>Q. Cela </a:t>
            </a:r>
            <a:r>
              <a:rPr lang="fr-FR" sz="1400" dirty="0"/>
              <a:t>correspond à la règle d'</a:t>
            </a:r>
            <a:r>
              <a:rPr lang="fr-FR" sz="1400" b="1" dirty="0"/>
              <a:t>introduction de la disjonction</a:t>
            </a:r>
            <a:r>
              <a:rPr lang="fr-FR" sz="1400" dirty="0"/>
              <a:t>.</a:t>
            </a:r>
          </a:p>
          <a:p>
            <a:pPr algn="just"/>
            <a:r>
              <a:rPr lang="fr-FR" sz="1400" dirty="0" smtClean="0"/>
              <a:t>Si </a:t>
            </a:r>
            <a:r>
              <a:rPr lang="fr-FR" sz="1400" dirty="0"/>
              <a:t>"il pleut" (</a:t>
            </a:r>
            <a:r>
              <a:rPr lang="fr-FR" sz="1400" dirty="0" smtClean="0"/>
              <a:t>P) </a:t>
            </a:r>
            <a:r>
              <a:rPr lang="fr-FR" sz="1400" dirty="0"/>
              <a:t>est </a:t>
            </a:r>
            <a:r>
              <a:rPr lang="fr-FR" sz="1400" dirty="0" smtClean="0"/>
              <a:t>vrai, Alors </a:t>
            </a:r>
            <a:r>
              <a:rPr lang="fr-FR" sz="1400" dirty="0"/>
              <a:t>"il pleut ou il fait beau" (P∨</a:t>
            </a:r>
            <a:r>
              <a:rPr lang="fr-FR" sz="1400" dirty="0" smtClean="0"/>
              <a:t>Q) </a:t>
            </a:r>
            <a:r>
              <a:rPr lang="fr-FR" sz="1400" dirty="0"/>
              <a:t>est nécessairement vrai.</a:t>
            </a:r>
          </a:p>
        </p:txBody>
      </p:sp>
      <p:sp>
        <p:nvSpPr>
          <p:cNvPr id="14" name="Rectangle 13"/>
          <p:cNvSpPr/>
          <p:nvPr/>
        </p:nvSpPr>
        <p:spPr>
          <a:xfrm>
            <a:off x="5405120" y="1918193"/>
            <a:ext cx="6278880" cy="738664"/>
          </a:xfrm>
          <a:prstGeom prst="rect">
            <a:avLst/>
          </a:prstGeom>
        </p:spPr>
        <p:txBody>
          <a:bodyPr wrap="square">
            <a:spAutoFit/>
          </a:bodyPr>
          <a:lstStyle/>
          <a:p>
            <a:r>
              <a:rPr lang="fr-FR" sz="1400" dirty="0" smtClean="0"/>
              <a:t>A7 </a:t>
            </a:r>
            <a:r>
              <a:rPr lang="fr-FR" sz="1400" dirty="0"/>
              <a:t>: Cet axiome signifie que </a:t>
            </a:r>
            <a:r>
              <a:rPr lang="fr-FR" sz="1400" b="1" dirty="0"/>
              <a:t>si </a:t>
            </a:r>
            <a:r>
              <a:rPr lang="fr-FR" sz="1400" b="1" dirty="0" smtClean="0"/>
              <a:t>Q </a:t>
            </a:r>
            <a:r>
              <a:rPr lang="fr-FR" sz="1400" b="1" dirty="0"/>
              <a:t>est vrai, alors P∨</a:t>
            </a:r>
            <a:r>
              <a:rPr lang="fr-FR" sz="1400" b="1" dirty="0" smtClean="0"/>
              <a:t>Q est </a:t>
            </a:r>
            <a:r>
              <a:rPr lang="fr-FR" sz="1400" b="1" dirty="0"/>
              <a:t>aussi vrai</a:t>
            </a:r>
            <a:r>
              <a:rPr lang="fr-FR" sz="1400" dirty="0"/>
              <a:t>, quelle que soit la valeur de </a:t>
            </a:r>
            <a:r>
              <a:rPr lang="fr-FR" sz="1400" dirty="0" smtClean="0"/>
              <a:t>P. Il </a:t>
            </a:r>
            <a:r>
              <a:rPr lang="fr-FR" sz="1400" dirty="0"/>
              <a:t>joue le même rôle que </a:t>
            </a:r>
            <a:r>
              <a:rPr lang="fr-FR" sz="1400" dirty="0" smtClean="0"/>
              <a:t>A6, </a:t>
            </a:r>
            <a:r>
              <a:rPr lang="fr-FR" sz="1400" dirty="0"/>
              <a:t>mais cette fois en mettant l'accent sur </a:t>
            </a:r>
            <a:r>
              <a:rPr lang="fr-FR" sz="1400" dirty="0" smtClean="0"/>
              <a:t>Q.</a:t>
            </a:r>
            <a:endParaRPr lang="fr-FR" sz="1400" dirty="0"/>
          </a:p>
          <a:p>
            <a:r>
              <a:rPr lang="fr-FR" sz="1400" dirty="0" smtClean="0"/>
              <a:t>Si </a:t>
            </a:r>
            <a:r>
              <a:rPr lang="fr-FR" sz="1400" dirty="0"/>
              <a:t>"il fait beau" (</a:t>
            </a:r>
            <a:r>
              <a:rPr lang="fr-FR" sz="1400" dirty="0" smtClean="0"/>
              <a:t>Q) </a:t>
            </a:r>
            <a:r>
              <a:rPr lang="fr-FR" sz="1400" dirty="0"/>
              <a:t>est </a:t>
            </a:r>
            <a:r>
              <a:rPr lang="fr-FR" sz="1400" dirty="0" smtClean="0"/>
              <a:t>vrai, Alors </a:t>
            </a:r>
            <a:r>
              <a:rPr lang="fr-FR" sz="1400" dirty="0"/>
              <a:t>"il pleut ou il fait beau" (P∨</a:t>
            </a:r>
            <a:r>
              <a:rPr lang="fr-FR" sz="1400" dirty="0" smtClean="0"/>
              <a:t>Q) </a:t>
            </a:r>
            <a:r>
              <a:rPr lang="fr-FR" sz="1400" dirty="0"/>
              <a:t>est vrai.</a:t>
            </a:r>
          </a:p>
        </p:txBody>
      </p:sp>
      <p:sp>
        <p:nvSpPr>
          <p:cNvPr id="15" name="Rectangle 14"/>
          <p:cNvSpPr/>
          <p:nvPr/>
        </p:nvSpPr>
        <p:spPr>
          <a:xfrm>
            <a:off x="5405120" y="2676932"/>
            <a:ext cx="6278880" cy="1600438"/>
          </a:xfrm>
          <a:prstGeom prst="rect">
            <a:avLst/>
          </a:prstGeom>
        </p:spPr>
        <p:txBody>
          <a:bodyPr wrap="square">
            <a:spAutoFit/>
          </a:bodyPr>
          <a:lstStyle/>
          <a:p>
            <a:pPr algn="just"/>
            <a:r>
              <a:rPr lang="fr-FR" sz="1400" dirty="0" smtClean="0"/>
              <a:t>A8 </a:t>
            </a:r>
            <a:r>
              <a:rPr lang="fr-FR" sz="1400" dirty="0"/>
              <a:t>: Cet axiome exprime </a:t>
            </a:r>
            <a:r>
              <a:rPr lang="fr-FR" sz="1400" b="1" dirty="0"/>
              <a:t>l'élimination de la disjonction</a:t>
            </a:r>
            <a:r>
              <a:rPr lang="fr-FR" sz="1400" dirty="0"/>
              <a:t> </a:t>
            </a:r>
            <a:r>
              <a:rPr lang="fr-FR" sz="1400" dirty="0" smtClean="0"/>
              <a:t>: Si P </a:t>
            </a:r>
            <a:r>
              <a:rPr lang="fr-FR" sz="1400" dirty="0"/>
              <a:t>entraîne </a:t>
            </a:r>
            <a:r>
              <a:rPr lang="fr-FR" sz="1400" dirty="0" smtClean="0"/>
              <a:t>R </a:t>
            </a:r>
            <a:r>
              <a:rPr lang="fr-FR" sz="1400" dirty="0"/>
              <a:t>et </a:t>
            </a:r>
            <a:r>
              <a:rPr lang="fr-FR" sz="1400" dirty="0" smtClean="0"/>
              <a:t>Q </a:t>
            </a:r>
            <a:r>
              <a:rPr lang="fr-FR" sz="1400" dirty="0"/>
              <a:t>entraîne </a:t>
            </a:r>
            <a:r>
              <a:rPr lang="fr-FR" sz="1400" dirty="0" smtClean="0"/>
              <a:t>R, Alors</a:t>
            </a:r>
            <a:r>
              <a:rPr lang="fr-FR" sz="1400" dirty="0"/>
              <a:t>, si P∨</a:t>
            </a:r>
            <a:r>
              <a:rPr lang="fr-FR" sz="1400" dirty="0" smtClean="0"/>
              <a:t>Q est </a:t>
            </a:r>
            <a:r>
              <a:rPr lang="fr-FR" sz="1400" dirty="0"/>
              <a:t>vrai, cela entraîne aussi </a:t>
            </a:r>
            <a:r>
              <a:rPr lang="fr-FR" sz="1400" dirty="0" smtClean="0"/>
              <a:t>R.</a:t>
            </a:r>
            <a:endParaRPr lang="fr-FR" sz="1400" dirty="0"/>
          </a:p>
          <a:p>
            <a:pPr algn="just"/>
            <a:r>
              <a:rPr lang="fr-FR" sz="1400" dirty="0"/>
              <a:t>En d'autres termes, </a:t>
            </a:r>
            <a:r>
              <a:rPr lang="fr-FR" sz="1400" b="1" dirty="0"/>
              <a:t>si on sait démontrer que </a:t>
            </a:r>
            <a:r>
              <a:rPr lang="fr-FR" sz="1400" b="1" dirty="0" smtClean="0"/>
              <a:t>R </a:t>
            </a:r>
            <a:r>
              <a:rPr lang="fr-FR" sz="1400" b="1" dirty="0"/>
              <a:t>est vrai dans les deux cas où </a:t>
            </a:r>
            <a:r>
              <a:rPr lang="fr-FR" sz="1400" b="1" dirty="0" smtClean="0"/>
              <a:t>P </a:t>
            </a:r>
            <a:r>
              <a:rPr lang="fr-FR" sz="1400" b="1" dirty="0"/>
              <a:t>ou </a:t>
            </a:r>
            <a:r>
              <a:rPr lang="fr-FR" sz="1400" b="1" dirty="0" smtClean="0"/>
              <a:t>Q </a:t>
            </a:r>
            <a:r>
              <a:rPr lang="fr-FR" sz="1400" b="1" dirty="0"/>
              <a:t>sont vrais, alors on peut en conclure que </a:t>
            </a:r>
            <a:r>
              <a:rPr lang="fr-FR" sz="1400" b="1" dirty="0" smtClean="0"/>
              <a:t>R </a:t>
            </a:r>
            <a:r>
              <a:rPr lang="fr-FR" sz="1400" b="1" dirty="0"/>
              <a:t>est toujours vrai si P∨</a:t>
            </a:r>
            <a:r>
              <a:rPr lang="fr-FR" sz="1400" b="1" dirty="0" smtClean="0"/>
              <a:t>Q est </a:t>
            </a:r>
            <a:r>
              <a:rPr lang="fr-FR" sz="1400" b="1" dirty="0"/>
              <a:t>vrai.</a:t>
            </a:r>
            <a:endParaRPr lang="fr-FR" sz="1400" dirty="0"/>
          </a:p>
          <a:p>
            <a:pPr algn="just"/>
            <a:r>
              <a:rPr lang="fr-FR" sz="1400" dirty="0" smtClean="0"/>
              <a:t>Si </a:t>
            </a:r>
            <a:r>
              <a:rPr lang="fr-FR" sz="1400" dirty="0"/>
              <a:t>"il pleut" (</a:t>
            </a:r>
            <a:r>
              <a:rPr lang="fr-FR" sz="1400" dirty="0" smtClean="0"/>
              <a:t>P) </a:t>
            </a:r>
            <a:r>
              <a:rPr lang="fr-FR" sz="1400" dirty="0"/>
              <a:t>entraîne "je prends mon parapluie" (</a:t>
            </a:r>
            <a:r>
              <a:rPr lang="fr-FR" sz="1400" dirty="0" smtClean="0"/>
              <a:t>R), Si </a:t>
            </a:r>
            <a:r>
              <a:rPr lang="fr-FR" sz="1400" dirty="0"/>
              <a:t>"il neige" (</a:t>
            </a:r>
            <a:r>
              <a:rPr lang="fr-FR" sz="1400" dirty="0" smtClean="0"/>
              <a:t>Q) </a:t>
            </a:r>
            <a:r>
              <a:rPr lang="fr-FR" sz="1400" dirty="0"/>
              <a:t>entraîne aussi "je prends mon parapluie" (</a:t>
            </a:r>
            <a:r>
              <a:rPr lang="fr-FR" sz="1400" dirty="0" smtClean="0"/>
              <a:t>R), Alors</a:t>
            </a:r>
            <a:r>
              <a:rPr lang="fr-FR" sz="1400" dirty="0"/>
              <a:t>, si "il pleut ou il neige" (P∨</a:t>
            </a:r>
            <a:r>
              <a:rPr lang="fr-FR" sz="1400" dirty="0" smtClean="0"/>
              <a:t>Q), </a:t>
            </a:r>
            <a:r>
              <a:rPr lang="fr-FR" sz="1400" dirty="0"/>
              <a:t>alors </a:t>
            </a:r>
            <a:r>
              <a:rPr lang="fr-FR" sz="1400" b="1" dirty="0"/>
              <a:t>je prends mon parapluie</a:t>
            </a:r>
            <a:r>
              <a:rPr lang="fr-FR" sz="1400" dirty="0"/>
              <a:t> (</a:t>
            </a:r>
            <a:r>
              <a:rPr lang="fr-FR" sz="1400" dirty="0" smtClean="0"/>
              <a:t>R).</a:t>
            </a:r>
            <a:endParaRPr lang="fr-FR" sz="1400" dirty="0"/>
          </a:p>
        </p:txBody>
      </p:sp>
    </p:spTree>
    <p:extLst>
      <p:ext uri="{BB962C8B-B14F-4D97-AF65-F5344CB8AC3E}">
        <p14:creationId xmlns:p14="http://schemas.microsoft.com/office/powerpoint/2010/main" val="130404427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0" y="0"/>
            <a:ext cx="12192000" cy="1150374"/>
          </a:xfrm>
          <a:prstGeom prst="rect">
            <a:avLst/>
          </a:prstGeom>
        </p:spPr>
      </p:pic>
      <p:sp>
        <p:nvSpPr>
          <p:cNvPr id="6" name="ZoneTexte 5"/>
          <p:cNvSpPr txBox="1"/>
          <p:nvPr/>
        </p:nvSpPr>
        <p:spPr>
          <a:xfrm>
            <a:off x="0" y="0"/>
            <a:ext cx="12192000" cy="923330"/>
          </a:xfrm>
          <a:prstGeom prst="rect">
            <a:avLst/>
          </a:prstGeom>
          <a:noFill/>
        </p:spPr>
        <p:txBody>
          <a:bodyPr wrap="square" rtlCol="0">
            <a:spAutoFit/>
          </a:bodyPr>
          <a:lstStyle/>
          <a:p>
            <a:pPr algn="ctr">
              <a:spcAft>
                <a:spcPts val="2400"/>
              </a:spcAft>
            </a:pPr>
            <a:r>
              <a:rPr lang="fr-FR" sz="5400" b="1" dirty="0">
                <a:solidFill>
                  <a:schemeClr val="bg1"/>
                </a:solidFill>
              </a:rPr>
              <a:t>Sémantique d’un langage propositionnel</a:t>
            </a:r>
            <a:endParaRPr lang="fr-FR" sz="5400" b="1" dirty="0" smtClean="0">
              <a:solidFill>
                <a:schemeClr val="bg1"/>
              </a:solidFill>
            </a:endParaRPr>
          </a:p>
        </p:txBody>
      </p:sp>
      <p:sp>
        <p:nvSpPr>
          <p:cNvPr id="9" name="Rectangle 8"/>
          <p:cNvSpPr/>
          <p:nvPr/>
        </p:nvSpPr>
        <p:spPr>
          <a:xfrm>
            <a:off x="520073" y="1150374"/>
            <a:ext cx="3367781" cy="553998"/>
          </a:xfrm>
          <a:prstGeom prst="rect">
            <a:avLst/>
          </a:prstGeom>
        </p:spPr>
        <p:txBody>
          <a:bodyPr wrap="none">
            <a:spAutoFit/>
          </a:bodyPr>
          <a:lstStyle/>
          <a:p>
            <a:r>
              <a:rPr lang="fr-FR" sz="3000" b="1" dirty="0" smtClean="0">
                <a:solidFill>
                  <a:schemeClr val="accent2"/>
                </a:solidFill>
              </a:rPr>
              <a:t>Liste des théorèmes</a:t>
            </a:r>
            <a:endParaRPr lang="fr-FR" sz="3000" b="1" dirty="0">
              <a:solidFill>
                <a:schemeClr val="accent2"/>
              </a:solidFill>
            </a:endParaRPr>
          </a:p>
        </p:txBody>
      </p:sp>
      <p:pic>
        <p:nvPicPr>
          <p:cNvPr id="10" name="Image 9"/>
          <p:cNvPicPr>
            <a:picLocks noChangeAspect="1"/>
          </p:cNvPicPr>
          <p:nvPr/>
        </p:nvPicPr>
        <p:blipFill>
          <a:blip r:embed="rId4"/>
          <a:stretch>
            <a:fillRect/>
          </a:stretch>
        </p:blipFill>
        <p:spPr>
          <a:xfrm>
            <a:off x="615744" y="1704372"/>
            <a:ext cx="7259222" cy="4899628"/>
          </a:xfrm>
          <a:prstGeom prst="rect">
            <a:avLst/>
          </a:prstGeom>
        </p:spPr>
      </p:pic>
    </p:spTree>
    <p:extLst>
      <p:ext uri="{BB962C8B-B14F-4D97-AF65-F5344CB8AC3E}">
        <p14:creationId xmlns:p14="http://schemas.microsoft.com/office/powerpoint/2010/main" val="40867434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0" y="0"/>
            <a:ext cx="12192000" cy="1150374"/>
          </a:xfrm>
          <a:prstGeom prst="rect">
            <a:avLst/>
          </a:prstGeom>
        </p:spPr>
      </p:pic>
      <p:sp>
        <p:nvSpPr>
          <p:cNvPr id="6" name="ZoneTexte 5"/>
          <p:cNvSpPr txBox="1"/>
          <p:nvPr/>
        </p:nvSpPr>
        <p:spPr>
          <a:xfrm>
            <a:off x="0" y="0"/>
            <a:ext cx="12192000" cy="923330"/>
          </a:xfrm>
          <a:prstGeom prst="rect">
            <a:avLst/>
          </a:prstGeom>
          <a:noFill/>
        </p:spPr>
        <p:txBody>
          <a:bodyPr wrap="square" rtlCol="0">
            <a:spAutoFit/>
          </a:bodyPr>
          <a:lstStyle/>
          <a:p>
            <a:pPr algn="ctr">
              <a:spcAft>
                <a:spcPts val="2400"/>
              </a:spcAft>
            </a:pPr>
            <a:r>
              <a:rPr lang="fr-FR" sz="5400" b="1" dirty="0" smtClean="0">
                <a:solidFill>
                  <a:schemeClr val="bg1"/>
                </a:solidFill>
              </a:rPr>
              <a:t>Introduction</a:t>
            </a:r>
          </a:p>
        </p:txBody>
      </p:sp>
      <p:pic>
        <p:nvPicPr>
          <p:cNvPr id="7" name="Image 6"/>
          <p:cNvPicPr>
            <a:picLocks noChangeAspect="1"/>
          </p:cNvPicPr>
          <p:nvPr/>
        </p:nvPicPr>
        <p:blipFill>
          <a:blip r:embed="rId3"/>
          <a:stretch>
            <a:fillRect/>
          </a:stretch>
        </p:blipFill>
        <p:spPr>
          <a:xfrm>
            <a:off x="200025" y="1566862"/>
            <a:ext cx="11991975" cy="4619625"/>
          </a:xfrm>
          <a:prstGeom prst="rect">
            <a:avLst/>
          </a:prstGeom>
        </p:spPr>
      </p:pic>
    </p:spTree>
    <p:extLst>
      <p:ext uri="{BB962C8B-B14F-4D97-AF65-F5344CB8AC3E}">
        <p14:creationId xmlns:p14="http://schemas.microsoft.com/office/powerpoint/2010/main" val="90109883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0" y="0"/>
            <a:ext cx="12192000" cy="1150374"/>
          </a:xfrm>
          <a:prstGeom prst="rect">
            <a:avLst/>
          </a:prstGeom>
        </p:spPr>
      </p:pic>
      <p:sp>
        <p:nvSpPr>
          <p:cNvPr id="6" name="ZoneTexte 5"/>
          <p:cNvSpPr txBox="1"/>
          <p:nvPr/>
        </p:nvSpPr>
        <p:spPr>
          <a:xfrm>
            <a:off x="0" y="0"/>
            <a:ext cx="12192000" cy="923330"/>
          </a:xfrm>
          <a:prstGeom prst="rect">
            <a:avLst/>
          </a:prstGeom>
          <a:noFill/>
        </p:spPr>
        <p:txBody>
          <a:bodyPr wrap="square" rtlCol="0">
            <a:spAutoFit/>
          </a:bodyPr>
          <a:lstStyle/>
          <a:p>
            <a:pPr algn="ctr">
              <a:spcAft>
                <a:spcPts val="2400"/>
              </a:spcAft>
            </a:pPr>
            <a:r>
              <a:rPr lang="fr-FR" sz="5400" b="1" dirty="0">
                <a:solidFill>
                  <a:schemeClr val="bg1"/>
                </a:solidFill>
              </a:rPr>
              <a:t>Sémantique d’un langage propositionnel</a:t>
            </a:r>
            <a:endParaRPr lang="fr-FR" sz="5400" b="1" dirty="0" smtClean="0">
              <a:solidFill>
                <a:schemeClr val="bg1"/>
              </a:solidFill>
            </a:endParaRPr>
          </a:p>
        </p:txBody>
      </p:sp>
      <p:sp>
        <p:nvSpPr>
          <p:cNvPr id="9" name="Rectangle 8"/>
          <p:cNvSpPr/>
          <p:nvPr/>
        </p:nvSpPr>
        <p:spPr>
          <a:xfrm>
            <a:off x="520073" y="1150374"/>
            <a:ext cx="2352247" cy="553998"/>
          </a:xfrm>
          <a:prstGeom prst="rect">
            <a:avLst/>
          </a:prstGeom>
        </p:spPr>
        <p:txBody>
          <a:bodyPr wrap="none">
            <a:spAutoFit/>
          </a:bodyPr>
          <a:lstStyle/>
          <a:p>
            <a:r>
              <a:rPr lang="fr-FR" sz="3000" b="1" dirty="0">
                <a:solidFill>
                  <a:schemeClr val="accent2"/>
                </a:solidFill>
              </a:rPr>
              <a:t>Table de Beth</a:t>
            </a:r>
          </a:p>
        </p:txBody>
      </p:sp>
      <p:sp>
        <p:nvSpPr>
          <p:cNvPr id="2" name="Rectangle 1"/>
          <p:cNvSpPr/>
          <p:nvPr/>
        </p:nvSpPr>
        <p:spPr>
          <a:xfrm>
            <a:off x="520072" y="1650550"/>
            <a:ext cx="11089725" cy="769441"/>
          </a:xfrm>
          <a:prstGeom prst="rect">
            <a:avLst/>
          </a:prstGeom>
        </p:spPr>
        <p:txBody>
          <a:bodyPr wrap="square">
            <a:spAutoFit/>
          </a:bodyPr>
          <a:lstStyle/>
          <a:p>
            <a:pPr algn="just"/>
            <a:r>
              <a:rPr lang="fr-FR" sz="2200" dirty="0"/>
              <a:t>C’est une autre méthode de démonstration formelle sauf qu’elle est non axiomatique mais repose </a:t>
            </a:r>
            <a:r>
              <a:rPr lang="fr-FR" sz="2200" dirty="0" smtClean="0"/>
              <a:t>sur plusieurs </a:t>
            </a:r>
            <a:r>
              <a:rPr lang="fr-FR" sz="2200" dirty="0"/>
              <a:t>règles d’inférences. Cette méthode se fonde sur le théorème </a:t>
            </a:r>
            <a:r>
              <a:rPr lang="fr-FR" sz="2200" dirty="0" smtClean="0"/>
              <a:t>suivant.</a:t>
            </a:r>
            <a:endParaRPr lang="fr-FR" sz="2200" dirty="0"/>
          </a:p>
        </p:txBody>
      </p:sp>
      <mc:AlternateContent xmlns:mc="http://schemas.openxmlformats.org/markup-compatibility/2006" xmlns:a14="http://schemas.microsoft.com/office/drawing/2010/main">
        <mc:Choice Requires="a14">
          <p:sp>
            <p:nvSpPr>
              <p:cNvPr id="3" name="Rectangle 2"/>
              <p:cNvSpPr/>
              <p:nvPr/>
            </p:nvSpPr>
            <p:spPr>
              <a:xfrm>
                <a:off x="520071" y="2973989"/>
                <a:ext cx="11089726" cy="777777"/>
              </a:xfrm>
              <a:prstGeom prst="rect">
                <a:avLst/>
              </a:prstGeom>
            </p:spPr>
            <p:txBody>
              <a:bodyPr wrap="square">
                <a:spAutoFit/>
              </a:bodyPr>
              <a:lstStyle/>
              <a:p>
                <a:pPr algn="just"/>
                <a:r>
                  <a:rPr lang="fr-FR" sz="2200" dirty="0" smtClean="0"/>
                  <a:t>La formule </a:t>
                </a:r>
                <a14:m>
                  <m:oMath xmlns:m="http://schemas.openxmlformats.org/officeDocument/2006/math">
                    <m:r>
                      <a:rPr lang="fr-FR" sz="2200" i="1">
                        <a:latin typeface="Cambria Math" panose="02040503050406030204" pitchFamily="18" charset="0"/>
                      </a:rPr>
                      <m:t>𝑓</m:t>
                    </m:r>
                  </m:oMath>
                </a14:m>
                <a:r>
                  <a:rPr lang="fr-FR" sz="2200" dirty="0" smtClean="0"/>
                  <a:t> est un théorème si et seulement si </a:t>
                </a:r>
                <a14:m>
                  <m:oMath xmlns:m="http://schemas.openxmlformats.org/officeDocument/2006/math">
                    <m:acc>
                      <m:accPr>
                        <m:chr m:val="̅"/>
                        <m:ctrlPr>
                          <a:rPr lang="fr-FR" sz="2200" i="1" smtClean="0">
                            <a:latin typeface="Cambria Math" panose="02040503050406030204" pitchFamily="18" charset="0"/>
                          </a:rPr>
                        </m:ctrlPr>
                      </m:accPr>
                      <m:e>
                        <m:r>
                          <a:rPr lang="fr-FR" sz="2200" b="0" i="1" smtClean="0">
                            <a:latin typeface="Cambria Math" panose="02040503050406030204" pitchFamily="18" charset="0"/>
                          </a:rPr>
                          <m:t>𝑓</m:t>
                        </m:r>
                      </m:e>
                    </m:acc>
                  </m:oMath>
                </a14:m>
                <a:r>
                  <a:rPr lang="fr-FR" sz="2200" dirty="0" smtClean="0"/>
                  <a:t>est </a:t>
                </a:r>
                <a:r>
                  <a:rPr lang="fr-FR" sz="2200" dirty="0"/>
                  <a:t>la racine d’un arbre dont toutes les branches sont closes.</a:t>
                </a:r>
              </a:p>
            </p:txBody>
          </p:sp>
        </mc:Choice>
        <mc:Fallback xmlns="">
          <p:sp>
            <p:nvSpPr>
              <p:cNvPr id="3" name="Rectangle 2"/>
              <p:cNvSpPr>
                <a:spLocks noRot="1" noChangeAspect="1" noMove="1" noResize="1" noEditPoints="1" noAdjustHandles="1" noChangeArrowheads="1" noChangeShapeType="1" noTextEdit="1"/>
              </p:cNvSpPr>
              <p:nvPr/>
            </p:nvSpPr>
            <p:spPr>
              <a:xfrm>
                <a:off x="520071" y="2973989"/>
                <a:ext cx="11089726" cy="777777"/>
              </a:xfrm>
              <a:prstGeom prst="rect">
                <a:avLst/>
              </a:prstGeom>
              <a:blipFill rotWithShape="0">
                <a:blip r:embed="rId4"/>
                <a:stretch>
                  <a:fillRect l="-715" t="-3937" r="-715" b="-14961"/>
                </a:stretch>
              </a:blipFill>
            </p:spPr>
            <p:txBody>
              <a:bodyPr/>
              <a:lstStyle/>
              <a:p>
                <a:r>
                  <a:rPr lang="fr-FR">
                    <a:noFill/>
                  </a:rPr>
                  <a:t> </a:t>
                </a:r>
              </a:p>
            </p:txBody>
          </p:sp>
        </mc:Fallback>
      </mc:AlternateContent>
      <p:sp>
        <p:nvSpPr>
          <p:cNvPr id="8" name="Rectangle 7"/>
          <p:cNvSpPr/>
          <p:nvPr/>
        </p:nvSpPr>
        <p:spPr>
          <a:xfrm>
            <a:off x="520071" y="2419991"/>
            <a:ext cx="3136884" cy="553998"/>
          </a:xfrm>
          <a:prstGeom prst="rect">
            <a:avLst/>
          </a:prstGeom>
        </p:spPr>
        <p:txBody>
          <a:bodyPr wrap="none">
            <a:spAutoFit/>
          </a:bodyPr>
          <a:lstStyle/>
          <a:p>
            <a:r>
              <a:rPr lang="fr-FR" sz="3000" b="1" dirty="0" smtClean="0">
                <a:solidFill>
                  <a:schemeClr val="accent2"/>
                </a:solidFill>
              </a:rPr>
              <a:t>Théorème </a:t>
            </a:r>
            <a:r>
              <a:rPr lang="fr-FR" sz="3000" b="1" dirty="0">
                <a:solidFill>
                  <a:schemeClr val="accent2"/>
                </a:solidFill>
              </a:rPr>
              <a:t>de </a:t>
            </a:r>
            <a:r>
              <a:rPr lang="fr-FR" sz="3000" b="1" dirty="0" smtClean="0">
                <a:solidFill>
                  <a:schemeClr val="accent2"/>
                </a:solidFill>
              </a:rPr>
              <a:t>Beth</a:t>
            </a:r>
            <a:endParaRPr lang="fr-FR" sz="3000" b="1" dirty="0">
              <a:solidFill>
                <a:schemeClr val="accent2"/>
              </a:solidFill>
            </a:endParaRPr>
          </a:p>
        </p:txBody>
      </p:sp>
      <p:sp>
        <p:nvSpPr>
          <p:cNvPr id="11" name="Rectangle 10"/>
          <p:cNvSpPr/>
          <p:nvPr/>
        </p:nvSpPr>
        <p:spPr>
          <a:xfrm>
            <a:off x="520071" y="3743430"/>
            <a:ext cx="3878562" cy="553998"/>
          </a:xfrm>
          <a:prstGeom prst="rect">
            <a:avLst/>
          </a:prstGeom>
        </p:spPr>
        <p:txBody>
          <a:bodyPr wrap="none">
            <a:spAutoFit/>
          </a:bodyPr>
          <a:lstStyle/>
          <a:p>
            <a:pPr lvl="0"/>
            <a:r>
              <a:rPr lang="fr-FR" sz="3000" b="1" dirty="0">
                <a:solidFill>
                  <a:srgbClr val="ED7D31"/>
                </a:solidFill>
              </a:rPr>
              <a:t>Principe de la méthode</a:t>
            </a:r>
          </a:p>
        </p:txBody>
      </p:sp>
      <mc:AlternateContent xmlns:mc="http://schemas.openxmlformats.org/markup-compatibility/2006" xmlns:a14="http://schemas.microsoft.com/office/drawing/2010/main">
        <mc:Choice Requires="a14">
          <p:sp>
            <p:nvSpPr>
              <p:cNvPr id="12" name="Rectangle 11"/>
              <p:cNvSpPr/>
              <p:nvPr/>
            </p:nvSpPr>
            <p:spPr>
              <a:xfrm>
                <a:off x="520070" y="4429213"/>
                <a:ext cx="11007533" cy="1454885"/>
              </a:xfrm>
              <a:prstGeom prst="rect">
                <a:avLst/>
              </a:prstGeom>
            </p:spPr>
            <p:txBody>
              <a:bodyPr wrap="square">
                <a:spAutoFit/>
              </a:bodyPr>
              <a:lstStyle/>
              <a:p>
                <a:pPr algn="just"/>
                <a:r>
                  <a:rPr lang="fr-FR" sz="2200" dirty="0"/>
                  <a:t>On démontre qu’une formule </a:t>
                </a:r>
                <a14:m>
                  <m:oMath xmlns:m="http://schemas.openxmlformats.org/officeDocument/2006/math">
                    <m:r>
                      <a:rPr lang="fr-FR" sz="2200" i="1">
                        <a:latin typeface="Cambria Math" panose="02040503050406030204" pitchFamily="18" charset="0"/>
                      </a:rPr>
                      <m:t>𝑓</m:t>
                    </m:r>
                  </m:oMath>
                </a14:m>
                <a:r>
                  <a:rPr lang="fr-FR" sz="2200" dirty="0"/>
                  <a:t> est un théorème </a:t>
                </a:r>
                <a:r>
                  <a:rPr lang="fr-FR" sz="2200" dirty="0" smtClean="0"/>
                  <a:t>en </a:t>
                </a:r>
                <a:r>
                  <a:rPr lang="fr-FR" sz="2200" dirty="0"/>
                  <a:t>suivant un </a:t>
                </a:r>
                <a:r>
                  <a:rPr lang="fr-FR" sz="2200" b="1" dirty="0"/>
                  <a:t>raisonnement par l’absurde</a:t>
                </a:r>
                <a:r>
                  <a:rPr lang="fr-FR" sz="2200" dirty="0"/>
                  <a:t>, </a:t>
                </a:r>
                <a:r>
                  <a:rPr lang="fr-FR" sz="2200" dirty="0" smtClean="0"/>
                  <a:t>c’est-à-dire en </a:t>
                </a:r>
                <a:r>
                  <a:rPr lang="fr-FR" sz="2200" dirty="0"/>
                  <a:t>montrant que la réfutation de </a:t>
                </a:r>
                <a14:m>
                  <m:oMath xmlns:m="http://schemas.openxmlformats.org/officeDocument/2006/math">
                    <m:r>
                      <a:rPr lang="fr-FR" sz="2200" i="1">
                        <a:latin typeface="Cambria Math" panose="02040503050406030204" pitchFamily="18" charset="0"/>
                      </a:rPr>
                      <m:t>𝑓</m:t>
                    </m:r>
                  </m:oMath>
                </a14:m>
                <a:r>
                  <a:rPr lang="fr-FR" sz="2200" dirty="0"/>
                  <a:t> , noté, </a:t>
                </a:r>
                <a14:m>
                  <m:oMath xmlns:m="http://schemas.openxmlformats.org/officeDocument/2006/math">
                    <m:acc>
                      <m:accPr>
                        <m:chr m:val="̅"/>
                        <m:ctrlPr>
                          <a:rPr lang="fr-FR" sz="2200" i="1">
                            <a:latin typeface="Cambria Math" panose="02040503050406030204" pitchFamily="18" charset="0"/>
                          </a:rPr>
                        </m:ctrlPr>
                      </m:accPr>
                      <m:e>
                        <m:r>
                          <a:rPr lang="fr-FR" sz="2200" i="1">
                            <a:latin typeface="Cambria Math" panose="02040503050406030204" pitchFamily="18" charset="0"/>
                          </a:rPr>
                          <m:t>𝑓</m:t>
                        </m:r>
                      </m:e>
                    </m:acc>
                  </m:oMath>
                </a14:m>
                <a:r>
                  <a:rPr lang="fr-FR" sz="2200" dirty="0"/>
                  <a:t> conduit à </a:t>
                </a:r>
                <a:r>
                  <a:rPr lang="fr-FR" sz="2200" b="1" dirty="0"/>
                  <a:t>une contradiction</a:t>
                </a:r>
                <a:r>
                  <a:rPr lang="fr-FR" sz="2200" dirty="0"/>
                  <a:t>.</a:t>
                </a:r>
              </a:p>
              <a:p>
                <a:pPr algn="just"/>
                <a:r>
                  <a:rPr lang="fr-FR" sz="2200" dirty="0"/>
                  <a:t>La réfutation se conduit dans un arbre, appelé tableau de Beth. </a:t>
                </a:r>
                <a:endParaRPr lang="fr-FR" sz="2200" dirty="0" smtClean="0"/>
              </a:p>
              <a:p>
                <a:pPr algn="just"/>
                <a:r>
                  <a:rPr lang="fr-FR" sz="2200" dirty="0" smtClean="0"/>
                  <a:t>Réfuter </a:t>
                </a:r>
                <a14:m>
                  <m:oMath xmlns:m="http://schemas.openxmlformats.org/officeDocument/2006/math">
                    <m:r>
                      <a:rPr lang="fr-FR" sz="2200" i="1">
                        <a:latin typeface="Cambria Math" panose="02040503050406030204" pitchFamily="18" charset="0"/>
                      </a:rPr>
                      <m:t>𝑓</m:t>
                    </m:r>
                  </m:oMath>
                </a14:m>
                <a:r>
                  <a:rPr lang="fr-FR" sz="2200" dirty="0"/>
                  <a:t>, c’est le « nier », selon sa forme </a:t>
                </a:r>
                <a:r>
                  <a:rPr lang="fr-FR" sz="2200" dirty="0" smtClean="0"/>
                  <a:t>en suivant </a:t>
                </a:r>
                <a:r>
                  <a:rPr lang="fr-FR" sz="2200" dirty="0"/>
                  <a:t>les règles d’inférences suivants :</a:t>
                </a:r>
              </a:p>
            </p:txBody>
          </p:sp>
        </mc:Choice>
        <mc:Fallback xmlns="">
          <p:sp>
            <p:nvSpPr>
              <p:cNvPr id="12" name="Rectangle 11"/>
              <p:cNvSpPr>
                <a:spLocks noRot="1" noChangeAspect="1" noMove="1" noResize="1" noEditPoints="1" noAdjustHandles="1" noChangeArrowheads="1" noChangeShapeType="1" noTextEdit="1"/>
              </p:cNvSpPr>
              <p:nvPr/>
            </p:nvSpPr>
            <p:spPr>
              <a:xfrm>
                <a:off x="520070" y="4429213"/>
                <a:ext cx="11007533" cy="1454885"/>
              </a:xfrm>
              <a:prstGeom prst="rect">
                <a:avLst/>
              </a:prstGeom>
              <a:blipFill rotWithShape="0">
                <a:blip r:embed="rId5"/>
                <a:stretch>
                  <a:fillRect l="-720" t="-2941" r="-720" b="-7563"/>
                </a:stretch>
              </a:blipFill>
            </p:spPr>
            <p:txBody>
              <a:bodyPr/>
              <a:lstStyle/>
              <a:p>
                <a:r>
                  <a:rPr lang="fr-FR">
                    <a:noFill/>
                  </a:rPr>
                  <a:t> </a:t>
                </a:r>
              </a:p>
            </p:txBody>
          </p:sp>
        </mc:Fallback>
      </mc:AlternateContent>
    </p:spTree>
    <p:extLst>
      <p:ext uri="{BB962C8B-B14F-4D97-AF65-F5344CB8AC3E}">
        <p14:creationId xmlns:p14="http://schemas.microsoft.com/office/powerpoint/2010/main" val="306888236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0" y="0"/>
            <a:ext cx="12192000" cy="1150374"/>
          </a:xfrm>
          <a:prstGeom prst="rect">
            <a:avLst/>
          </a:prstGeom>
        </p:spPr>
      </p:pic>
      <p:sp>
        <p:nvSpPr>
          <p:cNvPr id="6" name="ZoneTexte 5"/>
          <p:cNvSpPr txBox="1"/>
          <p:nvPr/>
        </p:nvSpPr>
        <p:spPr>
          <a:xfrm>
            <a:off x="0" y="0"/>
            <a:ext cx="12192000" cy="923330"/>
          </a:xfrm>
          <a:prstGeom prst="rect">
            <a:avLst/>
          </a:prstGeom>
          <a:noFill/>
        </p:spPr>
        <p:txBody>
          <a:bodyPr wrap="square" rtlCol="0">
            <a:spAutoFit/>
          </a:bodyPr>
          <a:lstStyle/>
          <a:p>
            <a:pPr algn="ctr">
              <a:spcAft>
                <a:spcPts val="2400"/>
              </a:spcAft>
            </a:pPr>
            <a:r>
              <a:rPr lang="fr-FR" sz="5400" b="1" dirty="0">
                <a:solidFill>
                  <a:schemeClr val="bg1"/>
                </a:solidFill>
              </a:rPr>
              <a:t>Sémantique d’un langage propositionnel</a:t>
            </a:r>
            <a:endParaRPr lang="fr-FR" sz="5400" b="1" dirty="0" smtClean="0">
              <a:solidFill>
                <a:schemeClr val="bg1"/>
              </a:solidFill>
            </a:endParaRPr>
          </a:p>
        </p:txBody>
      </p:sp>
      <p:pic>
        <p:nvPicPr>
          <p:cNvPr id="4" name="Image 3"/>
          <p:cNvPicPr>
            <a:picLocks noChangeAspect="1"/>
          </p:cNvPicPr>
          <p:nvPr/>
        </p:nvPicPr>
        <p:blipFill>
          <a:blip r:embed="rId4"/>
          <a:stretch>
            <a:fillRect/>
          </a:stretch>
        </p:blipFill>
        <p:spPr>
          <a:xfrm>
            <a:off x="332304" y="1319908"/>
            <a:ext cx="3941555" cy="5409665"/>
          </a:xfrm>
          <a:prstGeom prst="rect">
            <a:avLst/>
          </a:prstGeom>
        </p:spPr>
      </p:pic>
      <mc:AlternateContent xmlns:mc="http://schemas.openxmlformats.org/markup-compatibility/2006" xmlns:a14="http://schemas.microsoft.com/office/drawing/2010/main">
        <mc:Choice Requires="a14">
          <p:sp>
            <p:nvSpPr>
              <p:cNvPr id="7" name="Rectangle 6"/>
              <p:cNvSpPr/>
              <p:nvPr/>
            </p:nvSpPr>
            <p:spPr>
              <a:xfrm>
                <a:off x="4722687" y="1443035"/>
                <a:ext cx="7113142" cy="2802306"/>
              </a:xfrm>
              <a:prstGeom prst="rect">
                <a:avLst/>
              </a:prstGeom>
            </p:spPr>
            <p:txBody>
              <a:bodyPr wrap="square">
                <a:spAutoFit/>
              </a:bodyPr>
              <a:lstStyle/>
              <a:p>
                <a:pPr algn="just"/>
                <a:r>
                  <a:rPr lang="fr-FR" sz="2200" dirty="0" smtClean="0"/>
                  <a:t>Ecrire dans tableau de Beth :</a:t>
                </a:r>
                <a14:m>
                  <m:oMath xmlns:m="http://schemas.openxmlformats.org/officeDocument/2006/math">
                    <m:r>
                      <a:rPr lang="fr-FR" sz="2200" b="0" i="0" smtClean="0">
                        <a:latin typeface="Cambria Math" panose="02040503050406030204" pitchFamily="18" charset="0"/>
                      </a:rPr>
                      <m:t> </m:t>
                    </m:r>
                    <m:r>
                      <a:rPr lang="fr-FR" sz="2200" i="1">
                        <a:latin typeface="Cambria Math" panose="02040503050406030204" pitchFamily="18" charset="0"/>
                      </a:rPr>
                      <m:t>𝐴</m:t>
                    </m:r>
                  </m:oMath>
                </a14:m>
                <a:r>
                  <a:rPr lang="fr-FR" sz="2200" dirty="0" smtClean="0"/>
                  <a:t> signifie « j’affirme A », et </a:t>
                </a:r>
                <a14:m>
                  <m:oMath xmlns:m="http://schemas.openxmlformats.org/officeDocument/2006/math">
                    <m:acc>
                      <m:accPr>
                        <m:chr m:val="̅"/>
                        <m:ctrlPr>
                          <a:rPr lang="fr-FR" sz="2200" i="1">
                            <a:latin typeface="Cambria Math" panose="02040503050406030204" pitchFamily="18" charset="0"/>
                          </a:rPr>
                        </m:ctrlPr>
                      </m:accPr>
                      <m:e>
                        <m:r>
                          <a:rPr lang="fr-FR" sz="2200" b="0" i="1" smtClean="0">
                            <a:latin typeface="Cambria Math" panose="02040503050406030204" pitchFamily="18" charset="0"/>
                          </a:rPr>
                          <m:t>𝐴</m:t>
                        </m:r>
                      </m:e>
                    </m:acc>
                  </m:oMath>
                </a14:m>
                <a:r>
                  <a:rPr lang="fr-FR" sz="2200" dirty="0" smtClean="0"/>
                  <a:t> signifie </a:t>
                </a:r>
                <a:r>
                  <a:rPr lang="fr-FR" sz="2200" dirty="0"/>
                  <a:t>« de nie A »</a:t>
                </a:r>
              </a:p>
              <a:p>
                <a:pPr algn="just"/>
                <a:endParaRPr lang="fr-FR" sz="2200" dirty="0" smtClean="0"/>
              </a:p>
              <a:p>
                <a:pPr algn="just"/>
                <a:r>
                  <a:rPr lang="fr-FR" sz="2200" dirty="0" smtClean="0"/>
                  <a:t>Une </a:t>
                </a:r>
                <a:r>
                  <a:rPr lang="fr-FR" sz="2200" dirty="0"/>
                  <a:t>branche de tableau de Beth est considérée comme terminée lorsque plus aucune règle ne </a:t>
                </a:r>
                <a:r>
                  <a:rPr lang="fr-FR" sz="2200" dirty="0" smtClean="0"/>
                  <a:t>peut s’appliquer</a:t>
                </a:r>
                <a:r>
                  <a:rPr lang="fr-FR" sz="2200" dirty="0"/>
                  <a:t>.</a:t>
                </a:r>
              </a:p>
              <a:p>
                <a:pPr algn="just"/>
                <a:endParaRPr lang="fr-FR" sz="2200" dirty="0" smtClean="0"/>
              </a:p>
              <a:p>
                <a:pPr algn="just"/>
                <a:r>
                  <a:rPr lang="fr-FR" sz="2200" dirty="0" smtClean="0"/>
                  <a:t>Une </a:t>
                </a:r>
                <a:r>
                  <a:rPr lang="fr-FR" sz="2200" dirty="0"/>
                  <a:t>branche est dite « close » lorsqu’elle contient une contradiction, notée ⊥. La règle de </a:t>
                </a:r>
                <a:r>
                  <a:rPr lang="fr-FR" sz="2200" dirty="0" smtClean="0"/>
                  <a:t>contradiction :</a:t>
                </a:r>
                <a:r>
                  <a:rPr lang="fr-FR" sz="2200" dirty="0"/>
                  <a:t> </a:t>
                </a:r>
                <a14:m>
                  <m:oMath xmlns:m="http://schemas.openxmlformats.org/officeDocument/2006/math">
                    <m:r>
                      <a:rPr lang="fr-FR" sz="2200" i="1">
                        <a:latin typeface="Cambria Math" panose="02040503050406030204" pitchFamily="18" charset="0"/>
                      </a:rPr>
                      <m:t>𝐴</m:t>
                    </m:r>
                  </m:oMath>
                </a14:m>
                <a:r>
                  <a:rPr lang="fr-FR" sz="2200" dirty="0" smtClean="0"/>
                  <a:t> </a:t>
                </a:r>
                <a14:m>
                  <m:oMath xmlns:m="http://schemas.openxmlformats.org/officeDocument/2006/math">
                    <m:acc>
                      <m:accPr>
                        <m:chr m:val="̅"/>
                        <m:ctrlPr>
                          <a:rPr lang="fr-FR" sz="2200" i="1">
                            <a:latin typeface="Cambria Math" panose="02040503050406030204" pitchFamily="18" charset="0"/>
                          </a:rPr>
                        </m:ctrlPr>
                      </m:accPr>
                      <m:e>
                        <m:r>
                          <a:rPr lang="fr-FR" sz="2200" i="1">
                            <a:latin typeface="Cambria Math" panose="02040503050406030204" pitchFamily="18" charset="0"/>
                          </a:rPr>
                          <m:t>𝐴</m:t>
                        </m:r>
                      </m:e>
                    </m:acc>
                  </m:oMath>
                </a14:m>
                <a:r>
                  <a:rPr lang="fr-FR" sz="2200" dirty="0" smtClean="0"/>
                  <a:t> ⊥</a:t>
                </a:r>
                <a:endParaRPr lang="fr-FR" sz="2200" dirty="0"/>
              </a:p>
            </p:txBody>
          </p:sp>
        </mc:Choice>
        <mc:Fallback xmlns="">
          <p:sp>
            <p:nvSpPr>
              <p:cNvPr id="7" name="Rectangle 6"/>
              <p:cNvSpPr>
                <a:spLocks noRot="1" noChangeAspect="1" noMove="1" noResize="1" noEditPoints="1" noAdjustHandles="1" noChangeArrowheads="1" noChangeShapeType="1" noTextEdit="1"/>
              </p:cNvSpPr>
              <p:nvPr/>
            </p:nvSpPr>
            <p:spPr>
              <a:xfrm>
                <a:off x="4722687" y="1443035"/>
                <a:ext cx="7113142" cy="2802306"/>
              </a:xfrm>
              <a:prstGeom prst="rect">
                <a:avLst/>
              </a:prstGeom>
              <a:blipFill rotWithShape="0">
                <a:blip r:embed="rId5"/>
                <a:stretch>
                  <a:fillRect l="-1114" t="-1525" r="-5570" b="-3704"/>
                </a:stretch>
              </a:blipFill>
            </p:spPr>
            <p:txBody>
              <a:bodyPr/>
              <a:lstStyle/>
              <a:p>
                <a:r>
                  <a:rPr lang="fr-FR">
                    <a:noFill/>
                  </a:rPr>
                  <a:t> </a:t>
                </a:r>
              </a:p>
            </p:txBody>
          </p:sp>
        </mc:Fallback>
      </mc:AlternateContent>
    </p:spTree>
    <p:extLst>
      <p:ext uri="{BB962C8B-B14F-4D97-AF65-F5344CB8AC3E}">
        <p14:creationId xmlns:p14="http://schemas.microsoft.com/office/powerpoint/2010/main" val="396175313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0" y="0"/>
            <a:ext cx="12192000" cy="1150374"/>
          </a:xfrm>
          <a:prstGeom prst="rect">
            <a:avLst/>
          </a:prstGeom>
        </p:spPr>
      </p:pic>
      <p:sp>
        <p:nvSpPr>
          <p:cNvPr id="6" name="ZoneTexte 5"/>
          <p:cNvSpPr txBox="1"/>
          <p:nvPr/>
        </p:nvSpPr>
        <p:spPr>
          <a:xfrm>
            <a:off x="0" y="0"/>
            <a:ext cx="12192000" cy="923330"/>
          </a:xfrm>
          <a:prstGeom prst="rect">
            <a:avLst/>
          </a:prstGeom>
          <a:noFill/>
        </p:spPr>
        <p:txBody>
          <a:bodyPr wrap="square" rtlCol="0">
            <a:spAutoFit/>
          </a:bodyPr>
          <a:lstStyle/>
          <a:p>
            <a:pPr algn="ctr">
              <a:spcAft>
                <a:spcPts val="2400"/>
              </a:spcAft>
            </a:pPr>
            <a:r>
              <a:rPr lang="fr-FR" sz="5400" b="1" dirty="0" smtClean="0">
                <a:solidFill>
                  <a:schemeClr val="bg1"/>
                </a:solidFill>
              </a:rPr>
              <a:t>Exercices</a:t>
            </a:r>
          </a:p>
        </p:txBody>
      </p:sp>
      <p:pic>
        <p:nvPicPr>
          <p:cNvPr id="4" name="Image 3"/>
          <p:cNvPicPr>
            <a:picLocks noChangeAspect="1"/>
          </p:cNvPicPr>
          <p:nvPr/>
        </p:nvPicPr>
        <p:blipFill>
          <a:blip r:embed="rId4"/>
          <a:stretch>
            <a:fillRect/>
          </a:stretch>
        </p:blipFill>
        <p:spPr>
          <a:xfrm>
            <a:off x="104775" y="1264667"/>
            <a:ext cx="11839575" cy="3135090"/>
          </a:xfrm>
          <a:prstGeom prst="rect">
            <a:avLst/>
          </a:prstGeom>
        </p:spPr>
      </p:pic>
    </p:spTree>
    <p:extLst>
      <p:ext uri="{BB962C8B-B14F-4D97-AF65-F5344CB8AC3E}">
        <p14:creationId xmlns:p14="http://schemas.microsoft.com/office/powerpoint/2010/main" val="113701435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0" y="0"/>
            <a:ext cx="12192000" cy="1150374"/>
          </a:xfrm>
          <a:prstGeom prst="rect">
            <a:avLst/>
          </a:prstGeom>
        </p:spPr>
      </p:pic>
      <p:sp>
        <p:nvSpPr>
          <p:cNvPr id="6" name="ZoneTexte 5"/>
          <p:cNvSpPr txBox="1"/>
          <p:nvPr/>
        </p:nvSpPr>
        <p:spPr>
          <a:xfrm>
            <a:off x="0" y="0"/>
            <a:ext cx="12192000" cy="923330"/>
          </a:xfrm>
          <a:prstGeom prst="rect">
            <a:avLst/>
          </a:prstGeom>
          <a:noFill/>
        </p:spPr>
        <p:txBody>
          <a:bodyPr wrap="square" rtlCol="0">
            <a:spAutoFit/>
          </a:bodyPr>
          <a:lstStyle/>
          <a:p>
            <a:pPr algn="ctr">
              <a:spcAft>
                <a:spcPts val="2400"/>
              </a:spcAft>
            </a:pPr>
            <a:r>
              <a:rPr lang="fr-FR" sz="5400" b="1" dirty="0" smtClean="0">
                <a:solidFill>
                  <a:schemeClr val="bg1"/>
                </a:solidFill>
              </a:rPr>
              <a:t>Exercices</a:t>
            </a:r>
          </a:p>
        </p:txBody>
      </p:sp>
      <p:sp>
        <p:nvSpPr>
          <p:cNvPr id="3" name="Rectangle 1"/>
          <p:cNvSpPr>
            <a:spLocks noChangeArrowheads="1"/>
          </p:cNvSpPr>
          <p:nvPr/>
        </p:nvSpPr>
        <p:spPr bwMode="auto">
          <a:xfrm>
            <a:off x="428625" y="1453058"/>
            <a:ext cx="11572783"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fr-FR" altLang="fr-FR"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 Une relation est une relation d’équivalence si et seulement si elle est réflexive, symétrique et transitive.</a:t>
            </a:r>
            <a:endParaRPr kumimoji="0" lang="fr-FR" altLang="fr-FR"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fr-FR" altLang="fr-FR"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Soit </a:t>
            </a:r>
            <a:r>
              <a:rPr kumimoji="0" lang="fr-FR" altLang="fr-FR"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a:t>
            </a:r>
            <a:r>
              <a:rPr kumimoji="0" lang="fr-FR" altLang="fr-FR"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"La relation est une relation d’équivalence"</a:t>
            </a:r>
          </a:p>
          <a:p>
            <a:pPr marL="0" marR="0" lvl="0" indent="0" algn="l" defTabSz="914400" rtl="0" eaLnBrk="0" fontAlgn="base" latinLnBrk="0" hangingPunct="0">
              <a:lnSpc>
                <a:spcPct val="100000"/>
              </a:lnSpc>
              <a:spcBef>
                <a:spcPct val="0"/>
              </a:spcBef>
              <a:spcAft>
                <a:spcPct val="0"/>
              </a:spcAft>
              <a:buClrTx/>
              <a:buSzTx/>
              <a:tabLst/>
            </a:pPr>
            <a:r>
              <a:rPr kumimoji="0" lang="fr-FR" altLang="fr-FR"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Soit </a:t>
            </a:r>
            <a:r>
              <a:rPr kumimoji="0" lang="fr-FR" altLang="fr-FR"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a:t>
            </a:r>
            <a:r>
              <a:rPr kumimoji="0" lang="fr-FR" altLang="fr-FR"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"La relation est réflexive"</a:t>
            </a:r>
          </a:p>
          <a:p>
            <a:pPr marL="0" marR="0" lvl="0" indent="0" algn="l" defTabSz="914400" rtl="0" eaLnBrk="0" fontAlgn="base" latinLnBrk="0" hangingPunct="0">
              <a:lnSpc>
                <a:spcPct val="100000"/>
              </a:lnSpc>
              <a:spcBef>
                <a:spcPct val="0"/>
              </a:spcBef>
              <a:spcAft>
                <a:spcPct val="0"/>
              </a:spcAft>
              <a:buClrTx/>
              <a:buSzTx/>
              <a:tabLst/>
            </a:pPr>
            <a:r>
              <a:rPr kumimoji="0" lang="fr-FR" altLang="fr-FR"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Soit </a:t>
            </a:r>
            <a:r>
              <a:rPr kumimoji="0" lang="fr-FR" altLang="fr-FR"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Q</a:t>
            </a:r>
            <a:r>
              <a:rPr kumimoji="0" lang="fr-FR" altLang="fr-FR"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"La relation est symétrique"</a:t>
            </a:r>
          </a:p>
          <a:p>
            <a:pPr marL="0" marR="0" lvl="0" indent="0" algn="l" defTabSz="914400" rtl="0" eaLnBrk="0" fontAlgn="base" latinLnBrk="0" hangingPunct="0">
              <a:lnSpc>
                <a:spcPct val="100000"/>
              </a:lnSpc>
              <a:spcBef>
                <a:spcPct val="0"/>
              </a:spcBef>
              <a:spcAft>
                <a:spcPct val="0"/>
              </a:spcAft>
              <a:buClrTx/>
              <a:buSzTx/>
              <a:tabLst/>
            </a:pPr>
            <a:r>
              <a:rPr kumimoji="0" lang="fr-FR" altLang="fr-FR"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Soit </a:t>
            </a:r>
            <a:r>
              <a:rPr kumimoji="0" lang="fr-FR" altLang="fr-FR"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a:t>
            </a:r>
            <a:r>
              <a:rPr kumimoji="0" lang="fr-FR" altLang="fr-FR"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"La relation est transitive"</a:t>
            </a:r>
          </a:p>
          <a:p>
            <a:pPr marL="0" marR="0" lvl="0" indent="0" algn="l" defTabSz="914400" rtl="0" eaLnBrk="0" fontAlgn="base" latinLnBrk="0" hangingPunct="0">
              <a:lnSpc>
                <a:spcPct val="100000"/>
              </a:lnSpc>
              <a:spcBef>
                <a:spcPct val="0"/>
              </a:spcBef>
              <a:spcAft>
                <a:spcPct val="0"/>
              </a:spcAft>
              <a:buClrTx/>
              <a:buSzTx/>
              <a:tabLst/>
            </a:pPr>
            <a:r>
              <a:rPr kumimoji="0" lang="fr-FR" altLang="fr-FR"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sym typeface="Wingdings" panose="05000000000000000000" pitchFamily="2" charset="2"/>
              </a:rPr>
              <a:t> </a:t>
            </a:r>
            <a:r>
              <a:rPr kumimoji="0" lang="fr-FR" altLang="fr-FR"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Traduction en logique propositionnelle : </a:t>
            </a:r>
            <a:r>
              <a:rPr kumimoji="0" lang="fr-FR" altLang="fr-FR"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 ⇔ ( P ∧ Q ∧ T ) </a:t>
            </a:r>
          </a:p>
          <a:p>
            <a:pPr marL="0" marR="0" lvl="0" indent="0" algn="l" defTabSz="914400" rtl="0" eaLnBrk="0" fontAlgn="base" latinLnBrk="0" hangingPunct="0">
              <a:lnSpc>
                <a:spcPct val="100000"/>
              </a:lnSpc>
              <a:spcBef>
                <a:spcPct val="0"/>
              </a:spcBef>
              <a:spcAft>
                <a:spcPct val="0"/>
              </a:spcAft>
              <a:buClrTx/>
              <a:buSzTx/>
              <a:tabLst/>
            </a:pPr>
            <a:r>
              <a:rPr kumimoji="0" lang="fr-FR" altLang="fr-FR"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2.</a:t>
            </a:r>
            <a:r>
              <a:rPr kumimoji="0" lang="fr-FR" altLang="fr-FR" sz="2000" b="1"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fr-FR" altLang="fr-FR"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Si </a:t>
            </a:r>
            <a:r>
              <a:rPr kumimoji="0" lang="fr-FR" altLang="fr-FR" sz="20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Said</a:t>
            </a:r>
            <a:r>
              <a:rPr kumimoji="0" lang="fr-FR" altLang="fr-FR"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est fatigué, il se reposera, et s’il ne l’est pas, il terminera son travail.</a:t>
            </a:r>
            <a:endParaRPr kumimoji="0" lang="fr-FR" altLang="fr-FR"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fr-FR" altLang="fr-FR"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Soit </a:t>
            </a:r>
            <a:r>
              <a:rPr kumimoji="0" lang="fr-FR" altLang="fr-FR"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a:t>
            </a:r>
            <a:r>
              <a:rPr kumimoji="0" lang="fr-FR" altLang="fr-FR"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a:t>
            </a:r>
            <a:r>
              <a:rPr kumimoji="0" lang="fr-FR" altLang="fr-FR"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Said</a:t>
            </a:r>
            <a:r>
              <a:rPr kumimoji="0" lang="fr-FR" altLang="fr-FR"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est fatigué"</a:t>
            </a:r>
          </a:p>
          <a:p>
            <a:pPr marL="0" marR="0" lvl="0" indent="0" algn="l" defTabSz="914400" rtl="0" eaLnBrk="0" fontAlgn="base" latinLnBrk="0" hangingPunct="0">
              <a:lnSpc>
                <a:spcPct val="100000"/>
              </a:lnSpc>
              <a:spcBef>
                <a:spcPct val="0"/>
              </a:spcBef>
              <a:spcAft>
                <a:spcPct val="0"/>
              </a:spcAft>
              <a:buClrTx/>
              <a:buSzTx/>
              <a:tabLst/>
            </a:pPr>
            <a:r>
              <a:rPr kumimoji="0" lang="fr-FR" altLang="fr-FR"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Soit </a:t>
            </a:r>
            <a:r>
              <a:rPr kumimoji="0" lang="fr-FR" altLang="fr-FR"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a:t>
            </a:r>
            <a:r>
              <a:rPr kumimoji="0" lang="fr-FR" altLang="fr-FR"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a:t>
            </a:r>
            <a:r>
              <a:rPr kumimoji="0" lang="fr-FR" altLang="fr-FR"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Said</a:t>
            </a:r>
            <a:r>
              <a:rPr kumimoji="0" lang="fr-FR" altLang="fr-FR"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se reposera"</a:t>
            </a:r>
          </a:p>
          <a:p>
            <a:pPr marL="0" marR="0" lvl="0" indent="0" algn="l" defTabSz="914400" rtl="0" eaLnBrk="0" fontAlgn="base" latinLnBrk="0" hangingPunct="0">
              <a:lnSpc>
                <a:spcPct val="100000"/>
              </a:lnSpc>
              <a:spcBef>
                <a:spcPct val="0"/>
              </a:spcBef>
              <a:spcAft>
                <a:spcPct val="0"/>
              </a:spcAft>
              <a:buClrTx/>
              <a:buSzTx/>
              <a:tabLst/>
            </a:pPr>
            <a:r>
              <a:rPr kumimoji="0" lang="fr-FR" altLang="fr-FR"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Soit </a:t>
            </a:r>
            <a:r>
              <a:rPr kumimoji="0" lang="fr-FR" altLang="fr-FR"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a:t>
            </a:r>
            <a:r>
              <a:rPr kumimoji="0" lang="fr-FR" altLang="fr-FR"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a:t>
            </a:r>
            <a:r>
              <a:rPr kumimoji="0" lang="fr-FR" altLang="fr-FR" sz="20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Said</a:t>
            </a:r>
            <a:r>
              <a:rPr kumimoji="0" lang="fr-FR" altLang="fr-FR"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terminera son travail"</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à"/>
              <a:tabLst/>
            </a:pPr>
            <a:r>
              <a:rPr kumimoji="0" lang="fr-FR" altLang="fr-FR"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Traduction en logique propositionnelle : </a:t>
            </a:r>
            <a:r>
              <a:rPr kumimoji="0" lang="fr-FR" altLang="fr-FR"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 ⇒ R ) ∧ ( ¬F ⇒ T ) </a:t>
            </a:r>
          </a:p>
          <a:p>
            <a:pPr marR="0" lvl="0" algn="l" defTabSz="914400" rtl="0" eaLnBrk="0" fontAlgn="base" latinLnBrk="0" hangingPunct="0">
              <a:lnSpc>
                <a:spcPct val="100000"/>
              </a:lnSpc>
              <a:spcBef>
                <a:spcPct val="0"/>
              </a:spcBef>
              <a:spcAft>
                <a:spcPct val="0"/>
              </a:spcAft>
              <a:buClrTx/>
              <a:buSzTx/>
              <a:tabLst/>
            </a:pPr>
            <a:r>
              <a:rPr lang="fr-FR" altLang="fr-FR" sz="2000" b="1" dirty="0" smtClean="0">
                <a:latin typeface="Times New Roman" panose="02020603050405020304" pitchFamily="18" charset="0"/>
                <a:cs typeface="Times New Roman" panose="02020603050405020304" pitchFamily="18" charset="0"/>
              </a:rPr>
              <a:t>3. </a:t>
            </a:r>
            <a:r>
              <a:rPr kumimoji="0" lang="fr-FR" altLang="fr-FR"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Si Ali prend le bus et celui-ci est en retard, alors Ali n’arrivera pas à l’heure à son rendez-vous.</a:t>
            </a:r>
            <a:endParaRPr kumimoji="0" lang="fr-FR" altLang="fr-FR"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fr-FR" altLang="fr-FR"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Soit </a:t>
            </a:r>
            <a:r>
              <a:rPr kumimoji="0" lang="fr-FR" altLang="fr-FR"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a:t>
            </a:r>
            <a:r>
              <a:rPr kumimoji="0" lang="fr-FR" altLang="fr-FR"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"Ali prend le bus"</a:t>
            </a:r>
          </a:p>
          <a:p>
            <a:pPr marL="0" marR="0" lvl="0" indent="0" algn="l" defTabSz="914400" rtl="0" eaLnBrk="0" fontAlgn="base" latinLnBrk="0" hangingPunct="0">
              <a:lnSpc>
                <a:spcPct val="100000"/>
              </a:lnSpc>
              <a:spcBef>
                <a:spcPct val="0"/>
              </a:spcBef>
              <a:spcAft>
                <a:spcPct val="0"/>
              </a:spcAft>
              <a:buClrTx/>
              <a:buSzTx/>
              <a:tabLst/>
            </a:pPr>
            <a:r>
              <a:rPr kumimoji="0" lang="fr-FR" altLang="fr-FR"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Soit </a:t>
            </a:r>
            <a:r>
              <a:rPr kumimoji="0" lang="fr-FR" altLang="fr-FR"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a:t>
            </a:r>
            <a:r>
              <a:rPr kumimoji="0" lang="fr-FR" altLang="fr-FR"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"Le bus est en retard"</a:t>
            </a:r>
          </a:p>
          <a:p>
            <a:pPr marL="0" marR="0" lvl="0" indent="0" algn="l" defTabSz="914400" rtl="0" eaLnBrk="0" fontAlgn="base" latinLnBrk="0" hangingPunct="0">
              <a:lnSpc>
                <a:spcPct val="100000"/>
              </a:lnSpc>
              <a:spcBef>
                <a:spcPct val="0"/>
              </a:spcBef>
              <a:spcAft>
                <a:spcPct val="0"/>
              </a:spcAft>
              <a:buClrTx/>
              <a:buSzTx/>
              <a:tabLst/>
            </a:pPr>
            <a:r>
              <a:rPr kumimoji="0" lang="fr-FR" altLang="fr-FR"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Soit </a:t>
            </a:r>
            <a:r>
              <a:rPr kumimoji="0" lang="fr-FR" altLang="fr-FR"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a:t>
            </a:r>
            <a:r>
              <a:rPr kumimoji="0" lang="fr-FR" altLang="fr-FR"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 "Ali arrivera à l’heure à son rendez-vous"</a:t>
            </a:r>
          </a:p>
          <a:p>
            <a:pPr marL="0" marR="0" lvl="0" indent="0" algn="l" defTabSz="914400" rtl="0" eaLnBrk="0" fontAlgn="base" latinLnBrk="0" hangingPunct="0">
              <a:lnSpc>
                <a:spcPct val="100000"/>
              </a:lnSpc>
              <a:spcBef>
                <a:spcPct val="0"/>
              </a:spcBef>
              <a:spcAft>
                <a:spcPct val="0"/>
              </a:spcAft>
              <a:buClrTx/>
              <a:buSzTx/>
              <a:tabLst/>
            </a:pPr>
            <a:r>
              <a:rPr kumimoji="0" lang="fr-FR" altLang="fr-FR"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sym typeface="Wingdings" panose="05000000000000000000" pitchFamily="2" charset="2"/>
              </a:rPr>
              <a:t> </a:t>
            </a:r>
            <a:r>
              <a:rPr kumimoji="0" lang="fr-FR" altLang="fr-FR" sz="20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Traduction en logique propositionnelle : </a:t>
            </a:r>
            <a:r>
              <a:rPr kumimoji="0" lang="fr-FR" altLang="fr-FR"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B ∧ R ) ⇒ ¬A</a:t>
            </a:r>
          </a:p>
        </p:txBody>
      </p:sp>
    </p:spTree>
    <p:extLst>
      <p:ext uri="{BB962C8B-B14F-4D97-AF65-F5344CB8AC3E}">
        <p14:creationId xmlns:p14="http://schemas.microsoft.com/office/powerpoint/2010/main" val="259072523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0" y="0"/>
            <a:ext cx="12192000" cy="1150374"/>
          </a:xfrm>
          <a:prstGeom prst="rect">
            <a:avLst/>
          </a:prstGeom>
        </p:spPr>
      </p:pic>
      <p:sp>
        <p:nvSpPr>
          <p:cNvPr id="6" name="ZoneTexte 5"/>
          <p:cNvSpPr txBox="1"/>
          <p:nvPr/>
        </p:nvSpPr>
        <p:spPr>
          <a:xfrm>
            <a:off x="0" y="0"/>
            <a:ext cx="12192000" cy="923330"/>
          </a:xfrm>
          <a:prstGeom prst="rect">
            <a:avLst/>
          </a:prstGeom>
          <a:noFill/>
        </p:spPr>
        <p:txBody>
          <a:bodyPr wrap="square" rtlCol="0">
            <a:spAutoFit/>
          </a:bodyPr>
          <a:lstStyle/>
          <a:p>
            <a:pPr algn="ctr">
              <a:spcAft>
                <a:spcPts val="2400"/>
              </a:spcAft>
            </a:pPr>
            <a:r>
              <a:rPr lang="fr-FR" sz="5400" b="1" dirty="0" smtClean="0">
                <a:solidFill>
                  <a:schemeClr val="bg1"/>
                </a:solidFill>
              </a:rPr>
              <a:t>Exercices</a:t>
            </a:r>
          </a:p>
        </p:txBody>
      </p:sp>
      <p:pic>
        <p:nvPicPr>
          <p:cNvPr id="2" name="Image 1"/>
          <p:cNvPicPr>
            <a:picLocks noChangeAspect="1"/>
          </p:cNvPicPr>
          <p:nvPr/>
        </p:nvPicPr>
        <p:blipFill>
          <a:blip r:embed="rId4"/>
          <a:stretch>
            <a:fillRect/>
          </a:stretch>
        </p:blipFill>
        <p:spPr>
          <a:xfrm>
            <a:off x="581024" y="1406493"/>
            <a:ext cx="11505945" cy="985838"/>
          </a:xfrm>
          <a:prstGeom prst="rect">
            <a:avLst/>
          </a:prstGeom>
        </p:spPr>
      </p:pic>
      <p:sp>
        <p:nvSpPr>
          <p:cNvPr id="7" name="Rectangle 2"/>
          <p:cNvSpPr>
            <a:spLocks noChangeArrowheads="1"/>
          </p:cNvSpPr>
          <p:nvPr/>
        </p:nvSpPr>
        <p:spPr bwMode="auto">
          <a:xfrm>
            <a:off x="581024" y="2392331"/>
            <a:ext cx="11209922" cy="46012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500" b="1" i="0" u="none" strike="noStrike" cap="none" normalizeH="0" baseline="0" dirty="0" smtClean="0">
                <a:ln>
                  <a:noFill/>
                </a:ln>
                <a:solidFill>
                  <a:schemeClr val="tx1"/>
                </a:solidFill>
                <a:effectLst/>
              </a:rPr>
              <a:t>"Si je ne peins pas mon portail en fer, alors il va rouiller."</a:t>
            </a:r>
            <a:endParaRPr kumimoji="0" lang="fr-FR" altLang="fr-FR" sz="2500" b="0" i="0" u="none" strike="noStrike" cap="none" normalizeH="0" baseline="0" dirty="0" smtClean="0">
              <a:ln>
                <a:noFill/>
              </a:ln>
              <a:solidFill>
                <a:schemeClr val="tx1"/>
              </a:solidFill>
              <a:effectLs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fr-FR" altLang="fr-FR" sz="2500" b="0" i="0" u="none" strike="noStrike" cap="none" normalizeH="0" baseline="0" dirty="0" smtClean="0">
                <a:ln>
                  <a:noFill/>
                </a:ln>
                <a:solidFill>
                  <a:schemeClr val="tx1"/>
                </a:solidFill>
                <a:effectLst/>
              </a:rPr>
              <a:t>On peut la formaliser ainsi : ¬P → R</a:t>
            </a:r>
            <a:r>
              <a:rPr kumimoji="0" lang="fr-FR" altLang="fr-FR" sz="2500" b="0" i="0" u="none" strike="noStrike" cap="none" normalizeH="0" dirty="0" smtClean="0">
                <a:ln>
                  <a:noFill/>
                </a:ln>
                <a:solidFill>
                  <a:schemeClr val="tx1"/>
                </a:solidFill>
                <a:effectLst/>
              </a:rPr>
              <a:t> </a:t>
            </a:r>
            <a:r>
              <a:rPr kumimoji="0" lang="fr-FR" altLang="fr-FR" sz="2500" b="0" i="0" u="none" strike="noStrike" cap="none" normalizeH="0" baseline="0" dirty="0" smtClean="0">
                <a:ln>
                  <a:noFill/>
                </a:ln>
                <a:solidFill>
                  <a:schemeClr val="tx1"/>
                </a:solidFill>
                <a:effectLst/>
              </a:rPr>
              <a:t>où :</a:t>
            </a:r>
          </a:p>
          <a:p>
            <a:pPr marL="361950" marR="0" lvl="0" indent="-180975" algn="just" defTabSz="914400" rtl="0" eaLnBrk="0" fontAlgn="base" latinLnBrk="0" hangingPunct="0">
              <a:lnSpc>
                <a:spcPct val="100000"/>
              </a:lnSpc>
              <a:spcBef>
                <a:spcPct val="0"/>
              </a:spcBef>
              <a:spcAft>
                <a:spcPct val="0"/>
              </a:spcAft>
              <a:buClrTx/>
              <a:buSzTx/>
              <a:buFontTx/>
              <a:buChar char="•"/>
              <a:tabLst/>
            </a:pPr>
            <a:r>
              <a:rPr kumimoji="0" lang="fr-FR" altLang="fr-FR" sz="2500" b="0" i="0" u="none" strike="noStrike" cap="none" normalizeH="0" baseline="0" dirty="0" smtClean="0">
                <a:ln>
                  <a:noFill/>
                </a:ln>
                <a:solidFill>
                  <a:schemeClr val="tx1"/>
                </a:solidFill>
                <a:effectLst/>
              </a:rPr>
              <a:t> P : </a:t>
            </a:r>
            <a:r>
              <a:rPr kumimoji="0" lang="fr-FR" altLang="fr-FR" sz="2500" b="0" i="1" u="none" strike="noStrike" cap="none" normalizeH="0" baseline="0" dirty="0" smtClean="0">
                <a:ln>
                  <a:noFill/>
                </a:ln>
                <a:solidFill>
                  <a:schemeClr val="tx1"/>
                </a:solidFill>
                <a:effectLst/>
              </a:rPr>
              <a:t>"Je peins mon portail en fer"</a:t>
            </a:r>
            <a:r>
              <a:rPr kumimoji="0" lang="fr-FR" altLang="fr-FR" sz="2500" b="0" i="0" u="none" strike="noStrike" cap="none" normalizeH="0" baseline="0" dirty="0" smtClean="0">
                <a:ln>
                  <a:noFill/>
                </a:ln>
                <a:solidFill>
                  <a:schemeClr val="tx1"/>
                </a:solidFill>
                <a:effectLst/>
              </a:rPr>
              <a:t>,</a:t>
            </a:r>
          </a:p>
          <a:p>
            <a:pPr marL="361950" marR="0" lvl="0" indent="-180975" algn="just" defTabSz="914400" rtl="0" eaLnBrk="0" fontAlgn="base" latinLnBrk="0" hangingPunct="0">
              <a:lnSpc>
                <a:spcPct val="100000"/>
              </a:lnSpc>
              <a:spcBef>
                <a:spcPct val="0"/>
              </a:spcBef>
              <a:spcAft>
                <a:spcPct val="0"/>
              </a:spcAft>
              <a:buClrTx/>
              <a:buSzTx/>
              <a:buFontTx/>
              <a:buChar char="•"/>
              <a:tabLst/>
            </a:pPr>
            <a:r>
              <a:rPr kumimoji="0" lang="fr-FR" altLang="fr-FR" sz="2500" b="0" i="0" u="none" strike="noStrike" cap="none" normalizeH="0" baseline="0" dirty="0" smtClean="0">
                <a:ln>
                  <a:noFill/>
                </a:ln>
                <a:solidFill>
                  <a:schemeClr val="tx1"/>
                </a:solidFill>
                <a:effectLst/>
              </a:rPr>
              <a:t> R : </a:t>
            </a:r>
            <a:r>
              <a:rPr kumimoji="0" lang="fr-FR" altLang="fr-FR" sz="2500" b="0" i="1" u="none" strike="noStrike" cap="none" normalizeH="0" baseline="0" dirty="0" smtClean="0">
                <a:ln>
                  <a:noFill/>
                </a:ln>
                <a:solidFill>
                  <a:schemeClr val="tx1"/>
                </a:solidFill>
                <a:effectLst/>
              </a:rPr>
              <a:t>"Mon portail rouille".</a:t>
            </a:r>
          </a:p>
          <a:p>
            <a:pPr lvl="0" algn="just" eaLnBrk="0" fontAlgn="base" hangingPunct="0">
              <a:spcBef>
                <a:spcPct val="0"/>
              </a:spcBef>
              <a:spcAft>
                <a:spcPct val="0"/>
              </a:spcAft>
            </a:pPr>
            <a:r>
              <a:rPr lang="fr-FR" altLang="fr-FR" sz="2500" b="1" dirty="0" smtClean="0"/>
              <a:t>Peut-on </a:t>
            </a:r>
            <a:r>
              <a:rPr lang="fr-FR" altLang="fr-FR" sz="2500" b="1" dirty="0"/>
              <a:t>en déduire que si je le peins, il ne rouillera pas </a:t>
            </a:r>
            <a:r>
              <a:rPr lang="fr-FR" altLang="fr-FR" sz="2500" b="1" dirty="0" smtClean="0"/>
              <a:t>? </a:t>
            </a:r>
          </a:p>
          <a:p>
            <a:pPr lvl="0" algn="just" eaLnBrk="0" fontAlgn="base" hangingPunct="0">
              <a:spcBef>
                <a:spcPct val="0"/>
              </a:spcBef>
              <a:spcAft>
                <a:spcPct val="0"/>
              </a:spcAft>
            </a:pPr>
            <a:r>
              <a:rPr lang="fr-FR" altLang="fr-FR" sz="2500" dirty="0" smtClean="0"/>
              <a:t>Cette </a:t>
            </a:r>
            <a:r>
              <a:rPr lang="fr-FR" altLang="fr-FR" sz="2500" dirty="0"/>
              <a:t>nouvelle affirmation correspond à l'implication </a:t>
            </a:r>
            <a:r>
              <a:rPr lang="fr-FR" altLang="fr-FR" sz="2500" dirty="0" smtClean="0"/>
              <a:t>: P</a:t>
            </a:r>
            <a:r>
              <a:rPr lang="fr-FR" altLang="fr-FR" sz="2500" dirty="0"/>
              <a:t>→¬</a:t>
            </a:r>
            <a:r>
              <a:rPr lang="fr-FR" altLang="fr-FR" sz="2500" dirty="0" smtClean="0"/>
              <a:t>R </a:t>
            </a:r>
          </a:p>
          <a:p>
            <a:pPr lvl="0" algn="just" eaLnBrk="0" fontAlgn="base" hangingPunct="0">
              <a:spcBef>
                <a:spcPct val="0"/>
              </a:spcBef>
              <a:spcAft>
                <a:spcPct val="0"/>
              </a:spcAft>
            </a:pPr>
            <a:r>
              <a:rPr lang="fr-FR" altLang="fr-FR" sz="2500" dirty="0" smtClean="0"/>
              <a:t>Cependant</a:t>
            </a:r>
            <a:r>
              <a:rPr lang="fr-FR" altLang="fr-FR" sz="2500" dirty="0"/>
              <a:t>, en logique, l'implication ¬𝑃→</a:t>
            </a:r>
            <a:r>
              <a:rPr lang="fr-FR" altLang="fr-FR" sz="2500" dirty="0" smtClean="0"/>
              <a:t>𝑅 </a:t>
            </a:r>
            <a:r>
              <a:rPr lang="fr-FR" altLang="fr-FR" sz="2500" b="1" dirty="0"/>
              <a:t>n'est pas équivalente </a:t>
            </a:r>
            <a:r>
              <a:rPr lang="fr-FR" altLang="fr-FR" sz="2500" dirty="0"/>
              <a:t>à 𝑃→¬</a:t>
            </a:r>
            <a:r>
              <a:rPr lang="fr-FR" altLang="fr-FR" sz="2500" dirty="0" smtClean="0"/>
              <a:t>𝑅. </a:t>
            </a:r>
          </a:p>
          <a:p>
            <a:pPr lvl="0" algn="just" eaLnBrk="0" fontAlgn="base" hangingPunct="0">
              <a:spcBef>
                <a:spcPct val="0"/>
              </a:spcBef>
              <a:spcAft>
                <a:spcPct val="0"/>
              </a:spcAft>
            </a:pPr>
            <a:r>
              <a:rPr lang="fr-FR" altLang="fr-FR" sz="2500" dirty="0" smtClean="0"/>
              <a:t>En </a:t>
            </a:r>
            <a:r>
              <a:rPr lang="fr-FR" altLang="fr-FR" sz="2500" dirty="0"/>
              <a:t>effet, l'affirmation initiale nous dit seulement que ne pas peindre entraîne la rouille, mais elle ne dit rien sur ce qui se passe si on peint. Il est possible que d'autres facteurs (comme l'humidité, les conditions climatiques, la qualité de la peinture) puissent encore provoquer la rouille même si le portail est peint.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09609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0" y="0"/>
            <a:ext cx="12192000" cy="1150374"/>
          </a:xfrm>
          <a:prstGeom prst="rect">
            <a:avLst/>
          </a:prstGeom>
        </p:spPr>
      </p:pic>
      <p:sp>
        <p:nvSpPr>
          <p:cNvPr id="6" name="ZoneTexte 5"/>
          <p:cNvSpPr txBox="1"/>
          <p:nvPr/>
        </p:nvSpPr>
        <p:spPr>
          <a:xfrm>
            <a:off x="0" y="0"/>
            <a:ext cx="12192000" cy="923330"/>
          </a:xfrm>
          <a:prstGeom prst="rect">
            <a:avLst/>
          </a:prstGeom>
          <a:noFill/>
        </p:spPr>
        <p:txBody>
          <a:bodyPr wrap="square" rtlCol="0">
            <a:spAutoFit/>
          </a:bodyPr>
          <a:lstStyle/>
          <a:p>
            <a:pPr algn="ctr">
              <a:spcAft>
                <a:spcPts val="2400"/>
              </a:spcAft>
            </a:pPr>
            <a:r>
              <a:rPr lang="fr-FR" sz="5400" b="1" dirty="0" smtClean="0">
                <a:solidFill>
                  <a:schemeClr val="bg1"/>
                </a:solidFill>
              </a:rPr>
              <a:t>Exercices</a:t>
            </a:r>
          </a:p>
        </p:txBody>
      </p:sp>
      <p:grpSp>
        <p:nvGrpSpPr>
          <p:cNvPr id="4" name="Groupe 3"/>
          <p:cNvGrpSpPr/>
          <p:nvPr/>
        </p:nvGrpSpPr>
        <p:grpSpPr>
          <a:xfrm>
            <a:off x="528637" y="1527703"/>
            <a:ext cx="11388725" cy="809625"/>
            <a:chOff x="528637" y="1527703"/>
            <a:chExt cx="11388725" cy="809625"/>
          </a:xfrm>
        </p:grpSpPr>
        <p:pic>
          <p:nvPicPr>
            <p:cNvPr id="3" name="Image 2"/>
            <p:cNvPicPr>
              <a:picLocks noChangeAspect="1"/>
            </p:cNvPicPr>
            <p:nvPr/>
          </p:nvPicPr>
          <p:blipFill>
            <a:blip r:embed="rId4"/>
            <a:stretch>
              <a:fillRect/>
            </a:stretch>
          </p:blipFill>
          <p:spPr>
            <a:xfrm>
              <a:off x="528637" y="1527703"/>
              <a:ext cx="11388725" cy="809625"/>
            </a:xfrm>
            <a:prstGeom prst="rect">
              <a:avLst/>
            </a:prstGeom>
          </p:spPr>
        </p:pic>
        <p:pic>
          <p:nvPicPr>
            <p:cNvPr id="8" name="Image 7"/>
            <p:cNvPicPr>
              <a:picLocks noChangeAspect="1"/>
            </p:cNvPicPr>
            <p:nvPr/>
          </p:nvPicPr>
          <p:blipFill>
            <a:blip r:embed="rId5"/>
            <a:stretch>
              <a:fillRect/>
            </a:stretch>
          </p:blipFill>
          <p:spPr>
            <a:xfrm>
              <a:off x="528637" y="1527703"/>
              <a:ext cx="1652588" cy="388844"/>
            </a:xfrm>
            <a:prstGeom prst="rect">
              <a:avLst/>
            </a:prstGeom>
          </p:spPr>
        </p:pic>
      </p:grpSp>
      <p:pic>
        <p:nvPicPr>
          <p:cNvPr id="9" name="Image 8"/>
          <p:cNvPicPr>
            <a:picLocks noChangeAspect="1"/>
          </p:cNvPicPr>
          <p:nvPr/>
        </p:nvPicPr>
        <p:blipFill>
          <a:blip r:embed="rId6"/>
          <a:stretch>
            <a:fillRect/>
          </a:stretch>
        </p:blipFill>
        <p:spPr>
          <a:xfrm>
            <a:off x="447675" y="2943225"/>
            <a:ext cx="11315700" cy="857250"/>
          </a:xfrm>
          <a:prstGeom prst="rect">
            <a:avLst/>
          </a:prstGeom>
        </p:spPr>
      </p:pic>
    </p:spTree>
    <p:extLst>
      <p:ext uri="{BB962C8B-B14F-4D97-AF65-F5344CB8AC3E}">
        <p14:creationId xmlns:p14="http://schemas.microsoft.com/office/powerpoint/2010/main" val="2594192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0" y="0"/>
            <a:ext cx="12192000" cy="1150374"/>
          </a:xfrm>
          <a:prstGeom prst="rect">
            <a:avLst/>
          </a:prstGeom>
        </p:spPr>
      </p:pic>
      <p:sp>
        <p:nvSpPr>
          <p:cNvPr id="6" name="ZoneTexte 5"/>
          <p:cNvSpPr txBox="1"/>
          <p:nvPr/>
        </p:nvSpPr>
        <p:spPr>
          <a:xfrm>
            <a:off x="0" y="0"/>
            <a:ext cx="12192000" cy="923330"/>
          </a:xfrm>
          <a:prstGeom prst="rect">
            <a:avLst/>
          </a:prstGeom>
          <a:noFill/>
        </p:spPr>
        <p:txBody>
          <a:bodyPr wrap="square" rtlCol="0">
            <a:spAutoFit/>
          </a:bodyPr>
          <a:lstStyle/>
          <a:p>
            <a:pPr algn="ctr">
              <a:spcAft>
                <a:spcPts val="2400"/>
              </a:spcAft>
            </a:pPr>
            <a:r>
              <a:rPr lang="fr-FR" sz="5400" b="1" dirty="0" smtClean="0">
                <a:solidFill>
                  <a:schemeClr val="bg1"/>
                </a:solidFill>
              </a:rPr>
              <a:t>Exercices</a:t>
            </a:r>
          </a:p>
        </p:txBody>
      </p:sp>
      <p:grpSp>
        <p:nvGrpSpPr>
          <p:cNvPr id="4" name="Groupe 3"/>
          <p:cNvGrpSpPr/>
          <p:nvPr/>
        </p:nvGrpSpPr>
        <p:grpSpPr>
          <a:xfrm>
            <a:off x="657225" y="1327677"/>
            <a:ext cx="10788390" cy="3082397"/>
            <a:chOff x="657225" y="1327677"/>
            <a:chExt cx="10788390" cy="3082397"/>
          </a:xfrm>
        </p:grpSpPr>
        <p:pic>
          <p:nvPicPr>
            <p:cNvPr id="7" name="Image 6"/>
            <p:cNvPicPr>
              <a:picLocks noChangeAspect="1"/>
            </p:cNvPicPr>
            <p:nvPr/>
          </p:nvPicPr>
          <p:blipFill>
            <a:blip r:embed="rId4"/>
            <a:stretch>
              <a:fillRect/>
            </a:stretch>
          </p:blipFill>
          <p:spPr>
            <a:xfrm>
              <a:off x="657225" y="1327677"/>
              <a:ext cx="10788390" cy="3082397"/>
            </a:xfrm>
            <a:prstGeom prst="rect">
              <a:avLst/>
            </a:prstGeom>
          </p:spPr>
        </p:pic>
        <p:pic>
          <p:nvPicPr>
            <p:cNvPr id="3" name="Image 2"/>
            <p:cNvPicPr>
              <a:picLocks noChangeAspect="1"/>
            </p:cNvPicPr>
            <p:nvPr/>
          </p:nvPicPr>
          <p:blipFill>
            <a:blip r:embed="rId5"/>
            <a:stretch>
              <a:fillRect/>
            </a:stretch>
          </p:blipFill>
          <p:spPr>
            <a:xfrm>
              <a:off x="657225" y="1462087"/>
              <a:ext cx="1685925" cy="371475"/>
            </a:xfrm>
            <a:prstGeom prst="rect">
              <a:avLst/>
            </a:prstGeom>
          </p:spPr>
        </p:pic>
      </p:grpSp>
      <p:pic>
        <p:nvPicPr>
          <p:cNvPr id="8" name="Image 7"/>
          <p:cNvPicPr>
            <a:picLocks noChangeAspect="1"/>
          </p:cNvPicPr>
          <p:nvPr/>
        </p:nvPicPr>
        <p:blipFill>
          <a:blip r:embed="rId6"/>
          <a:stretch>
            <a:fillRect/>
          </a:stretch>
        </p:blipFill>
        <p:spPr>
          <a:xfrm>
            <a:off x="3481387" y="4410074"/>
            <a:ext cx="8602014" cy="2075361"/>
          </a:xfrm>
          <a:prstGeom prst="rect">
            <a:avLst/>
          </a:prstGeom>
        </p:spPr>
      </p:pic>
    </p:spTree>
    <p:extLst>
      <p:ext uri="{BB962C8B-B14F-4D97-AF65-F5344CB8AC3E}">
        <p14:creationId xmlns:p14="http://schemas.microsoft.com/office/powerpoint/2010/main" val="468680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0" y="0"/>
            <a:ext cx="12192000" cy="1150374"/>
          </a:xfrm>
          <a:prstGeom prst="rect">
            <a:avLst/>
          </a:prstGeom>
        </p:spPr>
      </p:pic>
      <p:sp>
        <p:nvSpPr>
          <p:cNvPr id="6" name="ZoneTexte 5"/>
          <p:cNvSpPr txBox="1"/>
          <p:nvPr/>
        </p:nvSpPr>
        <p:spPr>
          <a:xfrm>
            <a:off x="0" y="0"/>
            <a:ext cx="12192000" cy="923330"/>
          </a:xfrm>
          <a:prstGeom prst="rect">
            <a:avLst/>
          </a:prstGeom>
          <a:noFill/>
        </p:spPr>
        <p:txBody>
          <a:bodyPr wrap="square" rtlCol="0">
            <a:spAutoFit/>
          </a:bodyPr>
          <a:lstStyle/>
          <a:p>
            <a:pPr algn="ctr">
              <a:spcAft>
                <a:spcPts val="2400"/>
              </a:spcAft>
            </a:pPr>
            <a:r>
              <a:rPr lang="fr-FR" sz="5400" b="1" dirty="0" smtClean="0">
                <a:solidFill>
                  <a:schemeClr val="bg1"/>
                </a:solidFill>
              </a:rPr>
              <a:t>Exercices</a:t>
            </a:r>
          </a:p>
        </p:txBody>
      </p:sp>
      <p:grpSp>
        <p:nvGrpSpPr>
          <p:cNvPr id="11" name="Groupe 10"/>
          <p:cNvGrpSpPr/>
          <p:nvPr/>
        </p:nvGrpSpPr>
        <p:grpSpPr>
          <a:xfrm>
            <a:off x="528637" y="1481136"/>
            <a:ext cx="11249062" cy="1938339"/>
            <a:chOff x="528637" y="1481136"/>
            <a:chExt cx="11249062" cy="1938339"/>
          </a:xfrm>
        </p:grpSpPr>
        <p:pic>
          <p:nvPicPr>
            <p:cNvPr id="2" name="Image 1"/>
            <p:cNvPicPr>
              <a:picLocks noChangeAspect="1"/>
            </p:cNvPicPr>
            <p:nvPr/>
          </p:nvPicPr>
          <p:blipFill>
            <a:blip r:embed="rId4"/>
            <a:stretch>
              <a:fillRect/>
            </a:stretch>
          </p:blipFill>
          <p:spPr>
            <a:xfrm>
              <a:off x="528637" y="1528762"/>
              <a:ext cx="11249062" cy="1890713"/>
            </a:xfrm>
            <a:prstGeom prst="rect">
              <a:avLst/>
            </a:prstGeom>
          </p:spPr>
        </p:pic>
        <p:pic>
          <p:nvPicPr>
            <p:cNvPr id="10" name="Image 9"/>
            <p:cNvPicPr>
              <a:picLocks noChangeAspect="1"/>
            </p:cNvPicPr>
            <p:nvPr/>
          </p:nvPicPr>
          <p:blipFill>
            <a:blip r:embed="rId5"/>
            <a:stretch>
              <a:fillRect/>
            </a:stretch>
          </p:blipFill>
          <p:spPr>
            <a:xfrm>
              <a:off x="576262" y="1481136"/>
              <a:ext cx="1708379" cy="385763"/>
            </a:xfrm>
            <a:prstGeom prst="rect">
              <a:avLst/>
            </a:prstGeom>
          </p:spPr>
        </p:pic>
      </p:grpSp>
    </p:spTree>
    <p:extLst>
      <p:ext uri="{BB962C8B-B14F-4D97-AF65-F5344CB8AC3E}">
        <p14:creationId xmlns:p14="http://schemas.microsoft.com/office/powerpoint/2010/main" val="70365383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0" y="0"/>
            <a:ext cx="12192000" cy="1150374"/>
          </a:xfrm>
          <a:prstGeom prst="rect">
            <a:avLst/>
          </a:prstGeom>
        </p:spPr>
      </p:pic>
      <p:sp>
        <p:nvSpPr>
          <p:cNvPr id="6" name="ZoneTexte 5"/>
          <p:cNvSpPr txBox="1"/>
          <p:nvPr/>
        </p:nvSpPr>
        <p:spPr>
          <a:xfrm>
            <a:off x="0" y="0"/>
            <a:ext cx="12192000" cy="923330"/>
          </a:xfrm>
          <a:prstGeom prst="rect">
            <a:avLst/>
          </a:prstGeom>
          <a:noFill/>
        </p:spPr>
        <p:txBody>
          <a:bodyPr wrap="square" rtlCol="0">
            <a:spAutoFit/>
          </a:bodyPr>
          <a:lstStyle/>
          <a:p>
            <a:pPr algn="ctr">
              <a:spcAft>
                <a:spcPts val="2400"/>
              </a:spcAft>
            </a:pPr>
            <a:r>
              <a:rPr lang="fr-FR" sz="5400" b="1" dirty="0" smtClean="0">
                <a:solidFill>
                  <a:schemeClr val="bg1"/>
                </a:solidFill>
              </a:rPr>
              <a:t>Exercices</a:t>
            </a:r>
          </a:p>
        </p:txBody>
      </p:sp>
      <p:pic>
        <p:nvPicPr>
          <p:cNvPr id="8" name="Image 7"/>
          <p:cNvPicPr>
            <a:picLocks noChangeAspect="1"/>
          </p:cNvPicPr>
          <p:nvPr/>
        </p:nvPicPr>
        <p:blipFill>
          <a:blip r:embed="rId4"/>
          <a:stretch>
            <a:fillRect/>
          </a:stretch>
        </p:blipFill>
        <p:spPr>
          <a:xfrm>
            <a:off x="199285" y="1222194"/>
            <a:ext cx="5849090" cy="5476875"/>
          </a:xfrm>
          <a:prstGeom prst="rect">
            <a:avLst/>
          </a:prstGeom>
        </p:spPr>
      </p:pic>
      <p:pic>
        <p:nvPicPr>
          <p:cNvPr id="4" name="Image 3"/>
          <p:cNvPicPr>
            <a:picLocks noChangeAspect="1"/>
          </p:cNvPicPr>
          <p:nvPr/>
        </p:nvPicPr>
        <p:blipFill>
          <a:blip r:embed="rId5"/>
          <a:stretch>
            <a:fillRect/>
          </a:stretch>
        </p:blipFill>
        <p:spPr>
          <a:xfrm>
            <a:off x="6048375" y="1222194"/>
            <a:ext cx="5067300" cy="1804670"/>
          </a:xfrm>
          <a:prstGeom prst="rect">
            <a:avLst/>
          </a:prstGeom>
        </p:spPr>
      </p:pic>
      <p:pic>
        <p:nvPicPr>
          <p:cNvPr id="10" name="Image 9"/>
          <p:cNvPicPr>
            <a:picLocks noChangeAspect="1"/>
          </p:cNvPicPr>
          <p:nvPr/>
        </p:nvPicPr>
        <p:blipFill>
          <a:blip r:embed="rId6"/>
          <a:stretch>
            <a:fillRect/>
          </a:stretch>
        </p:blipFill>
        <p:spPr>
          <a:xfrm>
            <a:off x="6267820" y="3960631"/>
            <a:ext cx="4847855" cy="1865236"/>
          </a:xfrm>
          <a:prstGeom prst="rect">
            <a:avLst/>
          </a:prstGeom>
        </p:spPr>
      </p:pic>
      <p:pic>
        <p:nvPicPr>
          <p:cNvPr id="11" name="Image 10"/>
          <p:cNvPicPr>
            <a:picLocks noChangeAspect="1"/>
          </p:cNvPicPr>
          <p:nvPr/>
        </p:nvPicPr>
        <p:blipFill>
          <a:blip r:embed="rId7"/>
          <a:stretch>
            <a:fillRect/>
          </a:stretch>
        </p:blipFill>
        <p:spPr>
          <a:xfrm>
            <a:off x="5017345" y="5996735"/>
            <a:ext cx="7129360" cy="547733"/>
          </a:xfrm>
          <a:prstGeom prst="rect">
            <a:avLst/>
          </a:prstGeom>
        </p:spPr>
      </p:pic>
      <p:pic>
        <p:nvPicPr>
          <p:cNvPr id="15" name="Image 14"/>
          <p:cNvPicPr>
            <a:picLocks noChangeAspect="1"/>
          </p:cNvPicPr>
          <p:nvPr/>
        </p:nvPicPr>
        <p:blipFill>
          <a:blip r:embed="rId8"/>
          <a:stretch>
            <a:fillRect/>
          </a:stretch>
        </p:blipFill>
        <p:spPr>
          <a:xfrm>
            <a:off x="4310062" y="3265394"/>
            <a:ext cx="7705725" cy="533400"/>
          </a:xfrm>
          <a:prstGeom prst="rect">
            <a:avLst/>
          </a:prstGeom>
        </p:spPr>
      </p:pic>
    </p:spTree>
    <p:extLst>
      <p:ext uri="{BB962C8B-B14F-4D97-AF65-F5344CB8AC3E}">
        <p14:creationId xmlns:p14="http://schemas.microsoft.com/office/powerpoint/2010/main" val="1520653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ppt_x"/>
                                          </p:val>
                                        </p:tav>
                                        <p:tav tm="100000">
                                          <p:val>
                                            <p:strVal val="#ppt_x"/>
                                          </p:val>
                                        </p:tav>
                                      </p:tavLst>
                                    </p:anim>
                                    <p:anim calcmode="lin" valueType="num">
                                      <p:cBhvr additive="base">
                                        <p:cTn id="1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0" y="0"/>
            <a:ext cx="12192000" cy="1150374"/>
          </a:xfrm>
          <a:prstGeom prst="rect">
            <a:avLst/>
          </a:prstGeom>
        </p:spPr>
      </p:pic>
      <p:sp>
        <p:nvSpPr>
          <p:cNvPr id="6" name="ZoneTexte 5"/>
          <p:cNvSpPr txBox="1"/>
          <p:nvPr/>
        </p:nvSpPr>
        <p:spPr>
          <a:xfrm>
            <a:off x="0" y="0"/>
            <a:ext cx="12192000" cy="923330"/>
          </a:xfrm>
          <a:prstGeom prst="rect">
            <a:avLst/>
          </a:prstGeom>
          <a:noFill/>
        </p:spPr>
        <p:txBody>
          <a:bodyPr wrap="square" rtlCol="0">
            <a:spAutoFit/>
          </a:bodyPr>
          <a:lstStyle/>
          <a:p>
            <a:pPr algn="ctr">
              <a:spcAft>
                <a:spcPts val="2400"/>
              </a:spcAft>
            </a:pPr>
            <a:r>
              <a:rPr lang="fr-FR" sz="5400" b="1" dirty="0" smtClean="0">
                <a:solidFill>
                  <a:schemeClr val="bg1"/>
                </a:solidFill>
              </a:rPr>
              <a:t>Exercices</a:t>
            </a:r>
          </a:p>
        </p:txBody>
      </p:sp>
      <p:pic>
        <p:nvPicPr>
          <p:cNvPr id="9" name="Image 8"/>
          <p:cNvPicPr>
            <a:picLocks noChangeAspect="1"/>
          </p:cNvPicPr>
          <p:nvPr/>
        </p:nvPicPr>
        <p:blipFill>
          <a:blip r:embed="rId4"/>
          <a:stretch>
            <a:fillRect/>
          </a:stretch>
        </p:blipFill>
        <p:spPr>
          <a:xfrm>
            <a:off x="485775" y="1319212"/>
            <a:ext cx="10763250" cy="5251947"/>
          </a:xfrm>
          <a:prstGeom prst="rect">
            <a:avLst/>
          </a:prstGeom>
        </p:spPr>
      </p:pic>
    </p:spTree>
    <p:extLst>
      <p:ext uri="{BB962C8B-B14F-4D97-AF65-F5344CB8AC3E}">
        <p14:creationId xmlns:p14="http://schemas.microsoft.com/office/powerpoint/2010/main" val="32874358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0" y="0"/>
            <a:ext cx="12192000" cy="1150374"/>
          </a:xfrm>
          <a:prstGeom prst="rect">
            <a:avLst/>
          </a:prstGeom>
        </p:spPr>
      </p:pic>
      <p:sp>
        <p:nvSpPr>
          <p:cNvPr id="6" name="ZoneTexte 5"/>
          <p:cNvSpPr txBox="1"/>
          <p:nvPr/>
        </p:nvSpPr>
        <p:spPr>
          <a:xfrm>
            <a:off x="0" y="0"/>
            <a:ext cx="12192000" cy="923330"/>
          </a:xfrm>
          <a:prstGeom prst="rect">
            <a:avLst/>
          </a:prstGeom>
          <a:noFill/>
        </p:spPr>
        <p:txBody>
          <a:bodyPr wrap="square" rtlCol="0">
            <a:spAutoFit/>
          </a:bodyPr>
          <a:lstStyle/>
          <a:p>
            <a:pPr algn="ctr">
              <a:spcAft>
                <a:spcPts val="2400"/>
              </a:spcAft>
            </a:pPr>
            <a:r>
              <a:rPr lang="fr-FR" sz="5400" b="1" dirty="0" smtClean="0">
                <a:solidFill>
                  <a:schemeClr val="bg1"/>
                </a:solidFill>
              </a:rPr>
              <a:t>Définition</a:t>
            </a:r>
          </a:p>
        </p:txBody>
      </p:sp>
      <p:pic>
        <p:nvPicPr>
          <p:cNvPr id="2" name="Image 1"/>
          <p:cNvPicPr>
            <a:picLocks noChangeAspect="1"/>
          </p:cNvPicPr>
          <p:nvPr/>
        </p:nvPicPr>
        <p:blipFill>
          <a:blip r:embed="rId3"/>
          <a:stretch>
            <a:fillRect/>
          </a:stretch>
        </p:blipFill>
        <p:spPr>
          <a:xfrm>
            <a:off x="219075" y="1485900"/>
            <a:ext cx="11972925" cy="3238500"/>
          </a:xfrm>
          <a:prstGeom prst="rect">
            <a:avLst/>
          </a:prstGeom>
        </p:spPr>
      </p:pic>
    </p:spTree>
    <p:extLst>
      <p:ext uri="{BB962C8B-B14F-4D97-AF65-F5344CB8AC3E}">
        <p14:creationId xmlns:p14="http://schemas.microsoft.com/office/powerpoint/2010/main" val="335706702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0" y="0"/>
            <a:ext cx="12192000" cy="1150374"/>
          </a:xfrm>
          <a:prstGeom prst="rect">
            <a:avLst/>
          </a:prstGeom>
        </p:spPr>
      </p:pic>
      <p:sp>
        <p:nvSpPr>
          <p:cNvPr id="6" name="ZoneTexte 5"/>
          <p:cNvSpPr txBox="1"/>
          <p:nvPr/>
        </p:nvSpPr>
        <p:spPr>
          <a:xfrm>
            <a:off x="0" y="0"/>
            <a:ext cx="12192000" cy="923330"/>
          </a:xfrm>
          <a:prstGeom prst="rect">
            <a:avLst/>
          </a:prstGeom>
          <a:noFill/>
        </p:spPr>
        <p:txBody>
          <a:bodyPr wrap="square" rtlCol="0">
            <a:spAutoFit/>
          </a:bodyPr>
          <a:lstStyle/>
          <a:p>
            <a:pPr algn="ctr">
              <a:spcAft>
                <a:spcPts val="2400"/>
              </a:spcAft>
            </a:pPr>
            <a:r>
              <a:rPr lang="fr-FR" sz="5400" b="1" dirty="0" smtClean="0">
                <a:solidFill>
                  <a:schemeClr val="bg1"/>
                </a:solidFill>
              </a:rPr>
              <a:t>Exercices</a:t>
            </a:r>
          </a:p>
        </p:txBody>
      </p:sp>
      <p:pic>
        <p:nvPicPr>
          <p:cNvPr id="3" name="Image 2"/>
          <p:cNvPicPr>
            <a:picLocks noChangeAspect="1"/>
          </p:cNvPicPr>
          <p:nvPr/>
        </p:nvPicPr>
        <p:blipFill>
          <a:blip r:embed="rId4"/>
          <a:stretch>
            <a:fillRect/>
          </a:stretch>
        </p:blipFill>
        <p:spPr>
          <a:xfrm>
            <a:off x="795337" y="1319212"/>
            <a:ext cx="10138615" cy="5100638"/>
          </a:xfrm>
          <a:prstGeom prst="rect">
            <a:avLst/>
          </a:prstGeom>
        </p:spPr>
      </p:pic>
    </p:spTree>
    <p:extLst>
      <p:ext uri="{BB962C8B-B14F-4D97-AF65-F5344CB8AC3E}">
        <p14:creationId xmlns:p14="http://schemas.microsoft.com/office/powerpoint/2010/main" val="94687815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 3"/>
          <p:cNvPicPr>
            <a:picLocks noChangeAspect="1"/>
          </p:cNvPicPr>
          <p:nvPr/>
        </p:nvPicPr>
        <p:blipFill>
          <a:blip r:embed="rId3"/>
          <a:stretch>
            <a:fillRect/>
          </a:stretch>
        </p:blipFill>
        <p:spPr>
          <a:xfrm>
            <a:off x="395224" y="123825"/>
            <a:ext cx="4448175" cy="1276350"/>
          </a:xfrm>
          <a:prstGeom prst="rect">
            <a:avLst/>
          </a:prstGeom>
        </p:spPr>
      </p:pic>
      <p:pic>
        <p:nvPicPr>
          <p:cNvPr id="7" name="Image 6"/>
          <p:cNvPicPr>
            <a:picLocks noChangeAspect="1"/>
          </p:cNvPicPr>
          <p:nvPr/>
        </p:nvPicPr>
        <p:blipFill>
          <a:blip r:embed="rId4"/>
          <a:stretch>
            <a:fillRect/>
          </a:stretch>
        </p:blipFill>
        <p:spPr>
          <a:xfrm>
            <a:off x="261937" y="1485900"/>
            <a:ext cx="5133850" cy="5248275"/>
          </a:xfrm>
          <a:prstGeom prst="rect">
            <a:avLst/>
          </a:prstGeom>
        </p:spPr>
      </p:pic>
      <p:pic>
        <p:nvPicPr>
          <p:cNvPr id="8" name="Image 7"/>
          <p:cNvPicPr>
            <a:picLocks noChangeAspect="1"/>
          </p:cNvPicPr>
          <p:nvPr/>
        </p:nvPicPr>
        <p:blipFill>
          <a:blip r:embed="rId5"/>
          <a:stretch>
            <a:fillRect/>
          </a:stretch>
        </p:blipFill>
        <p:spPr>
          <a:xfrm>
            <a:off x="6276975" y="333375"/>
            <a:ext cx="5676900" cy="6296025"/>
          </a:xfrm>
          <a:prstGeom prst="rect">
            <a:avLst/>
          </a:prstGeom>
        </p:spPr>
      </p:pic>
    </p:spTree>
    <p:extLst>
      <p:ext uri="{BB962C8B-B14F-4D97-AF65-F5344CB8AC3E}">
        <p14:creationId xmlns:p14="http://schemas.microsoft.com/office/powerpoint/2010/main" val="397329240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0" y="0"/>
            <a:ext cx="12192000" cy="1150374"/>
          </a:xfrm>
          <a:prstGeom prst="rect">
            <a:avLst/>
          </a:prstGeom>
        </p:spPr>
      </p:pic>
      <p:sp>
        <p:nvSpPr>
          <p:cNvPr id="6" name="ZoneTexte 5"/>
          <p:cNvSpPr txBox="1"/>
          <p:nvPr/>
        </p:nvSpPr>
        <p:spPr>
          <a:xfrm>
            <a:off x="0" y="0"/>
            <a:ext cx="12192000" cy="923330"/>
          </a:xfrm>
          <a:prstGeom prst="rect">
            <a:avLst/>
          </a:prstGeom>
          <a:noFill/>
        </p:spPr>
        <p:txBody>
          <a:bodyPr wrap="square" rtlCol="0">
            <a:spAutoFit/>
          </a:bodyPr>
          <a:lstStyle/>
          <a:p>
            <a:pPr algn="ctr">
              <a:spcAft>
                <a:spcPts val="2400"/>
              </a:spcAft>
            </a:pPr>
            <a:r>
              <a:rPr lang="fr-FR" sz="5400" b="1" dirty="0" smtClean="0">
                <a:solidFill>
                  <a:schemeClr val="bg1"/>
                </a:solidFill>
              </a:rPr>
              <a:t>Exercices</a:t>
            </a:r>
          </a:p>
        </p:txBody>
      </p:sp>
      <p:sp>
        <p:nvSpPr>
          <p:cNvPr id="2" name="Rectangle 1"/>
          <p:cNvSpPr/>
          <p:nvPr/>
        </p:nvSpPr>
        <p:spPr>
          <a:xfrm>
            <a:off x="761999" y="1276350"/>
            <a:ext cx="10048875" cy="2677656"/>
          </a:xfrm>
          <a:prstGeom prst="rect">
            <a:avLst/>
          </a:prstGeom>
        </p:spPr>
        <p:txBody>
          <a:bodyPr wrap="square">
            <a:spAutoFit/>
          </a:bodyPr>
          <a:lstStyle/>
          <a:p>
            <a:pPr algn="just"/>
            <a:r>
              <a:rPr lang="fr-FR" sz="2800" b="1" dirty="0" smtClean="0"/>
              <a:t>Exercice</a:t>
            </a:r>
          </a:p>
          <a:p>
            <a:pPr algn="just"/>
            <a:r>
              <a:rPr lang="fr-FR" sz="2800" dirty="0" smtClean="0"/>
              <a:t>L’argument </a:t>
            </a:r>
            <a:r>
              <a:rPr lang="fr-FR" sz="2800" dirty="0"/>
              <a:t>suivant est-il valide? Justifier</a:t>
            </a:r>
            <a:r>
              <a:rPr lang="fr-FR" sz="2800" dirty="0" smtClean="0"/>
              <a:t>.</a:t>
            </a:r>
          </a:p>
          <a:p>
            <a:pPr algn="just"/>
            <a:r>
              <a:rPr lang="fr-FR" sz="2800" dirty="0" smtClean="0"/>
              <a:t>« Si Carlo </a:t>
            </a:r>
            <a:r>
              <a:rPr lang="fr-FR" sz="2800" dirty="0"/>
              <a:t>a remporté la compétition, Mario est arrivé second ou Sergio est arrivé </a:t>
            </a:r>
            <a:r>
              <a:rPr lang="fr-FR" sz="2800" dirty="0" smtClean="0"/>
              <a:t>troisième. Sergio </a:t>
            </a:r>
            <a:r>
              <a:rPr lang="fr-FR" sz="2800" dirty="0"/>
              <a:t>n’est pas arrivé troisième. Ainsi, si Mario n’est pas arrivé deuxième, Carlo n’a </a:t>
            </a:r>
            <a:r>
              <a:rPr lang="fr-FR" sz="2800" dirty="0" smtClean="0"/>
              <a:t>pas gagné </a:t>
            </a:r>
            <a:r>
              <a:rPr lang="fr-FR" sz="2800" dirty="0"/>
              <a:t>la </a:t>
            </a:r>
            <a:r>
              <a:rPr lang="fr-FR" sz="2800" dirty="0" smtClean="0"/>
              <a:t>compétition ».</a:t>
            </a:r>
          </a:p>
        </p:txBody>
      </p:sp>
      <p:sp>
        <p:nvSpPr>
          <p:cNvPr id="7" name="Rectangle 6"/>
          <p:cNvSpPr/>
          <p:nvPr/>
        </p:nvSpPr>
        <p:spPr>
          <a:xfrm>
            <a:off x="761999" y="4079982"/>
            <a:ext cx="10048875" cy="2246769"/>
          </a:xfrm>
          <a:prstGeom prst="rect">
            <a:avLst/>
          </a:prstGeom>
        </p:spPr>
        <p:txBody>
          <a:bodyPr wrap="square">
            <a:spAutoFit/>
          </a:bodyPr>
          <a:lstStyle/>
          <a:p>
            <a:pPr algn="just"/>
            <a:r>
              <a:rPr lang="fr-FR" sz="2800" dirty="0" smtClean="0"/>
              <a:t>1. Définir </a:t>
            </a:r>
            <a:r>
              <a:rPr lang="fr-FR" sz="2800" dirty="0"/>
              <a:t>des </a:t>
            </a:r>
            <a:r>
              <a:rPr lang="fr-FR" sz="2800" dirty="0" smtClean="0"/>
              <a:t>propositions</a:t>
            </a:r>
          </a:p>
          <a:p>
            <a:pPr algn="just"/>
            <a:r>
              <a:rPr lang="fr-FR" sz="2800" dirty="0" smtClean="0"/>
              <a:t>2. Formalisme</a:t>
            </a:r>
          </a:p>
          <a:p>
            <a:pPr algn="just"/>
            <a:r>
              <a:rPr lang="fr-FR" sz="2800" dirty="0" smtClean="0"/>
              <a:t>3. Condition </a:t>
            </a:r>
            <a:r>
              <a:rPr lang="fr-FR" sz="2800" dirty="0"/>
              <a:t>de validité de </a:t>
            </a:r>
            <a:r>
              <a:rPr lang="fr-FR" sz="2800" dirty="0" smtClean="0"/>
              <a:t>l’argument</a:t>
            </a:r>
          </a:p>
          <a:p>
            <a:pPr algn="just"/>
            <a:r>
              <a:rPr lang="fr-FR" sz="2800" dirty="0" smtClean="0"/>
              <a:t>4. Table </a:t>
            </a:r>
            <a:r>
              <a:rPr lang="fr-FR" sz="2800" dirty="0"/>
              <a:t>de </a:t>
            </a:r>
            <a:r>
              <a:rPr lang="fr-FR" sz="2800" dirty="0" smtClean="0"/>
              <a:t>vérité</a:t>
            </a:r>
          </a:p>
          <a:p>
            <a:pPr algn="just"/>
            <a:r>
              <a:rPr lang="fr-FR" sz="2800" dirty="0" smtClean="0"/>
              <a:t>5. Conclusion</a:t>
            </a:r>
            <a:endParaRPr lang="fr-FR" sz="2800" dirty="0"/>
          </a:p>
        </p:txBody>
      </p:sp>
    </p:spTree>
    <p:extLst>
      <p:ext uri="{BB962C8B-B14F-4D97-AF65-F5344CB8AC3E}">
        <p14:creationId xmlns:p14="http://schemas.microsoft.com/office/powerpoint/2010/main" val="12673506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0" y="0"/>
            <a:ext cx="12192000" cy="1150374"/>
          </a:xfrm>
          <a:prstGeom prst="rect">
            <a:avLst/>
          </a:prstGeom>
        </p:spPr>
      </p:pic>
      <p:sp>
        <p:nvSpPr>
          <p:cNvPr id="6" name="ZoneTexte 5"/>
          <p:cNvSpPr txBox="1"/>
          <p:nvPr/>
        </p:nvSpPr>
        <p:spPr>
          <a:xfrm>
            <a:off x="0" y="0"/>
            <a:ext cx="12192000" cy="923330"/>
          </a:xfrm>
          <a:prstGeom prst="rect">
            <a:avLst/>
          </a:prstGeom>
          <a:noFill/>
        </p:spPr>
        <p:txBody>
          <a:bodyPr wrap="square" rtlCol="0">
            <a:spAutoFit/>
          </a:bodyPr>
          <a:lstStyle/>
          <a:p>
            <a:pPr algn="ctr">
              <a:spcAft>
                <a:spcPts val="2400"/>
              </a:spcAft>
            </a:pPr>
            <a:r>
              <a:rPr lang="fr-FR" sz="5400" b="1" dirty="0" smtClean="0">
                <a:solidFill>
                  <a:schemeClr val="bg1"/>
                </a:solidFill>
              </a:rPr>
              <a:t>Exercices</a:t>
            </a:r>
          </a:p>
        </p:txBody>
      </p:sp>
      <p:pic>
        <p:nvPicPr>
          <p:cNvPr id="3" name="Image 2"/>
          <p:cNvPicPr>
            <a:picLocks noChangeAspect="1"/>
          </p:cNvPicPr>
          <p:nvPr/>
        </p:nvPicPr>
        <p:blipFill>
          <a:blip r:embed="rId4"/>
          <a:stretch>
            <a:fillRect/>
          </a:stretch>
        </p:blipFill>
        <p:spPr>
          <a:xfrm>
            <a:off x="747712" y="1676400"/>
            <a:ext cx="3705225" cy="1181100"/>
          </a:xfrm>
          <a:prstGeom prst="rect">
            <a:avLst/>
          </a:prstGeom>
        </p:spPr>
      </p:pic>
      <p:pic>
        <p:nvPicPr>
          <p:cNvPr id="4" name="Image 3"/>
          <p:cNvPicPr>
            <a:picLocks noChangeAspect="1"/>
          </p:cNvPicPr>
          <p:nvPr/>
        </p:nvPicPr>
        <p:blipFill>
          <a:blip r:embed="rId5"/>
          <a:stretch>
            <a:fillRect/>
          </a:stretch>
        </p:blipFill>
        <p:spPr>
          <a:xfrm>
            <a:off x="833437" y="3057525"/>
            <a:ext cx="2752725" cy="1066800"/>
          </a:xfrm>
          <a:prstGeom prst="rect">
            <a:avLst/>
          </a:prstGeom>
        </p:spPr>
      </p:pic>
      <p:pic>
        <p:nvPicPr>
          <p:cNvPr id="8" name="Image 7"/>
          <p:cNvPicPr>
            <a:picLocks noChangeAspect="1"/>
          </p:cNvPicPr>
          <p:nvPr/>
        </p:nvPicPr>
        <p:blipFill>
          <a:blip r:embed="rId6"/>
          <a:stretch>
            <a:fillRect/>
          </a:stretch>
        </p:blipFill>
        <p:spPr>
          <a:xfrm>
            <a:off x="833437" y="4433887"/>
            <a:ext cx="8715375" cy="1704975"/>
          </a:xfrm>
          <a:prstGeom prst="rect">
            <a:avLst/>
          </a:prstGeom>
        </p:spPr>
      </p:pic>
    </p:spTree>
    <p:extLst>
      <p:ext uri="{BB962C8B-B14F-4D97-AF65-F5344CB8AC3E}">
        <p14:creationId xmlns:p14="http://schemas.microsoft.com/office/powerpoint/2010/main" val="19888430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0" y="0"/>
            <a:ext cx="12192000" cy="1150374"/>
          </a:xfrm>
          <a:prstGeom prst="rect">
            <a:avLst/>
          </a:prstGeom>
        </p:spPr>
      </p:pic>
      <p:sp>
        <p:nvSpPr>
          <p:cNvPr id="6" name="ZoneTexte 5"/>
          <p:cNvSpPr txBox="1"/>
          <p:nvPr/>
        </p:nvSpPr>
        <p:spPr>
          <a:xfrm>
            <a:off x="0" y="0"/>
            <a:ext cx="12192000" cy="923330"/>
          </a:xfrm>
          <a:prstGeom prst="rect">
            <a:avLst/>
          </a:prstGeom>
          <a:noFill/>
        </p:spPr>
        <p:txBody>
          <a:bodyPr wrap="square" rtlCol="0">
            <a:spAutoFit/>
          </a:bodyPr>
          <a:lstStyle/>
          <a:p>
            <a:pPr algn="ctr">
              <a:spcAft>
                <a:spcPts val="2400"/>
              </a:spcAft>
            </a:pPr>
            <a:r>
              <a:rPr lang="fr-FR" sz="5400" b="1" dirty="0" smtClean="0">
                <a:solidFill>
                  <a:schemeClr val="bg1"/>
                </a:solidFill>
              </a:rPr>
              <a:t>Exercices</a:t>
            </a:r>
          </a:p>
        </p:txBody>
      </p:sp>
      <p:grpSp>
        <p:nvGrpSpPr>
          <p:cNvPr id="11" name="Groupe 10"/>
          <p:cNvGrpSpPr/>
          <p:nvPr/>
        </p:nvGrpSpPr>
        <p:grpSpPr>
          <a:xfrm>
            <a:off x="1047750" y="1238250"/>
            <a:ext cx="8524875" cy="4281983"/>
            <a:chOff x="1047750" y="1238250"/>
            <a:chExt cx="8524875" cy="4281983"/>
          </a:xfrm>
        </p:grpSpPr>
        <p:pic>
          <p:nvPicPr>
            <p:cNvPr id="9" name="Image 8"/>
            <p:cNvPicPr>
              <a:picLocks noChangeAspect="1"/>
            </p:cNvPicPr>
            <p:nvPr/>
          </p:nvPicPr>
          <p:blipFill>
            <a:blip r:embed="rId4"/>
            <a:stretch>
              <a:fillRect/>
            </a:stretch>
          </p:blipFill>
          <p:spPr>
            <a:xfrm>
              <a:off x="1047750" y="1238250"/>
              <a:ext cx="1771650" cy="285750"/>
            </a:xfrm>
            <a:prstGeom prst="rect">
              <a:avLst/>
            </a:prstGeom>
          </p:spPr>
        </p:pic>
        <p:pic>
          <p:nvPicPr>
            <p:cNvPr id="10" name="Image 9"/>
            <p:cNvPicPr>
              <a:picLocks noChangeAspect="1"/>
            </p:cNvPicPr>
            <p:nvPr/>
          </p:nvPicPr>
          <p:blipFill>
            <a:blip r:embed="rId5"/>
            <a:stretch>
              <a:fillRect/>
            </a:stretch>
          </p:blipFill>
          <p:spPr>
            <a:xfrm>
              <a:off x="1047750" y="1524000"/>
              <a:ext cx="8401050" cy="581025"/>
            </a:xfrm>
            <a:prstGeom prst="rect">
              <a:avLst/>
            </a:prstGeom>
          </p:spPr>
        </p:pic>
        <p:pic>
          <p:nvPicPr>
            <p:cNvPr id="2" name="Image 1"/>
            <p:cNvPicPr>
              <a:picLocks noChangeAspect="1"/>
            </p:cNvPicPr>
            <p:nvPr/>
          </p:nvPicPr>
          <p:blipFill>
            <a:blip r:embed="rId6"/>
            <a:stretch>
              <a:fillRect/>
            </a:stretch>
          </p:blipFill>
          <p:spPr>
            <a:xfrm>
              <a:off x="2095500" y="2105025"/>
              <a:ext cx="7477125" cy="3415208"/>
            </a:xfrm>
            <a:prstGeom prst="rect">
              <a:avLst/>
            </a:prstGeom>
          </p:spPr>
        </p:pic>
      </p:grpSp>
      <p:pic>
        <p:nvPicPr>
          <p:cNvPr id="7" name="Image 6"/>
          <p:cNvPicPr>
            <a:picLocks noChangeAspect="1"/>
          </p:cNvPicPr>
          <p:nvPr/>
        </p:nvPicPr>
        <p:blipFill>
          <a:blip r:embed="rId7"/>
          <a:stretch>
            <a:fillRect/>
          </a:stretch>
        </p:blipFill>
        <p:spPr>
          <a:xfrm>
            <a:off x="1047750" y="5636069"/>
            <a:ext cx="7815263" cy="1221931"/>
          </a:xfrm>
          <a:prstGeom prst="rect">
            <a:avLst/>
          </a:prstGeom>
        </p:spPr>
      </p:pic>
      <p:sp>
        <p:nvSpPr>
          <p:cNvPr id="3" name="Rectangle 2"/>
          <p:cNvSpPr/>
          <p:nvPr/>
        </p:nvSpPr>
        <p:spPr>
          <a:xfrm>
            <a:off x="5657850" y="2591278"/>
            <a:ext cx="3095625" cy="2667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p:cNvSpPr/>
          <p:nvPr/>
        </p:nvSpPr>
        <p:spPr>
          <a:xfrm>
            <a:off x="5657849" y="3314478"/>
            <a:ext cx="3095625" cy="2667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p:cNvSpPr/>
          <p:nvPr/>
        </p:nvSpPr>
        <p:spPr>
          <a:xfrm>
            <a:off x="5648323" y="4771581"/>
            <a:ext cx="3095625" cy="2667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379146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animBg="1"/>
      <p:bldP spid="13"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0" y="0"/>
            <a:ext cx="12192000" cy="1150374"/>
          </a:xfrm>
          <a:prstGeom prst="rect">
            <a:avLst/>
          </a:prstGeom>
        </p:spPr>
      </p:pic>
      <p:sp>
        <p:nvSpPr>
          <p:cNvPr id="6" name="ZoneTexte 5"/>
          <p:cNvSpPr txBox="1"/>
          <p:nvPr/>
        </p:nvSpPr>
        <p:spPr>
          <a:xfrm>
            <a:off x="0" y="0"/>
            <a:ext cx="12192000" cy="923330"/>
          </a:xfrm>
          <a:prstGeom prst="rect">
            <a:avLst/>
          </a:prstGeom>
          <a:noFill/>
        </p:spPr>
        <p:txBody>
          <a:bodyPr wrap="square" rtlCol="0">
            <a:spAutoFit/>
          </a:bodyPr>
          <a:lstStyle/>
          <a:p>
            <a:pPr algn="ctr">
              <a:spcAft>
                <a:spcPts val="2400"/>
              </a:spcAft>
            </a:pPr>
            <a:r>
              <a:rPr lang="fr-FR" sz="5400" b="1" dirty="0" smtClean="0">
                <a:solidFill>
                  <a:schemeClr val="bg1"/>
                </a:solidFill>
              </a:rPr>
              <a:t>Exercices</a:t>
            </a:r>
          </a:p>
        </p:txBody>
      </p:sp>
      <p:sp>
        <p:nvSpPr>
          <p:cNvPr id="4" name="Rectangle 3"/>
          <p:cNvSpPr/>
          <p:nvPr/>
        </p:nvSpPr>
        <p:spPr>
          <a:xfrm>
            <a:off x="508000" y="1285022"/>
            <a:ext cx="11247120" cy="5262979"/>
          </a:xfrm>
          <a:prstGeom prst="rect">
            <a:avLst/>
          </a:prstGeom>
        </p:spPr>
        <p:txBody>
          <a:bodyPr wrap="square">
            <a:spAutoFit/>
          </a:bodyPr>
          <a:lstStyle/>
          <a:p>
            <a:r>
              <a:rPr lang="fr-FR" sz="2800" b="1" dirty="0"/>
              <a:t>Exercice</a:t>
            </a:r>
          </a:p>
          <a:p>
            <a:pPr algn="just"/>
            <a:r>
              <a:rPr lang="fr-FR" sz="2800" dirty="0" smtClean="0"/>
              <a:t>Vous </a:t>
            </a:r>
            <a:r>
              <a:rPr lang="fr-FR" sz="2800" dirty="0"/>
              <a:t>êtes chargé de concevoir un système de sécurité pour une entreprise. Le </a:t>
            </a:r>
            <a:r>
              <a:rPr lang="fr-FR" sz="2800" dirty="0" smtClean="0"/>
              <a:t>système doit </a:t>
            </a:r>
            <a:r>
              <a:rPr lang="fr-FR" sz="2800" dirty="0"/>
              <a:t>activer une alarme si l'une des conditions suivantes est remplie :</a:t>
            </a:r>
          </a:p>
          <a:p>
            <a:pPr marL="457200" indent="-274638" algn="just">
              <a:buFont typeface="Arial" panose="020B0604020202020204" pitchFamily="34" charset="0"/>
              <a:buChar char="•"/>
            </a:pPr>
            <a:r>
              <a:rPr lang="fr-FR" sz="2800" dirty="0" smtClean="0"/>
              <a:t>Une </a:t>
            </a:r>
            <a:r>
              <a:rPr lang="fr-FR" sz="2800" dirty="0"/>
              <a:t>porte est ouverte et aucun mouvement n'est détecté à l'intérieur.</a:t>
            </a:r>
          </a:p>
          <a:p>
            <a:pPr marL="457200" indent="-274638" algn="just">
              <a:buFont typeface="Arial" panose="020B0604020202020204" pitchFamily="34" charset="0"/>
              <a:buChar char="•"/>
            </a:pPr>
            <a:r>
              <a:rPr lang="fr-FR" sz="2800" dirty="0" smtClean="0"/>
              <a:t>Un </a:t>
            </a:r>
            <a:r>
              <a:rPr lang="fr-FR" sz="2800" dirty="0"/>
              <a:t>mouvement est détecté à l'intérieur et toutes les portes sont fermées.</a:t>
            </a:r>
          </a:p>
          <a:p>
            <a:pPr algn="just"/>
            <a:r>
              <a:rPr lang="fr-FR" sz="2800" dirty="0"/>
              <a:t>Pour cet exercice, nous utiliserons les variables suivantes :</a:t>
            </a:r>
          </a:p>
          <a:p>
            <a:pPr marL="457200" indent="-274638" algn="just">
              <a:buFont typeface="Arial" panose="020B0604020202020204" pitchFamily="34" charset="0"/>
              <a:buChar char="•"/>
            </a:pPr>
            <a:r>
              <a:rPr lang="fr-FR" sz="2800" dirty="0" smtClean="0"/>
              <a:t>P </a:t>
            </a:r>
            <a:r>
              <a:rPr lang="fr-FR" sz="2800" dirty="0"/>
              <a:t>représente l'état de la porte </a:t>
            </a:r>
            <a:r>
              <a:rPr lang="fr-FR" sz="2800" dirty="0" smtClean="0"/>
              <a:t>(Ouverte </a:t>
            </a:r>
            <a:r>
              <a:rPr lang="fr-FR" sz="2800" dirty="0"/>
              <a:t>= </a:t>
            </a:r>
            <a:r>
              <a:rPr lang="fr-FR" sz="2800" dirty="0" smtClean="0"/>
              <a:t>Vrai</a:t>
            </a:r>
            <a:r>
              <a:rPr lang="fr-FR" sz="2800" dirty="0"/>
              <a:t>, </a:t>
            </a:r>
            <a:r>
              <a:rPr lang="fr-FR" sz="2800" dirty="0" smtClean="0"/>
              <a:t>Fermée </a:t>
            </a:r>
            <a:r>
              <a:rPr lang="fr-FR" sz="2800" dirty="0"/>
              <a:t>= </a:t>
            </a:r>
            <a:r>
              <a:rPr lang="fr-FR" sz="2800" dirty="0" smtClean="0"/>
              <a:t>Faux</a:t>
            </a:r>
            <a:r>
              <a:rPr lang="fr-FR" sz="2800" dirty="0"/>
              <a:t>).</a:t>
            </a:r>
          </a:p>
          <a:p>
            <a:pPr marL="457200" indent="-274638" algn="just">
              <a:buFont typeface="Arial" panose="020B0604020202020204" pitchFamily="34" charset="0"/>
              <a:buChar char="•"/>
            </a:pPr>
            <a:r>
              <a:rPr lang="fr-FR" sz="2800" dirty="0" smtClean="0"/>
              <a:t>M </a:t>
            </a:r>
            <a:r>
              <a:rPr lang="fr-FR" sz="2800" dirty="0"/>
              <a:t>représente la détection de mouvement </a:t>
            </a:r>
            <a:r>
              <a:rPr lang="fr-FR" sz="2800" dirty="0" smtClean="0"/>
              <a:t>(Détecté </a:t>
            </a:r>
            <a:r>
              <a:rPr lang="fr-FR" sz="2800" dirty="0"/>
              <a:t>= </a:t>
            </a:r>
            <a:r>
              <a:rPr lang="fr-FR" sz="2800" dirty="0" smtClean="0"/>
              <a:t>Vrai</a:t>
            </a:r>
            <a:r>
              <a:rPr lang="fr-FR" sz="2800" dirty="0"/>
              <a:t>, </a:t>
            </a:r>
            <a:r>
              <a:rPr lang="fr-FR" sz="2800" dirty="0" smtClean="0"/>
              <a:t>Non Détecté </a:t>
            </a:r>
            <a:r>
              <a:rPr lang="fr-FR" sz="2800" dirty="0"/>
              <a:t>= faux).</a:t>
            </a:r>
          </a:p>
          <a:p>
            <a:pPr algn="just"/>
            <a:r>
              <a:rPr lang="fr-FR" sz="2800" dirty="0"/>
              <a:t>Nous voulons construire une table de vérité pour déterminer quand l'alarme doit </a:t>
            </a:r>
            <a:r>
              <a:rPr lang="fr-FR" sz="2800" dirty="0" smtClean="0"/>
              <a:t>être activée </a:t>
            </a:r>
            <a:r>
              <a:rPr lang="fr-FR" sz="2800" dirty="0"/>
              <a:t>(A).</a:t>
            </a:r>
          </a:p>
        </p:txBody>
      </p:sp>
    </p:spTree>
    <p:extLst>
      <p:ext uri="{BB962C8B-B14F-4D97-AF65-F5344CB8AC3E}">
        <p14:creationId xmlns:p14="http://schemas.microsoft.com/office/powerpoint/2010/main" val="25936939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0" y="0"/>
            <a:ext cx="12192000" cy="1150374"/>
          </a:xfrm>
          <a:prstGeom prst="rect">
            <a:avLst/>
          </a:prstGeom>
        </p:spPr>
      </p:pic>
      <p:sp>
        <p:nvSpPr>
          <p:cNvPr id="6" name="ZoneTexte 5"/>
          <p:cNvSpPr txBox="1"/>
          <p:nvPr/>
        </p:nvSpPr>
        <p:spPr>
          <a:xfrm>
            <a:off x="0" y="0"/>
            <a:ext cx="12192000" cy="923330"/>
          </a:xfrm>
          <a:prstGeom prst="rect">
            <a:avLst/>
          </a:prstGeom>
          <a:noFill/>
        </p:spPr>
        <p:txBody>
          <a:bodyPr wrap="square" rtlCol="0">
            <a:spAutoFit/>
          </a:bodyPr>
          <a:lstStyle/>
          <a:p>
            <a:pPr algn="ctr">
              <a:spcAft>
                <a:spcPts val="2400"/>
              </a:spcAft>
            </a:pPr>
            <a:r>
              <a:rPr lang="fr-FR" sz="5400" b="1" dirty="0" smtClean="0">
                <a:solidFill>
                  <a:schemeClr val="bg1"/>
                </a:solidFill>
              </a:rPr>
              <a:t>Exercices</a:t>
            </a:r>
          </a:p>
        </p:txBody>
      </p:sp>
      <p:sp>
        <p:nvSpPr>
          <p:cNvPr id="4" name="Rectangle 3"/>
          <p:cNvSpPr/>
          <p:nvPr/>
        </p:nvSpPr>
        <p:spPr>
          <a:xfrm>
            <a:off x="508000" y="1285022"/>
            <a:ext cx="11247120" cy="5262979"/>
          </a:xfrm>
          <a:prstGeom prst="rect">
            <a:avLst/>
          </a:prstGeom>
        </p:spPr>
        <p:txBody>
          <a:bodyPr wrap="square">
            <a:spAutoFit/>
          </a:bodyPr>
          <a:lstStyle/>
          <a:p>
            <a:pPr algn="just"/>
            <a:r>
              <a:rPr lang="fr-FR" sz="2800" b="1" dirty="0" smtClean="0"/>
              <a:t>Étape </a:t>
            </a:r>
            <a:r>
              <a:rPr lang="fr-FR" sz="2800" b="1" dirty="0"/>
              <a:t>1 : Définir les expressions logiques</a:t>
            </a:r>
          </a:p>
          <a:p>
            <a:pPr marL="514350" indent="-514350" algn="just">
              <a:buFont typeface="+mj-lt"/>
              <a:buAutoNum type="arabicPeriod"/>
            </a:pPr>
            <a:r>
              <a:rPr lang="fr-FR" sz="2800" dirty="0" smtClean="0"/>
              <a:t>La </a:t>
            </a:r>
            <a:r>
              <a:rPr lang="fr-FR" sz="2800" dirty="0"/>
              <a:t>première condition peut être exprimée comme </a:t>
            </a:r>
            <a:r>
              <a:rPr lang="fr-FR" sz="2800" dirty="0" smtClean="0"/>
              <a:t>P</a:t>
            </a:r>
            <a:r>
              <a:rPr lang="fr-FR" sz="2800" dirty="0" smtClean="0">
                <a:latin typeface="Arial" panose="020B0604020202020204" pitchFamily="34" charset="0"/>
                <a:cs typeface="Arial" panose="020B0604020202020204" pitchFamily="34" charset="0"/>
              </a:rPr>
              <a:t>˄</a:t>
            </a:r>
            <a:r>
              <a:rPr lang="fr-FR" sz="2800" dirty="0" smtClean="0"/>
              <a:t>¬M </a:t>
            </a:r>
            <a:r>
              <a:rPr lang="fr-FR" sz="2800" dirty="0"/>
              <a:t>(la porte est ouverte </a:t>
            </a:r>
            <a:r>
              <a:rPr lang="fr-FR" sz="2800" dirty="0" smtClean="0"/>
              <a:t>et aucun </a:t>
            </a:r>
            <a:r>
              <a:rPr lang="fr-FR" sz="2800" dirty="0"/>
              <a:t>mouvement n'est détecté).</a:t>
            </a:r>
          </a:p>
          <a:p>
            <a:pPr marL="514350" indent="-514350" algn="just">
              <a:buFont typeface="+mj-lt"/>
              <a:buAutoNum type="arabicPeriod"/>
            </a:pPr>
            <a:r>
              <a:rPr lang="fr-FR" sz="2800" dirty="0" smtClean="0"/>
              <a:t>La </a:t>
            </a:r>
            <a:r>
              <a:rPr lang="fr-FR" sz="2800" dirty="0"/>
              <a:t>deuxième condition peut être exprimée comme ¬</a:t>
            </a:r>
            <a:r>
              <a:rPr lang="fr-FR" sz="2800" dirty="0" smtClean="0"/>
              <a:t>P</a:t>
            </a:r>
            <a:r>
              <a:rPr lang="fr-FR" sz="2800" dirty="0" smtClean="0">
                <a:latin typeface="Arial" panose="020B0604020202020204" pitchFamily="34" charset="0"/>
                <a:cs typeface="Arial" panose="020B0604020202020204" pitchFamily="34" charset="0"/>
              </a:rPr>
              <a:t>˄</a:t>
            </a:r>
            <a:r>
              <a:rPr lang="fr-FR" sz="2800" dirty="0" smtClean="0"/>
              <a:t>M </a:t>
            </a:r>
            <a:r>
              <a:rPr lang="fr-FR" sz="2800" dirty="0"/>
              <a:t>(aucune porte </a:t>
            </a:r>
            <a:r>
              <a:rPr lang="fr-FR" sz="2800" dirty="0" smtClean="0"/>
              <a:t>n'est ouverte </a:t>
            </a:r>
            <a:r>
              <a:rPr lang="fr-FR" sz="2800" dirty="0"/>
              <a:t>et un mouvement est détecté).</a:t>
            </a:r>
          </a:p>
          <a:p>
            <a:pPr algn="just"/>
            <a:r>
              <a:rPr lang="fr-FR" sz="2800" dirty="0"/>
              <a:t>L'alarme doit se déclencher si l'une de ces conditions est remplie, ce qui peut </a:t>
            </a:r>
            <a:r>
              <a:rPr lang="fr-FR" sz="2800" dirty="0" smtClean="0"/>
              <a:t>être représenté </a:t>
            </a:r>
            <a:r>
              <a:rPr lang="fr-FR" sz="2800" dirty="0"/>
              <a:t>par </a:t>
            </a:r>
            <a:r>
              <a:rPr lang="fr-FR" sz="2800" dirty="0" smtClean="0"/>
              <a:t>A = (P</a:t>
            </a:r>
            <a:r>
              <a:rPr lang="fr-FR" sz="2800" dirty="0" smtClean="0">
                <a:latin typeface="Arial" panose="020B0604020202020204" pitchFamily="34" charset="0"/>
                <a:cs typeface="Arial" panose="020B0604020202020204" pitchFamily="34" charset="0"/>
              </a:rPr>
              <a:t>˄</a:t>
            </a:r>
            <a:r>
              <a:rPr lang="fr-FR" sz="2800" dirty="0" smtClean="0"/>
              <a:t>¬</a:t>
            </a:r>
            <a:r>
              <a:rPr lang="fr-FR" sz="2800" dirty="0"/>
              <a:t>M</a:t>
            </a:r>
            <a:r>
              <a:rPr lang="fr-FR" sz="2800" dirty="0" smtClean="0"/>
              <a:t>)</a:t>
            </a:r>
            <a:r>
              <a:rPr lang="fr-FR" sz="2800" dirty="0">
                <a:latin typeface="Arial" panose="020B0604020202020204" pitchFamily="34" charset="0"/>
                <a:cs typeface="Arial" panose="020B0604020202020204" pitchFamily="34" charset="0"/>
              </a:rPr>
              <a:t> </a:t>
            </a:r>
            <a:r>
              <a:rPr lang="fr-FR" sz="2800" dirty="0" smtClean="0">
                <a:latin typeface="Arial" panose="020B0604020202020204" pitchFamily="34" charset="0"/>
                <a:cs typeface="Arial" panose="020B0604020202020204" pitchFamily="34" charset="0"/>
              </a:rPr>
              <a:t>˅ </a:t>
            </a:r>
            <a:r>
              <a:rPr lang="fr-FR" sz="2800" dirty="0" smtClean="0"/>
              <a:t>(¬P</a:t>
            </a:r>
            <a:r>
              <a:rPr lang="fr-FR" sz="2800" dirty="0" smtClean="0">
                <a:latin typeface="Arial" panose="020B0604020202020204" pitchFamily="34" charset="0"/>
                <a:cs typeface="Arial" panose="020B0604020202020204" pitchFamily="34" charset="0"/>
              </a:rPr>
              <a:t>˄</a:t>
            </a:r>
            <a:r>
              <a:rPr lang="fr-FR" sz="2800" dirty="0" smtClean="0"/>
              <a:t>M).</a:t>
            </a:r>
          </a:p>
          <a:p>
            <a:pPr algn="just"/>
            <a:endParaRPr lang="fr-FR" sz="2800" b="1" dirty="0" smtClean="0"/>
          </a:p>
          <a:p>
            <a:pPr algn="just"/>
            <a:r>
              <a:rPr lang="fr-FR" sz="2800" b="1" dirty="0" smtClean="0"/>
              <a:t>Étape </a:t>
            </a:r>
            <a:r>
              <a:rPr lang="fr-FR" sz="2800" b="1" dirty="0"/>
              <a:t>2 : Construire la table de vérité</a:t>
            </a:r>
          </a:p>
          <a:p>
            <a:pPr algn="just"/>
            <a:r>
              <a:rPr lang="fr-FR" sz="2800" dirty="0"/>
              <a:t>Nous allons lister toutes les combinaisons possibles de P et M et déterminer la valeur </a:t>
            </a:r>
            <a:r>
              <a:rPr lang="fr-FR" sz="2800" dirty="0" smtClean="0"/>
              <a:t>de A </a:t>
            </a:r>
            <a:r>
              <a:rPr lang="fr-FR" sz="2800" dirty="0"/>
              <a:t>pour chaque combinaison en utilisant l'expression logique définie à l'étape 1.</a:t>
            </a:r>
          </a:p>
        </p:txBody>
      </p:sp>
    </p:spTree>
    <p:extLst>
      <p:ext uri="{BB962C8B-B14F-4D97-AF65-F5344CB8AC3E}">
        <p14:creationId xmlns:p14="http://schemas.microsoft.com/office/powerpoint/2010/main" val="49989575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0" y="0"/>
            <a:ext cx="12192000" cy="1150374"/>
          </a:xfrm>
          <a:prstGeom prst="rect">
            <a:avLst/>
          </a:prstGeom>
        </p:spPr>
      </p:pic>
      <p:sp>
        <p:nvSpPr>
          <p:cNvPr id="6" name="ZoneTexte 5"/>
          <p:cNvSpPr txBox="1"/>
          <p:nvPr/>
        </p:nvSpPr>
        <p:spPr>
          <a:xfrm>
            <a:off x="0" y="0"/>
            <a:ext cx="12192000" cy="923330"/>
          </a:xfrm>
          <a:prstGeom prst="rect">
            <a:avLst/>
          </a:prstGeom>
          <a:noFill/>
        </p:spPr>
        <p:txBody>
          <a:bodyPr wrap="square" rtlCol="0">
            <a:spAutoFit/>
          </a:bodyPr>
          <a:lstStyle/>
          <a:p>
            <a:pPr algn="ctr">
              <a:spcAft>
                <a:spcPts val="2400"/>
              </a:spcAft>
            </a:pPr>
            <a:r>
              <a:rPr lang="fr-FR" sz="5400" b="1" dirty="0" smtClean="0">
                <a:solidFill>
                  <a:schemeClr val="bg1"/>
                </a:solidFill>
              </a:rPr>
              <a:t>Exercices</a:t>
            </a:r>
          </a:p>
        </p:txBody>
      </p:sp>
      <p:sp>
        <p:nvSpPr>
          <p:cNvPr id="4" name="Rectangle 3"/>
          <p:cNvSpPr/>
          <p:nvPr/>
        </p:nvSpPr>
        <p:spPr>
          <a:xfrm>
            <a:off x="599440" y="3154462"/>
            <a:ext cx="11247120" cy="2246769"/>
          </a:xfrm>
          <a:prstGeom prst="rect">
            <a:avLst/>
          </a:prstGeom>
        </p:spPr>
        <p:txBody>
          <a:bodyPr wrap="square">
            <a:spAutoFit/>
          </a:bodyPr>
          <a:lstStyle/>
          <a:p>
            <a:pPr algn="just"/>
            <a:r>
              <a:rPr lang="fr-FR" sz="2800" dirty="0"/>
              <a:t>L'alarme doit être activée (A = Vrai) dans les cas suivants :</a:t>
            </a:r>
          </a:p>
          <a:p>
            <a:pPr marL="457200" indent="-274638" algn="just">
              <a:buFont typeface="Arial" panose="020B0604020202020204" pitchFamily="34" charset="0"/>
              <a:buChar char="•"/>
            </a:pPr>
            <a:r>
              <a:rPr lang="fr-FR" sz="2800" dirty="0" smtClean="0"/>
              <a:t>La </a:t>
            </a:r>
            <a:r>
              <a:rPr lang="fr-FR" sz="2800" dirty="0"/>
              <a:t>porte est ouverte et aucun mouvement n'est détecté (P = Vrai, M = Faux).</a:t>
            </a:r>
          </a:p>
          <a:p>
            <a:pPr marL="457200" indent="-274638" algn="just">
              <a:buFont typeface="Arial" panose="020B0604020202020204" pitchFamily="34" charset="0"/>
              <a:buChar char="•"/>
            </a:pPr>
            <a:r>
              <a:rPr lang="fr-FR" sz="2800" dirty="0" smtClean="0"/>
              <a:t>Aucune </a:t>
            </a:r>
            <a:r>
              <a:rPr lang="fr-FR" sz="2800" dirty="0"/>
              <a:t>porte n'est ouverte et un mouvement est détecté (P = Faux, M = Vrai).</a:t>
            </a:r>
          </a:p>
        </p:txBody>
      </p:sp>
      <p:pic>
        <p:nvPicPr>
          <p:cNvPr id="2" name="Image 1"/>
          <p:cNvPicPr>
            <a:picLocks noChangeAspect="1"/>
          </p:cNvPicPr>
          <p:nvPr/>
        </p:nvPicPr>
        <p:blipFill>
          <a:blip r:embed="rId4"/>
          <a:stretch>
            <a:fillRect/>
          </a:stretch>
        </p:blipFill>
        <p:spPr>
          <a:xfrm>
            <a:off x="2738437" y="1423738"/>
            <a:ext cx="6715125" cy="1647825"/>
          </a:xfrm>
          <a:prstGeom prst="rect">
            <a:avLst/>
          </a:prstGeom>
        </p:spPr>
      </p:pic>
    </p:spTree>
    <p:extLst>
      <p:ext uri="{BB962C8B-B14F-4D97-AF65-F5344CB8AC3E}">
        <p14:creationId xmlns:p14="http://schemas.microsoft.com/office/powerpoint/2010/main" val="125100349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0" y="0"/>
            <a:ext cx="12192000" cy="1150374"/>
          </a:xfrm>
          <a:prstGeom prst="rect">
            <a:avLst/>
          </a:prstGeom>
        </p:spPr>
      </p:pic>
      <p:sp>
        <p:nvSpPr>
          <p:cNvPr id="6" name="ZoneTexte 5"/>
          <p:cNvSpPr txBox="1"/>
          <p:nvPr/>
        </p:nvSpPr>
        <p:spPr>
          <a:xfrm>
            <a:off x="0" y="0"/>
            <a:ext cx="12192000" cy="923330"/>
          </a:xfrm>
          <a:prstGeom prst="rect">
            <a:avLst/>
          </a:prstGeom>
          <a:noFill/>
        </p:spPr>
        <p:txBody>
          <a:bodyPr wrap="square" rtlCol="0">
            <a:spAutoFit/>
          </a:bodyPr>
          <a:lstStyle/>
          <a:p>
            <a:pPr algn="ctr">
              <a:spcAft>
                <a:spcPts val="2400"/>
              </a:spcAft>
            </a:pPr>
            <a:r>
              <a:rPr lang="fr-FR" sz="5400" b="1" dirty="0" smtClean="0">
                <a:solidFill>
                  <a:schemeClr val="bg1"/>
                </a:solidFill>
              </a:rPr>
              <a:t>Exercices</a:t>
            </a:r>
          </a:p>
        </p:txBody>
      </p:sp>
      <p:sp>
        <p:nvSpPr>
          <p:cNvPr id="4" name="Rectangle 3"/>
          <p:cNvSpPr/>
          <p:nvPr/>
        </p:nvSpPr>
        <p:spPr>
          <a:xfrm>
            <a:off x="660400" y="3398302"/>
            <a:ext cx="11247120" cy="2677656"/>
          </a:xfrm>
          <a:prstGeom prst="rect">
            <a:avLst/>
          </a:prstGeom>
        </p:spPr>
        <p:txBody>
          <a:bodyPr wrap="square">
            <a:spAutoFit/>
          </a:bodyPr>
          <a:lstStyle/>
          <a:p>
            <a:pPr algn="just"/>
            <a:r>
              <a:rPr lang="fr-FR" sz="2800" dirty="0" smtClean="0"/>
              <a:t>(</a:t>
            </a:r>
            <a:r>
              <a:rPr lang="fr-FR" sz="2800" dirty="0"/>
              <a:t>𝑃 ∨ 𝑄) → 𝑅 </a:t>
            </a:r>
            <a:r>
              <a:rPr lang="fr-FR" sz="2800" dirty="0" smtClean="0"/>
              <a:t>≡ ¬(</a:t>
            </a:r>
            <a:r>
              <a:rPr lang="fr-FR" sz="2800" dirty="0"/>
              <a:t>𝑃 ∨ 𝑄) ∨ 𝑅</a:t>
            </a:r>
          </a:p>
          <a:p>
            <a:pPr algn="just"/>
            <a:r>
              <a:rPr lang="fr-FR" sz="2800" dirty="0" smtClean="0"/>
              <a:t>                       ≡ </a:t>
            </a:r>
            <a:r>
              <a:rPr lang="fr-FR" sz="2800" dirty="0"/>
              <a:t>(¬𝑃 ∧ ¬𝑄) ∨ 𝑅 </a:t>
            </a:r>
            <a:endParaRPr lang="fr-FR" sz="2800" dirty="0" smtClean="0"/>
          </a:p>
          <a:p>
            <a:pPr algn="just"/>
            <a:r>
              <a:rPr lang="fr-FR" sz="2800" dirty="0"/>
              <a:t> </a:t>
            </a:r>
            <a:r>
              <a:rPr lang="fr-FR" sz="2800" dirty="0" smtClean="0"/>
              <a:t>                      ≡ 𝑅 </a:t>
            </a:r>
            <a:r>
              <a:rPr lang="fr-FR" sz="2800" dirty="0"/>
              <a:t>∨ (¬𝑃 ∧ ¬𝑄</a:t>
            </a:r>
            <a:r>
              <a:rPr lang="fr-FR" sz="2800" dirty="0" smtClean="0"/>
              <a:t>) Commutativité</a:t>
            </a:r>
            <a:endParaRPr lang="fr-FR" sz="2800" dirty="0"/>
          </a:p>
          <a:p>
            <a:pPr algn="just"/>
            <a:r>
              <a:rPr lang="fr-FR" sz="2800" dirty="0" smtClean="0"/>
              <a:t>                       ≡ </a:t>
            </a:r>
            <a:r>
              <a:rPr lang="fr-FR" sz="2800" dirty="0"/>
              <a:t>(𝑅 ∨ ¬𝑃) ∧ (𝑅 ∨ ¬𝑄) Distributivité</a:t>
            </a:r>
          </a:p>
          <a:p>
            <a:pPr algn="just"/>
            <a:r>
              <a:rPr lang="fr-FR" sz="2800" dirty="0" smtClean="0"/>
              <a:t>                       ≡ </a:t>
            </a:r>
            <a:r>
              <a:rPr lang="fr-FR" sz="2800" dirty="0"/>
              <a:t>(¬𝑃 ∨ 𝑅) ∧ (¬𝑄 ∨ 𝑅) Commutativité</a:t>
            </a:r>
          </a:p>
          <a:p>
            <a:pPr algn="just"/>
            <a:r>
              <a:rPr lang="fr-FR" sz="2800" dirty="0" smtClean="0"/>
              <a:t>                       ≡ </a:t>
            </a:r>
            <a:r>
              <a:rPr lang="fr-FR" sz="2800" dirty="0"/>
              <a:t>(𝑃 → 𝑅) ∧ (𝑄 → </a:t>
            </a:r>
            <a:r>
              <a:rPr lang="fr-FR" sz="2800" dirty="0" smtClean="0"/>
              <a:t>𝑅)</a:t>
            </a:r>
            <a:endParaRPr lang="fr-FR" sz="2800" dirty="0"/>
          </a:p>
        </p:txBody>
      </p:sp>
      <p:sp>
        <p:nvSpPr>
          <p:cNvPr id="7" name="Rectangle 6"/>
          <p:cNvSpPr/>
          <p:nvPr/>
        </p:nvSpPr>
        <p:spPr>
          <a:xfrm>
            <a:off x="660400" y="1437422"/>
            <a:ext cx="11247120" cy="1815882"/>
          </a:xfrm>
          <a:prstGeom prst="rect">
            <a:avLst/>
          </a:prstGeom>
        </p:spPr>
        <p:txBody>
          <a:bodyPr wrap="square">
            <a:spAutoFit/>
          </a:bodyPr>
          <a:lstStyle/>
          <a:p>
            <a:r>
              <a:rPr lang="fr-FR" sz="2800" b="1" dirty="0"/>
              <a:t>Exercice</a:t>
            </a:r>
          </a:p>
          <a:p>
            <a:pPr algn="just"/>
            <a:r>
              <a:rPr lang="fr-FR" sz="2800" dirty="0"/>
              <a:t>Montrer que les deux formules suivantes sont équivalentes en utilisant les lois algèbre </a:t>
            </a:r>
            <a:r>
              <a:rPr lang="fr-FR" sz="2800" dirty="0" smtClean="0"/>
              <a:t>des propositions</a:t>
            </a:r>
            <a:r>
              <a:rPr lang="fr-FR" sz="2800" dirty="0"/>
              <a:t>:</a:t>
            </a:r>
          </a:p>
          <a:p>
            <a:pPr algn="just"/>
            <a:r>
              <a:rPr lang="fr-FR" sz="2800" dirty="0"/>
              <a:t>(𝑃 ∨ 𝑄) → 𝑅 ≡ (𝑃 → 𝑅) ∧ (𝑄 → 𝑅</a:t>
            </a:r>
            <a:r>
              <a:rPr lang="fr-FR" sz="2800" dirty="0" smtClean="0"/>
              <a:t>)</a:t>
            </a:r>
          </a:p>
        </p:txBody>
      </p:sp>
    </p:spTree>
    <p:extLst>
      <p:ext uri="{BB962C8B-B14F-4D97-AF65-F5344CB8AC3E}">
        <p14:creationId xmlns:p14="http://schemas.microsoft.com/office/powerpoint/2010/main" val="1318162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0" y="0"/>
            <a:ext cx="12192000" cy="1150374"/>
          </a:xfrm>
          <a:prstGeom prst="rect">
            <a:avLst/>
          </a:prstGeom>
        </p:spPr>
      </p:pic>
      <p:sp>
        <p:nvSpPr>
          <p:cNvPr id="6" name="ZoneTexte 5"/>
          <p:cNvSpPr txBox="1"/>
          <p:nvPr/>
        </p:nvSpPr>
        <p:spPr>
          <a:xfrm>
            <a:off x="0" y="0"/>
            <a:ext cx="12192000" cy="923330"/>
          </a:xfrm>
          <a:prstGeom prst="rect">
            <a:avLst/>
          </a:prstGeom>
          <a:noFill/>
        </p:spPr>
        <p:txBody>
          <a:bodyPr wrap="square" rtlCol="0">
            <a:spAutoFit/>
          </a:bodyPr>
          <a:lstStyle/>
          <a:p>
            <a:pPr algn="ctr">
              <a:spcAft>
                <a:spcPts val="2400"/>
              </a:spcAft>
            </a:pPr>
            <a:r>
              <a:rPr lang="fr-FR" sz="5400" b="1" dirty="0" smtClean="0">
                <a:solidFill>
                  <a:schemeClr val="bg1"/>
                </a:solidFill>
              </a:rPr>
              <a:t>Exercices</a:t>
            </a:r>
          </a:p>
        </p:txBody>
      </p:sp>
      <p:sp>
        <p:nvSpPr>
          <p:cNvPr id="4" name="Rectangle 3"/>
          <p:cNvSpPr/>
          <p:nvPr/>
        </p:nvSpPr>
        <p:spPr>
          <a:xfrm>
            <a:off x="660400" y="3109465"/>
            <a:ext cx="11247120" cy="2246769"/>
          </a:xfrm>
          <a:prstGeom prst="rect">
            <a:avLst/>
          </a:prstGeom>
        </p:spPr>
        <p:txBody>
          <a:bodyPr wrap="square">
            <a:spAutoFit/>
          </a:bodyPr>
          <a:lstStyle/>
          <a:p>
            <a:pPr algn="just"/>
            <a:r>
              <a:rPr lang="fr-FR" sz="2800" dirty="0"/>
              <a:t>(P→Q)∨(P→R) ≡ (¬P∨Q)∨(¬P∨R)</a:t>
            </a:r>
          </a:p>
          <a:p>
            <a:pPr algn="just"/>
            <a:r>
              <a:rPr lang="fr-FR" sz="2800" dirty="0"/>
              <a:t>                           ≡ ¬P∨Q∨¬P∨R Associativité</a:t>
            </a:r>
          </a:p>
          <a:p>
            <a:pPr algn="just"/>
            <a:r>
              <a:rPr lang="fr-FR" sz="2800" dirty="0"/>
              <a:t>                           ≡ ¬P∨Q∨R Idempotence</a:t>
            </a:r>
          </a:p>
          <a:p>
            <a:pPr algn="just"/>
            <a:r>
              <a:rPr lang="fr-FR" sz="2800" dirty="0"/>
              <a:t>                           ≡ ¬P∨(Q∨R</a:t>
            </a:r>
            <a:r>
              <a:rPr lang="fr-FR" sz="2800" dirty="0" smtClean="0"/>
              <a:t>) Implication</a:t>
            </a:r>
            <a:endParaRPr lang="fr-FR" sz="2800" dirty="0"/>
          </a:p>
          <a:p>
            <a:pPr algn="just"/>
            <a:r>
              <a:rPr lang="fr-FR" sz="2800" dirty="0"/>
              <a:t>                           ≡ P→(Q∨R)</a:t>
            </a:r>
          </a:p>
        </p:txBody>
      </p:sp>
      <p:sp>
        <p:nvSpPr>
          <p:cNvPr id="7" name="Rectangle 6"/>
          <p:cNvSpPr/>
          <p:nvPr/>
        </p:nvSpPr>
        <p:spPr>
          <a:xfrm>
            <a:off x="660400" y="1437422"/>
            <a:ext cx="11247120" cy="1384995"/>
          </a:xfrm>
          <a:prstGeom prst="rect">
            <a:avLst/>
          </a:prstGeom>
        </p:spPr>
        <p:txBody>
          <a:bodyPr wrap="square">
            <a:spAutoFit/>
          </a:bodyPr>
          <a:lstStyle/>
          <a:p>
            <a:r>
              <a:rPr lang="fr-FR" sz="2800" b="1" dirty="0"/>
              <a:t>Exercice</a:t>
            </a:r>
          </a:p>
          <a:p>
            <a:pPr algn="just"/>
            <a:r>
              <a:rPr lang="fr-FR" sz="2800" dirty="0"/>
              <a:t>Montrer que les deux formules suivantes sont équivalentes en utilisant les lois algèbre </a:t>
            </a:r>
            <a:r>
              <a:rPr lang="fr-FR" sz="2800" dirty="0" smtClean="0"/>
              <a:t>des </a:t>
            </a:r>
            <a:r>
              <a:rPr lang="fr-FR" sz="2800" dirty="0"/>
              <a:t>propositions: (P→Q)∨(P→R</a:t>
            </a:r>
            <a:r>
              <a:rPr lang="fr-FR" sz="2800" dirty="0" smtClean="0"/>
              <a:t>) ≡ P</a:t>
            </a:r>
            <a:r>
              <a:rPr lang="fr-FR" sz="2800" dirty="0"/>
              <a:t>→(Q∨R</a:t>
            </a:r>
            <a:r>
              <a:rPr lang="fr-FR" sz="2800" dirty="0" smtClean="0"/>
              <a:t>)</a:t>
            </a:r>
            <a:endParaRPr lang="fr-FR" sz="2800" dirty="0"/>
          </a:p>
        </p:txBody>
      </p:sp>
    </p:spTree>
    <p:extLst>
      <p:ext uri="{BB962C8B-B14F-4D97-AF65-F5344CB8AC3E}">
        <p14:creationId xmlns:p14="http://schemas.microsoft.com/office/powerpoint/2010/main" val="4215051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1"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0" y="0"/>
            <a:ext cx="12192000" cy="1150374"/>
          </a:xfrm>
          <a:prstGeom prst="rect">
            <a:avLst/>
          </a:prstGeom>
        </p:spPr>
      </p:pic>
      <p:sp>
        <p:nvSpPr>
          <p:cNvPr id="6" name="ZoneTexte 5"/>
          <p:cNvSpPr txBox="1"/>
          <p:nvPr/>
        </p:nvSpPr>
        <p:spPr>
          <a:xfrm>
            <a:off x="0" y="0"/>
            <a:ext cx="12192000" cy="923330"/>
          </a:xfrm>
          <a:prstGeom prst="rect">
            <a:avLst/>
          </a:prstGeom>
          <a:noFill/>
        </p:spPr>
        <p:txBody>
          <a:bodyPr wrap="square" rtlCol="0">
            <a:spAutoFit/>
          </a:bodyPr>
          <a:lstStyle/>
          <a:p>
            <a:pPr algn="ctr">
              <a:spcAft>
                <a:spcPts val="2400"/>
              </a:spcAft>
            </a:pPr>
            <a:r>
              <a:rPr lang="fr-FR" sz="5400" b="1" dirty="0" smtClean="0">
                <a:solidFill>
                  <a:schemeClr val="bg1"/>
                </a:solidFill>
              </a:rPr>
              <a:t>Définition</a:t>
            </a:r>
          </a:p>
        </p:txBody>
      </p:sp>
      <p:pic>
        <p:nvPicPr>
          <p:cNvPr id="3" name="Image 2"/>
          <p:cNvPicPr>
            <a:picLocks noChangeAspect="1"/>
          </p:cNvPicPr>
          <p:nvPr/>
        </p:nvPicPr>
        <p:blipFill>
          <a:blip r:embed="rId3"/>
          <a:stretch>
            <a:fillRect/>
          </a:stretch>
        </p:blipFill>
        <p:spPr>
          <a:xfrm>
            <a:off x="180975" y="1347787"/>
            <a:ext cx="12011025" cy="4295775"/>
          </a:xfrm>
          <a:prstGeom prst="rect">
            <a:avLst/>
          </a:prstGeom>
        </p:spPr>
      </p:pic>
    </p:spTree>
    <p:extLst>
      <p:ext uri="{BB962C8B-B14F-4D97-AF65-F5344CB8AC3E}">
        <p14:creationId xmlns:p14="http://schemas.microsoft.com/office/powerpoint/2010/main" val="202250618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0" y="0"/>
            <a:ext cx="12192000" cy="1150374"/>
          </a:xfrm>
          <a:prstGeom prst="rect">
            <a:avLst/>
          </a:prstGeom>
        </p:spPr>
      </p:pic>
      <p:sp>
        <p:nvSpPr>
          <p:cNvPr id="6" name="ZoneTexte 5"/>
          <p:cNvSpPr txBox="1"/>
          <p:nvPr/>
        </p:nvSpPr>
        <p:spPr>
          <a:xfrm>
            <a:off x="0" y="0"/>
            <a:ext cx="12192000" cy="923330"/>
          </a:xfrm>
          <a:prstGeom prst="rect">
            <a:avLst/>
          </a:prstGeom>
          <a:noFill/>
        </p:spPr>
        <p:txBody>
          <a:bodyPr wrap="square" rtlCol="0">
            <a:spAutoFit/>
          </a:bodyPr>
          <a:lstStyle/>
          <a:p>
            <a:pPr algn="ctr">
              <a:spcAft>
                <a:spcPts val="2400"/>
              </a:spcAft>
            </a:pPr>
            <a:r>
              <a:rPr lang="fr-FR" sz="5400" b="1" dirty="0" smtClean="0">
                <a:solidFill>
                  <a:schemeClr val="bg1"/>
                </a:solidFill>
              </a:rPr>
              <a:t>Exercices</a:t>
            </a:r>
          </a:p>
        </p:txBody>
      </p:sp>
      <p:sp>
        <p:nvSpPr>
          <p:cNvPr id="7" name="Rectangle 6"/>
          <p:cNvSpPr/>
          <p:nvPr/>
        </p:nvSpPr>
        <p:spPr>
          <a:xfrm>
            <a:off x="603250" y="1265972"/>
            <a:ext cx="11247120" cy="2677656"/>
          </a:xfrm>
          <a:prstGeom prst="rect">
            <a:avLst/>
          </a:prstGeom>
        </p:spPr>
        <p:txBody>
          <a:bodyPr wrap="square">
            <a:spAutoFit/>
          </a:bodyPr>
          <a:lstStyle/>
          <a:p>
            <a:r>
              <a:rPr lang="fr-FR" sz="2800" b="1" dirty="0"/>
              <a:t>Exercice</a:t>
            </a:r>
          </a:p>
          <a:p>
            <a:pPr algn="just"/>
            <a:r>
              <a:rPr lang="fr-FR" sz="2800" dirty="0"/>
              <a:t>En utilisant éventuellement les résultats de l’exercice précédent, montrer</a:t>
            </a:r>
          </a:p>
          <a:p>
            <a:pPr algn="just"/>
            <a:r>
              <a:rPr lang="fr-FR" sz="2800" dirty="0"/>
              <a:t>formellement que les formules suivantes sont des théorèmes du calcul propositionnel :</a:t>
            </a:r>
          </a:p>
          <a:p>
            <a:pPr algn="just"/>
            <a:r>
              <a:rPr lang="fr-FR" sz="2800" dirty="0"/>
              <a:t>1. (q ⇒ r) ⇒ ((p ⇒ q) ⇒ (p ⇒ r)) ;</a:t>
            </a:r>
          </a:p>
          <a:p>
            <a:pPr algn="just"/>
            <a:r>
              <a:rPr lang="fr-FR" sz="2800" dirty="0"/>
              <a:t>2. (p ⇒ q) ⇒ ((q ⇒ r) ⇒ (p ⇒ r)).</a:t>
            </a:r>
          </a:p>
        </p:txBody>
      </p:sp>
      <p:pic>
        <p:nvPicPr>
          <p:cNvPr id="2" name="Image 1"/>
          <p:cNvPicPr>
            <a:picLocks noChangeAspect="1"/>
          </p:cNvPicPr>
          <p:nvPr/>
        </p:nvPicPr>
        <p:blipFill>
          <a:blip r:embed="rId4"/>
          <a:stretch>
            <a:fillRect/>
          </a:stretch>
        </p:blipFill>
        <p:spPr>
          <a:xfrm>
            <a:off x="5572125" y="2927924"/>
            <a:ext cx="6419850" cy="3067050"/>
          </a:xfrm>
          <a:prstGeom prst="rect">
            <a:avLst/>
          </a:prstGeom>
        </p:spPr>
      </p:pic>
    </p:spTree>
    <p:extLst>
      <p:ext uri="{BB962C8B-B14F-4D97-AF65-F5344CB8AC3E}">
        <p14:creationId xmlns:p14="http://schemas.microsoft.com/office/powerpoint/2010/main" val="42165914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0" y="0"/>
            <a:ext cx="12192000" cy="1150374"/>
          </a:xfrm>
          <a:prstGeom prst="rect">
            <a:avLst/>
          </a:prstGeom>
        </p:spPr>
      </p:pic>
      <p:sp>
        <p:nvSpPr>
          <p:cNvPr id="6" name="ZoneTexte 5"/>
          <p:cNvSpPr txBox="1"/>
          <p:nvPr/>
        </p:nvSpPr>
        <p:spPr>
          <a:xfrm>
            <a:off x="0" y="0"/>
            <a:ext cx="12192000" cy="923330"/>
          </a:xfrm>
          <a:prstGeom prst="rect">
            <a:avLst/>
          </a:prstGeom>
          <a:noFill/>
        </p:spPr>
        <p:txBody>
          <a:bodyPr wrap="square" rtlCol="0">
            <a:spAutoFit/>
          </a:bodyPr>
          <a:lstStyle/>
          <a:p>
            <a:pPr algn="ctr">
              <a:spcAft>
                <a:spcPts val="2400"/>
              </a:spcAft>
            </a:pPr>
            <a:r>
              <a:rPr lang="fr-FR" sz="5400" b="1" dirty="0" smtClean="0">
                <a:solidFill>
                  <a:schemeClr val="bg1"/>
                </a:solidFill>
              </a:rPr>
              <a:t>Exercices</a:t>
            </a:r>
          </a:p>
        </p:txBody>
      </p:sp>
      <p:sp>
        <p:nvSpPr>
          <p:cNvPr id="7" name="Rectangle 6"/>
          <p:cNvSpPr/>
          <p:nvPr/>
        </p:nvSpPr>
        <p:spPr>
          <a:xfrm>
            <a:off x="660400" y="1437422"/>
            <a:ext cx="11247120" cy="2246769"/>
          </a:xfrm>
          <a:prstGeom prst="rect">
            <a:avLst/>
          </a:prstGeom>
        </p:spPr>
        <p:txBody>
          <a:bodyPr wrap="square">
            <a:spAutoFit/>
          </a:bodyPr>
          <a:lstStyle/>
          <a:p>
            <a:r>
              <a:rPr lang="fr-FR" sz="2800" b="1" dirty="0"/>
              <a:t>Exercice</a:t>
            </a:r>
          </a:p>
          <a:p>
            <a:pPr algn="just"/>
            <a:r>
              <a:rPr lang="fr-FR" sz="2800" dirty="0"/>
              <a:t>Les formules suivantes sont-elles des théorèmes ? Justifier en appliquant un raisonnement par l’absurde.</a:t>
            </a:r>
          </a:p>
          <a:p>
            <a:pPr algn="just"/>
            <a:r>
              <a:rPr lang="fr-FR" sz="2800" dirty="0"/>
              <a:t>1. </a:t>
            </a:r>
            <a:r>
              <a:rPr lang="fr-FR" sz="2800" dirty="0" smtClean="0"/>
              <a:t>P</a:t>
            </a:r>
            <a:r>
              <a:rPr lang="fr-FR" sz="2800" dirty="0"/>
              <a:t> →</a:t>
            </a:r>
            <a:r>
              <a:rPr lang="fr-FR" sz="2800" dirty="0" smtClean="0"/>
              <a:t>( Q</a:t>
            </a:r>
            <a:r>
              <a:rPr lang="fr-FR" sz="2800" dirty="0"/>
              <a:t> → </a:t>
            </a:r>
            <a:r>
              <a:rPr lang="fr-FR" sz="2800" dirty="0" smtClean="0"/>
              <a:t>P</a:t>
            </a:r>
            <a:r>
              <a:rPr lang="fr-FR" sz="2800" dirty="0"/>
              <a:t> ∧ </a:t>
            </a:r>
            <a:r>
              <a:rPr lang="fr-FR" sz="2800" dirty="0" smtClean="0"/>
              <a:t>Q</a:t>
            </a:r>
            <a:r>
              <a:rPr lang="fr-FR" sz="2800" dirty="0"/>
              <a:t>)</a:t>
            </a:r>
          </a:p>
          <a:p>
            <a:pPr algn="just"/>
            <a:r>
              <a:rPr lang="fr-FR" sz="2800" dirty="0"/>
              <a:t>2. (</a:t>
            </a:r>
            <a:r>
              <a:rPr lang="fr-FR" sz="2800" dirty="0" smtClean="0"/>
              <a:t>A</a:t>
            </a:r>
            <a:r>
              <a:rPr lang="fr-FR" sz="2800" dirty="0"/>
              <a:t> → </a:t>
            </a:r>
            <a:r>
              <a:rPr lang="fr-FR" sz="2800" dirty="0" smtClean="0"/>
              <a:t>B)</a:t>
            </a:r>
            <a:r>
              <a:rPr lang="fr-FR" sz="2800" dirty="0"/>
              <a:t> ∧</a:t>
            </a:r>
            <a:r>
              <a:rPr lang="fr-FR" sz="2800" dirty="0" smtClean="0"/>
              <a:t>(B</a:t>
            </a:r>
            <a:r>
              <a:rPr lang="fr-FR" sz="2800" dirty="0"/>
              <a:t> → </a:t>
            </a:r>
            <a:r>
              <a:rPr lang="fr-FR" sz="2800" dirty="0" smtClean="0"/>
              <a:t>C)</a:t>
            </a:r>
            <a:r>
              <a:rPr lang="fr-FR" sz="2800" dirty="0"/>
              <a:t> →</a:t>
            </a:r>
            <a:r>
              <a:rPr lang="fr-FR" sz="2800" dirty="0" smtClean="0"/>
              <a:t>(A</a:t>
            </a:r>
            <a:r>
              <a:rPr lang="fr-FR" sz="2800" dirty="0"/>
              <a:t> → </a:t>
            </a:r>
            <a:r>
              <a:rPr lang="fr-FR" sz="2800" dirty="0" smtClean="0"/>
              <a:t>C</a:t>
            </a:r>
            <a:r>
              <a:rPr lang="fr-FR" sz="2800" dirty="0"/>
              <a:t>)</a:t>
            </a:r>
          </a:p>
        </p:txBody>
      </p:sp>
      <p:pic>
        <p:nvPicPr>
          <p:cNvPr id="2" name="Image 1"/>
          <p:cNvPicPr>
            <a:picLocks noChangeAspect="1"/>
          </p:cNvPicPr>
          <p:nvPr/>
        </p:nvPicPr>
        <p:blipFill>
          <a:blip r:embed="rId4"/>
          <a:stretch>
            <a:fillRect/>
          </a:stretch>
        </p:blipFill>
        <p:spPr>
          <a:xfrm>
            <a:off x="5697220" y="2488887"/>
            <a:ext cx="6210300" cy="4105275"/>
          </a:xfrm>
          <a:prstGeom prst="rect">
            <a:avLst/>
          </a:prstGeom>
        </p:spPr>
      </p:pic>
    </p:spTree>
    <p:extLst>
      <p:ext uri="{BB962C8B-B14F-4D97-AF65-F5344CB8AC3E}">
        <p14:creationId xmlns:p14="http://schemas.microsoft.com/office/powerpoint/2010/main" val="2670790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0" y="0"/>
            <a:ext cx="12192000" cy="1150374"/>
          </a:xfrm>
          <a:prstGeom prst="rect">
            <a:avLst/>
          </a:prstGeom>
        </p:spPr>
      </p:pic>
      <p:sp>
        <p:nvSpPr>
          <p:cNvPr id="6" name="ZoneTexte 5"/>
          <p:cNvSpPr txBox="1"/>
          <p:nvPr/>
        </p:nvSpPr>
        <p:spPr>
          <a:xfrm>
            <a:off x="0" y="0"/>
            <a:ext cx="12192000" cy="923330"/>
          </a:xfrm>
          <a:prstGeom prst="rect">
            <a:avLst/>
          </a:prstGeom>
          <a:noFill/>
        </p:spPr>
        <p:txBody>
          <a:bodyPr wrap="square" rtlCol="0">
            <a:spAutoFit/>
          </a:bodyPr>
          <a:lstStyle/>
          <a:p>
            <a:pPr algn="ctr">
              <a:spcAft>
                <a:spcPts val="2400"/>
              </a:spcAft>
            </a:pPr>
            <a:r>
              <a:rPr lang="fr-FR" sz="5400" b="1" dirty="0" smtClean="0">
                <a:solidFill>
                  <a:schemeClr val="bg1"/>
                </a:solidFill>
              </a:rPr>
              <a:t>Exercices</a:t>
            </a:r>
          </a:p>
        </p:txBody>
      </p:sp>
      <p:sp>
        <p:nvSpPr>
          <p:cNvPr id="7" name="Rectangle 6"/>
          <p:cNvSpPr/>
          <p:nvPr/>
        </p:nvSpPr>
        <p:spPr>
          <a:xfrm>
            <a:off x="660400" y="1437422"/>
            <a:ext cx="11247120" cy="523220"/>
          </a:xfrm>
          <a:prstGeom prst="rect">
            <a:avLst/>
          </a:prstGeom>
        </p:spPr>
        <p:txBody>
          <a:bodyPr wrap="square">
            <a:spAutoFit/>
          </a:bodyPr>
          <a:lstStyle/>
          <a:p>
            <a:pPr algn="just"/>
            <a:r>
              <a:rPr lang="fr-FR" sz="2800" dirty="0" smtClean="0"/>
              <a:t>2</a:t>
            </a:r>
            <a:r>
              <a:rPr lang="fr-FR" sz="2800" dirty="0"/>
              <a:t>. (</a:t>
            </a:r>
            <a:r>
              <a:rPr lang="fr-FR" sz="2800" dirty="0" smtClean="0"/>
              <a:t>A</a:t>
            </a:r>
            <a:r>
              <a:rPr lang="fr-FR" sz="2800" dirty="0"/>
              <a:t> → </a:t>
            </a:r>
            <a:r>
              <a:rPr lang="fr-FR" sz="2800" dirty="0" smtClean="0"/>
              <a:t>B)</a:t>
            </a:r>
            <a:r>
              <a:rPr lang="fr-FR" sz="2800" dirty="0"/>
              <a:t> ∧</a:t>
            </a:r>
            <a:r>
              <a:rPr lang="fr-FR" sz="2800" dirty="0" smtClean="0"/>
              <a:t>(B</a:t>
            </a:r>
            <a:r>
              <a:rPr lang="fr-FR" sz="2800" dirty="0"/>
              <a:t> → </a:t>
            </a:r>
            <a:r>
              <a:rPr lang="fr-FR" sz="2800" dirty="0" smtClean="0"/>
              <a:t>C)</a:t>
            </a:r>
            <a:r>
              <a:rPr lang="fr-FR" sz="2800" dirty="0"/>
              <a:t> →</a:t>
            </a:r>
            <a:r>
              <a:rPr lang="fr-FR" sz="2800" dirty="0" smtClean="0"/>
              <a:t>(A</a:t>
            </a:r>
            <a:r>
              <a:rPr lang="fr-FR" sz="2800" dirty="0"/>
              <a:t> → </a:t>
            </a:r>
            <a:r>
              <a:rPr lang="fr-FR" sz="2800" dirty="0" smtClean="0"/>
              <a:t>C</a:t>
            </a:r>
            <a:r>
              <a:rPr lang="fr-FR" sz="2800" dirty="0"/>
              <a:t>)</a:t>
            </a:r>
          </a:p>
        </p:txBody>
      </p:sp>
      <p:pic>
        <p:nvPicPr>
          <p:cNvPr id="3" name="Image 2"/>
          <p:cNvPicPr>
            <a:picLocks noChangeAspect="1"/>
          </p:cNvPicPr>
          <p:nvPr/>
        </p:nvPicPr>
        <p:blipFill>
          <a:blip r:embed="rId4"/>
          <a:stretch>
            <a:fillRect/>
          </a:stretch>
        </p:blipFill>
        <p:spPr>
          <a:xfrm>
            <a:off x="6594083" y="1338296"/>
            <a:ext cx="5313437" cy="5519704"/>
          </a:xfrm>
          <a:prstGeom prst="rect">
            <a:avLst/>
          </a:prstGeom>
        </p:spPr>
      </p:pic>
    </p:spTree>
    <p:extLst>
      <p:ext uri="{BB962C8B-B14F-4D97-AF65-F5344CB8AC3E}">
        <p14:creationId xmlns:p14="http://schemas.microsoft.com/office/powerpoint/2010/main" val="93861882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0" y="0"/>
            <a:ext cx="12192000" cy="1150374"/>
          </a:xfrm>
          <a:prstGeom prst="rect">
            <a:avLst/>
          </a:prstGeom>
        </p:spPr>
      </p:pic>
      <p:sp>
        <p:nvSpPr>
          <p:cNvPr id="6" name="ZoneTexte 5"/>
          <p:cNvSpPr txBox="1"/>
          <p:nvPr/>
        </p:nvSpPr>
        <p:spPr>
          <a:xfrm>
            <a:off x="0" y="0"/>
            <a:ext cx="12192000" cy="923330"/>
          </a:xfrm>
          <a:prstGeom prst="rect">
            <a:avLst/>
          </a:prstGeom>
          <a:noFill/>
        </p:spPr>
        <p:txBody>
          <a:bodyPr wrap="square" rtlCol="0">
            <a:spAutoFit/>
          </a:bodyPr>
          <a:lstStyle/>
          <a:p>
            <a:pPr algn="ctr">
              <a:spcAft>
                <a:spcPts val="2400"/>
              </a:spcAft>
            </a:pPr>
            <a:r>
              <a:rPr lang="fr-FR" sz="5400" b="1" dirty="0" smtClean="0">
                <a:solidFill>
                  <a:schemeClr val="bg1"/>
                </a:solidFill>
              </a:rPr>
              <a:t>Le Langage propositionnel</a:t>
            </a:r>
          </a:p>
        </p:txBody>
      </p:sp>
      <p:pic>
        <p:nvPicPr>
          <p:cNvPr id="2" name="Image 1"/>
          <p:cNvPicPr>
            <a:picLocks noChangeAspect="1"/>
          </p:cNvPicPr>
          <p:nvPr/>
        </p:nvPicPr>
        <p:blipFill>
          <a:blip r:embed="rId3"/>
          <a:stretch>
            <a:fillRect/>
          </a:stretch>
        </p:blipFill>
        <p:spPr>
          <a:xfrm>
            <a:off x="128587" y="2600325"/>
            <a:ext cx="11934825" cy="1657350"/>
          </a:xfrm>
          <a:prstGeom prst="rect">
            <a:avLst/>
          </a:prstGeom>
        </p:spPr>
      </p:pic>
    </p:spTree>
    <p:extLst>
      <p:ext uri="{BB962C8B-B14F-4D97-AF65-F5344CB8AC3E}">
        <p14:creationId xmlns:p14="http://schemas.microsoft.com/office/powerpoint/2010/main" val="10881639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0" y="0"/>
            <a:ext cx="12192000" cy="1150374"/>
          </a:xfrm>
          <a:prstGeom prst="rect">
            <a:avLst/>
          </a:prstGeom>
        </p:spPr>
      </p:pic>
      <p:sp>
        <p:nvSpPr>
          <p:cNvPr id="6" name="ZoneTexte 5"/>
          <p:cNvSpPr txBox="1"/>
          <p:nvPr/>
        </p:nvSpPr>
        <p:spPr>
          <a:xfrm>
            <a:off x="0" y="0"/>
            <a:ext cx="12192000" cy="923330"/>
          </a:xfrm>
          <a:prstGeom prst="rect">
            <a:avLst/>
          </a:prstGeom>
          <a:noFill/>
        </p:spPr>
        <p:txBody>
          <a:bodyPr wrap="square" rtlCol="0">
            <a:spAutoFit/>
          </a:bodyPr>
          <a:lstStyle/>
          <a:p>
            <a:pPr algn="ctr">
              <a:spcAft>
                <a:spcPts val="2400"/>
              </a:spcAft>
            </a:pPr>
            <a:r>
              <a:rPr lang="fr-FR" sz="5400" b="1" dirty="0" smtClean="0">
                <a:solidFill>
                  <a:schemeClr val="bg1"/>
                </a:solidFill>
              </a:rPr>
              <a:t>Le Langage propositionnel</a:t>
            </a:r>
          </a:p>
        </p:txBody>
      </p:sp>
      <p:sp>
        <p:nvSpPr>
          <p:cNvPr id="3" name="Rectangle 2"/>
          <p:cNvSpPr/>
          <p:nvPr/>
        </p:nvSpPr>
        <p:spPr>
          <a:xfrm>
            <a:off x="636278" y="1281074"/>
            <a:ext cx="6077561" cy="553998"/>
          </a:xfrm>
          <a:prstGeom prst="rect">
            <a:avLst/>
          </a:prstGeom>
        </p:spPr>
        <p:txBody>
          <a:bodyPr wrap="none">
            <a:spAutoFit/>
          </a:bodyPr>
          <a:lstStyle/>
          <a:p>
            <a:r>
              <a:rPr lang="fr-FR" sz="3000" b="1" dirty="0" smtClean="0">
                <a:solidFill>
                  <a:schemeClr val="accent2"/>
                </a:solidFill>
              </a:rPr>
              <a:t>La syntaxe du langage propositionnel</a:t>
            </a:r>
            <a:endParaRPr lang="fr-FR" sz="3000" b="1" dirty="0">
              <a:solidFill>
                <a:schemeClr val="accent2"/>
              </a:solidFill>
            </a:endParaRPr>
          </a:p>
        </p:txBody>
      </p:sp>
      <p:pic>
        <p:nvPicPr>
          <p:cNvPr id="4" name="Image 3"/>
          <p:cNvPicPr>
            <a:picLocks noChangeAspect="1"/>
          </p:cNvPicPr>
          <p:nvPr/>
        </p:nvPicPr>
        <p:blipFill>
          <a:blip r:embed="rId3"/>
          <a:stretch>
            <a:fillRect/>
          </a:stretch>
        </p:blipFill>
        <p:spPr>
          <a:xfrm>
            <a:off x="133350" y="1859837"/>
            <a:ext cx="12001500" cy="1020600"/>
          </a:xfrm>
          <a:prstGeom prst="rect">
            <a:avLst/>
          </a:prstGeom>
        </p:spPr>
      </p:pic>
      <p:sp>
        <p:nvSpPr>
          <p:cNvPr id="8" name="Rectangle 7"/>
          <p:cNvSpPr/>
          <p:nvPr/>
        </p:nvSpPr>
        <p:spPr>
          <a:xfrm>
            <a:off x="563556" y="2996641"/>
            <a:ext cx="1542217" cy="477054"/>
          </a:xfrm>
          <a:prstGeom prst="rect">
            <a:avLst/>
          </a:prstGeom>
        </p:spPr>
        <p:txBody>
          <a:bodyPr wrap="none">
            <a:spAutoFit/>
          </a:bodyPr>
          <a:lstStyle/>
          <a:p>
            <a:r>
              <a:rPr lang="fr-FR" sz="2500" b="1" dirty="0" smtClean="0">
                <a:solidFill>
                  <a:schemeClr val="accent5">
                    <a:lumMod val="75000"/>
                  </a:schemeClr>
                </a:solidFill>
              </a:rPr>
              <a:t>L’alphabet</a:t>
            </a:r>
            <a:endParaRPr lang="fr-FR" sz="2500" b="1" dirty="0">
              <a:solidFill>
                <a:schemeClr val="accent5">
                  <a:lumMod val="75000"/>
                </a:schemeClr>
              </a:solidFill>
            </a:endParaRPr>
          </a:p>
        </p:txBody>
      </p:sp>
      <p:grpSp>
        <p:nvGrpSpPr>
          <p:cNvPr id="10" name="Groupe 9"/>
          <p:cNvGrpSpPr/>
          <p:nvPr/>
        </p:nvGrpSpPr>
        <p:grpSpPr>
          <a:xfrm>
            <a:off x="438150" y="3589900"/>
            <a:ext cx="11620500" cy="2809875"/>
            <a:chOff x="438150" y="3589900"/>
            <a:chExt cx="11620500" cy="2809875"/>
          </a:xfrm>
        </p:grpSpPr>
        <p:pic>
          <p:nvPicPr>
            <p:cNvPr id="7" name="Image 6"/>
            <p:cNvPicPr>
              <a:picLocks noChangeAspect="1"/>
            </p:cNvPicPr>
            <p:nvPr/>
          </p:nvPicPr>
          <p:blipFill>
            <a:blip r:embed="rId4"/>
            <a:stretch>
              <a:fillRect/>
            </a:stretch>
          </p:blipFill>
          <p:spPr>
            <a:xfrm>
              <a:off x="438150" y="3589900"/>
              <a:ext cx="11620500" cy="1438275"/>
            </a:xfrm>
            <a:prstGeom prst="rect">
              <a:avLst/>
            </a:prstGeom>
          </p:spPr>
        </p:pic>
        <p:pic>
          <p:nvPicPr>
            <p:cNvPr id="9" name="Image 8"/>
            <p:cNvPicPr>
              <a:picLocks noChangeAspect="1"/>
            </p:cNvPicPr>
            <p:nvPr/>
          </p:nvPicPr>
          <p:blipFill>
            <a:blip r:embed="rId5"/>
            <a:stretch>
              <a:fillRect/>
            </a:stretch>
          </p:blipFill>
          <p:spPr>
            <a:xfrm>
              <a:off x="563556" y="5028175"/>
              <a:ext cx="11449050" cy="1371600"/>
            </a:xfrm>
            <a:prstGeom prst="rect">
              <a:avLst/>
            </a:prstGeom>
          </p:spPr>
        </p:pic>
      </p:grpSp>
    </p:spTree>
    <p:extLst>
      <p:ext uri="{BB962C8B-B14F-4D97-AF65-F5344CB8AC3E}">
        <p14:creationId xmlns:p14="http://schemas.microsoft.com/office/powerpoint/2010/main" val="14094894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2"/>
          <a:stretch>
            <a:fillRect/>
          </a:stretch>
        </p:blipFill>
        <p:spPr>
          <a:xfrm>
            <a:off x="0" y="0"/>
            <a:ext cx="12192000" cy="1150374"/>
          </a:xfrm>
          <a:prstGeom prst="rect">
            <a:avLst/>
          </a:prstGeom>
        </p:spPr>
      </p:pic>
      <p:sp>
        <p:nvSpPr>
          <p:cNvPr id="6" name="ZoneTexte 5"/>
          <p:cNvSpPr txBox="1"/>
          <p:nvPr/>
        </p:nvSpPr>
        <p:spPr>
          <a:xfrm>
            <a:off x="0" y="0"/>
            <a:ext cx="12192000" cy="923330"/>
          </a:xfrm>
          <a:prstGeom prst="rect">
            <a:avLst/>
          </a:prstGeom>
          <a:noFill/>
        </p:spPr>
        <p:txBody>
          <a:bodyPr wrap="square" rtlCol="0">
            <a:spAutoFit/>
          </a:bodyPr>
          <a:lstStyle/>
          <a:p>
            <a:pPr algn="ctr">
              <a:spcAft>
                <a:spcPts val="2400"/>
              </a:spcAft>
            </a:pPr>
            <a:r>
              <a:rPr lang="fr-FR" sz="5400" b="1" dirty="0" smtClean="0">
                <a:solidFill>
                  <a:schemeClr val="bg1"/>
                </a:solidFill>
              </a:rPr>
              <a:t>Le Langage propositionnel</a:t>
            </a:r>
          </a:p>
        </p:txBody>
      </p:sp>
      <p:sp>
        <p:nvSpPr>
          <p:cNvPr id="3" name="Rectangle 2"/>
          <p:cNvSpPr/>
          <p:nvPr/>
        </p:nvSpPr>
        <p:spPr>
          <a:xfrm>
            <a:off x="636278" y="1281074"/>
            <a:ext cx="6077561" cy="553998"/>
          </a:xfrm>
          <a:prstGeom prst="rect">
            <a:avLst/>
          </a:prstGeom>
        </p:spPr>
        <p:txBody>
          <a:bodyPr wrap="none">
            <a:spAutoFit/>
          </a:bodyPr>
          <a:lstStyle/>
          <a:p>
            <a:r>
              <a:rPr lang="fr-FR" sz="3000" b="1" dirty="0" smtClean="0">
                <a:solidFill>
                  <a:schemeClr val="accent2"/>
                </a:solidFill>
              </a:rPr>
              <a:t>La syntaxe du langage propositionnel</a:t>
            </a:r>
            <a:endParaRPr lang="fr-FR" sz="3000" b="1" dirty="0">
              <a:solidFill>
                <a:schemeClr val="accent2"/>
              </a:solidFill>
            </a:endParaRPr>
          </a:p>
        </p:txBody>
      </p:sp>
      <p:sp>
        <p:nvSpPr>
          <p:cNvPr id="8" name="Rectangle 7"/>
          <p:cNvSpPr/>
          <p:nvPr/>
        </p:nvSpPr>
        <p:spPr>
          <a:xfrm>
            <a:off x="636278" y="1965772"/>
            <a:ext cx="2825197" cy="477054"/>
          </a:xfrm>
          <a:prstGeom prst="rect">
            <a:avLst/>
          </a:prstGeom>
        </p:spPr>
        <p:txBody>
          <a:bodyPr wrap="none">
            <a:spAutoFit/>
          </a:bodyPr>
          <a:lstStyle/>
          <a:p>
            <a:r>
              <a:rPr lang="fr-FR" sz="2500" b="1" dirty="0" smtClean="0">
                <a:solidFill>
                  <a:schemeClr val="accent5">
                    <a:lumMod val="75000"/>
                  </a:schemeClr>
                </a:solidFill>
              </a:rPr>
              <a:t>Les règles d’écriture</a:t>
            </a:r>
            <a:endParaRPr lang="fr-FR" sz="2500" b="1" dirty="0">
              <a:solidFill>
                <a:schemeClr val="accent5">
                  <a:lumMod val="75000"/>
                </a:schemeClr>
              </a:solidFill>
            </a:endParaRPr>
          </a:p>
        </p:txBody>
      </p:sp>
      <p:pic>
        <p:nvPicPr>
          <p:cNvPr id="2" name="Image 1"/>
          <p:cNvPicPr>
            <a:picLocks noChangeAspect="1"/>
          </p:cNvPicPr>
          <p:nvPr/>
        </p:nvPicPr>
        <p:blipFill>
          <a:blip r:embed="rId3"/>
          <a:stretch>
            <a:fillRect/>
          </a:stretch>
        </p:blipFill>
        <p:spPr>
          <a:xfrm>
            <a:off x="233362" y="2638425"/>
            <a:ext cx="11877675" cy="4095750"/>
          </a:xfrm>
          <a:prstGeom prst="rect">
            <a:avLst/>
          </a:prstGeom>
        </p:spPr>
      </p:pic>
    </p:spTree>
    <p:extLst>
      <p:ext uri="{BB962C8B-B14F-4D97-AF65-F5344CB8AC3E}">
        <p14:creationId xmlns:p14="http://schemas.microsoft.com/office/powerpoint/2010/main" val="13628377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p:cNvPicPr>
            <a:picLocks noChangeAspect="1"/>
          </p:cNvPicPr>
          <p:nvPr/>
        </p:nvPicPr>
        <p:blipFill>
          <a:blip r:embed="rId3"/>
          <a:stretch>
            <a:fillRect/>
          </a:stretch>
        </p:blipFill>
        <p:spPr>
          <a:xfrm>
            <a:off x="0" y="0"/>
            <a:ext cx="12192000" cy="1150374"/>
          </a:xfrm>
          <a:prstGeom prst="rect">
            <a:avLst/>
          </a:prstGeom>
        </p:spPr>
      </p:pic>
      <p:sp>
        <p:nvSpPr>
          <p:cNvPr id="6" name="ZoneTexte 5"/>
          <p:cNvSpPr txBox="1"/>
          <p:nvPr/>
        </p:nvSpPr>
        <p:spPr>
          <a:xfrm>
            <a:off x="0" y="0"/>
            <a:ext cx="12192000" cy="923330"/>
          </a:xfrm>
          <a:prstGeom prst="rect">
            <a:avLst/>
          </a:prstGeom>
          <a:noFill/>
        </p:spPr>
        <p:txBody>
          <a:bodyPr wrap="square" rtlCol="0">
            <a:spAutoFit/>
          </a:bodyPr>
          <a:lstStyle/>
          <a:p>
            <a:pPr algn="ctr">
              <a:spcAft>
                <a:spcPts val="2400"/>
              </a:spcAft>
            </a:pPr>
            <a:r>
              <a:rPr lang="fr-FR" sz="5400" b="1" dirty="0" smtClean="0">
                <a:solidFill>
                  <a:schemeClr val="bg1"/>
                </a:solidFill>
              </a:rPr>
              <a:t>Le Langage propositionnel</a:t>
            </a:r>
          </a:p>
        </p:txBody>
      </p:sp>
      <p:sp>
        <p:nvSpPr>
          <p:cNvPr id="3" name="Rectangle 2"/>
          <p:cNvSpPr/>
          <p:nvPr/>
        </p:nvSpPr>
        <p:spPr>
          <a:xfrm>
            <a:off x="636278" y="1281074"/>
            <a:ext cx="6077561" cy="553998"/>
          </a:xfrm>
          <a:prstGeom prst="rect">
            <a:avLst/>
          </a:prstGeom>
        </p:spPr>
        <p:txBody>
          <a:bodyPr wrap="none">
            <a:spAutoFit/>
          </a:bodyPr>
          <a:lstStyle/>
          <a:p>
            <a:r>
              <a:rPr lang="fr-FR" sz="3000" b="1" dirty="0" smtClean="0">
                <a:solidFill>
                  <a:schemeClr val="accent2"/>
                </a:solidFill>
              </a:rPr>
              <a:t>La syntaxe du langage propositionnel</a:t>
            </a:r>
            <a:endParaRPr lang="fr-FR" sz="3000" b="1" dirty="0">
              <a:solidFill>
                <a:schemeClr val="accent2"/>
              </a:solidFill>
            </a:endParaRPr>
          </a:p>
        </p:txBody>
      </p:sp>
      <p:sp>
        <p:nvSpPr>
          <p:cNvPr id="8" name="Rectangle 7"/>
          <p:cNvSpPr/>
          <p:nvPr/>
        </p:nvSpPr>
        <p:spPr>
          <a:xfrm>
            <a:off x="636278" y="1965772"/>
            <a:ext cx="1444947" cy="477054"/>
          </a:xfrm>
          <a:prstGeom prst="rect">
            <a:avLst/>
          </a:prstGeom>
        </p:spPr>
        <p:txBody>
          <a:bodyPr wrap="none">
            <a:spAutoFit/>
          </a:bodyPr>
          <a:lstStyle/>
          <a:p>
            <a:r>
              <a:rPr lang="fr-FR" sz="2500" b="1" dirty="0" smtClean="0"/>
              <a:t>Exemples</a:t>
            </a:r>
            <a:endParaRPr lang="fr-FR" sz="2500" b="1" dirty="0"/>
          </a:p>
        </p:txBody>
      </p:sp>
      <p:grpSp>
        <p:nvGrpSpPr>
          <p:cNvPr id="9" name="Groupe 8"/>
          <p:cNvGrpSpPr/>
          <p:nvPr/>
        </p:nvGrpSpPr>
        <p:grpSpPr>
          <a:xfrm>
            <a:off x="636278" y="2695575"/>
            <a:ext cx="8905875" cy="1522154"/>
            <a:chOff x="636278" y="2695575"/>
            <a:chExt cx="8905875" cy="1522154"/>
          </a:xfrm>
        </p:grpSpPr>
        <p:pic>
          <p:nvPicPr>
            <p:cNvPr id="4" name="Image 3"/>
            <p:cNvPicPr>
              <a:picLocks noChangeAspect="1"/>
            </p:cNvPicPr>
            <p:nvPr/>
          </p:nvPicPr>
          <p:blipFill>
            <a:blip r:embed="rId4"/>
            <a:stretch>
              <a:fillRect/>
            </a:stretch>
          </p:blipFill>
          <p:spPr>
            <a:xfrm>
              <a:off x="636278" y="2695575"/>
              <a:ext cx="8905875" cy="438150"/>
            </a:xfrm>
            <a:prstGeom prst="rect">
              <a:avLst/>
            </a:prstGeom>
          </p:spPr>
        </p:pic>
        <p:pic>
          <p:nvPicPr>
            <p:cNvPr id="7" name="Image 6"/>
            <p:cNvPicPr>
              <a:picLocks noChangeAspect="1"/>
            </p:cNvPicPr>
            <p:nvPr/>
          </p:nvPicPr>
          <p:blipFill>
            <a:blip r:embed="rId5"/>
            <a:stretch>
              <a:fillRect/>
            </a:stretch>
          </p:blipFill>
          <p:spPr>
            <a:xfrm>
              <a:off x="636278" y="3303329"/>
              <a:ext cx="4943475" cy="914400"/>
            </a:xfrm>
            <a:prstGeom prst="rect">
              <a:avLst/>
            </a:prstGeom>
          </p:spPr>
        </p:pic>
      </p:grpSp>
    </p:spTree>
    <p:extLst>
      <p:ext uri="{BB962C8B-B14F-4D97-AF65-F5344CB8AC3E}">
        <p14:creationId xmlns:p14="http://schemas.microsoft.com/office/powerpoint/2010/main" val="3422271232"/>
      </p:ext>
    </p:extLst>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11203</TotalTime>
  <Words>2288</Words>
  <Application>Microsoft Office PowerPoint</Application>
  <PresentationFormat>Grand écran</PresentationFormat>
  <Paragraphs>256</Paragraphs>
  <Slides>52</Slides>
  <Notes>42</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52</vt:i4>
      </vt:variant>
    </vt:vector>
  </HeadingPairs>
  <TitlesOfParts>
    <vt:vector size="60" baseType="lpstr">
      <vt:lpstr>Arial</vt:lpstr>
      <vt:lpstr>Calibri</vt:lpstr>
      <vt:lpstr>Calibri Light</vt:lpstr>
      <vt:lpstr>Calisto MT</vt:lpstr>
      <vt:lpstr>Cambria Math</vt:lpstr>
      <vt:lpstr>Times New Roman</vt:lpstr>
      <vt:lpstr>Wingdings</vt:lpstr>
      <vt:lpstr>Thème Office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Ali Tiss</dc:creator>
  <cp:lastModifiedBy>Compte Microsoft</cp:lastModifiedBy>
  <cp:revision>496</cp:revision>
  <dcterms:created xsi:type="dcterms:W3CDTF">2016-09-28T08:53:16Z</dcterms:created>
  <dcterms:modified xsi:type="dcterms:W3CDTF">2025-03-13T10:45:32Z</dcterms:modified>
</cp:coreProperties>
</file>