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329" r:id="rId3"/>
    <p:sldId id="311" r:id="rId4"/>
    <p:sldId id="260" r:id="rId5"/>
    <p:sldId id="262" r:id="rId6"/>
    <p:sldId id="261" r:id="rId7"/>
    <p:sldId id="303" r:id="rId8"/>
    <p:sldId id="263" r:id="rId9"/>
    <p:sldId id="308" r:id="rId10"/>
    <p:sldId id="265" r:id="rId11"/>
    <p:sldId id="266" r:id="rId12"/>
    <p:sldId id="275" r:id="rId13"/>
    <p:sldId id="298" r:id="rId14"/>
    <p:sldId id="290" r:id="rId15"/>
    <p:sldId id="304" r:id="rId16"/>
    <p:sldId id="295" r:id="rId17"/>
    <p:sldId id="302" r:id="rId18"/>
    <p:sldId id="297" r:id="rId19"/>
    <p:sldId id="313" r:id="rId20"/>
    <p:sldId id="327" r:id="rId21"/>
    <p:sldId id="328" r:id="rId22"/>
    <p:sldId id="315" r:id="rId23"/>
    <p:sldId id="316" r:id="rId24"/>
    <p:sldId id="317" r:id="rId25"/>
    <p:sldId id="318" r:id="rId26"/>
    <p:sldId id="312" r:id="rId27"/>
    <p:sldId id="323" r:id="rId28"/>
    <p:sldId id="325" r:id="rId29"/>
    <p:sldId id="331" r:id="rId30"/>
    <p:sldId id="30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CAS Cyril" initials="CC" lastIdx="1" clrIdx="0">
    <p:extLst>
      <p:ext uri="{19B8F6BF-5375-455C-9EA6-DF929625EA0E}">
        <p15:presenceInfo xmlns:p15="http://schemas.microsoft.com/office/powerpoint/2012/main" userId="CONCAS Cyr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7T15:09:54.03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7T15:09:54.03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281322"/>
            <a:ext cx="6172200" cy="62072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DESIGN PATTERN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10/15/2020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10/15/2020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10/15/2020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281322"/>
            <a:ext cx="6172200" cy="62072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DESIGN PATTERN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10/15/2020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3963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281322"/>
            <a:ext cx="6172200" cy="62072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DESIGN PATTERN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10/15/2020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63423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10/15/2020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p.klaxoon.com/join/C6Q64RH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3109"/>
            <a:ext cx="6172200" cy="783921"/>
          </a:xfrm>
        </p:spPr>
        <p:txBody>
          <a:bodyPr/>
          <a:lstStyle/>
          <a:p>
            <a:pPr algn="ctr"/>
            <a:r>
              <a:rPr lang="en-US" dirty="0"/>
              <a:t>BIENVENUE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6CF30F-0B0F-4107-9CDE-4AAAA3808B03}"/>
              </a:ext>
            </a:extLst>
          </p:cNvPr>
          <p:cNvSpPr txBox="1"/>
          <p:nvPr/>
        </p:nvSpPr>
        <p:spPr>
          <a:xfrm>
            <a:off x="2552178" y="1351508"/>
            <a:ext cx="56398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Bonjour à tous, avant que le </a:t>
            </a:r>
            <a:r>
              <a:rPr lang="fr-FR" sz="2400" dirty="0" err="1"/>
              <a:t>meet</a:t>
            </a:r>
            <a:r>
              <a:rPr lang="fr-FR" sz="2400" dirty="0"/>
              <a:t>-up ne commence, pourriez vous :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Couper vos micros et caméras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Indiquer vos noms et prénoms dans le chat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Indiquer par OUI ou NON si vous avez assisté au précédent </a:t>
            </a:r>
            <a:r>
              <a:rPr lang="fr-FR" sz="2400" dirty="0" err="1"/>
              <a:t>meet</a:t>
            </a:r>
            <a:r>
              <a:rPr lang="fr-FR" sz="2400" dirty="0"/>
              <a:t>-up sur les Design Pattern et votre langage principal de développement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Poser les questions sur le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1502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3109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PATTERN OBSERVER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97FCC1-6641-4CF5-925E-DB1B3476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28" y="1657806"/>
            <a:ext cx="5816156" cy="31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CBC856A-D1BB-4397-B38E-1E55AA03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278"/>
            <a:ext cx="9143999" cy="70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3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PATTERN</a:t>
            </a:r>
            <a:br>
              <a:rPr lang="en-US" dirty="0"/>
            </a:br>
            <a:r>
              <a:rPr lang="en-US" dirty="0"/>
              <a:t>STRATEGY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4FFB53-C31F-4081-842C-CEFF5FA654F9}"/>
              </a:ext>
            </a:extLst>
          </p:cNvPr>
          <p:cNvSpPr txBox="1"/>
          <p:nvPr/>
        </p:nvSpPr>
        <p:spPr>
          <a:xfrm>
            <a:off x="2286000" y="1903956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solidFill>
                  <a:schemeClr val="accent1"/>
                </a:solidFill>
              </a:rPr>
              <a:t>The </a:t>
            </a:r>
            <a:r>
              <a:rPr lang="fr-FR" i="1" dirty="0" err="1">
                <a:solidFill>
                  <a:schemeClr val="accent1"/>
                </a:solidFill>
              </a:rPr>
              <a:t>strategy</a:t>
            </a:r>
            <a:r>
              <a:rPr lang="fr-FR" i="1" dirty="0">
                <a:solidFill>
                  <a:schemeClr val="accent1"/>
                </a:solidFill>
              </a:rPr>
              <a:t> pattern </a:t>
            </a:r>
            <a:r>
              <a:rPr lang="fr-FR" i="1" dirty="0" err="1">
                <a:solidFill>
                  <a:schemeClr val="accent1"/>
                </a:solidFill>
              </a:rPr>
              <a:t>is</a:t>
            </a:r>
            <a:r>
              <a:rPr lang="fr-FR" i="1" dirty="0">
                <a:solidFill>
                  <a:schemeClr val="accent1"/>
                </a:solidFill>
              </a:rPr>
              <a:t> a </a:t>
            </a:r>
            <a:r>
              <a:rPr lang="fr-FR" i="1" dirty="0" err="1">
                <a:solidFill>
                  <a:schemeClr val="accent1"/>
                </a:solidFill>
              </a:rPr>
              <a:t>behavioural</a:t>
            </a:r>
            <a:r>
              <a:rPr lang="fr-FR" i="1" dirty="0">
                <a:solidFill>
                  <a:schemeClr val="accent1"/>
                </a:solidFill>
              </a:rPr>
              <a:t> pattern </a:t>
            </a:r>
            <a:r>
              <a:rPr lang="fr-FR" i="1" dirty="0" err="1">
                <a:solidFill>
                  <a:schemeClr val="accent1"/>
                </a:solidFill>
              </a:rPr>
              <a:t>that</a:t>
            </a:r>
            <a:r>
              <a:rPr lang="fr-FR" i="1" dirty="0">
                <a:solidFill>
                  <a:schemeClr val="accent1"/>
                </a:solidFill>
              </a:rPr>
              <a:t> enables </a:t>
            </a:r>
            <a:r>
              <a:rPr lang="fr-FR" i="1" dirty="0" err="1">
                <a:solidFill>
                  <a:schemeClr val="accent1"/>
                </a:solidFill>
              </a:rPr>
              <a:t>selecting</a:t>
            </a:r>
            <a:r>
              <a:rPr lang="fr-FR" i="1" dirty="0">
                <a:solidFill>
                  <a:schemeClr val="accent1"/>
                </a:solidFill>
              </a:rPr>
              <a:t> an </a:t>
            </a:r>
            <a:r>
              <a:rPr lang="fr-FR" i="1" dirty="0" err="1">
                <a:solidFill>
                  <a:schemeClr val="accent1"/>
                </a:solidFill>
              </a:rPr>
              <a:t>algorithm</a:t>
            </a:r>
            <a:r>
              <a:rPr lang="fr-FR" i="1" dirty="0">
                <a:solidFill>
                  <a:schemeClr val="accent1"/>
                </a:solidFill>
              </a:rPr>
              <a:t> at runtime. </a:t>
            </a:r>
            <a:r>
              <a:rPr lang="fr-FR" i="1" dirty="0" err="1">
                <a:solidFill>
                  <a:schemeClr val="accent1"/>
                </a:solidFill>
              </a:rPr>
              <a:t>Instead</a:t>
            </a:r>
            <a:r>
              <a:rPr lang="fr-FR" i="1" dirty="0">
                <a:solidFill>
                  <a:schemeClr val="accent1"/>
                </a:solidFill>
              </a:rPr>
              <a:t> of </a:t>
            </a:r>
            <a:r>
              <a:rPr lang="fr-FR" i="1" dirty="0" err="1">
                <a:solidFill>
                  <a:schemeClr val="accent1"/>
                </a:solidFill>
              </a:rPr>
              <a:t>implementing</a:t>
            </a:r>
            <a:r>
              <a:rPr lang="fr-FR" i="1" dirty="0">
                <a:solidFill>
                  <a:schemeClr val="accent1"/>
                </a:solidFill>
              </a:rPr>
              <a:t> a single </a:t>
            </a:r>
            <a:r>
              <a:rPr lang="fr-FR" i="1" dirty="0" err="1">
                <a:solidFill>
                  <a:schemeClr val="accent1"/>
                </a:solidFill>
              </a:rPr>
              <a:t>algorithm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directly</a:t>
            </a:r>
            <a:r>
              <a:rPr lang="fr-FR" i="1" dirty="0">
                <a:solidFill>
                  <a:schemeClr val="accent1"/>
                </a:solidFill>
              </a:rPr>
              <a:t>, code </a:t>
            </a:r>
            <a:r>
              <a:rPr lang="fr-FR" i="1" dirty="0" err="1">
                <a:solidFill>
                  <a:schemeClr val="accent1"/>
                </a:solidFill>
              </a:rPr>
              <a:t>recieves</a:t>
            </a:r>
            <a:r>
              <a:rPr lang="fr-FR" i="1" dirty="0">
                <a:solidFill>
                  <a:schemeClr val="accent1"/>
                </a:solidFill>
              </a:rPr>
              <a:t> run time instructions as to </a:t>
            </a:r>
            <a:r>
              <a:rPr lang="fr-FR" i="1" dirty="0" err="1">
                <a:solidFill>
                  <a:schemeClr val="accent1"/>
                </a:solidFill>
              </a:rPr>
              <a:t>which</a:t>
            </a:r>
            <a:r>
              <a:rPr lang="fr-FR" i="1" dirty="0">
                <a:solidFill>
                  <a:schemeClr val="accent1"/>
                </a:solidFill>
              </a:rPr>
              <a:t> in a </a:t>
            </a:r>
            <a:r>
              <a:rPr lang="fr-FR" i="1" dirty="0" err="1">
                <a:solidFill>
                  <a:schemeClr val="accent1"/>
                </a:solidFill>
              </a:rPr>
              <a:t>family</a:t>
            </a:r>
            <a:r>
              <a:rPr lang="fr-FR" i="1" dirty="0">
                <a:solidFill>
                  <a:schemeClr val="accent1"/>
                </a:solidFill>
              </a:rPr>
              <a:t> of </a:t>
            </a:r>
            <a:r>
              <a:rPr lang="fr-FR" i="1" dirty="0" err="1">
                <a:solidFill>
                  <a:schemeClr val="accent1"/>
                </a:solidFill>
              </a:rPr>
              <a:t>algorithms</a:t>
            </a:r>
            <a:r>
              <a:rPr lang="fr-FR" i="1" dirty="0">
                <a:solidFill>
                  <a:schemeClr val="accent1"/>
                </a:solidFill>
              </a:rPr>
              <a:t> to use.</a:t>
            </a:r>
          </a:p>
        </p:txBody>
      </p:sp>
    </p:spTree>
    <p:extLst>
      <p:ext uri="{BB962C8B-B14F-4D97-AF65-F5344CB8AC3E}">
        <p14:creationId xmlns:p14="http://schemas.microsoft.com/office/powerpoint/2010/main" val="144838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PATTERN</a:t>
            </a:r>
            <a:br>
              <a:rPr lang="en-US" dirty="0"/>
            </a:br>
            <a:r>
              <a:rPr lang="en-US" dirty="0"/>
              <a:t>STRATEGY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3EF162-F091-4583-A06D-308D9739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1550504"/>
            <a:ext cx="6071108" cy="42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2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422" y="243214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PATTERN</a:t>
            </a:r>
            <a:br>
              <a:rPr lang="en-US" dirty="0"/>
            </a:br>
            <a:r>
              <a:rPr lang="en-US" dirty="0"/>
              <a:t>FACTORY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4A9DA-8FF2-4231-A56D-FF1EDD1797D8}"/>
              </a:ext>
            </a:extLst>
          </p:cNvPr>
          <p:cNvSpPr txBox="1"/>
          <p:nvPr/>
        </p:nvSpPr>
        <p:spPr>
          <a:xfrm>
            <a:off x="2248423" y="1816274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accent1"/>
                </a:solidFill>
              </a:rPr>
              <a:t>Factory is a creational design pattern that provides an interface for creating objects in a superclass, but allows subclasses to alter the type of objects that will be created. </a:t>
            </a:r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0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B73EE64-1DAA-4D6C-8C49-F4A59042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0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PATTERN</a:t>
            </a:r>
            <a:br>
              <a:rPr lang="en-US" dirty="0"/>
            </a:br>
            <a:r>
              <a:rPr lang="en-US" dirty="0"/>
              <a:t>ITERATOR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4FFB53-C31F-4081-842C-CEFF5FA654F9}"/>
              </a:ext>
            </a:extLst>
          </p:cNvPr>
          <p:cNvSpPr txBox="1"/>
          <p:nvPr/>
        </p:nvSpPr>
        <p:spPr>
          <a:xfrm>
            <a:off x="2286000" y="1903956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accent1"/>
                </a:solidFill>
              </a:rPr>
              <a:t>The Iterator pattern provides a way to access the elements of an aggregate object sequentially without exposing its underlying representation.</a:t>
            </a:r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7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PATTERN</a:t>
            </a:r>
            <a:br>
              <a:rPr lang="en-US" dirty="0"/>
            </a:br>
            <a:r>
              <a:rPr lang="en-US" dirty="0"/>
              <a:t>ITERATOR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340545-0E71-4DEC-8DC1-D38DB43D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69" y="1683026"/>
            <a:ext cx="6176189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7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ITERATOR</a:t>
            </a:r>
            <a:br>
              <a:rPr lang="en-US" dirty="0"/>
            </a:br>
            <a:r>
              <a:rPr lang="en-US" dirty="0"/>
              <a:t>IMPLEMENTATION FOREACH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4FFB53-C31F-4081-842C-CEFF5FA654F9}"/>
              </a:ext>
            </a:extLst>
          </p:cNvPr>
          <p:cNvSpPr txBox="1"/>
          <p:nvPr/>
        </p:nvSpPr>
        <p:spPr>
          <a:xfrm>
            <a:off x="2286000" y="1903956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.NET </a:t>
            </a:r>
            <a:r>
              <a:rPr lang="fr-FR" dirty="0">
                <a:solidFill>
                  <a:schemeClr val="accent1"/>
                </a:solidFill>
              </a:rPr>
              <a:t>: IENUMERABLE et IENUMERATOR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JAVA</a:t>
            </a:r>
            <a:r>
              <a:rPr lang="fr-FR" dirty="0">
                <a:solidFill>
                  <a:schemeClr val="accent1"/>
                </a:solidFill>
              </a:rPr>
              <a:t> : ITERATOR et ITERABLE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ITERATOR</a:t>
            </a:r>
            <a:br>
              <a:rPr lang="en-US" dirty="0"/>
            </a:br>
            <a:r>
              <a:rPr lang="en-US" dirty="0"/>
              <a:t>IMPLEMENTATION FOREACH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4FFB53-C31F-4081-842C-CEFF5FA654F9}"/>
              </a:ext>
            </a:extLst>
          </p:cNvPr>
          <p:cNvSpPr txBox="1"/>
          <p:nvPr/>
        </p:nvSpPr>
        <p:spPr>
          <a:xfrm>
            <a:off x="2286000" y="1903956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.NET </a:t>
            </a:r>
            <a:r>
              <a:rPr lang="fr-FR" dirty="0">
                <a:solidFill>
                  <a:schemeClr val="accent1"/>
                </a:solidFill>
              </a:rPr>
              <a:t>: IENUMERABLE et IENUMERATOR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JAVA</a:t>
            </a:r>
            <a:r>
              <a:rPr lang="fr-FR" dirty="0">
                <a:solidFill>
                  <a:schemeClr val="accent1"/>
                </a:solidFill>
              </a:rPr>
              <a:t> : ITERATOR et ITERABLE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accent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1FC4AB-7B05-419D-AAF8-17C15F9B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" y="15034"/>
            <a:ext cx="9128393" cy="684296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DD3A497-F043-492A-AEBA-9154A8679852}"/>
              </a:ext>
            </a:extLst>
          </p:cNvPr>
          <p:cNvSpPr txBox="1"/>
          <p:nvPr/>
        </p:nvSpPr>
        <p:spPr>
          <a:xfrm>
            <a:off x="2173357" y="585425"/>
            <a:ext cx="5804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volini" panose="020B0502040204020203" pitchFamily="66" charset="0"/>
                <a:cs typeface="Cavolini" panose="020B0502040204020203" pitchFamily="66" charset="0"/>
              </a:rPr>
              <a:t>        </a:t>
            </a:r>
            <a:r>
              <a:rPr lang="fr-FR" sz="4000" b="1" dirty="0">
                <a:solidFill>
                  <a:schemeClr val="tx2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COMMAND </a:t>
            </a:r>
            <a:br>
              <a:rPr lang="fr-FR" sz="4000" b="1" dirty="0">
                <a:solidFill>
                  <a:schemeClr val="tx2"/>
                </a:solidFill>
                <a:latin typeface="Cavolini" panose="020B0502040204020203" pitchFamily="66" charset="0"/>
                <a:cs typeface="Cavolini" panose="020B0502040204020203" pitchFamily="66" charset="0"/>
              </a:rPr>
            </a:br>
            <a:r>
              <a:rPr lang="fr-FR" sz="4000" b="1" dirty="0">
                <a:solidFill>
                  <a:schemeClr val="tx2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      PATTERN</a:t>
            </a:r>
          </a:p>
        </p:txBody>
      </p:sp>
    </p:spTree>
    <p:extLst>
      <p:ext uri="{BB962C8B-B14F-4D97-AF65-F5344CB8AC3E}">
        <p14:creationId xmlns:p14="http://schemas.microsoft.com/office/powerpoint/2010/main" val="8553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3109"/>
            <a:ext cx="6172200" cy="783921"/>
          </a:xfrm>
        </p:spPr>
        <p:txBody>
          <a:bodyPr/>
          <a:lstStyle/>
          <a:p>
            <a:pPr algn="ctr"/>
            <a:r>
              <a:rPr lang="en-US" dirty="0"/>
              <a:t>DESIGN PATTERN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C8A91D-2AF1-45AD-9096-A8DDE0E1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262062"/>
            <a:ext cx="33432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5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 PATTERN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7912C5-FB48-4753-B68B-C277B963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80" y="2164660"/>
            <a:ext cx="6262998" cy="24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2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 PATTERN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4FFB53-C31F-4081-842C-CEFF5FA654F9}"/>
              </a:ext>
            </a:extLst>
          </p:cNvPr>
          <p:cNvSpPr txBox="1"/>
          <p:nvPr/>
        </p:nvSpPr>
        <p:spPr>
          <a:xfrm>
            <a:off x="2286000" y="1903956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Application : </a:t>
            </a:r>
            <a:r>
              <a:rPr lang="fr-FR" dirty="0">
                <a:solidFill>
                  <a:schemeClr val="accent1"/>
                </a:solidFill>
              </a:rPr>
              <a:t>Interface </a:t>
            </a:r>
            <a:r>
              <a:rPr lang="fr-FR" dirty="0" err="1">
                <a:solidFill>
                  <a:schemeClr val="accent1"/>
                </a:solidFill>
              </a:rPr>
              <a:t>ICommand</a:t>
            </a:r>
            <a:r>
              <a:rPr lang="fr-FR" dirty="0">
                <a:solidFill>
                  <a:schemeClr val="accent1"/>
                </a:solidFill>
              </a:rPr>
              <a:t> C# et démo WPF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ITERATOR</a:t>
            </a:r>
            <a:br>
              <a:rPr lang="en-US" dirty="0"/>
            </a:br>
            <a:r>
              <a:rPr lang="en-US" dirty="0"/>
              <a:t>IMPLEMENTATION FOREACH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4FFB53-C31F-4081-842C-CEFF5FA654F9}"/>
              </a:ext>
            </a:extLst>
          </p:cNvPr>
          <p:cNvSpPr txBox="1"/>
          <p:nvPr/>
        </p:nvSpPr>
        <p:spPr>
          <a:xfrm>
            <a:off x="2286000" y="1903956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.NET </a:t>
            </a:r>
            <a:r>
              <a:rPr lang="fr-FR" dirty="0">
                <a:solidFill>
                  <a:schemeClr val="accent1"/>
                </a:solidFill>
              </a:rPr>
              <a:t>: IENUMERABLE et IENUMERATOR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JAVA</a:t>
            </a:r>
            <a:r>
              <a:rPr lang="fr-FR" dirty="0">
                <a:solidFill>
                  <a:schemeClr val="accent1"/>
                </a:solidFill>
              </a:rPr>
              <a:t> : ITERATOR et ITERABLE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531C13-6F19-4069-92E2-A6AE352E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3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ADAPTER PATTERN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BD0353-B769-47BF-A7FE-41185A0753C9}"/>
              </a:ext>
            </a:extLst>
          </p:cNvPr>
          <p:cNvSpPr txBox="1"/>
          <p:nvPr/>
        </p:nvSpPr>
        <p:spPr>
          <a:xfrm>
            <a:off x="2286000" y="1903956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solidFill>
                  <a:schemeClr val="accent1"/>
                </a:solidFill>
              </a:rPr>
              <a:t>The adapter pattern </a:t>
            </a:r>
            <a:r>
              <a:rPr lang="fr-FR" i="1" dirty="0" err="1">
                <a:solidFill>
                  <a:schemeClr val="accent1"/>
                </a:solidFill>
              </a:rPr>
              <a:t>is</a:t>
            </a:r>
            <a:r>
              <a:rPr lang="fr-FR" i="1" dirty="0">
                <a:solidFill>
                  <a:schemeClr val="accent1"/>
                </a:solidFill>
              </a:rPr>
              <a:t> a structural pattern </a:t>
            </a:r>
            <a:r>
              <a:rPr lang="fr-FR" i="1" dirty="0" err="1">
                <a:solidFill>
                  <a:schemeClr val="accent1"/>
                </a:solidFill>
              </a:rPr>
              <a:t>which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converts</a:t>
            </a:r>
            <a:r>
              <a:rPr lang="fr-FR" i="1" dirty="0">
                <a:solidFill>
                  <a:schemeClr val="accent1"/>
                </a:solidFill>
              </a:rPr>
              <a:t> the interface of a class </a:t>
            </a:r>
            <a:r>
              <a:rPr lang="fr-FR" i="1" dirty="0" err="1">
                <a:solidFill>
                  <a:schemeClr val="accent1"/>
                </a:solidFill>
              </a:rPr>
              <a:t>into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another</a:t>
            </a:r>
            <a:r>
              <a:rPr lang="fr-FR" i="1" dirty="0">
                <a:solidFill>
                  <a:schemeClr val="accent1"/>
                </a:solidFill>
              </a:rPr>
              <a:t> interface clients </a:t>
            </a:r>
            <a:r>
              <a:rPr lang="fr-FR" i="1" dirty="0" err="1">
                <a:solidFill>
                  <a:schemeClr val="accent1"/>
                </a:solidFill>
              </a:rPr>
              <a:t>excpects</a:t>
            </a:r>
            <a:r>
              <a:rPr lang="fr-FR" i="1" dirty="0">
                <a:solidFill>
                  <a:schemeClr val="accent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6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ADAPTER PATTERN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2A98-B044-4CD9-AD3D-E3DBAE51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111" y="2124074"/>
            <a:ext cx="6313730" cy="22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ITERATOR</a:t>
            </a:r>
            <a:br>
              <a:rPr lang="en-US" dirty="0"/>
            </a:br>
            <a:r>
              <a:rPr lang="en-US" dirty="0"/>
              <a:t>IMPLEMENTATION FOREACH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4FFB53-C31F-4081-842C-CEFF5FA654F9}"/>
              </a:ext>
            </a:extLst>
          </p:cNvPr>
          <p:cNvSpPr txBox="1"/>
          <p:nvPr/>
        </p:nvSpPr>
        <p:spPr>
          <a:xfrm>
            <a:off x="2286000" y="1903956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.NET </a:t>
            </a:r>
            <a:r>
              <a:rPr lang="fr-FR" dirty="0">
                <a:solidFill>
                  <a:schemeClr val="accent1"/>
                </a:solidFill>
              </a:rPr>
              <a:t>: IENUMERABLE et IENUMERATOR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JAVA</a:t>
            </a:r>
            <a:r>
              <a:rPr lang="fr-FR" dirty="0">
                <a:solidFill>
                  <a:schemeClr val="accent1"/>
                </a:solidFill>
              </a:rPr>
              <a:t> : ITERATOR et ITERABLE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accent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F6D10B1-A0FD-481A-BFC5-FCD5B049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270" y="-92765"/>
            <a:ext cx="9409044" cy="6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3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STATE PATTERN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4FFB53-C31F-4081-842C-CEFF5FA654F9}"/>
              </a:ext>
            </a:extLst>
          </p:cNvPr>
          <p:cNvSpPr txBox="1"/>
          <p:nvPr/>
        </p:nvSpPr>
        <p:spPr>
          <a:xfrm>
            <a:off x="2286000" y="1903956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solidFill>
                  <a:schemeClr val="accent1"/>
                </a:solidFill>
              </a:rPr>
              <a:t>The State Pattern </a:t>
            </a:r>
            <a:r>
              <a:rPr lang="fr-FR" i="1" dirty="0" err="1">
                <a:solidFill>
                  <a:schemeClr val="accent1"/>
                </a:solidFill>
              </a:rPr>
              <a:t>is</a:t>
            </a:r>
            <a:r>
              <a:rPr lang="fr-FR" i="1" dirty="0">
                <a:solidFill>
                  <a:schemeClr val="accent1"/>
                </a:solidFill>
              </a:rPr>
              <a:t> a </a:t>
            </a:r>
            <a:r>
              <a:rPr lang="fr-FR" i="1" dirty="0" err="1">
                <a:solidFill>
                  <a:schemeClr val="accent1"/>
                </a:solidFill>
              </a:rPr>
              <a:t>behavioural</a:t>
            </a:r>
            <a:r>
              <a:rPr lang="fr-FR" i="1" dirty="0">
                <a:solidFill>
                  <a:schemeClr val="accent1"/>
                </a:solidFill>
              </a:rPr>
              <a:t> pattern </a:t>
            </a:r>
            <a:r>
              <a:rPr lang="fr-FR" i="1" dirty="0" err="1">
                <a:solidFill>
                  <a:schemeClr val="accent1"/>
                </a:solidFill>
              </a:rPr>
              <a:t>which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allows</a:t>
            </a:r>
            <a:r>
              <a:rPr lang="fr-FR" i="1" dirty="0">
                <a:solidFill>
                  <a:schemeClr val="accent1"/>
                </a:solidFill>
              </a:rPr>
              <a:t> an </a:t>
            </a:r>
            <a:r>
              <a:rPr lang="fr-FR" i="1" dirty="0" err="1">
                <a:solidFill>
                  <a:schemeClr val="accent1"/>
                </a:solidFill>
              </a:rPr>
              <a:t>object</a:t>
            </a:r>
            <a:r>
              <a:rPr lang="fr-FR" i="1" dirty="0">
                <a:solidFill>
                  <a:schemeClr val="accent1"/>
                </a:solidFill>
              </a:rPr>
              <a:t> to alter </a:t>
            </a:r>
            <a:r>
              <a:rPr lang="fr-FR" i="1" dirty="0" err="1">
                <a:solidFill>
                  <a:schemeClr val="accent1"/>
                </a:solidFill>
              </a:rPr>
              <a:t>its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behavior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when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its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 err="1">
                <a:solidFill>
                  <a:schemeClr val="accent1"/>
                </a:solidFill>
              </a:rPr>
              <a:t>internal</a:t>
            </a:r>
            <a:r>
              <a:rPr lang="fr-FR" i="1" dirty="0">
                <a:solidFill>
                  <a:schemeClr val="accent1"/>
                </a:solidFill>
              </a:rPr>
              <a:t> state changes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76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6740"/>
            <a:ext cx="6172200" cy="78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EXEMPLE D’UN AVION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A86E9-80E8-4EEC-98B6-0B9322851B08}"/>
              </a:ext>
            </a:extLst>
          </p:cNvPr>
          <p:cNvSpPr/>
          <p:nvPr/>
        </p:nvSpPr>
        <p:spPr>
          <a:xfrm>
            <a:off x="2073965" y="3617843"/>
            <a:ext cx="1577009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 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9AA2E-B874-4E05-A770-1089B0332164}"/>
              </a:ext>
            </a:extLst>
          </p:cNvPr>
          <p:cNvSpPr/>
          <p:nvPr/>
        </p:nvSpPr>
        <p:spPr>
          <a:xfrm>
            <a:off x="4969565" y="3617843"/>
            <a:ext cx="1577009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Piste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7014-B7C5-4D00-AA22-73318CEA4987}"/>
              </a:ext>
            </a:extLst>
          </p:cNvPr>
          <p:cNvSpPr/>
          <p:nvPr/>
        </p:nvSpPr>
        <p:spPr>
          <a:xfrm>
            <a:off x="7070034" y="1836240"/>
            <a:ext cx="1577009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l’air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E05A909-9C9B-4AEF-A821-80C1CC9DED5E}"/>
              </a:ext>
            </a:extLst>
          </p:cNvPr>
          <p:cNvCxnSpPr/>
          <p:nvPr/>
        </p:nvCxnSpPr>
        <p:spPr>
          <a:xfrm>
            <a:off x="3650974" y="3710609"/>
            <a:ext cx="1318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D3A583E-FD5C-470F-B282-02655D1C88E8}"/>
              </a:ext>
            </a:extLst>
          </p:cNvPr>
          <p:cNvSpPr txBox="1"/>
          <p:nvPr/>
        </p:nvSpPr>
        <p:spPr>
          <a:xfrm>
            <a:off x="3650974" y="2824225"/>
            <a:ext cx="131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Sortir du garage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F3ABCD9-50E2-4678-B32D-A4DD14547DF3}"/>
              </a:ext>
            </a:extLst>
          </p:cNvPr>
          <p:cNvCxnSpPr/>
          <p:nvPr/>
        </p:nvCxnSpPr>
        <p:spPr>
          <a:xfrm flipH="1">
            <a:off x="3650974" y="4081670"/>
            <a:ext cx="1318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C955818-A652-41D1-9F80-0A634AB7E444}"/>
              </a:ext>
            </a:extLst>
          </p:cNvPr>
          <p:cNvSpPr txBox="1"/>
          <p:nvPr/>
        </p:nvSpPr>
        <p:spPr>
          <a:xfrm>
            <a:off x="3650974" y="4535269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Entrer au garage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F9645C5-F69D-4F7A-8F58-215B3436A2ED}"/>
              </a:ext>
            </a:extLst>
          </p:cNvPr>
          <p:cNvCxnSpPr>
            <a:stCxn id="6" idx="0"/>
            <a:endCxn id="7" idx="1"/>
          </p:cNvCxnSpPr>
          <p:nvPr/>
        </p:nvCxnSpPr>
        <p:spPr>
          <a:xfrm flipV="1">
            <a:off x="5758070" y="2167545"/>
            <a:ext cx="1311964" cy="145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A8E157-298A-454C-B60B-3A8BC6F85069}"/>
              </a:ext>
            </a:extLst>
          </p:cNvPr>
          <p:cNvSpPr txBox="1"/>
          <p:nvPr/>
        </p:nvSpPr>
        <p:spPr>
          <a:xfrm>
            <a:off x="5280993" y="2380449"/>
            <a:ext cx="113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Décoller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2B26AB-B367-422E-BAEC-25DC8A41D8FA}"/>
              </a:ext>
            </a:extLst>
          </p:cNvPr>
          <p:cNvCxnSpPr/>
          <p:nvPr/>
        </p:nvCxnSpPr>
        <p:spPr>
          <a:xfrm flipH="1">
            <a:off x="6414052" y="2498849"/>
            <a:ext cx="993913" cy="121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24F13CC-2E3F-466E-A0F5-816314B812FC}"/>
              </a:ext>
            </a:extLst>
          </p:cNvPr>
          <p:cNvSpPr txBox="1"/>
          <p:nvPr/>
        </p:nvSpPr>
        <p:spPr>
          <a:xfrm>
            <a:off x="7070034" y="3313043"/>
            <a:ext cx="138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Atterrir</a:t>
            </a:r>
          </a:p>
        </p:txBody>
      </p:sp>
      <p:sp>
        <p:nvSpPr>
          <p:cNvPr id="27" name="Flèche : courbe vers le bas 26">
            <a:extLst>
              <a:ext uri="{FF2B5EF4-FFF2-40B4-BE49-F238E27FC236}">
                <a16:creationId xmlns:a16="http://schemas.microsoft.com/office/drawing/2014/main" id="{7DA66253-0696-4B3A-860C-D0D342536F25}"/>
              </a:ext>
            </a:extLst>
          </p:cNvPr>
          <p:cNvSpPr/>
          <p:nvPr/>
        </p:nvSpPr>
        <p:spPr>
          <a:xfrm>
            <a:off x="7407965" y="1550504"/>
            <a:ext cx="742122" cy="2857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823EA05-396E-4341-921F-27D2A12E619F}"/>
              </a:ext>
            </a:extLst>
          </p:cNvPr>
          <p:cNvSpPr txBox="1"/>
          <p:nvPr/>
        </p:nvSpPr>
        <p:spPr>
          <a:xfrm>
            <a:off x="7407965" y="1073930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Voler</a:t>
            </a:r>
          </a:p>
        </p:txBody>
      </p:sp>
    </p:spTree>
    <p:extLst>
      <p:ext uri="{BB962C8B-B14F-4D97-AF65-F5344CB8AC3E}">
        <p14:creationId xmlns:p14="http://schemas.microsoft.com/office/powerpoint/2010/main" val="41365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1" grpId="0"/>
      <p:bldP spid="21" grpId="0"/>
      <p:bldP spid="24" grpId="0"/>
      <p:bldP spid="27" grpId="0" animBg="1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Manche de tennis</a:t>
            </a: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20F5C135-653D-4E2E-B7C5-0C5E89005DA5}"/>
              </a:ext>
            </a:extLst>
          </p:cNvPr>
          <p:cNvSpPr/>
          <p:nvPr/>
        </p:nvSpPr>
        <p:spPr>
          <a:xfrm>
            <a:off x="2663687" y="1255641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DB12C-58B7-493E-A188-8E1437740CF0}"/>
              </a:ext>
            </a:extLst>
          </p:cNvPr>
          <p:cNvSpPr/>
          <p:nvPr/>
        </p:nvSpPr>
        <p:spPr>
          <a:xfrm>
            <a:off x="4656481" y="1255641"/>
            <a:ext cx="1431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 EQ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ED5D02-9989-4155-8644-D5DEBA505FB1}"/>
              </a:ext>
            </a:extLst>
          </p:cNvPr>
          <p:cNvSpPr/>
          <p:nvPr/>
        </p:nvSpPr>
        <p:spPr>
          <a:xfrm>
            <a:off x="4364934" y="2136873"/>
            <a:ext cx="201433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 INEQ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63EE9E-85B3-4783-99FC-AD4FB55B31D1}"/>
              </a:ext>
            </a:extLst>
          </p:cNvPr>
          <p:cNvSpPr/>
          <p:nvPr/>
        </p:nvSpPr>
        <p:spPr>
          <a:xfrm>
            <a:off x="4345883" y="3696444"/>
            <a:ext cx="201433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Deuce</a:t>
            </a:r>
            <a:r>
              <a:rPr lang="fr-FR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1CBD7-B788-4551-B830-6AD05A2E8822}"/>
              </a:ext>
            </a:extLst>
          </p:cNvPr>
          <p:cNvSpPr/>
          <p:nvPr/>
        </p:nvSpPr>
        <p:spPr>
          <a:xfrm>
            <a:off x="4076701" y="4625023"/>
            <a:ext cx="1214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Adv P1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E478BD-6627-4F2A-8F37-360B34A706B8}"/>
              </a:ext>
            </a:extLst>
          </p:cNvPr>
          <p:cNvSpPr/>
          <p:nvPr/>
        </p:nvSpPr>
        <p:spPr>
          <a:xfrm>
            <a:off x="2445028" y="5817711"/>
            <a:ext cx="201433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Victoire P1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9AC60C-DBAA-4405-A4D9-CF06EA9E80C1}"/>
              </a:ext>
            </a:extLst>
          </p:cNvPr>
          <p:cNvSpPr/>
          <p:nvPr/>
        </p:nvSpPr>
        <p:spPr>
          <a:xfrm>
            <a:off x="6698973" y="5817711"/>
            <a:ext cx="201433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Victoire P2 </a:t>
            </a:r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11D9FD36-B406-47C3-98B6-7A8550DEA1A5}"/>
              </a:ext>
            </a:extLst>
          </p:cNvPr>
          <p:cNvSpPr/>
          <p:nvPr/>
        </p:nvSpPr>
        <p:spPr>
          <a:xfrm>
            <a:off x="5290930" y="5822680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Décision 11">
            <a:extLst>
              <a:ext uri="{FF2B5EF4-FFF2-40B4-BE49-F238E27FC236}">
                <a16:creationId xmlns:a16="http://schemas.microsoft.com/office/drawing/2014/main" id="{F6655DEE-0266-48C7-98AE-52CFE15F157F}"/>
              </a:ext>
            </a:extLst>
          </p:cNvPr>
          <p:cNvSpPr/>
          <p:nvPr/>
        </p:nvSpPr>
        <p:spPr>
          <a:xfrm>
            <a:off x="4914898" y="2815214"/>
            <a:ext cx="914400" cy="457200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Décision 30">
            <a:extLst>
              <a:ext uri="{FF2B5EF4-FFF2-40B4-BE49-F238E27FC236}">
                <a16:creationId xmlns:a16="http://schemas.microsoft.com/office/drawing/2014/main" id="{BDF933F3-AAD8-4D70-83B1-4FF99D993B90}"/>
              </a:ext>
            </a:extLst>
          </p:cNvPr>
          <p:cNvSpPr/>
          <p:nvPr/>
        </p:nvSpPr>
        <p:spPr>
          <a:xfrm>
            <a:off x="2936184" y="4625023"/>
            <a:ext cx="914400" cy="457200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Décision 31">
            <a:extLst>
              <a:ext uri="{FF2B5EF4-FFF2-40B4-BE49-F238E27FC236}">
                <a16:creationId xmlns:a16="http://schemas.microsoft.com/office/drawing/2014/main" id="{9E53D40F-1261-4E46-A864-0E6F022260B0}"/>
              </a:ext>
            </a:extLst>
          </p:cNvPr>
          <p:cNvSpPr/>
          <p:nvPr/>
        </p:nvSpPr>
        <p:spPr>
          <a:xfrm>
            <a:off x="7248938" y="4611785"/>
            <a:ext cx="914400" cy="457200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01357DF-4D9C-472F-8BDB-1D8F8BB238E1}"/>
              </a:ext>
            </a:extLst>
          </p:cNvPr>
          <p:cNvCxnSpPr>
            <a:stCxn id="3" idx="6"/>
            <a:endCxn id="9" idx="1"/>
          </p:cNvCxnSpPr>
          <p:nvPr/>
        </p:nvCxnSpPr>
        <p:spPr>
          <a:xfrm>
            <a:off x="3120887" y="1484241"/>
            <a:ext cx="15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53D06DD-56B7-4315-A85D-2C72C421061C}"/>
              </a:ext>
            </a:extLst>
          </p:cNvPr>
          <p:cNvCxnSpPr>
            <a:stCxn id="26" idx="3"/>
            <a:endCxn id="30" idx="2"/>
          </p:cNvCxnSpPr>
          <p:nvPr/>
        </p:nvCxnSpPr>
        <p:spPr>
          <a:xfrm>
            <a:off x="4459359" y="6046311"/>
            <a:ext cx="831571" cy="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ADFF7A4-6498-45B5-8831-E02311070B4E}"/>
              </a:ext>
            </a:extLst>
          </p:cNvPr>
          <p:cNvCxnSpPr>
            <a:stCxn id="29" idx="1"/>
            <a:endCxn id="30" idx="6"/>
          </p:cNvCxnSpPr>
          <p:nvPr/>
        </p:nvCxnSpPr>
        <p:spPr>
          <a:xfrm flipH="1">
            <a:off x="5748130" y="6046311"/>
            <a:ext cx="950843" cy="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FEDF1CBC-7982-40C9-A837-85E3219EE2FC}"/>
              </a:ext>
            </a:extLst>
          </p:cNvPr>
          <p:cNvSpPr txBox="1"/>
          <p:nvPr/>
        </p:nvSpPr>
        <p:spPr>
          <a:xfrm>
            <a:off x="2176674" y="1712841"/>
            <a:ext cx="19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P1 = P2 =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9BED57-4292-4CF8-A03C-85ABDD01721B}"/>
              </a:ext>
            </a:extLst>
          </p:cNvPr>
          <p:cNvSpPr/>
          <p:nvPr/>
        </p:nvSpPr>
        <p:spPr>
          <a:xfrm>
            <a:off x="5772150" y="4625023"/>
            <a:ext cx="1214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Adv P2 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7428C3AC-E609-4ECD-897E-CFDFF63F372F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2445028" y="3043813"/>
            <a:ext cx="2469870" cy="2773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59FD9C6D-1D81-42E1-A8DC-94148763DC38}"/>
              </a:ext>
            </a:extLst>
          </p:cNvPr>
          <p:cNvCxnSpPr>
            <a:stCxn id="12" idx="3"/>
            <a:endCxn id="29" idx="3"/>
          </p:cNvCxnSpPr>
          <p:nvPr/>
        </p:nvCxnSpPr>
        <p:spPr>
          <a:xfrm>
            <a:off x="5829298" y="3043814"/>
            <a:ext cx="2884006" cy="3002497"/>
          </a:xfrm>
          <a:prstGeom prst="bentConnector3">
            <a:avLst>
              <a:gd name="adj1" fmla="val 107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0D6E1D8-67D9-4BDE-857D-F5BD5D1D2572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5372099" y="1712841"/>
            <a:ext cx="1" cy="42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867D87E-4FE4-47F0-8B2C-08C731971B5C}"/>
              </a:ext>
            </a:extLst>
          </p:cNvPr>
          <p:cNvCxnSpPr>
            <a:stCxn id="18" idx="2"/>
          </p:cNvCxnSpPr>
          <p:nvPr/>
        </p:nvCxnSpPr>
        <p:spPr>
          <a:xfrm flipH="1">
            <a:off x="5353048" y="2594073"/>
            <a:ext cx="19052" cy="44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E09C4068-B00B-4A5D-84B8-2571C36F9A0D}"/>
              </a:ext>
            </a:extLst>
          </p:cNvPr>
          <p:cNvCxnSpPr>
            <a:stCxn id="12" idx="3"/>
            <a:endCxn id="9" idx="3"/>
          </p:cNvCxnSpPr>
          <p:nvPr/>
        </p:nvCxnSpPr>
        <p:spPr>
          <a:xfrm flipV="1">
            <a:off x="5829298" y="1484241"/>
            <a:ext cx="258418" cy="1559573"/>
          </a:xfrm>
          <a:prstGeom prst="bentConnector3">
            <a:avLst>
              <a:gd name="adj1" fmla="val 732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197946EA-E2D3-4198-BA25-F61EB6993052}"/>
              </a:ext>
            </a:extLst>
          </p:cNvPr>
          <p:cNvCxnSpPr>
            <a:stCxn id="12" idx="1"/>
            <a:endCxn id="18" idx="1"/>
          </p:cNvCxnSpPr>
          <p:nvPr/>
        </p:nvCxnSpPr>
        <p:spPr>
          <a:xfrm rot="10800000">
            <a:off x="4364934" y="2365474"/>
            <a:ext cx="549964" cy="678341"/>
          </a:xfrm>
          <a:prstGeom prst="bentConnector3">
            <a:avLst>
              <a:gd name="adj1" fmla="val 235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5B891B5-FFFD-41FB-B898-E42B20504F6B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5353049" y="3272414"/>
            <a:ext cx="19049" cy="42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33EA72B-DAAF-49E4-8E18-B49355874871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flipH="1">
            <a:off x="4683816" y="4153644"/>
            <a:ext cx="669233" cy="47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820DA55-F5BA-4B96-9725-DF9915CA5CCE}"/>
              </a:ext>
            </a:extLst>
          </p:cNvPr>
          <p:cNvCxnSpPr>
            <a:endCxn id="35" idx="0"/>
          </p:cNvCxnSpPr>
          <p:nvPr/>
        </p:nvCxnSpPr>
        <p:spPr>
          <a:xfrm>
            <a:off x="5748130" y="4153644"/>
            <a:ext cx="631135" cy="47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7AA0FA3-0DB4-4BC2-854F-CF9032009550}"/>
              </a:ext>
            </a:extLst>
          </p:cNvPr>
          <p:cNvCxnSpPr>
            <a:stCxn id="22" idx="1"/>
          </p:cNvCxnSpPr>
          <p:nvPr/>
        </p:nvCxnSpPr>
        <p:spPr>
          <a:xfrm flipH="1">
            <a:off x="3679962" y="4853623"/>
            <a:ext cx="39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4D02A2-EB05-4C86-8918-C6D53A64C3E1}"/>
              </a:ext>
            </a:extLst>
          </p:cNvPr>
          <p:cNvCxnSpPr>
            <a:stCxn id="35" idx="3"/>
            <a:endCxn id="32" idx="1"/>
          </p:cNvCxnSpPr>
          <p:nvPr/>
        </p:nvCxnSpPr>
        <p:spPr>
          <a:xfrm flipV="1">
            <a:off x="6986379" y="4840385"/>
            <a:ext cx="262559" cy="1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0E26D2A-9FC4-4CD4-9E60-C2F4FBE5891B}"/>
              </a:ext>
            </a:extLst>
          </p:cNvPr>
          <p:cNvCxnSpPr>
            <a:stCxn id="32" idx="2"/>
          </p:cNvCxnSpPr>
          <p:nvPr/>
        </p:nvCxnSpPr>
        <p:spPr>
          <a:xfrm>
            <a:off x="7706138" y="5068985"/>
            <a:ext cx="0" cy="86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D7DFA4A-401F-4374-9073-4FA6C78D45C3}"/>
              </a:ext>
            </a:extLst>
          </p:cNvPr>
          <p:cNvCxnSpPr>
            <a:stCxn id="31" idx="2"/>
          </p:cNvCxnSpPr>
          <p:nvPr/>
        </p:nvCxnSpPr>
        <p:spPr>
          <a:xfrm>
            <a:off x="3393384" y="5082223"/>
            <a:ext cx="0" cy="85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B81AD8D6-3E5B-4BDF-B085-F3B296EDEDA0}"/>
              </a:ext>
            </a:extLst>
          </p:cNvPr>
          <p:cNvCxnSpPr>
            <a:stCxn id="32" idx="3"/>
            <a:endCxn id="19" idx="3"/>
          </p:cNvCxnSpPr>
          <p:nvPr/>
        </p:nvCxnSpPr>
        <p:spPr>
          <a:xfrm flipH="1" flipV="1">
            <a:off x="6360214" y="3925044"/>
            <a:ext cx="1803124" cy="915341"/>
          </a:xfrm>
          <a:prstGeom prst="bentConnector3">
            <a:avLst>
              <a:gd name="adj1" fmla="val -12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1DF3AB83-15D6-40FD-AF1E-845E40E3D9D6}"/>
              </a:ext>
            </a:extLst>
          </p:cNvPr>
          <p:cNvCxnSpPr>
            <a:stCxn id="31" idx="1"/>
            <a:endCxn id="19" idx="1"/>
          </p:cNvCxnSpPr>
          <p:nvPr/>
        </p:nvCxnSpPr>
        <p:spPr>
          <a:xfrm rot="10800000" flipH="1">
            <a:off x="2936183" y="3925045"/>
            <a:ext cx="1409699" cy="928579"/>
          </a:xfrm>
          <a:prstGeom prst="bentConnector3">
            <a:avLst>
              <a:gd name="adj1" fmla="val -16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1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3109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MERCI DE VOTRE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6CF30F-0B0F-4107-9CDE-4AAAA3808B03}"/>
              </a:ext>
            </a:extLst>
          </p:cNvPr>
          <p:cNvSpPr txBox="1"/>
          <p:nvPr/>
        </p:nvSpPr>
        <p:spPr>
          <a:xfrm>
            <a:off x="2552178" y="1351508"/>
            <a:ext cx="56398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Pourriez vous faire un retour de ce </a:t>
            </a:r>
            <a:r>
              <a:rPr lang="fr-FR" sz="2400" dirty="0" err="1"/>
              <a:t>meet</a:t>
            </a:r>
            <a:r>
              <a:rPr lang="fr-FR" sz="2400" dirty="0"/>
              <a:t>-up en laissant vos commentaires à l’adresse suivante : </a:t>
            </a:r>
          </a:p>
          <a:p>
            <a:endParaRPr lang="fr-FR" sz="2400" dirty="0"/>
          </a:p>
          <a:p>
            <a:r>
              <a:rPr lang="fr-FR" sz="2000" dirty="0"/>
              <a:t> </a:t>
            </a:r>
            <a:r>
              <a:rPr lang="fr-FR" sz="2000" dirty="0">
                <a:hlinkClick r:id="rId2"/>
              </a:rPr>
              <a:t>https://app.klaxoon.com/join/C6Q64RH</a:t>
            </a: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5051D-87D5-4871-A2E4-BC5C0E25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448" y="3772942"/>
            <a:ext cx="5076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3109"/>
            <a:ext cx="6172200" cy="783921"/>
          </a:xfrm>
        </p:spPr>
        <p:txBody>
          <a:bodyPr/>
          <a:lstStyle/>
          <a:p>
            <a:pPr algn="ctr"/>
            <a:r>
              <a:rPr lang="en-US" dirty="0"/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3A035F-61A8-444A-B36D-6F83ED7600D4}"/>
              </a:ext>
            </a:extLst>
          </p:cNvPr>
          <p:cNvSpPr txBox="1"/>
          <p:nvPr/>
        </p:nvSpPr>
        <p:spPr>
          <a:xfrm>
            <a:off x="2348948" y="1722783"/>
            <a:ext cx="604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Rappels 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>
                <a:solidFill>
                  <a:schemeClr val="accent1"/>
                </a:solidFill>
              </a:rPr>
              <a:t>Observer</a:t>
            </a:r>
            <a:r>
              <a:rPr lang="fr-FR" dirty="0"/>
              <a:t> </a:t>
            </a:r>
            <a:r>
              <a:rPr lang="fr-FR" dirty="0">
                <a:solidFill>
                  <a:schemeClr val="tx2"/>
                </a:solidFill>
              </a:rPr>
              <a:t>Pattern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 err="1">
                <a:solidFill>
                  <a:schemeClr val="accent1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>
                <a:solidFill>
                  <a:schemeClr val="tx2"/>
                </a:solidFill>
              </a:rPr>
              <a:t>Pattern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 err="1">
                <a:solidFill>
                  <a:schemeClr val="accent1"/>
                </a:solidFill>
              </a:rPr>
              <a:t>Factory</a:t>
            </a:r>
            <a:r>
              <a:rPr lang="fr-FR" i="1" dirty="0">
                <a:solidFill>
                  <a:schemeClr val="accent1"/>
                </a:solidFill>
              </a:rPr>
              <a:t> Method </a:t>
            </a:r>
            <a:r>
              <a:rPr lang="fr-FR" i="1" dirty="0">
                <a:solidFill>
                  <a:schemeClr val="tx2"/>
                </a:solidFill>
              </a:rPr>
              <a:t>Pattern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 err="1">
                <a:solidFill>
                  <a:schemeClr val="accent1"/>
                </a:solidFill>
              </a:rPr>
              <a:t>Iterator</a:t>
            </a:r>
            <a:r>
              <a:rPr lang="fr-FR" dirty="0"/>
              <a:t> </a:t>
            </a:r>
            <a:r>
              <a:rPr lang="fr-FR" dirty="0">
                <a:solidFill>
                  <a:schemeClr val="tx2"/>
                </a:solidFill>
              </a:rPr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Inédits</a:t>
            </a:r>
            <a:r>
              <a:rPr lang="fr-FR" dirty="0"/>
              <a:t> 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>
                <a:solidFill>
                  <a:schemeClr val="accent1"/>
                </a:solidFill>
              </a:rPr>
              <a:t>Command </a:t>
            </a:r>
            <a:r>
              <a:rPr lang="fr-FR" i="1" dirty="0">
                <a:solidFill>
                  <a:schemeClr val="tx2"/>
                </a:solidFill>
              </a:rPr>
              <a:t>Pattern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>
                <a:solidFill>
                  <a:schemeClr val="accent1"/>
                </a:solidFill>
              </a:rPr>
              <a:t>Adapter </a:t>
            </a:r>
            <a:r>
              <a:rPr lang="fr-FR" i="1" dirty="0">
                <a:solidFill>
                  <a:schemeClr val="tx2"/>
                </a:solidFill>
              </a:rPr>
              <a:t>Pattern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>
                <a:solidFill>
                  <a:schemeClr val="accent1"/>
                </a:solidFill>
              </a:rPr>
              <a:t>State </a:t>
            </a:r>
            <a:r>
              <a:rPr lang="fr-FR" i="1" dirty="0">
                <a:solidFill>
                  <a:schemeClr val="tx2"/>
                </a:solidFill>
              </a:rPr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235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0896"/>
            <a:ext cx="6172200" cy="78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SINGLETON JAVA BASIQUE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767069-3595-4753-BFF1-6BF456D6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4" y="1398117"/>
            <a:ext cx="6027402" cy="49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3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474" y="293318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PATTERN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D95872-CCF0-41C0-AAB4-61360DA33AEF}"/>
              </a:ext>
            </a:extLst>
          </p:cNvPr>
          <p:cNvSpPr txBox="1"/>
          <p:nvPr/>
        </p:nvSpPr>
        <p:spPr>
          <a:xfrm>
            <a:off x="2273474" y="1941534"/>
            <a:ext cx="6172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i="1" dirty="0" err="1">
                <a:solidFill>
                  <a:schemeClr val="accent1"/>
                </a:solidFill>
              </a:rPr>
              <a:t>Each</a:t>
            </a:r>
            <a:r>
              <a:rPr lang="fr-FR" sz="2000" i="1" dirty="0">
                <a:solidFill>
                  <a:schemeClr val="accent1"/>
                </a:solidFill>
              </a:rPr>
              <a:t> pattern </a:t>
            </a:r>
            <a:r>
              <a:rPr lang="fr-FR" sz="2000" i="1" dirty="0" err="1">
                <a:solidFill>
                  <a:schemeClr val="accent1"/>
                </a:solidFill>
              </a:rPr>
              <a:t>defines</a:t>
            </a:r>
            <a:r>
              <a:rPr lang="fr-FR" sz="2000" i="1" dirty="0">
                <a:solidFill>
                  <a:schemeClr val="accent1"/>
                </a:solidFill>
              </a:rPr>
              <a:t> a </a:t>
            </a:r>
            <a:r>
              <a:rPr lang="fr-FR" sz="2000" i="1" dirty="0" err="1">
                <a:solidFill>
                  <a:schemeClr val="accent1"/>
                </a:solidFill>
              </a:rPr>
              <a:t>problem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which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occurs</a:t>
            </a:r>
            <a:r>
              <a:rPr lang="fr-FR" sz="2000" i="1" dirty="0">
                <a:solidFill>
                  <a:schemeClr val="accent1"/>
                </a:solidFill>
              </a:rPr>
              <a:t> over and over </a:t>
            </a:r>
            <a:r>
              <a:rPr lang="fr-FR" sz="2000" i="1" dirty="0" err="1">
                <a:solidFill>
                  <a:schemeClr val="accent1"/>
                </a:solidFill>
              </a:rPr>
              <a:t>again</a:t>
            </a:r>
            <a:r>
              <a:rPr lang="fr-FR" sz="2000" i="1" dirty="0">
                <a:solidFill>
                  <a:schemeClr val="accent1"/>
                </a:solidFill>
              </a:rPr>
              <a:t> in </a:t>
            </a:r>
            <a:r>
              <a:rPr lang="fr-FR" sz="2000" i="1" dirty="0" err="1">
                <a:solidFill>
                  <a:schemeClr val="accent1"/>
                </a:solidFill>
              </a:rPr>
              <a:t>our</a:t>
            </a:r>
            <a:r>
              <a:rPr lang="fr-FR" sz="2000" i="1" dirty="0">
                <a:solidFill>
                  <a:schemeClr val="accent1"/>
                </a:solidFill>
              </a:rPr>
              <a:t> environnement, and </a:t>
            </a:r>
            <a:r>
              <a:rPr lang="fr-FR" sz="2000" i="1" dirty="0" err="1">
                <a:solidFill>
                  <a:schemeClr val="accent1"/>
                </a:solidFill>
              </a:rPr>
              <a:t>then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describes</a:t>
            </a:r>
            <a:r>
              <a:rPr lang="fr-FR" sz="2000" i="1" dirty="0">
                <a:solidFill>
                  <a:schemeClr val="accent1"/>
                </a:solidFill>
              </a:rPr>
              <a:t> the </a:t>
            </a:r>
            <a:r>
              <a:rPr lang="fr-FR" sz="2000" i="1" dirty="0" err="1">
                <a:solidFill>
                  <a:schemeClr val="accent1"/>
                </a:solidFill>
              </a:rPr>
              <a:t>core</a:t>
            </a:r>
            <a:r>
              <a:rPr lang="fr-FR" sz="2000" i="1" dirty="0">
                <a:solidFill>
                  <a:schemeClr val="accent1"/>
                </a:solidFill>
              </a:rPr>
              <a:t> of the solution of the </a:t>
            </a:r>
            <a:r>
              <a:rPr lang="fr-FR" sz="2000" i="1" dirty="0" err="1">
                <a:solidFill>
                  <a:schemeClr val="accent1"/>
                </a:solidFill>
              </a:rPr>
              <a:t>problem</a:t>
            </a:r>
            <a:r>
              <a:rPr lang="fr-FR" sz="2000" i="1" dirty="0">
                <a:solidFill>
                  <a:schemeClr val="accent1"/>
                </a:solidFill>
              </a:rPr>
              <a:t>, in </a:t>
            </a:r>
            <a:r>
              <a:rPr lang="fr-FR" sz="2000" i="1" dirty="0" err="1">
                <a:solidFill>
                  <a:schemeClr val="accent1"/>
                </a:solidFill>
              </a:rPr>
              <a:t>such</a:t>
            </a:r>
            <a:r>
              <a:rPr lang="fr-FR" sz="2000" i="1" dirty="0">
                <a:solidFill>
                  <a:schemeClr val="accent1"/>
                </a:solidFill>
              </a:rPr>
              <a:t> a </a:t>
            </a:r>
            <a:r>
              <a:rPr lang="fr-FR" sz="2000" i="1" dirty="0" err="1">
                <a:solidFill>
                  <a:schemeClr val="accent1"/>
                </a:solidFill>
              </a:rPr>
              <a:t>way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that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you</a:t>
            </a:r>
            <a:r>
              <a:rPr lang="fr-FR" sz="2000" i="1" dirty="0">
                <a:solidFill>
                  <a:schemeClr val="accent1"/>
                </a:solidFill>
              </a:rPr>
              <a:t> can use </a:t>
            </a:r>
            <a:r>
              <a:rPr lang="fr-FR" sz="2000" i="1" dirty="0" err="1">
                <a:solidFill>
                  <a:schemeClr val="accent1"/>
                </a:solidFill>
              </a:rPr>
              <a:t>this</a:t>
            </a:r>
            <a:r>
              <a:rPr lang="fr-FR" sz="2000" i="1" dirty="0">
                <a:solidFill>
                  <a:schemeClr val="accent1"/>
                </a:solidFill>
              </a:rPr>
              <a:t> solution a million times over, </a:t>
            </a:r>
            <a:r>
              <a:rPr lang="fr-FR" sz="2000" i="1" dirty="0" err="1">
                <a:solidFill>
                  <a:schemeClr val="accent1"/>
                </a:solidFill>
              </a:rPr>
              <a:t>without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ever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doing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it</a:t>
            </a:r>
            <a:r>
              <a:rPr lang="fr-FR" sz="2000" i="1" dirty="0">
                <a:solidFill>
                  <a:schemeClr val="accent1"/>
                </a:solidFill>
              </a:rPr>
              <a:t> the </a:t>
            </a:r>
            <a:r>
              <a:rPr lang="fr-FR" sz="2000" i="1" dirty="0" err="1">
                <a:solidFill>
                  <a:schemeClr val="accent1"/>
                </a:solidFill>
              </a:rPr>
              <a:t>same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way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twice</a:t>
            </a:r>
            <a:r>
              <a:rPr lang="fr-FR" sz="2000" i="1" dirty="0">
                <a:solidFill>
                  <a:schemeClr val="accent1"/>
                </a:solidFill>
              </a:rPr>
              <a:t>.</a:t>
            </a:r>
          </a:p>
          <a:p>
            <a:endParaRPr lang="fr-FR" dirty="0"/>
          </a:p>
          <a:p>
            <a:pPr algn="ctr"/>
            <a:r>
              <a:rPr lang="fr-FR" sz="2800" dirty="0">
                <a:solidFill>
                  <a:schemeClr val="accent1"/>
                </a:solidFill>
              </a:rPr>
              <a:t>Christopher Alexander (1978)</a:t>
            </a:r>
          </a:p>
        </p:txBody>
      </p:sp>
    </p:spTree>
    <p:extLst>
      <p:ext uri="{BB962C8B-B14F-4D97-AF65-F5344CB8AC3E}">
        <p14:creationId xmlns:p14="http://schemas.microsoft.com/office/powerpoint/2010/main" val="24301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05844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PATTERN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BC27DF-7B18-443A-90DF-EEB3B094C59D}"/>
              </a:ext>
            </a:extLst>
          </p:cNvPr>
          <p:cNvSpPr txBox="1"/>
          <p:nvPr/>
        </p:nvSpPr>
        <p:spPr>
          <a:xfrm>
            <a:off x="2730674" y="2505670"/>
            <a:ext cx="572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Description du problème à résoudre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Description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9EA4D6-409D-4719-93C2-0FA0B5B13F1F}"/>
              </a:ext>
            </a:extLst>
          </p:cNvPr>
          <p:cNvSpPr txBox="1"/>
          <p:nvPr/>
        </p:nvSpPr>
        <p:spPr>
          <a:xfrm>
            <a:off x="2730674" y="1503356"/>
            <a:ext cx="512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éléments à prendre en compte</a:t>
            </a:r>
          </a:p>
        </p:txBody>
      </p:sp>
    </p:spTree>
    <p:extLst>
      <p:ext uri="{BB962C8B-B14F-4D97-AF65-F5344CB8AC3E}">
        <p14:creationId xmlns:p14="http://schemas.microsoft.com/office/powerpoint/2010/main" val="1973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3109"/>
            <a:ext cx="6172200" cy="783921"/>
          </a:xfrm>
        </p:spPr>
        <p:txBody>
          <a:bodyPr/>
          <a:lstStyle/>
          <a:p>
            <a:pPr algn="ctr"/>
            <a:r>
              <a:rPr lang="en-US" dirty="0"/>
              <a:t>GANG of FOUR (GOF)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4CBEE4-8D2C-4963-93E2-B107E2B53D65}"/>
              </a:ext>
            </a:extLst>
          </p:cNvPr>
          <p:cNvSpPr txBox="1"/>
          <p:nvPr/>
        </p:nvSpPr>
        <p:spPr>
          <a:xfrm>
            <a:off x="2642992" y="1333247"/>
            <a:ext cx="5639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Erich Gamma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Richard </a:t>
            </a:r>
            <a:r>
              <a:rPr lang="fr-FR" sz="2400" dirty="0" err="1"/>
              <a:t>Helm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Ralph </a:t>
            </a:r>
            <a:r>
              <a:rPr lang="fr-FR" sz="2400" dirty="0" err="1"/>
              <a:t>Jonhson</a:t>
            </a:r>
            <a:r>
              <a:rPr lang="fr-FR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John </a:t>
            </a:r>
            <a:r>
              <a:rPr lang="fr-FR" sz="2400" dirty="0" err="1"/>
              <a:t>Vlissides</a:t>
            </a:r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BA2BD4-F25D-4364-840C-320E101B6903}"/>
              </a:ext>
            </a:extLst>
          </p:cNvPr>
          <p:cNvSpPr txBox="1"/>
          <p:nvPr/>
        </p:nvSpPr>
        <p:spPr>
          <a:xfrm>
            <a:off x="2642992" y="4684734"/>
            <a:ext cx="5639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1"/>
                </a:solidFill>
              </a:rPr>
              <a:t>Design Patterns : </a:t>
            </a:r>
            <a:r>
              <a:rPr lang="fr-FR" sz="2000" dirty="0" err="1">
                <a:solidFill>
                  <a:schemeClr val="accent1"/>
                </a:solidFill>
              </a:rPr>
              <a:t>Elements</a:t>
            </a:r>
            <a:r>
              <a:rPr lang="fr-FR" sz="2000" dirty="0">
                <a:solidFill>
                  <a:schemeClr val="accent1"/>
                </a:solidFill>
              </a:rPr>
              <a:t> of </a:t>
            </a:r>
            <a:r>
              <a:rPr lang="fr-FR" sz="2000" dirty="0" err="1">
                <a:solidFill>
                  <a:schemeClr val="accent1"/>
                </a:solidFill>
              </a:rPr>
              <a:t>Reusable</a:t>
            </a:r>
            <a:r>
              <a:rPr lang="fr-FR" sz="2000" dirty="0">
                <a:solidFill>
                  <a:schemeClr val="accent1"/>
                </a:solidFill>
              </a:rPr>
              <a:t> Object-</a:t>
            </a:r>
            <a:r>
              <a:rPr lang="fr-FR" sz="2000" dirty="0" err="1">
                <a:solidFill>
                  <a:schemeClr val="accent1"/>
                </a:solidFill>
              </a:rPr>
              <a:t>Oriented</a:t>
            </a:r>
            <a:r>
              <a:rPr lang="fr-FR" sz="2000" dirty="0">
                <a:solidFill>
                  <a:schemeClr val="accent1"/>
                </a:solidFill>
              </a:rPr>
              <a:t> Software (1994) </a:t>
            </a:r>
          </a:p>
        </p:txBody>
      </p:sp>
    </p:spTree>
    <p:extLst>
      <p:ext uri="{BB962C8B-B14F-4D97-AF65-F5344CB8AC3E}">
        <p14:creationId xmlns:p14="http://schemas.microsoft.com/office/powerpoint/2010/main" val="9071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3109"/>
            <a:ext cx="6172200" cy="783921"/>
          </a:xfrm>
        </p:spPr>
        <p:txBody>
          <a:bodyPr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4CBEE4-8D2C-4963-93E2-B107E2B53D65}"/>
              </a:ext>
            </a:extLst>
          </p:cNvPr>
          <p:cNvSpPr txBox="1"/>
          <p:nvPr/>
        </p:nvSpPr>
        <p:spPr>
          <a:xfrm>
            <a:off x="2642992" y="1333247"/>
            <a:ext cx="5815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/>
                </a:solidFill>
              </a:rPr>
              <a:t>Patterns de création : </a:t>
            </a:r>
            <a:r>
              <a:rPr lang="fr-FR" sz="2400" i="1" dirty="0">
                <a:solidFill>
                  <a:schemeClr val="accent1"/>
                </a:solidFill>
              </a:rPr>
              <a:t>Comment faire l’instanciation et la création de classes et d’objets</a:t>
            </a:r>
          </a:p>
          <a:p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/>
                </a:solidFill>
              </a:rPr>
              <a:t>Patterns de structure : </a:t>
            </a:r>
            <a:r>
              <a:rPr lang="fr-FR" sz="2400" i="1" dirty="0">
                <a:solidFill>
                  <a:schemeClr val="accent1"/>
                </a:solidFill>
              </a:rPr>
              <a:t>Comment organiser les classes d’un programme dans une structure plus large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/>
                </a:solidFill>
              </a:rPr>
              <a:t>Patterns de comportement : </a:t>
            </a:r>
            <a:r>
              <a:rPr lang="fr-FR" sz="2400" i="1" dirty="0">
                <a:solidFill>
                  <a:schemeClr val="accent1"/>
                </a:solidFill>
              </a:rPr>
              <a:t>Comment organiser les objets pour que ceux-ci collaborent entre eux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1829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C1C826-AA96-4942-A4C0-2D0A26EB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91548"/>
            <a:ext cx="9236765" cy="71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422" y="243214"/>
            <a:ext cx="6172200" cy="7839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PATTERN</a:t>
            </a:r>
            <a:br>
              <a:rPr lang="en-US" dirty="0"/>
            </a:br>
            <a:r>
              <a:rPr lang="en-US" dirty="0"/>
              <a:t>OBSERVER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4A9DA-8FF2-4231-A56D-FF1EDD1797D8}"/>
              </a:ext>
            </a:extLst>
          </p:cNvPr>
          <p:cNvSpPr txBox="1"/>
          <p:nvPr/>
        </p:nvSpPr>
        <p:spPr>
          <a:xfrm>
            <a:off x="2248423" y="1816274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schemeClr val="accent1"/>
                </a:solidFill>
              </a:rPr>
              <a:t>The observer pattern is a behavioral design pattern in which an object, called the subject, maintains a list of its dependents, called observers, and notifies them automatically of any state changes, usually by calling one of their methods.</a:t>
            </a:r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12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3455</TotalTime>
  <Words>586</Words>
  <Application>Microsoft Office PowerPoint</Application>
  <PresentationFormat>Affichage à l'écran (4:3)</PresentationFormat>
  <Paragraphs>110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Cavolini</vt:lpstr>
      <vt:lpstr>Century Schoolbook</vt:lpstr>
      <vt:lpstr>Courier New</vt:lpstr>
      <vt:lpstr>Wingdings</vt:lpstr>
      <vt:lpstr>Wingdings 2</vt:lpstr>
      <vt:lpstr>Oriel</vt:lpstr>
      <vt:lpstr>BIENVENUE</vt:lpstr>
      <vt:lpstr>DESIGN PATTERN</vt:lpstr>
      <vt:lpstr>SOMMAIRE</vt:lpstr>
      <vt:lpstr>DESIGN PATTERN DEFINITION</vt:lpstr>
      <vt:lpstr>DESIGN PATTERN DESCRIPTION</vt:lpstr>
      <vt:lpstr>GANG of FOUR (GOF)</vt:lpstr>
      <vt:lpstr>CATEGORIES</vt:lpstr>
      <vt:lpstr>Présentation PowerPoint</vt:lpstr>
      <vt:lpstr>DESIGN PATTERN OBSERVER</vt:lpstr>
      <vt:lpstr>DESIGN PATTERN OBSERVER</vt:lpstr>
      <vt:lpstr>Présentation PowerPoint</vt:lpstr>
      <vt:lpstr>DESIGN PATTERN STRATEGY</vt:lpstr>
      <vt:lpstr>DESIGN PATTERN STRATEGY</vt:lpstr>
      <vt:lpstr>DESIGN PATTERN FACTORY</vt:lpstr>
      <vt:lpstr>Présentation PowerPoint</vt:lpstr>
      <vt:lpstr>DESIGN PATTERN ITERATOR</vt:lpstr>
      <vt:lpstr>DESIGN PATTERN ITERATOR</vt:lpstr>
      <vt:lpstr>ITERATOR IMPLEMENTATION FOREACH</vt:lpstr>
      <vt:lpstr>ITERATOR IMPLEMENTATION FOREACH</vt:lpstr>
      <vt:lpstr>COMMAND PATTERN</vt:lpstr>
      <vt:lpstr>COMMAND PATTERN</vt:lpstr>
      <vt:lpstr>ITERATOR IMPLEMENTATION FOREACH</vt:lpstr>
      <vt:lpstr>ADAPTER PATTERN</vt:lpstr>
      <vt:lpstr>ADAPTER PATTERN</vt:lpstr>
      <vt:lpstr>ITERATOR IMPLEMENTATION FOREACH</vt:lpstr>
      <vt:lpstr>STATE PATTERN</vt:lpstr>
      <vt:lpstr>EXEMPLE D’UN AVION</vt:lpstr>
      <vt:lpstr>Manche de tennis</vt:lpstr>
      <vt:lpstr>MERCI DE VOTRE ATTENTION</vt:lpstr>
      <vt:lpstr>SINGLETON JAVA BASIQUE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CONCAS Cyril</dc:creator>
  <cp:lastModifiedBy>CONCAS, Cyril (BYes Power - Telecoms.)</cp:lastModifiedBy>
  <cp:revision>131</cp:revision>
  <dcterms:created xsi:type="dcterms:W3CDTF">2014-09-16T21:38:06Z</dcterms:created>
  <dcterms:modified xsi:type="dcterms:W3CDTF">2020-10-15T21:10:10Z</dcterms:modified>
</cp:coreProperties>
</file>