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35"/>
  </p:notesMasterIdLst>
  <p:sldIdLst>
    <p:sldId id="256" r:id="rId2"/>
    <p:sldId id="274" r:id="rId3"/>
    <p:sldId id="258" r:id="rId4"/>
    <p:sldId id="259" r:id="rId5"/>
    <p:sldId id="260" r:id="rId6"/>
    <p:sldId id="261" r:id="rId7"/>
    <p:sldId id="269" r:id="rId8"/>
    <p:sldId id="265" r:id="rId9"/>
    <p:sldId id="275" r:id="rId10"/>
    <p:sldId id="276" r:id="rId11"/>
    <p:sldId id="277" r:id="rId12"/>
    <p:sldId id="278" r:id="rId13"/>
    <p:sldId id="279" r:id="rId14"/>
    <p:sldId id="280" r:id="rId15"/>
    <p:sldId id="281" r:id="rId16"/>
    <p:sldId id="282" r:id="rId17"/>
    <p:sldId id="290" r:id="rId18"/>
    <p:sldId id="291" r:id="rId19"/>
    <p:sldId id="292" r:id="rId20"/>
    <p:sldId id="262" r:id="rId21"/>
    <p:sldId id="263" r:id="rId22"/>
    <p:sldId id="271" r:id="rId23"/>
    <p:sldId id="272" r:id="rId24"/>
    <p:sldId id="283" r:id="rId25"/>
    <p:sldId id="284" r:id="rId26"/>
    <p:sldId id="287" r:id="rId27"/>
    <p:sldId id="273" r:id="rId28"/>
    <p:sldId id="286" r:id="rId29"/>
    <p:sldId id="285" r:id="rId30"/>
    <p:sldId id="289" r:id="rId31"/>
    <p:sldId id="293" r:id="rId32"/>
    <p:sldId id="268"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00"/>
    <a:srgbClr val="A67C40"/>
    <a:srgbClr val="CD7F32"/>
    <a:srgbClr val="AB7A01"/>
    <a:srgbClr val="E7F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56" autoAdjust="0"/>
  </p:normalViewPr>
  <p:slideViewPr>
    <p:cSldViewPr snapToGrid="0">
      <p:cViewPr varScale="1">
        <p:scale>
          <a:sx n="140" d="100"/>
          <a:sy n="140" d="100"/>
        </p:scale>
        <p:origin x="135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3794-F8CE-42AD-B22D-EFDF02F9FF24}"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E6819-CCC5-4161-A206-4C7F7844D640}" type="slidenum">
              <a:rPr lang="zh-CN" altLang="en-US" smtClean="0"/>
              <a:t>‹#›</a:t>
            </a:fld>
            <a:endParaRPr lang="zh-CN" altLang="en-US"/>
          </a:p>
        </p:txBody>
      </p:sp>
    </p:spTree>
    <p:extLst>
      <p:ext uri="{BB962C8B-B14F-4D97-AF65-F5344CB8AC3E}">
        <p14:creationId xmlns:p14="http://schemas.microsoft.com/office/powerpoint/2010/main" val="290481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3</a:t>
            </a:fld>
            <a:endParaRPr lang="zh-CN" altLang="en-US"/>
          </a:p>
        </p:txBody>
      </p:sp>
    </p:spTree>
    <p:extLst>
      <p:ext uri="{BB962C8B-B14F-4D97-AF65-F5344CB8AC3E}">
        <p14:creationId xmlns:p14="http://schemas.microsoft.com/office/powerpoint/2010/main" val="191143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a:t>https://www.robberphex.com/why-is-connection-upgrade-necessary/</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12</a:t>
            </a:fld>
            <a:endParaRPr lang="zh-CN" altLang="en-US"/>
          </a:p>
        </p:txBody>
      </p:sp>
    </p:spTree>
    <p:extLst>
      <p:ext uri="{BB962C8B-B14F-4D97-AF65-F5344CB8AC3E}">
        <p14:creationId xmlns:p14="http://schemas.microsoft.com/office/powerpoint/2010/main" val="159442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a:t>Sec-WebSocket-Key </a:t>
            </a:r>
            <a:r>
              <a:rPr kumimoji="1" lang="zh-CN" altLang="en-US"/>
              <a:t>这个</a:t>
            </a:r>
            <a:r>
              <a:rPr kumimoji="1" lang="en-US" altLang="zh-CN"/>
              <a:t>header</a:t>
            </a:r>
            <a:r>
              <a:rPr kumimoji="1" lang="zh-CN" altLang="en-US"/>
              <a:t> 字段的值必须是由一个随机生成的</a:t>
            </a:r>
            <a:r>
              <a:rPr kumimoji="1" lang="en-US" altLang="zh-CN"/>
              <a:t>16</a:t>
            </a:r>
            <a:r>
              <a:rPr kumimoji="1" lang="zh-CN" altLang="en-US"/>
              <a:t>字节的随机数通过</a:t>
            </a:r>
            <a:r>
              <a:rPr kumimoji="1" lang="en-US" altLang="zh-CN"/>
              <a:t>base64</a:t>
            </a:r>
            <a:r>
              <a:rPr kumimoji="1" lang="zh-CN" altLang="en-US"/>
              <a:t>编码得到。每一个连接都必须随机的选择随机数。</a:t>
            </a:r>
            <a:endParaRPr kumimoji="1" lang="en-US" altLang="zh-CN"/>
          </a:p>
          <a:p>
            <a:pPr marL="0" indent="0">
              <a:buNone/>
            </a:pPr>
            <a:endParaRPr kumimoji="1" lang="en-US" altLang="zh-CN"/>
          </a:p>
          <a:p>
            <a:pPr marL="0" indent="0">
              <a:buNone/>
            </a:pPr>
            <a:r>
              <a:rPr kumimoji="1" lang="en-US" altLang="zh-CN"/>
              <a:t>Sec-WebSocket-Version </a:t>
            </a:r>
            <a:r>
              <a:rPr kumimoji="1" lang="zh-CN" altLang="en-US"/>
              <a:t>这个值目前就只能是</a:t>
            </a:r>
            <a:r>
              <a:rPr kumimoji="1" lang="en-US" altLang="zh-CN"/>
              <a:t>13</a:t>
            </a:r>
            <a:r>
              <a:rPr kumimoji="1" lang="zh-CN" altLang="en-US"/>
              <a:t>；因为早期的</a:t>
            </a:r>
            <a:r>
              <a:rPr kumimoji="1" lang="en-US" altLang="zh-CN"/>
              <a:t> websocket</a:t>
            </a:r>
            <a:r>
              <a:rPr kumimoji="1" lang="zh-CN" altLang="en-US"/>
              <a:t> 草案出现了很多个版本，到现在已经确定下来。所以这个值基本上就是固定的</a:t>
            </a:r>
            <a:r>
              <a:rPr kumimoji="1" lang="en-US" altLang="zh-CN"/>
              <a:t>13</a:t>
            </a:r>
            <a:r>
              <a:rPr kumimoji="1" lang="zh-CN" altLang="en-US"/>
              <a:t> 。且目前只有</a:t>
            </a:r>
            <a:r>
              <a:rPr kumimoji="1" lang="en-US" altLang="zh-CN"/>
              <a:t>13</a:t>
            </a:r>
            <a:r>
              <a:rPr kumimoji="1" lang="zh-CN" altLang="en-US"/>
              <a:t> 才会被认为是有效的</a:t>
            </a:r>
            <a:r>
              <a:rPr kumimoji="1" lang="en-US" altLang="zh-CN"/>
              <a:t> websocket </a:t>
            </a:r>
            <a:r>
              <a:rPr kumimoji="1" lang="zh-CN" altLang="en-US"/>
              <a:t>版本。</a:t>
            </a:r>
            <a:endParaRPr kumimoji="1" lang="en-US" altLang="zh-CN"/>
          </a:p>
          <a:p>
            <a:pPr marL="0" indent="0">
              <a:buNone/>
            </a:pPr>
            <a:endParaRPr kumimoji="1" lang="en-US" altLang="zh-CN"/>
          </a:p>
          <a:p>
            <a:pPr marL="0" indent="0">
              <a:buNone/>
            </a:pPr>
            <a:r>
              <a:rPr kumimoji="1" lang="en-US" altLang="zh-CN"/>
              <a:t>Sec-Websocket-Protocol </a:t>
            </a:r>
            <a:r>
              <a:rPr kumimoji="1" lang="zh-CN" altLang="en-US"/>
              <a:t>这是一个可选字段。如果存在这个字段，那么这个值包含了一个或多个客户端希望使用的用逗号分隔根据权重排序的子协议。这些子协议必须是一个非空字符串。</a:t>
            </a:r>
            <a:endParaRPr kumimoji="1" lang="en-US" altLang="zh-CN"/>
          </a:p>
        </p:txBody>
      </p:sp>
      <p:sp>
        <p:nvSpPr>
          <p:cNvPr id="4" name="灯片编号占位符 3"/>
          <p:cNvSpPr>
            <a:spLocks noGrp="1"/>
          </p:cNvSpPr>
          <p:nvPr>
            <p:ph type="sldNum" sz="quarter" idx="5"/>
          </p:nvPr>
        </p:nvSpPr>
        <p:spPr/>
        <p:txBody>
          <a:bodyPr/>
          <a:lstStyle/>
          <a:p>
            <a:fld id="{199E6819-CCC5-4161-A206-4C7F7844D640}" type="slidenum">
              <a:rPr lang="zh-CN" altLang="en-US" smtClean="0"/>
              <a:t>13</a:t>
            </a:fld>
            <a:endParaRPr lang="zh-CN" altLang="en-US"/>
          </a:p>
        </p:txBody>
      </p:sp>
    </p:spTree>
    <p:extLst>
      <p:ext uri="{BB962C8B-B14F-4D97-AF65-F5344CB8AC3E}">
        <p14:creationId xmlns:p14="http://schemas.microsoft.com/office/powerpoint/2010/main" val="138211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14</a:t>
            </a:fld>
            <a:endParaRPr lang="zh-CN" altLang="en-US"/>
          </a:p>
        </p:txBody>
      </p:sp>
    </p:spTree>
    <p:extLst>
      <p:ext uri="{BB962C8B-B14F-4D97-AF65-F5344CB8AC3E}">
        <p14:creationId xmlns:p14="http://schemas.microsoft.com/office/powerpoint/2010/main" val="336982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15</a:t>
            </a:fld>
            <a:endParaRPr lang="zh-CN" altLang="en-US"/>
          </a:p>
        </p:txBody>
      </p:sp>
    </p:spTree>
    <p:extLst>
      <p:ext uri="{BB962C8B-B14F-4D97-AF65-F5344CB8AC3E}">
        <p14:creationId xmlns:p14="http://schemas.microsoft.com/office/powerpoint/2010/main" val="12333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a:t>FIN</a:t>
            </a:r>
            <a:r>
              <a:rPr kumimoji="1" lang="zh-CN" altLang="en-US" b="1"/>
              <a:t>： </a:t>
            </a:r>
            <a:r>
              <a:rPr kumimoji="1" lang="en-US" altLang="zh-CN" b="1"/>
              <a:t>1bit</a:t>
            </a:r>
          </a:p>
          <a:p>
            <a:r>
              <a:rPr kumimoji="1" lang="zh-CN" altLang="en-US"/>
              <a:t>如果是</a:t>
            </a:r>
            <a:r>
              <a:rPr kumimoji="1" lang="en-US" altLang="zh-CN"/>
              <a:t>1</a:t>
            </a:r>
            <a:r>
              <a:rPr kumimoji="1" lang="zh-CN" altLang="en-US"/>
              <a:t>，表示这是消息（</a:t>
            </a:r>
            <a:r>
              <a:rPr kumimoji="1" lang="en-US" altLang="zh-CN"/>
              <a:t>message)</a:t>
            </a:r>
            <a:r>
              <a:rPr kumimoji="1" lang="zh-CN" altLang="en-US"/>
              <a:t>的最后一个分片（</a:t>
            </a:r>
            <a:r>
              <a:rPr kumimoji="1" lang="en-US" altLang="zh-CN"/>
              <a:t>fragment),</a:t>
            </a:r>
            <a:r>
              <a:rPr kumimoji="1" lang="zh-CN" altLang="en-US"/>
              <a:t>如果是</a:t>
            </a:r>
            <a:r>
              <a:rPr kumimoji="1" lang="en-US" altLang="zh-CN"/>
              <a:t>0</a:t>
            </a:r>
            <a:r>
              <a:rPr kumimoji="1" lang="zh-CN" altLang="en-US"/>
              <a:t>，表示不是消息（</a:t>
            </a:r>
            <a:r>
              <a:rPr kumimoji="1" lang="en-US" altLang="zh-CN"/>
              <a:t>message</a:t>
            </a:r>
            <a:r>
              <a:rPr kumimoji="1" lang="zh-CN" altLang="en-US"/>
              <a:t>）的最后一个分片。</a:t>
            </a:r>
            <a:endParaRPr kumimoji="1" lang="en-US" altLang="zh-CN"/>
          </a:p>
          <a:p>
            <a:endParaRPr kumimoji="1" lang="en-US" altLang="zh-CN"/>
          </a:p>
          <a:p>
            <a:r>
              <a:rPr kumimoji="1" lang="en-US" altLang="zh-CN" b="1"/>
              <a:t>RSV1, RSV2, RSV3: </a:t>
            </a:r>
            <a:r>
              <a:rPr kumimoji="1" lang="zh-CN" altLang="en-US" b="1"/>
              <a:t>各占</a:t>
            </a:r>
            <a:r>
              <a:rPr kumimoji="1" lang="en-US" altLang="zh-CN" b="1"/>
              <a:t>1</a:t>
            </a:r>
            <a:r>
              <a:rPr kumimoji="1" lang="zh-CN" altLang="en-US" b="1"/>
              <a:t>个</a:t>
            </a:r>
            <a:r>
              <a:rPr kumimoji="1" lang="en-US" altLang="zh-CN" b="1"/>
              <a:t>bit</a:t>
            </a:r>
          </a:p>
          <a:p>
            <a:r>
              <a:rPr kumimoji="1" lang="zh-CN" altLang="en-US"/>
              <a:t>一般情况下全为</a:t>
            </a:r>
            <a:r>
              <a:rPr kumimoji="1" lang="en-US" altLang="zh-CN"/>
              <a:t>0.</a:t>
            </a:r>
            <a:r>
              <a:rPr kumimoji="1" lang="zh-CN" altLang="en-US"/>
              <a:t>当客户端、服务端协商采用</a:t>
            </a:r>
            <a:r>
              <a:rPr kumimoji="1" lang="en-US" altLang="zh-CN"/>
              <a:t>Websocket</a:t>
            </a:r>
            <a:r>
              <a:rPr kumimoji="1" lang="zh-CN" altLang="en-US"/>
              <a:t>扩展时，这</a:t>
            </a:r>
            <a:r>
              <a:rPr kumimoji="1" lang="en-US" altLang="zh-CN"/>
              <a:t>3</a:t>
            </a:r>
            <a:r>
              <a:rPr kumimoji="1" lang="zh-CN" altLang="en-US"/>
              <a:t>个标志位可以非</a:t>
            </a:r>
            <a:r>
              <a:rPr kumimoji="1" lang="en-US" altLang="zh-CN"/>
              <a:t>0,</a:t>
            </a:r>
            <a:r>
              <a:rPr kumimoji="1" lang="zh-CN" altLang="en-US"/>
              <a:t>且值的含义由扩展进行定义。如果出现非零的值，</a:t>
            </a:r>
            <a:endParaRPr kumimoji="1" lang="en-US" altLang="zh-CN"/>
          </a:p>
          <a:p>
            <a:r>
              <a:rPr kumimoji="1" lang="zh-CN" altLang="en-US"/>
              <a:t>且没有采用</a:t>
            </a:r>
            <a:r>
              <a:rPr kumimoji="1" lang="en-US" altLang="zh-CN"/>
              <a:t>Websocket</a:t>
            </a:r>
            <a:r>
              <a:rPr kumimoji="1" lang="zh-CN" altLang="en-US"/>
              <a:t>扩展，连接报错。</a:t>
            </a:r>
            <a:endParaRPr kumimoji="1" lang="en-US" altLang="zh-CN"/>
          </a:p>
          <a:p>
            <a:endParaRPr kumimoji="1" lang="en-US" altLang="zh-CN"/>
          </a:p>
          <a:p>
            <a:r>
              <a:rPr kumimoji="1" lang="en-US" altLang="zh-CN" b="1"/>
              <a:t>Opcode: 4bits</a:t>
            </a:r>
          </a:p>
          <a:p>
            <a:r>
              <a:rPr kumimoji="1" lang="zh-CN" altLang="en-US"/>
              <a:t>操作代码，</a:t>
            </a:r>
            <a:r>
              <a:rPr kumimoji="1" lang="en-US" altLang="zh-CN"/>
              <a:t>Opcode</a:t>
            </a:r>
            <a:r>
              <a:rPr kumimoji="1" lang="zh-CN" altLang="en-US"/>
              <a:t>的值决定了应该如何解析后续的数据载荷（</a:t>
            </a:r>
            <a:r>
              <a:rPr kumimoji="1" lang="en-US" altLang="zh-CN"/>
              <a:t>data payload)</a:t>
            </a:r>
            <a:r>
              <a:rPr kumimoji="1" lang="zh-CN" altLang="en-US"/>
              <a:t>。如果操作代码时不认识的，那么接收端应该断开连接。可选操作代码如下：</a:t>
            </a:r>
            <a:endParaRPr kumimoji="1" lang="en-US" altLang="zh-CN"/>
          </a:p>
          <a:p>
            <a:endParaRPr kumimoji="1" lang="en-US" altLang="zh-CN"/>
          </a:p>
          <a:p>
            <a:r>
              <a:rPr kumimoji="1" lang="en-US" altLang="zh-CN"/>
              <a:t>%x0 </a:t>
            </a:r>
            <a:r>
              <a:rPr kumimoji="1" lang="zh-CN" altLang="en-US"/>
              <a:t>表示一个持续帧</a:t>
            </a:r>
            <a:endParaRPr kumimoji="1" lang="en-US" altLang="zh-CN"/>
          </a:p>
          <a:p>
            <a:r>
              <a:rPr kumimoji="1" lang="en-US" altLang="zh-CN"/>
              <a:t>%x1</a:t>
            </a:r>
            <a:r>
              <a:rPr kumimoji="1" lang="zh-CN" altLang="en-US"/>
              <a:t> 表示一个文本帧</a:t>
            </a:r>
            <a:endParaRPr kumimoji="1" lang="en-US" altLang="zh-CN"/>
          </a:p>
          <a:p>
            <a:r>
              <a:rPr kumimoji="1" lang="en-US" altLang="zh-CN"/>
              <a:t>%x2</a:t>
            </a:r>
            <a:r>
              <a:rPr kumimoji="1" lang="zh-CN" altLang="en-US"/>
              <a:t> 表示一个二进制帧</a:t>
            </a:r>
            <a:endParaRPr kumimoji="1" lang="en-US" altLang="zh-CN"/>
          </a:p>
          <a:p>
            <a:r>
              <a:rPr kumimoji="1" lang="en-US" altLang="zh-CN"/>
              <a:t>%x3-7</a:t>
            </a:r>
            <a:r>
              <a:rPr kumimoji="1" lang="zh-CN" altLang="en-US"/>
              <a:t> 预留给以后的非控制帧</a:t>
            </a:r>
            <a:endParaRPr kumimoji="1" lang="en-US" altLang="zh-CN"/>
          </a:p>
          <a:p>
            <a:r>
              <a:rPr kumimoji="1" lang="en-US" altLang="zh-CN"/>
              <a:t>%x8 </a:t>
            </a:r>
            <a:r>
              <a:rPr kumimoji="1" lang="zh-CN" altLang="en-US"/>
              <a:t>表示一个连接关闭包</a:t>
            </a:r>
            <a:endParaRPr kumimoji="1" lang="en-US" altLang="zh-CN"/>
          </a:p>
          <a:p>
            <a:r>
              <a:rPr kumimoji="1" lang="en-US" altLang="zh-CN"/>
              <a:t>%x9 </a:t>
            </a:r>
            <a:r>
              <a:rPr kumimoji="1" lang="zh-CN" altLang="en-US"/>
              <a:t>表示一个</a:t>
            </a:r>
            <a:r>
              <a:rPr kumimoji="1" lang="en-US" altLang="zh-CN"/>
              <a:t>ping </a:t>
            </a:r>
            <a:r>
              <a:rPr kumimoji="1" lang="zh-CN" altLang="en-US"/>
              <a:t>包</a:t>
            </a:r>
            <a:endParaRPr kumimoji="1" lang="en-US" altLang="zh-CN"/>
          </a:p>
          <a:p>
            <a:r>
              <a:rPr kumimoji="1" lang="en-US" altLang="zh-CN"/>
              <a:t>%xA </a:t>
            </a:r>
            <a:r>
              <a:rPr kumimoji="1" lang="zh-CN" altLang="en-US"/>
              <a:t>表示一个</a:t>
            </a:r>
            <a:r>
              <a:rPr kumimoji="1" lang="en-US" altLang="zh-CN"/>
              <a:t>pong </a:t>
            </a:r>
            <a:r>
              <a:rPr kumimoji="1" lang="zh-CN" altLang="en-US"/>
              <a:t>包</a:t>
            </a:r>
            <a:endParaRPr kumimoji="1" lang="en-US" altLang="zh-CN"/>
          </a:p>
          <a:p>
            <a:r>
              <a:rPr kumimoji="1" lang="en-US" altLang="zh-CN"/>
              <a:t>%xB-F </a:t>
            </a:r>
            <a:r>
              <a:rPr kumimoji="1" lang="zh-CN" altLang="en-US"/>
              <a:t>预留给以后的控制帧</a:t>
            </a:r>
            <a:endParaRPr kumimoji="1" lang="en-US" altLang="zh-CN"/>
          </a:p>
          <a:p>
            <a:endParaRPr kumimoji="1" lang="en-US" altLang="zh-CN" b="1"/>
          </a:p>
          <a:p>
            <a:r>
              <a:rPr kumimoji="1" lang="en-US" altLang="zh-CN" b="1"/>
              <a:t>Mask: 1bit</a:t>
            </a:r>
          </a:p>
          <a:p>
            <a:r>
              <a:rPr kumimoji="1" lang="en-US" altLang="zh-CN" b="0"/>
              <a:t>mask</a:t>
            </a:r>
            <a:r>
              <a:rPr kumimoji="1" lang="zh-CN" altLang="en-US" b="0"/>
              <a:t>标志位，定义“有效负载数据”是否添加掩码。如果设置为</a:t>
            </a:r>
            <a:r>
              <a:rPr kumimoji="1" lang="en-US" altLang="zh-CN" b="0"/>
              <a:t>1</a:t>
            </a:r>
            <a:r>
              <a:rPr kumimoji="1" lang="zh-CN" altLang="en-US" b="0"/>
              <a:t>，那么掩码的键值存在于</a:t>
            </a:r>
            <a:r>
              <a:rPr kumimoji="1" lang="en-US" altLang="zh-CN" b="0"/>
              <a:t>Masking-Key</a:t>
            </a:r>
            <a:r>
              <a:rPr kumimoji="1" lang="zh-CN" altLang="en-US" b="0"/>
              <a:t>中。这个</a:t>
            </a:r>
            <a:r>
              <a:rPr kumimoji="1" lang="en-US" altLang="zh-CN" b="0"/>
              <a:t>key</a:t>
            </a:r>
            <a:r>
              <a:rPr kumimoji="1" lang="zh-CN" altLang="en-US" b="0"/>
              <a:t> 用于解码“有效负载数据”。所有从客户端发送到服务端的帧都需要设置这个</a:t>
            </a:r>
            <a:r>
              <a:rPr kumimoji="1" lang="en-US" altLang="zh-CN" b="0"/>
              <a:t>bit</a:t>
            </a:r>
            <a:r>
              <a:rPr kumimoji="1" lang="zh-CN" altLang="en-US" b="0"/>
              <a:t> 位为</a:t>
            </a:r>
            <a:r>
              <a:rPr kumimoji="1" lang="en-US" altLang="zh-CN" b="0"/>
              <a:t>1.</a:t>
            </a:r>
          </a:p>
          <a:p>
            <a:endParaRPr kumimoji="1" lang="en-US" altLang="zh-CN" b="0"/>
          </a:p>
          <a:p>
            <a:endParaRPr kumimoji="1" lang="en-US" altLang="zh-CN" b="0"/>
          </a:p>
          <a:p>
            <a:r>
              <a:rPr kumimoji="1" lang="en-US" altLang="zh-CN" b="1"/>
              <a:t>Payload length: 7bits, 7+16bits, 7+64bits</a:t>
            </a:r>
          </a:p>
          <a:p>
            <a:r>
              <a:rPr kumimoji="1" lang="zh-CN" altLang="en-US" b="0"/>
              <a:t>以字节为单位的“有效负载数据”长度，如果值为</a:t>
            </a:r>
            <a:r>
              <a:rPr kumimoji="1" lang="en-US" altLang="zh-CN" b="0"/>
              <a:t>0-125</a:t>
            </a:r>
            <a:r>
              <a:rPr kumimoji="1" lang="zh-CN" altLang="en-US" b="0"/>
              <a:t>， 那么就表示负载数据长度。如果是</a:t>
            </a:r>
            <a:r>
              <a:rPr kumimoji="1" lang="en-US" altLang="zh-CN" b="0"/>
              <a:t>126</a:t>
            </a:r>
            <a:r>
              <a:rPr kumimoji="1" lang="zh-CN" altLang="en-US" b="0"/>
              <a:t>，那么接下来的</a:t>
            </a:r>
            <a:r>
              <a:rPr kumimoji="1" lang="en-US" altLang="zh-CN" b="0"/>
              <a:t>2</a:t>
            </a:r>
            <a:r>
              <a:rPr kumimoji="1" lang="zh-CN" altLang="en-US" b="0"/>
              <a:t>个</a:t>
            </a:r>
            <a:r>
              <a:rPr kumimoji="1" lang="en-US" altLang="zh-CN" b="0"/>
              <a:t>bytes</a:t>
            </a:r>
            <a:r>
              <a:rPr kumimoji="1" lang="zh-CN" altLang="en-US" b="0"/>
              <a:t>解释为</a:t>
            </a:r>
            <a:r>
              <a:rPr kumimoji="1" lang="en-US" altLang="zh-CN" b="0"/>
              <a:t>16bit</a:t>
            </a:r>
            <a:r>
              <a:rPr kumimoji="1" lang="zh-CN" altLang="en-US" b="0"/>
              <a:t>的无符号整型作为负载数据长度。如果是</a:t>
            </a:r>
            <a:r>
              <a:rPr kumimoji="1" lang="en-US" altLang="zh-CN" b="0"/>
              <a:t>127</a:t>
            </a:r>
            <a:r>
              <a:rPr kumimoji="1" lang="zh-CN" altLang="en-US" b="0"/>
              <a:t>，那么接下来的</a:t>
            </a:r>
            <a:r>
              <a:rPr kumimoji="1" lang="en-US" altLang="zh-CN" b="0"/>
              <a:t>8</a:t>
            </a:r>
            <a:r>
              <a:rPr kumimoji="1" lang="zh-CN" altLang="en-US" b="0"/>
              <a:t>个</a:t>
            </a:r>
            <a:r>
              <a:rPr kumimoji="1" lang="en-US" altLang="zh-CN" b="0"/>
              <a:t>bytes</a:t>
            </a:r>
            <a:r>
              <a:rPr kumimoji="1" lang="zh-CN" altLang="en-US" b="0"/>
              <a:t>解释为一个</a:t>
            </a:r>
            <a:r>
              <a:rPr kumimoji="1" lang="en-US" altLang="zh-CN" b="0"/>
              <a:t>64bit</a:t>
            </a:r>
            <a:r>
              <a:rPr kumimoji="1" lang="zh-CN" altLang="en-US" b="0"/>
              <a:t>的无符号整型（最高位的</a:t>
            </a:r>
            <a:r>
              <a:rPr kumimoji="1" lang="en-US" altLang="zh-CN" b="0"/>
              <a:t>bit </a:t>
            </a:r>
            <a:r>
              <a:rPr kumimoji="1" lang="zh-CN" altLang="en-US" b="0"/>
              <a:t>必须为</a:t>
            </a:r>
            <a:r>
              <a:rPr kumimoji="1" lang="en-US" altLang="zh-CN" b="0"/>
              <a:t>0</a:t>
            </a:r>
            <a:r>
              <a:rPr kumimoji="1" lang="zh-CN" altLang="en-US" b="0"/>
              <a:t>）作为负载数据的长度。多字节长度以网络字节顺序表示。</a:t>
            </a:r>
            <a:endParaRPr kumimoji="1" lang="en-US" altLang="zh-CN" b="0"/>
          </a:p>
          <a:p>
            <a:r>
              <a:rPr kumimoji="1" lang="zh-CN" altLang="en-US" b="0"/>
              <a:t>有效负载长度是指：“扩展数据”</a:t>
            </a:r>
            <a:r>
              <a:rPr kumimoji="1" lang="en-US" altLang="zh-CN" b="0"/>
              <a:t>+</a:t>
            </a:r>
            <a:r>
              <a:rPr kumimoji="1" lang="zh-CN" altLang="en-US" b="0"/>
              <a:t>“应用数据”的长度。</a:t>
            </a:r>
            <a:endParaRPr kumimoji="1" lang="en-US" altLang="zh-CN" b="0"/>
          </a:p>
          <a:p>
            <a:endParaRPr kumimoji="1" lang="en-US" altLang="zh-CN" b="0"/>
          </a:p>
          <a:p>
            <a:endParaRPr kumimoji="1" lang="en-US" altLang="zh-CN" b="0"/>
          </a:p>
          <a:p>
            <a:r>
              <a:rPr kumimoji="1" lang="en-US" altLang="zh-CN" b="1"/>
              <a:t>Masking-Key: 0 or 4 bits</a:t>
            </a:r>
          </a:p>
          <a:p>
            <a:r>
              <a:rPr kumimoji="1" lang="zh-CN" altLang="en-US" b="0"/>
              <a:t>所有从客户端法网服务端的数据帧都已经与一个包含在这一帧中的</a:t>
            </a:r>
            <a:r>
              <a:rPr kumimoji="1" lang="en-US" altLang="zh-CN" b="0"/>
              <a:t>32bit</a:t>
            </a:r>
            <a:r>
              <a:rPr kumimoji="1" lang="zh-CN" altLang="en-US" b="0"/>
              <a:t>的掩码进行过运算。如果</a:t>
            </a:r>
            <a:r>
              <a:rPr kumimoji="1" lang="en-US" altLang="zh-CN" b="0"/>
              <a:t>mask</a:t>
            </a:r>
            <a:r>
              <a:rPr kumimoji="1" lang="zh-CN" altLang="en-US" b="0"/>
              <a:t>标志位（</a:t>
            </a:r>
            <a:r>
              <a:rPr kumimoji="1" lang="en-US" altLang="zh-CN" b="0"/>
              <a:t>1bit</a:t>
            </a:r>
            <a:r>
              <a:rPr kumimoji="1" lang="zh-CN" altLang="en-US" b="0"/>
              <a:t>）为</a:t>
            </a:r>
            <a:r>
              <a:rPr kumimoji="1" lang="en-US" altLang="zh-CN" b="0"/>
              <a:t>1</a:t>
            </a:r>
            <a:r>
              <a:rPr kumimoji="1" lang="zh-CN" altLang="en-US" b="0"/>
              <a:t>，那么这个字段就存在，否则就不存在。</a:t>
            </a:r>
            <a:endParaRPr kumimoji="1" lang="en-US" altLang="zh-CN" b="0"/>
          </a:p>
          <a:p>
            <a:endParaRPr kumimoji="1" lang="en-US" altLang="zh-CN" b="0"/>
          </a:p>
          <a:p>
            <a:r>
              <a:rPr kumimoji="1" lang="en-US" altLang="zh-CN" b="1"/>
              <a:t>Payload data: (x+y) bytes</a:t>
            </a:r>
          </a:p>
          <a:p>
            <a:r>
              <a:rPr kumimoji="1" lang="zh-CN" altLang="en-US" b="0"/>
              <a:t>“有效负载数据”是指“扩展数据”和“应用数据”</a:t>
            </a:r>
            <a:endParaRPr kumimoji="1" lang="en-US" altLang="zh-CN" b="0"/>
          </a:p>
          <a:p>
            <a:endParaRPr kumimoji="1" lang="en-US" altLang="zh-CN" b="0"/>
          </a:p>
          <a:p>
            <a:endParaRPr kumimoji="1" lang="zh-CN" altLang="en-US" b="0"/>
          </a:p>
        </p:txBody>
      </p:sp>
      <p:sp>
        <p:nvSpPr>
          <p:cNvPr id="4" name="灯片编号占位符 3"/>
          <p:cNvSpPr>
            <a:spLocks noGrp="1"/>
          </p:cNvSpPr>
          <p:nvPr>
            <p:ph type="sldNum" sz="quarter" idx="5"/>
          </p:nvPr>
        </p:nvSpPr>
        <p:spPr/>
        <p:txBody>
          <a:bodyPr/>
          <a:lstStyle/>
          <a:p>
            <a:fld id="{199E6819-CCC5-4161-A206-4C7F7844D640}" type="slidenum">
              <a:rPr lang="zh-CN" altLang="en-US" smtClean="0"/>
              <a:t>17</a:t>
            </a:fld>
            <a:endParaRPr lang="zh-CN" altLang="en-US"/>
          </a:p>
        </p:txBody>
      </p:sp>
    </p:spTree>
    <p:extLst>
      <p:ext uri="{BB962C8B-B14F-4D97-AF65-F5344CB8AC3E}">
        <p14:creationId xmlns:p14="http://schemas.microsoft.com/office/powerpoint/2010/main" val="82158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18</a:t>
            </a:fld>
            <a:endParaRPr lang="zh-CN" altLang="en-US"/>
          </a:p>
        </p:txBody>
      </p:sp>
    </p:spTree>
    <p:extLst>
      <p:ext uri="{BB962C8B-B14F-4D97-AF65-F5344CB8AC3E}">
        <p14:creationId xmlns:p14="http://schemas.microsoft.com/office/powerpoint/2010/main" val="1399440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需要注意的是：虽然</a:t>
            </a:r>
            <a:r>
              <a:rPr kumimoji="1" lang="en-US" altLang="zh-CN"/>
              <a:t>websocket</a:t>
            </a:r>
            <a:r>
              <a:rPr kumimoji="1" lang="zh-CN" altLang="en-US"/>
              <a:t>协议在建立连接时会使用</a:t>
            </a:r>
            <a:r>
              <a:rPr kumimoji="1" lang="en-US" altLang="zh-CN"/>
              <a:t>HTTP</a:t>
            </a:r>
            <a:r>
              <a:rPr kumimoji="1" lang="zh-CN" altLang="en-US"/>
              <a:t>协议，但这并不意味着</a:t>
            </a:r>
            <a:r>
              <a:rPr kumimoji="1" lang="en-US" altLang="zh-CN"/>
              <a:t>Websocket</a:t>
            </a:r>
            <a:r>
              <a:rPr kumimoji="1" lang="zh-CN" altLang="en-US"/>
              <a:t>协议是基于</a:t>
            </a:r>
            <a:r>
              <a:rPr kumimoji="1" lang="en-US" altLang="zh-CN"/>
              <a:t>HTTP</a:t>
            </a:r>
            <a:r>
              <a:rPr kumimoji="1" lang="zh-CN" altLang="en-US"/>
              <a:t>协议实现的。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r>
              <a:rPr lang="en-US" altLang="zh-CN" sz="1200" b="0" i="0" kern="1200">
                <a:solidFill>
                  <a:schemeClr val="tx1"/>
                </a:solidFill>
                <a:effectLst/>
                <a:latin typeface="+mn-lt"/>
                <a:ea typeface="+mn-ea"/>
                <a:cs typeface="+mn-cs"/>
              </a:rPr>
              <a:t>Websocket</a:t>
            </a:r>
            <a:r>
              <a:rPr lang="zh-CN" altLang="en-US" sz="1200" b="0" i="0" kern="1200">
                <a:solidFill>
                  <a:schemeClr val="tx1"/>
                </a:solidFill>
                <a:effectLst/>
                <a:latin typeface="+mn-lt"/>
                <a:ea typeface="+mn-ea"/>
                <a:cs typeface="+mn-cs"/>
              </a:rPr>
              <a:t>协议与</a:t>
            </a:r>
            <a:r>
              <a:rPr lang="en-US" altLang="zh-CN" sz="1200" b="0" i="0" kern="1200">
                <a:solidFill>
                  <a:schemeClr val="tx1"/>
                </a:solidFill>
                <a:effectLst/>
                <a:latin typeface="+mn-lt"/>
                <a:ea typeface="+mn-ea"/>
                <a:cs typeface="+mn-cs"/>
              </a:rPr>
              <a:t>Http</a:t>
            </a:r>
            <a:r>
              <a:rPr lang="zh-CN" altLang="en-US" sz="1200" b="0" i="0" kern="1200">
                <a:solidFill>
                  <a:schemeClr val="tx1"/>
                </a:solidFill>
                <a:effectLst/>
                <a:latin typeface="+mn-lt"/>
                <a:ea typeface="+mn-ea"/>
                <a:cs typeface="+mn-cs"/>
              </a:rPr>
              <a:t>协议有着本质的区别：</a:t>
            </a:r>
            <a:endParaRPr lang="en-US" altLang="zh-CN" sz="1200" b="0" i="0" kern="1200">
              <a:solidFill>
                <a:schemeClr val="tx1"/>
              </a:solidFill>
              <a:effectLst/>
              <a:latin typeface="+mn-lt"/>
              <a:ea typeface="+mn-ea"/>
              <a:cs typeface="+mn-cs"/>
            </a:endParaRPr>
          </a:p>
          <a:p>
            <a:pPr marL="228600" indent="-228600">
              <a:buAutoNum type="arabicPeriod"/>
            </a:pPr>
            <a:r>
              <a:rPr kumimoji="1" lang="zh-CN" altLang="en-US"/>
              <a:t>通信方式不同</a:t>
            </a:r>
            <a:endParaRPr kumimoji="1" lang="en-US" altLang="zh-CN"/>
          </a:p>
          <a:p>
            <a:pPr marL="0" indent="0">
              <a:buNone/>
            </a:pPr>
            <a:r>
              <a:rPr kumimoji="1" lang="en-US" altLang="zh-CN"/>
              <a:t>Websocket</a:t>
            </a:r>
            <a:r>
              <a:rPr kumimoji="1" lang="zh-CN" altLang="en-US"/>
              <a:t>是双向通信模式，客户端与服务器之间只有在握手阶段是使用</a:t>
            </a:r>
            <a:r>
              <a:rPr kumimoji="1" lang="en-US" altLang="zh-CN"/>
              <a:t>HTTP</a:t>
            </a:r>
            <a:r>
              <a:rPr kumimoji="1" lang="zh-CN" altLang="en-US"/>
              <a:t>协议“请求</a:t>
            </a:r>
            <a:r>
              <a:rPr kumimoji="1" lang="en-US" altLang="zh-CN"/>
              <a:t>-</a:t>
            </a:r>
            <a:r>
              <a:rPr kumimoji="1" lang="zh-CN" altLang="en-US"/>
              <a:t>响应”模式交互，而一旦连接建立之后的通信则使用双向模式交互。</a:t>
            </a:r>
            <a:endParaRPr kumimoji="1" lang="en-US" altLang="zh-CN"/>
          </a:p>
          <a:p>
            <a:pPr marL="0" indent="0">
              <a:buNone/>
            </a:pPr>
            <a:r>
              <a:rPr kumimoji="1" lang="zh-CN" altLang="en-US"/>
              <a:t>不论客户端还是服务端都可以随时将数据发送给对方。而</a:t>
            </a:r>
            <a:r>
              <a:rPr kumimoji="1" lang="en-US" altLang="zh-CN"/>
              <a:t>HTTP</a:t>
            </a:r>
            <a:r>
              <a:rPr kumimoji="1" lang="zh-CN" altLang="en-US"/>
              <a:t>协议则自始自终都采用“请求</a:t>
            </a:r>
            <a:r>
              <a:rPr kumimoji="1" lang="en-US" altLang="zh-CN"/>
              <a:t>-</a:t>
            </a:r>
            <a:r>
              <a:rPr kumimoji="1" lang="zh-CN" altLang="en-US"/>
              <a:t>响应”模式进行通信。也正因为如此，</a:t>
            </a:r>
            <a:r>
              <a:rPr kumimoji="1" lang="en-US" altLang="zh-CN"/>
              <a:t>HTTP</a:t>
            </a:r>
            <a:r>
              <a:rPr kumimoji="1" lang="zh-CN" altLang="en-US"/>
              <a:t>协议的通信效率没有</a:t>
            </a:r>
            <a:r>
              <a:rPr kumimoji="1" lang="en-US" altLang="zh-CN"/>
              <a:t>Websocket</a:t>
            </a:r>
            <a:r>
              <a:rPr kumimoji="1" lang="zh-CN" altLang="en-US"/>
              <a:t>高。</a:t>
            </a:r>
            <a:endParaRPr kumimoji="1" lang="en-US" altLang="zh-CN"/>
          </a:p>
          <a:p>
            <a:pPr marL="0" indent="0">
              <a:buNone/>
            </a:pPr>
            <a:r>
              <a:rPr kumimoji="1" lang="zh-CN" altLang="en-US"/>
              <a:t>毕竟</a:t>
            </a:r>
            <a:r>
              <a:rPr kumimoji="1" lang="en-US" altLang="zh-CN"/>
              <a:t>HTTP</a:t>
            </a:r>
            <a:r>
              <a:rPr kumimoji="1" lang="zh-CN" altLang="en-US"/>
              <a:t>每次请求都需要进行握手连接，需要传递的</a:t>
            </a:r>
            <a:r>
              <a:rPr kumimoji="1" lang="en-US" altLang="zh-CN"/>
              <a:t>Header</a:t>
            </a:r>
            <a:r>
              <a:rPr kumimoji="1" lang="zh-CN" altLang="en-US"/>
              <a:t>信息比较大，冗余。而</a:t>
            </a:r>
            <a:r>
              <a:rPr kumimoji="1" lang="en-US" altLang="zh-CN"/>
              <a:t>Websocket</a:t>
            </a:r>
            <a:r>
              <a:rPr kumimoji="1" lang="zh-CN" altLang="en-US"/>
              <a:t>则只需要建立一次连接，一旦建立连接，中途都是使用数据帧的方式进行数据交互。</a:t>
            </a:r>
            <a:endParaRPr kumimoji="1" lang="en-US" altLang="zh-CN"/>
          </a:p>
          <a:p>
            <a:pPr marL="0" indent="0">
              <a:buNone/>
            </a:pPr>
            <a:endParaRPr kumimoji="1" lang="en-US" altLang="zh-CN"/>
          </a:p>
          <a:p>
            <a:pPr marL="0" indent="0">
              <a:buNone/>
            </a:pPr>
            <a:r>
              <a:rPr kumimoji="1" lang="en-US" altLang="zh-CN"/>
              <a:t>2.</a:t>
            </a:r>
            <a:r>
              <a:rPr kumimoji="1" lang="zh-CN" altLang="en-US"/>
              <a:t> 协议格式不同</a:t>
            </a:r>
            <a:endParaRPr kumimoji="1" lang="en-US" altLang="zh-CN"/>
          </a:p>
          <a:p>
            <a:pPr marL="0" indent="0">
              <a:buNone/>
            </a:pPr>
            <a:r>
              <a:rPr kumimoji="1" lang="en-US" altLang="zh-CN"/>
              <a:t>Websocket</a:t>
            </a:r>
            <a:r>
              <a:rPr kumimoji="1" lang="zh-CN" altLang="en-US"/>
              <a:t>与</a:t>
            </a:r>
            <a:r>
              <a:rPr kumimoji="1" lang="en-US" altLang="zh-CN"/>
              <a:t>HTTP</a:t>
            </a:r>
            <a:r>
              <a:rPr kumimoji="1" lang="zh-CN" altLang="en-US"/>
              <a:t>的协议格式是完全不同的</a:t>
            </a:r>
            <a:endParaRPr kumimoji="1" lang="en-US" altLang="zh-CN"/>
          </a:p>
          <a:p>
            <a:pPr marL="0" indent="0">
              <a:buNone/>
            </a:pPr>
            <a:r>
              <a:rPr kumimoji="1" lang="en-US" altLang="zh-CN"/>
              <a:t>HTTP</a:t>
            </a:r>
            <a:r>
              <a:rPr kumimoji="1" lang="zh-CN" altLang="en-US"/>
              <a:t>协议比较臃肿。相对</a:t>
            </a:r>
            <a:r>
              <a:rPr kumimoji="1" lang="en-US" altLang="zh-CN"/>
              <a:t>HTTP</a:t>
            </a:r>
            <a:r>
              <a:rPr kumimoji="1" lang="zh-CN" altLang="en-US"/>
              <a:t>协议来讲，</a:t>
            </a:r>
            <a:r>
              <a:rPr kumimoji="1" lang="en-US" altLang="zh-CN"/>
              <a:t>Websocket</a:t>
            </a:r>
            <a:r>
              <a:rPr kumimoji="1" lang="zh-CN" altLang="en-US"/>
              <a:t>协议就比较轻量。对于</a:t>
            </a:r>
            <a:r>
              <a:rPr kumimoji="1" lang="en-US" altLang="zh-CN"/>
              <a:t>HTTP</a:t>
            </a:r>
            <a:r>
              <a:rPr kumimoji="1" lang="zh-CN" altLang="en-US"/>
              <a:t>协议来讲，一个数据包就是一条完整的消息；而</a:t>
            </a:r>
            <a:r>
              <a:rPr kumimoji="1" lang="en-US" altLang="zh-CN"/>
              <a:t>Websocket</a:t>
            </a:r>
            <a:r>
              <a:rPr kumimoji="1" lang="zh-CN" altLang="en-US"/>
              <a:t>客户端与服务端通信的最小单位是帧。</a:t>
            </a:r>
            <a:endParaRPr kumimoji="1" lang="en-US" altLang="zh-CN"/>
          </a:p>
          <a:p>
            <a:pPr marL="0" indent="0">
              <a:buNone/>
            </a:pPr>
            <a:r>
              <a:rPr kumimoji="1" lang="zh-CN" altLang="en-US"/>
              <a:t>由一个或多个帧组成一条完整的消息（</a:t>
            </a:r>
            <a:r>
              <a:rPr kumimoji="1" lang="en-US" altLang="zh-CN"/>
              <a:t>message</a:t>
            </a:r>
            <a:r>
              <a:rPr kumimoji="1" lang="zh-CN" altLang="en-US"/>
              <a:t>）</a:t>
            </a:r>
            <a:r>
              <a:rPr kumimoji="1" lang="en-US" altLang="zh-CN"/>
              <a:t>	</a:t>
            </a:r>
          </a:p>
          <a:p>
            <a:pPr marL="228600" indent="-228600">
              <a:buAutoNum type="arabicPeriod"/>
            </a:pPr>
            <a:endParaRPr kumimoji="1" lang="en-US" altLang="zh-CN"/>
          </a:p>
          <a:p>
            <a:pPr marL="0" indent="0">
              <a:buNone/>
            </a:pPr>
            <a:r>
              <a:rPr kumimoji="1" lang="zh-CN" altLang="en-US"/>
              <a:t>虽然两者协议是不同的，但是“</a:t>
            </a:r>
            <a:r>
              <a:rPr kumimoji="1" lang="en-US" altLang="zh-CN"/>
              <a:t>Websocket</a:t>
            </a:r>
            <a:r>
              <a:rPr kumimoji="1" lang="zh-CN" altLang="en-US"/>
              <a:t>也是设计为通过</a:t>
            </a:r>
            <a:r>
              <a:rPr kumimoji="1" lang="en-US" altLang="zh-CN"/>
              <a:t>80</a:t>
            </a:r>
            <a:r>
              <a:rPr kumimoji="1" lang="zh-CN" altLang="en-US"/>
              <a:t>和</a:t>
            </a:r>
            <a:r>
              <a:rPr kumimoji="1" lang="en-US" altLang="zh-CN"/>
              <a:t>443</a:t>
            </a:r>
            <a:r>
              <a:rPr kumimoji="1" lang="zh-CN" altLang="en-US"/>
              <a:t>端口工作，以及支持</a:t>
            </a:r>
            <a:r>
              <a:rPr kumimoji="1" lang="en-US" altLang="zh-CN"/>
              <a:t>HTTP</a:t>
            </a:r>
            <a:r>
              <a:rPr kumimoji="1" lang="zh-CN" altLang="en-US"/>
              <a:t>代理和中介”，从而使其与</a:t>
            </a:r>
            <a:r>
              <a:rPr kumimoji="1" lang="en-US" altLang="zh-CN"/>
              <a:t>HTTP</a:t>
            </a:r>
            <a:r>
              <a:rPr kumimoji="1" lang="zh-CN" altLang="en-US"/>
              <a:t>兼容。</a:t>
            </a:r>
            <a:endParaRPr kumimoji="1" lang="en-US" altLang="zh-CN"/>
          </a:p>
          <a:p>
            <a:pPr marL="0" indent="0">
              <a:buNone/>
            </a:pPr>
            <a:r>
              <a:rPr kumimoji="1" lang="zh-CN" altLang="en-US"/>
              <a:t>为了实现兼容性，</a:t>
            </a:r>
            <a:r>
              <a:rPr kumimoji="1" lang="en-US" altLang="zh-CN"/>
              <a:t>Websocket</a:t>
            </a:r>
            <a:r>
              <a:rPr kumimoji="1" lang="zh-CN" altLang="en-US"/>
              <a:t>握手时使用了</a:t>
            </a:r>
            <a:r>
              <a:rPr kumimoji="1" lang="en-US" altLang="zh-CN"/>
              <a:t>HTTP</a:t>
            </a:r>
            <a:r>
              <a:rPr kumimoji="1" lang="zh-CN" altLang="en-US"/>
              <a:t> </a:t>
            </a:r>
            <a:r>
              <a:rPr kumimoji="1" lang="en-US" altLang="zh-CN"/>
              <a:t>Upgrade</a:t>
            </a:r>
            <a:r>
              <a:rPr kumimoji="1" lang="zh-CN" altLang="en-US"/>
              <a:t>头从</a:t>
            </a:r>
            <a:r>
              <a:rPr kumimoji="1" lang="en-US" altLang="zh-CN"/>
              <a:t>HTTP</a:t>
            </a:r>
            <a:r>
              <a:rPr kumimoji="1" lang="zh-CN" altLang="en-US"/>
              <a:t>协议更改为</a:t>
            </a:r>
            <a:r>
              <a:rPr kumimoji="1" lang="en-US" altLang="zh-CN"/>
              <a:t>Websocket</a:t>
            </a:r>
            <a:r>
              <a:rPr kumimoji="1" lang="zh-CN" altLang="en-US"/>
              <a:t>协议。</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20</a:t>
            </a:fld>
            <a:endParaRPr lang="zh-CN" altLang="en-US"/>
          </a:p>
        </p:txBody>
      </p:sp>
    </p:spTree>
    <p:extLst>
      <p:ext uri="{BB962C8B-B14F-4D97-AF65-F5344CB8AC3E}">
        <p14:creationId xmlns:p14="http://schemas.microsoft.com/office/powerpoint/2010/main" val="1020975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通过这两个图的对比可以看出，相对于传统的</a:t>
            </a:r>
            <a:r>
              <a:rPr lang="en-US" altLang="zh-CN"/>
              <a:t>HTTP</a:t>
            </a:r>
            <a:r>
              <a:rPr lang="zh-CN" altLang="en-US"/>
              <a:t>每次请求</a:t>
            </a:r>
            <a:r>
              <a:rPr lang="en-US" altLang="zh-CN"/>
              <a:t>-</a:t>
            </a:r>
            <a:r>
              <a:rPr lang="zh-CN" altLang="en-US"/>
              <a:t>应答都需要客户端与服务器建立连接的模式，</a:t>
            </a:r>
            <a:r>
              <a:rPr lang="en-US" altLang="zh-CN" err="1"/>
              <a:t>Websocket</a:t>
            </a:r>
            <a:r>
              <a:rPr lang="zh-CN" altLang="en-US"/>
              <a:t>是类似 </a:t>
            </a:r>
            <a:r>
              <a:rPr lang="en-US" altLang="zh-CN"/>
              <a:t>Socket </a:t>
            </a:r>
            <a:r>
              <a:rPr lang="zh-CN" altLang="en-US"/>
              <a:t>的</a:t>
            </a:r>
            <a:r>
              <a:rPr lang="en-US" altLang="zh-CN"/>
              <a:t>TCP</a:t>
            </a:r>
            <a:r>
              <a:rPr lang="zh-CN" altLang="en-US"/>
              <a:t>长连接的通讯模式，一旦 </a:t>
            </a:r>
            <a:r>
              <a:rPr lang="en-US" altLang="zh-CN" err="1"/>
              <a:t>Websocket</a:t>
            </a:r>
            <a:r>
              <a:rPr lang="zh-CN" altLang="en-US"/>
              <a:t>连接建立后，后续数据都以</a:t>
            </a:r>
            <a:r>
              <a:rPr lang="en-US" altLang="zh-CN"/>
              <a:t>【</a:t>
            </a:r>
            <a:r>
              <a:rPr lang="zh-CN" altLang="en-US"/>
              <a:t>桢</a:t>
            </a:r>
            <a:r>
              <a:rPr lang="en-US" altLang="zh-CN"/>
              <a:t>】</a:t>
            </a:r>
            <a:r>
              <a:rPr lang="zh-CN" altLang="en-US"/>
              <a:t>序列的形式传输。</a:t>
            </a:r>
            <a:endParaRPr lang="en-US" altLang="zh-CN"/>
          </a:p>
          <a:p>
            <a:r>
              <a:rPr lang="zh-CN" altLang="en-US"/>
              <a:t>在客户端断开 </a:t>
            </a:r>
            <a:r>
              <a:rPr lang="en-US" altLang="zh-CN" err="1"/>
              <a:t>Websocket</a:t>
            </a:r>
            <a:r>
              <a:rPr lang="zh-CN" altLang="en-US"/>
              <a:t>连接或</a:t>
            </a:r>
            <a:r>
              <a:rPr lang="en-US" altLang="zh-CN"/>
              <a:t>Server</a:t>
            </a:r>
            <a:r>
              <a:rPr lang="zh-CN" altLang="en-US"/>
              <a:t>端断掉连接前，不需要客户端和服务端重新发起连接请求。</a:t>
            </a:r>
            <a:endParaRPr lang="en-US" altLang="zh-CN"/>
          </a:p>
          <a:p>
            <a:r>
              <a:rPr lang="zh-CN" altLang="en-US"/>
              <a:t>在海量并发及客户端与服务器交互负载流量大的情况下，极大的节省了网络带宽资源的消耗，有明显的性能优势，且客户端发送和接收消息是在同一个持久连接上发起，实时性优势明显。</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21</a:t>
            </a:fld>
            <a:endParaRPr lang="zh-CN" altLang="en-US"/>
          </a:p>
        </p:txBody>
      </p:sp>
    </p:spTree>
    <p:extLst>
      <p:ext uri="{BB962C8B-B14F-4D97-AF65-F5344CB8AC3E}">
        <p14:creationId xmlns:p14="http://schemas.microsoft.com/office/powerpoint/2010/main" val="128553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a:p>
            <a:r>
              <a:rPr kumimoji="1" lang="en-US" altLang="zh-CN"/>
              <a:t>Websocket.send(data);</a:t>
            </a:r>
            <a:r>
              <a:rPr kumimoji="1" lang="zh-CN" altLang="en-US"/>
              <a:t>向服务器发送数据，将需要通过</a:t>
            </a:r>
            <a:r>
              <a:rPr kumimoji="1" lang="en-US" altLang="zh-CN"/>
              <a:t>Websocket</a:t>
            </a:r>
            <a:r>
              <a:rPr kumimoji="1" lang="zh-CN" altLang="en-US"/>
              <a:t>连接传输至服务器的数据排入队列，并根据所需要传输的数据字节大小来增加属性 </a:t>
            </a:r>
            <a:r>
              <a:rPr kumimoji="1" lang="en-US" altLang="zh-CN"/>
              <a:t>bufferedAmount</a:t>
            </a:r>
            <a:r>
              <a:rPr kumimoji="1" lang="zh-CN" altLang="en-US"/>
              <a:t> 的值。若数据无法传输（例如缓存区已满）套接字会自动关闭。</a:t>
            </a:r>
            <a:endParaRPr kumimoji="1" lang="en-US" altLang="zh-CN"/>
          </a:p>
          <a:p>
            <a:endParaRPr kumimoji="1" lang="en-US" altLang="zh-CN"/>
          </a:p>
          <a:p>
            <a:r>
              <a:rPr kumimoji="1" lang="zh-CN" altLang="en-US"/>
              <a:t>参数</a:t>
            </a:r>
            <a:r>
              <a:rPr kumimoji="1" lang="en-US" altLang="zh-CN"/>
              <a:t>data</a:t>
            </a:r>
            <a:r>
              <a:rPr kumimoji="1" lang="zh-CN" altLang="en-US"/>
              <a:t>必须为如下几种类型：</a:t>
            </a:r>
            <a:endParaRPr kumimoji="1" lang="en-US" altLang="zh-CN"/>
          </a:p>
          <a:p>
            <a:pPr marL="171450" indent="-171450">
              <a:buFont typeface="Arial" panose="020B0604020202020204" pitchFamily="34" charset="0"/>
              <a:buChar char="•"/>
            </a:pPr>
            <a:r>
              <a:rPr kumimoji="1" lang="en-US" altLang="zh-CN"/>
              <a:t>USVString</a:t>
            </a:r>
            <a:r>
              <a:rPr kumimoji="1" lang="zh-CN" altLang="en-US"/>
              <a:t>： 文本字符串。字符串将以</a:t>
            </a:r>
            <a:r>
              <a:rPr kumimoji="1" lang="en-US" altLang="zh-CN"/>
              <a:t>utf-8</a:t>
            </a:r>
            <a:r>
              <a:rPr kumimoji="1" lang="zh-CN" altLang="en-US"/>
              <a:t>格式添加到缓冲区。并且属性</a:t>
            </a:r>
            <a:r>
              <a:rPr kumimoji="1" lang="en-US" altLang="zh-CN"/>
              <a:t> bufferedAmount </a:t>
            </a:r>
            <a:r>
              <a:rPr kumimoji="1" lang="zh-CN" altLang="en-US"/>
              <a:t>将加上该字符串以 </a:t>
            </a:r>
            <a:r>
              <a:rPr kumimoji="1" lang="en-US" altLang="zh-CN"/>
              <a:t>utf-8</a:t>
            </a:r>
            <a:r>
              <a:rPr kumimoji="1" lang="zh-CN" altLang="en-US"/>
              <a:t>格式编码的字节数的值。</a:t>
            </a:r>
            <a:endParaRPr kumimoji="1" lang="en-US" altLang="zh-CN"/>
          </a:p>
          <a:p>
            <a:pPr marL="171450" indent="-171450">
              <a:buFont typeface="Arial" panose="020B0604020202020204" pitchFamily="34" charset="0"/>
              <a:buChar char="•"/>
            </a:pPr>
            <a:r>
              <a:rPr kumimoji="1" lang="en-US" altLang="zh-CN"/>
              <a:t>ArrayBuffer</a:t>
            </a:r>
            <a:r>
              <a:rPr kumimoji="1" lang="zh-CN" altLang="en-US"/>
              <a:t>：您可以使用过一个由类型的数组对象发送底层二进制数据</a:t>
            </a:r>
            <a:endParaRPr kumimoji="1" lang="en-US" altLang="zh-CN"/>
          </a:p>
          <a:p>
            <a:pPr marL="171450" indent="-171450">
              <a:buFont typeface="Arial" panose="020B0604020202020204" pitchFamily="34" charset="0"/>
              <a:buChar char="•"/>
            </a:pPr>
            <a:r>
              <a:rPr kumimoji="1" lang="en-US" altLang="zh-CN"/>
              <a:t>Blob</a:t>
            </a:r>
            <a:r>
              <a:rPr kumimoji="1" lang="zh-CN" altLang="en-US"/>
              <a:t>：</a:t>
            </a:r>
            <a:r>
              <a:rPr kumimoji="1" lang="en-US" altLang="zh-CN"/>
              <a:t>Blob</a:t>
            </a:r>
            <a:r>
              <a:rPr kumimoji="1" lang="zh-CN" altLang="en-US"/>
              <a:t>类型将队列</a:t>
            </a:r>
            <a:r>
              <a:rPr kumimoji="1" lang="en-US" altLang="zh-CN"/>
              <a:t>blob</a:t>
            </a:r>
            <a:r>
              <a:rPr kumimoji="1" lang="zh-CN" altLang="en-US"/>
              <a:t>中的原始数据以二进制传输</a:t>
            </a:r>
            <a:endParaRPr kumimoji="1" lang="en-US" altLang="zh-CN"/>
          </a:p>
          <a:p>
            <a:pPr marL="171450" indent="-171450">
              <a:buFont typeface="Arial" panose="020B0604020202020204" pitchFamily="34" charset="0"/>
              <a:buChar char="•"/>
            </a:pPr>
            <a:r>
              <a:rPr kumimoji="1" lang="en-US" altLang="zh-CN"/>
              <a:t>ArrayBufferView</a:t>
            </a:r>
            <a:r>
              <a:rPr kumimoji="1" lang="zh-CN" altLang="en-US"/>
              <a:t>：以二进制帧的形式发送任何</a:t>
            </a:r>
            <a:r>
              <a:rPr kumimoji="1" lang="en-US" altLang="zh-CN"/>
              <a:t>Javascript</a:t>
            </a:r>
            <a:r>
              <a:rPr kumimoji="1" lang="zh-CN" altLang="en-US"/>
              <a:t>类数组对象。</a:t>
            </a:r>
            <a:endParaRPr kumimoji="1" lang="en-US" altLang="zh-CN"/>
          </a:p>
          <a:p>
            <a:pPr marL="171450" indent="-171450">
              <a:buFont typeface="Arial" panose="020B0604020202020204" pitchFamily="34" charset="0"/>
              <a:buChar char="•"/>
            </a:pPr>
            <a:endParaRPr kumimoji="1" lang="en-US" altLang="zh-CN"/>
          </a:p>
          <a:p>
            <a:pPr marL="171450" indent="-171450">
              <a:buFont typeface="Arial" panose="020B0604020202020204" pitchFamily="34" charset="0"/>
              <a:buChar char="•"/>
            </a:pPr>
            <a:endParaRPr kumimoji="1" lang="en-US" altLang="zh-CN"/>
          </a:p>
          <a:p>
            <a:pPr marL="0" indent="0">
              <a:buFont typeface="Arial" panose="020B0604020202020204" pitchFamily="34" charset="0"/>
              <a:buNone/>
            </a:pPr>
            <a:r>
              <a:rPr kumimoji="1" lang="en-US" altLang="zh-CN"/>
              <a:t>Websocket.close([code[, reason]])</a:t>
            </a:r>
          </a:p>
          <a:p>
            <a:pPr marL="171450" indent="-171450">
              <a:buFont typeface="Arial" panose="020B0604020202020204" pitchFamily="34" charset="0"/>
              <a:buChar char="•"/>
            </a:pPr>
            <a:r>
              <a:rPr kumimoji="1" lang="en-US" altLang="zh-CN"/>
              <a:t>Code: </a:t>
            </a:r>
            <a:r>
              <a:rPr kumimoji="1" lang="zh-CN" altLang="en-US"/>
              <a:t>可选，为一个数字状态码，它解释了连接关闭的原因。如果没有传递这个参数，默认使用 </a:t>
            </a:r>
            <a:r>
              <a:rPr kumimoji="1" lang="en-US" altLang="zh-CN"/>
              <a:t>1005.</a:t>
            </a:r>
          </a:p>
          <a:p>
            <a:pPr marL="171450" indent="-171450">
              <a:buFont typeface="Arial" panose="020B0604020202020204" pitchFamily="34" charset="0"/>
              <a:buChar char="•"/>
            </a:pPr>
            <a:r>
              <a:rPr kumimoji="1" lang="en-US" altLang="zh-CN"/>
              <a:t>Reason</a:t>
            </a:r>
            <a:r>
              <a:rPr kumimoji="1" lang="zh-CN" altLang="en-US"/>
              <a:t>：可选，一个人类刻度的字符串，它解释了连接关闭的原因，这个</a:t>
            </a:r>
            <a:r>
              <a:rPr kumimoji="1" lang="en-US" altLang="zh-CN"/>
              <a:t>utf-8</a:t>
            </a:r>
            <a:r>
              <a:rPr kumimoji="1" lang="zh-CN" altLang="en-US"/>
              <a:t>编码的字符串不能超过</a:t>
            </a:r>
            <a:r>
              <a:rPr kumimoji="1" lang="en-US" altLang="zh-CN"/>
              <a:t>123</a:t>
            </a:r>
            <a:r>
              <a:rPr kumimoji="1" lang="zh-CN" altLang="en-US"/>
              <a:t>个字节。</a:t>
            </a:r>
            <a:endParaRPr kumimoji="1" lang="en-US" altLang="zh-CN"/>
          </a:p>
          <a:p>
            <a:pPr marL="0" indent="0">
              <a:buFont typeface="Arial" panose="020B0604020202020204" pitchFamily="34" charset="0"/>
              <a:buNone/>
            </a:pPr>
            <a:endParaRPr kumimoji="1" lang="en-US" altLang="zh-CN"/>
          </a:p>
          <a:p>
            <a:pPr marL="0" indent="0">
              <a:buFont typeface="Arial" panose="020B0604020202020204" pitchFamily="34" charset="0"/>
              <a:buNone/>
            </a:pPr>
            <a:endParaRPr kumimoji="1" lang="en-US" altLang="zh-CN"/>
          </a:p>
          <a:p>
            <a:pPr marL="0" indent="0">
              <a:buFont typeface="Arial" panose="020B0604020202020204" pitchFamily="34" charset="0"/>
              <a:buNone/>
            </a:pPr>
            <a:endParaRPr kumimoji="1" lang="en-US" altLang="zh-CN"/>
          </a:p>
          <a:p>
            <a:pPr marL="0" indent="0">
              <a:buFont typeface="Arial" panose="020B0604020202020204" pitchFamily="34" charset="0"/>
              <a:buNone/>
            </a:pPr>
            <a:endParaRPr kumimoji="1" lang="en-US" altLang="zh-CN"/>
          </a:p>
          <a:p>
            <a:pPr marL="0" indent="0">
              <a:buFont typeface="Arial" panose="020B0604020202020204" pitchFamily="34" charset="0"/>
              <a:buNone/>
            </a:pPr>
            <a:endParaRPr kumimoji="1" lang="en-US" altLang="zh-CN"/>
          </a:p>
        </p:txBody>
      </p:sp>
      <p:sp>
        <p:nvSpPr>
          <p:cNvPr id="4" name="灯片编号占位符 3"/>
          <p:cNvSpPr>
            <a:spLocks noGrp="1"/>
          </p:cNvSpPr>
          <p:nvPr>
            <p:ph type="sldNum" sz="quarter" idx="5"/>
          </p:nvPr>
        </p:nvSpPr>
        <p:spPr/>
        <p:txBody>
          <a:bodyPr/>
          <a:lstStyle/>
          <a:p>
            <a:fld id="{199E6819-CCC5-4161-A206-4C7F7844D640}" type="slidenum">
              <a:rPr lang="zh-CN" altLang="en-US" smtClean="0"/>
              <a:t>22</a:t>
            </a:fld>
            <a:endParaRPr lang="zh-CN" altLang="en-US"/>
          </a:p>
        </p:txBody>
      </p:sp>
    </p:spTree>
    <p:extLst>
      <p:ext uri="{BB962C8B-B14F-4D97-AF65-F5344CB8AC3E}">
        <p14:creationId xmlns:p14="http://schemas.microsoft.com/office/powerpoint/2010/main" val="23051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23</a:t>
            </a:fld>
            <a:endParaRPr lang="zh-CN" altLang="en-US"/>
          </a:p>
        </p:txBody>
      </p:sp>
    </p:spTree>
    <p:extLst>
      <p:ext uri="{BB962C8B-B14F-4D97-AF65-F5344CB8AC3E}">
        <p14:creationId xmlns:p14="http://schemas.microsoft.com/office/powerpoint/2010/main" val="224278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Ajax</a:t>
            </a:r>
            <a:r>
              <a:rPr lang="zh-CN" altLang="en-US"/>
              <a:t>短轮询这种方式实现的即时通信，本质上还是浏览器发送</a:t>
            </a:r>
            <a:r>
              <a:rPr lang="en-US" altLang="zh-CN"/>
              <a:t>HTTP</a:t>
            </a:r>
            <a:r>
              <a:rPr lang="zh-CN" altLang="en-US"/>
              <a:t>请求，服务器端接收到请求并响应的一个过程。通过让客户端不断的进行请求，使得客户端能够模拟实时收到服务器端数据变化。</a:t>
            </a:r>
            <a:endParaRPr lang="en-US" altLang="zh-CN"/>
          </a:p>
          <a:p>
            <a:endParaRPr lang="en-US" altLang="zh-CN"/>
          </a:p>
          <a:p>
            <a:r>
              <a:rPr lang="zh-CN" altLang="en-US" b="1"/>
              <a:t>这种方式的优缺点：</a:t>
            </a:r>
            <a:endParaRPr lang="en-US" altLang="zh-CN" b="1"/>
          </a:p>
          <a:p>
            <a:r>
              <a:rPr lang="zh-CN" altLang="en-US"/>
              <a:t>优点是：简单，易于理解，实现技术难点较低。</a:t>
            </a:r>
            <a:endParaRPr lang="en-US" altLang="zh-CN"/>
          </a:p>
          <a:p>
            <a:r>
              <a:rPr lang="zh-CN" altLang="en-US"/>
              <a:t>缺点是：客户端需要不断的进行请求，增加了服务器的请求压力。客户端越多服务器的压力就越大。</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4</a:t>
            </a:fld>
            <a:endParaRPr lang="zh-CN" altLang="en-US"/>
          </a:p>
        </p:txBody>
      </p:sp>
    </p:spTree>
    <p:extLst>
      <p:ext uri="{BB962C8B-B14F-4D97-AF65-F5344CB8AC3E}">
        <p14:creationId xmlns:p14="http://schemas.microsoft.com/office/powerpoint/2010/main" val="4064580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24</a:t>
            </a:fld>
            <a:endParaRPr lang="zh-CN" altLang="en-US"/>
          </a:p>
        </p:txBody>
      </p:sp>
    </p:spTree>
    <p:extLst>
      <p:ext uri="{BB962C8B-B14F-4D97-AF65-F5344CB8AC3E}">
        <p14:creationId xmlns:p14="http://schemas.microsoft.com/office/powerpoint/2010/main" val="3746141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25</a:t>
            </a:fld>
            <a:endParaRPr lang="zh-CN" altLang="en-US"/>
          </a:p>
        </p:txBody>
      </p:sp>
    </p:spTree>
    <p:extLst>
      <p:ext uri="{BB962C8B-B14F-4D97-AF65-F5344CB8AC3E}">
        <p14:creationId xmlns:p14="http://schemas.microsoft.com/office/powerpoint/2010/main" val="327853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http://nginx.org/en/docs/http/websocket.html</a:t>
            </a:r>
          </a:p>
          <a:p>
            <a:r>
              <a:rPr kumimoji="1" lang="en-US" altLang="zh-CN"/>
              <a:t>https://developer.mozilla.org/en-US/docs/Web/HTTP/Protocol_upgrade_mechanism</a:t>
            </a:r>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27</a:t>
            </a:fld>
            <a:endParaRPr lang="zh-CN" altLang="en-US"/>
          </a:p>
        </p:txBody>
      </p:sp>
    </p:spTree>
    <p:extLst>
      <p:ext uri="{BB962C8B-B14F-4D97-AF65-F5344CB8AC3E}">
        <p14:creationId xmlns:p14="http://schemas.microsoft.com/office/powerpoint/2010/main" val="3665060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a:solidFill>
                  <a:schemeClr val="tx1"/>
                </a:solidFill>
                <a:effectLst/>
                <a:latin typeface="+mn-lt"/>
                <a:ea typeface="+mn-ea"/>
                <a:cs typeface="+mn-cs"/>
              </a:rPr>
              <a:t>应用层维护心跳好处</a:t>
            </a:r>
          </a:p>
          <a:p>
            <a:r>
              <a:rPr lang="zh-CN" altLang="en-US" sz="1200" b="0" i="0" kern="1200">
                <a:solidFill>
                  <a:schemeClr val="tx1"/>
                </a:solidFill>
                <a:effectLst/>
                <a:latin typeface="+mn-lt"/>
                <a:ea typeface="+mn-ea"/>
                <a:cs typeface="+mn-cs"/>
              </a:rPr>
              <a:t>应用层维护心跳的好处自然是能够及时发现链路故障问题，尽早地建立新的连接进行故障转移。</a:t>
            </a:r>
          </a:p>
          <a:p>
            <a:r>
              <a:rPr lang="zh-CN" altLang="en-US" sz="1200" b="0" i="0" kern="1200">
                <a:solidFill>
                  <a:schemeClr val="tx1"/>
                </a:solidFill>
                <a:effectLst/>
                <a:latin typeface="+mn-lt"/>
                <a:ea typeface="+mn-ea"/>
                <a:cs typeface="+mn-cs"/>
              </a:rPr>
              <a:t>比如客户端每隔</a:t>
            </a:r>
            <a:r>
              <a:rPr lang="en-US" altLang="zh-CN" sz="1200" b="0" i="0" kern="1200">
                <a:solidFill>
                  <a:schemeClr val="tx1"/>
                </a:solidFill>
                <a:effectLst/>
                <a:latin typeface="+mn-lt"/>
                <a:ea typeface="+mn-ea"/>
                <a:cs typeface="+mn-cs"/>
              </a:rPr>
              <a:t>3s</a:t>
            </a:r>
            <a:r>
              <a:rPr lang="zh-CN" altLang="en-US" sz="1200" b="0" i="0" kern="1200">
                <a:solidFill>
                  <a:schemeClr val="tx1"/>
                </a:solidFill>
                <a:effectLst/>
                <a:latin typeface="+mn-lt"/>
                <a:ea typeface="+mn-ea"/>
                <a:cs typeface="+mn-cs"/>
              </a:rPr>
              <a:t>通过长连接通道发送一个心跳请求到服务端，连续失败</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次就断开连接。这样算下来最长</a:t>
            </a:r>
            <a:r>
              <a:rPr lang="en-US" altLang="zh-CN" sz="1200" b="0" i="0" kern="1200">
                <a:solidFill>
                  <a:schemeClr val="tx1"/>
                </a:solidFill>
                <a:effectLst/>
                <a:latin typeface="+mn-lt"/>
                <a:ea typeface="+mn-ea"/>
                <a:cs typeface="+mn-cs"/>
              </a:rPr>
              <a:t>15s</a:t>
            </a:r>
            <a:r>
              <a:rPr lang="zh-CN" altLang="en-US" sz="1200" b="0" i="0" kern="1200">
                <a:solidFill>
                  <a:schemeClr val="tx1"/>
                </a:solidFill>
                <a:effectLst/>
                <a:latin typeface="+mn-lt"/>
                <a:ea typeface="+mn-ea"/>
                <a:cs typeface="+mn-cs"/>
              </a:rPr>
              <a:t>就能发现连接已经不可用，</a:t>
            </a:r>
            <a:r>
              <a:rPr lang="zh-CN" altLang="en-US" sz="1200" b="1" i="0" kern="1200">
                <a:solidFill>
                  <a:schemeClr val="tx1"/>
                </a:solidFill>
                <a:effectLst/>
                <a:latin typeface="+mn-lt"/>
                <a:ea typeface="+mn-ea"/>
                <a:cs typeface="+mn-cs"/>
              </a:rPr>
              <a:t>一旦连接不可用，可以重连，也可以做其他的</a:t>
            </a:r>
            <a:r>
              <a:rPr lang="en-US" altLang="zh-CN" sz="1200" b="1" i="0" kern="1200">
                <a:solidFill>
                  <a:schemeClr val="tx1"/>
                </a:solidFill>
                <a:effectLst/>
                <a:latin typeface="+mn-lt"/>
                <a:ea typeface="+mn-ea"/>
                <a:cs typeface="+mn-cs"/>
              </a:rPr>
              <a:t>failover</a:t>
            </a:r>
            <a:r>
              <a:rPr lang="zh-CN" altLang="en-US" sz="1200" b="1" i="0" kern="1200">
                <a:solidFill>
                  <a:schemeClr val="tx1"/>
                </a:solidFill>
                <a:effectLst/>
                <a:latin typeface="+mn-lt"/>
                <a:ea typeface="+mn-ea"/>
                <a:cs typeface="+mn-cs"/>
              </a:rPr>
              <a:t>处理，比如请求其他服务器</a:t>
            </a:r>
            <a:r>
              <a:rPr lang="zh-CN" altLang="en-US"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比如某台服务器因为某些原因导致负载超高，</a:t>
            </a:r>
            <a:r>
              <a:rPr lang="en-US" altLang="zh-CN" sz="1200" b="0" i="0" kern="1200">
                <a:solidFill>
                  <a:schemeClr val="tx1"/>
                </a:solidFill>
                <a:effectLst/>
                <a:latin typeface="+mn-lt"/>
                <a:ea typeface="+mn-ea"/>
                <a:cs typeface="+mn-cs"/>
              </a:rPr>
              <a:t>CPU</a:t>
            </a:r>
            <a:r>
              <a:rPr lang="zh-CN" altLang="en-US" sz="1200" b="0" i="0" kern="1200">
                <a:solidFill>
                  <a:schemeClr val="tx1"/>
                </a:solidFill>
                <a:effectLst/>
                <a:latin typeface="+mn-lt"/>
                <a:ea typeface="+mn-ea"/>
                <a:cs typeface="+mn-cs"/>
              </a:rPr>
              <a:t>飙高，或者线程池打满等等，无法响应任何业务请求，如果使用</a:t>
            </a:r>
            <a:r>
              <a:rPr lang="en-US" altLang="zh-CN" sz="1200" b="0" i="0" kern="1200">
                <a:solidFill>
                  <a:schemeClr val="tx1"/>
                </a:solidFill>
                <a:effectLst/>
                <a:latin typeface="+mn-lt"/>
                <a:ea typeface="+mn-ea"/>
                <a:cs typeface="+mn-cs"/>
              </a:rPr>
              <a:t>TCP</a:t>
            </a:r>
            <a:r>
              <a:rPr lang="zh-CN" altLang="en-US" sz="1200" b="0" i="0" kern="1200">
                <a:solidFill>
                  <a:schemeClr val="tx1"/>
                </a:solidFill>
                <a:effectLst/>
                <a:latin typeface="+mn-lt"/>
                <a:ea typeface="+mn-ea"/>
                <a:cs typeface="+mn-cs"/>
              </a:rPr>
              <a:t>自身的机制无法发现任何问题，然而对客户端而言，这时的最好选择就是断连后重新连接其他服务器，而不是一直认为当前服务器是可用状态，向当前服务器发送一些必然会失败的请求。</a:t>
            </a:r>
          </a:p>
          <a:p>
            <a:br>
              <a:rPr lang="zh-CN" altLang="en-US"/>
            </a:br>
            <a:endParaRPr lang="en-US" altLang="zh-CN"/>
          </a:p>
          <a:p>
            <a:r>
              <a:rPr kumimoji="1" lang="en-US" altLang="zh-CN"/>
              <a:t>https://www.xncoding.com/2017/05/03/web/websocket.html</a:t>
            </a:r>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28</a:t>
            </a:fld>
            <a:endParaRPr lang="zh-CN" altLang="en-US"/>
          </a:p>
        </p:txBody>
      </p:sp>
    </p:spTree>
    <p:extLst>
      <p:ext uri="{BB962C8B-B14F-4D97-AF65-F5344CB8AC3E}">
        <p14:creationId xmlns:p14="http://schemas.microsoft.com/office/powerpoint/2010/main" val="222440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其实就是我们可以在服务端可以获取到的数据地方。</a:t>
            </a:r>
            <a:endParaRPr kumimoji="1" lang="en-US" altLang="zh-CN"/>
          </a:p>
          <a:p>
            <a:r>
              <a:rPr kumimoji="1" lang="zh-CN" altLang="en-US"/>
              <a:t>其中可以获取且可以被开发人员控制的字段大致就是上面这几种情况。</a:t>
            </a:r>
            <a:endParaRPr kumimoji="1" lang="en-US" altLang="zh-CN"/>
          </a:p>
          <a:p>
            <a:endParaRPr kumimoji="1" lang="en-US" altLang="zh-CN"/>
          </a:p>
          <a:p>
            <a:pPr marL="228600" indent="-228600">
              <a:buAutoNum type="arabicPeriod"/>
            </a:pPr>
            <a:r>
              <a:rPr kumimoji="1" lang="zh-CN" altLang="en-US"/>
              <a:t>可以将参数拼接在</a:t>
            </a:r>
            <a:r>
              <a:rPr kumimoji="1" lang="en-US" altLang="zh-CN"/>
              <a:t>QueryString </a:t>
            </a:r>
            <a:r>
              <a:rPr kumimoji="1" lang="zh-CN" altLang="en-US"/>
              <a:t>中，服务端在接收到请求后，解析</a:t>
            </a:r>
            <a:r>
              <a:rPr kumimoji="1" lang="en-US" altLang="zh-CN"/>
              <a:t>QueryString</a:t>
            </a:r>
            <a:r>
              <a:rPr kumimoji="1" lang="zh-CN" altLang="en-US"/>
              <a:t>就可以。</a:t>
            </a:r>
            <a:endParaRPr kumimoji="1" lang="en-US" altLang="zh-CN"/>
          </a:p>
          <a:p>
            <a:pPr marL="228600" indent="-228600">
              <a:buAutoNum type="arabicPeriod"/>
            </a:pPr>
            <a:r>
              <a:rPr kumimoji="1" lang="en-US" altLang="zh-CN"/>
              <a:t>Sec-Websocket-Protocl </a:t>
            </a:r>
            <a:r>
              <a:rPr kumimoji="1" lang="zh-CN" altLang="en-US"/>
              <a:t>这是一种</a:t>
            </a:r>
            <a:r>
              <a:rPr kumimoji="1" lang="en-US" altLang="zh-CN"/>
              <a:t> hack</a:t>
            </a:r>
            <a:r>
              <a:rPr kumimoji="1" lang="zh-CN" altLang="en-US"/>
              <a:t> 方式。本身</a:t>
            </a:r>
            <a:r>
              <a:rPr kumimoji="1" lang="en-US" altLang="zh-CN"/>
              <a:t> sec-websocket-protocol </a:t>
            </a:r>
            <a:r>
              <a:rPr kumimoji="1" lang="zh-CN" altLang="en-US"/>
              <a:t>是用来传递</a:t>
            </a:r>
            <a:r>
              <a:rPr kumimoji="1" lang="en-US" altLang="zh-CN"/>
              <a:t>websocket </a:t>
            </a:r>
            <a:r>
              <a:rPr kumimoji="1" lang="zh-CN" altLang="en-US"/>
              <a:t>子协议的。该</a:t>
            </a:r>
            <a:r>
              <a:rPr kumimoji="1" lang="en-US" altLang="zh-CN"/>
              <a:t>Header</a:t>
            </a:r>
            <a:r>
              <a:rPr kumimoji="1" lang="zh-CN" altLang="en-US"/>
              <a:t> 字段是因为可以被客户端操作，所以我们可以在一些特殊情况下，利用该字段来作为上行数据的传递。</a:t>
            </a:r>
            <a:endParaRPr kumimoji="1" lang="en-US" altLang="zh-CN"/>
          </a:p>
          <a:p>
            <a:pPr marL="228600" indent="-228600">
              <a:buAutoNum type="arabicPeriod"/>
            </a:pPr>
            <a:r>
              <a:rPr kumimoji="1" lang="en-US" altLang="zh-CN"/>
              <a:t>Cookie</a:t>
            </a:r>
            <a:r>
              <a:rPr kumimoji="1" lang="zh-CN" altLang="en-US"/>
              <a:t> 如果在连接</a:t>
            </a:r>
            <a:r>
              <a:rPr kumimoji="1" lang="en-US" altLang="zh-CN"/>
              <a:t> websocket </a:t>
            </a:r>
            <a:r>
              <a:rPr kumimoji="1" lang="zh-CN" altLang="en-US"/>
              <a:t>之前有记录</a:t>
            </a:r>
            <a:r>
              <a:rPr kumimoji="1" lang="en-US" altLang="zh-CN"/>
              <a:t>cookie</a:t>
            </a:r>
            <a:r>
              <a:rPr kumimoji="1" lang="zh-CN" altLang="en-US"/>
              <a:t> 记录，那么在同域名的情况下，</a:t>
            </a:r>
            <a:r>
              <a:rPr kumimoji="1" lang="en-US" altLang="zh-CN"/>
              <a:t>websocket </a:t>
            </a:r>
            <a:r>
              <a:rPr kumimoji="1" lang="zh-CN" altLang="en-US"/>
              <a:t>也是会将</a:t>
            </a:r>
            <a:r>
              <a:rPr kumimoji="1" lang="en-US" altLang="zh-CN"/>
              <a:t> cookie </a:t>
            </a:r>
            <a:r>
              <a:rPr kumimoji="1" lang="zh-CN" altLang="en-US"/>
              <a:t>携带在请求</a:t>
            </a:r>
            <a:r>
              <a:rPr kumimoji="1" lang="en-US" altLang="zh-CN"/>
              <a:t>header</a:t>
            </a:r>
            <a:r>
              <a:rPr kumimoji="1" lang="zh-CN" altLang="en-US"/>
              <a:t>中。这也是前面提到的，在上行握手请求中，是有 </a:t>
            </a:r>
            <a:r>
              <a:rPr kumimoji="1" lang="en-US" altLang="zh-CN"/>
              <a:t>cookie </a:t>
            </a:r>
            <a:r>
              <a:rPr kumimoji="1" lang="zh-CN" altLang="en-US"/>
              <a:t>这样的头字段。</a:t>
            </a:r>
            <a:endParaRPr kumimoji="1" lang="en-US" altLang="zh-CN"/>
          </a:p>
          <a:p>
            <a:pPr marL="228600" indent="-228600">
              <a:buAutoNum type="arabicPeriod"/>
            </a:pPr>
            <a:r>
              <a:rPr kumimoji="1" lang="en-US" altLang="zh-CN"/>
              <a:t>Uri </a:t>
            </a:r>
            <a:r>
              <a:rPr kumimoji="1" lang="zh-CN" altLang="en-US"/>
              <a:t>也是在服务端能够被程序获取的，且也是可以在客户端定义的内容。</a:t>
            </a:r>
            <a:endParaRPr kumimoji="1" lang="en-US" altLang="zh-CN"/>
          </a:p>
          <a:p>
            <a:pPr marL="228600" indent="-228600">
              <a:buAutoNum type="arabicPeriod"/>
            </a:pPr>
            <a:endParaRPr kumimoji="1" lang="en-US" altLang="zh-CN"/>
          </a:p>
          <a:p>
            <a:pPr marL="0" indent="0">
              <a:buNone/>
            </a:pPr>
            <a:r>
              <a:rPr kumimoji="1" lang="zh-CN" altLang="en-US"/>
              <a:t>但是所有的参数传递，理论上都只能是在握手阶段使用，一旦握手完成后，再利用的意义本身也就不大了。更多的也就是在逻辑上进行数据传递调用。</a:t>
            </a:r>
            <a:endParaRPr kumimoji="1" lang="en-US" altLang="zh-CN"/>
          </a:p>
        </p:txBody>
      </p:sp>
      <p:sp>
        <p:nvSpPr>
          <p:cNvPr id="4" name="灯片编号占位符 3"/>
          <p:cNvSpPr>
            <a:spLocks noGrp="1"/>
          </p:cNvSpPr>
          <p:nvPr>
            <p:ph type="sldNum" sz="quarter" idx="5"/>
          </p:nvPr>
        </p:nvSpPr>
        <p:spPr/>
        <p:txBody>
          <a:bodyPr/>
          <a:lstStyle/>
          <a:p>
            <a:fld id="{199E6819-CCC5-4161-A206-4C7F7844D640}" type="slidenum">
              <a:rPr lang="zh-CN" altLang="en-US" smtClean="0"/>
              <a:t>29</a:t>
            </a:fld>
            <a:endParaRPr lang="zh-CN" altLang="en-US"/>
          </a:p>
        </p:txBody>
      </p:sp>
    </p:spTree>
    <p:extLst>
      <p:ext uri="{BB962C8B-B14F-4D97-AF65-F5344CB8AC3E}">
        <p14:creationId xmlns:p14="http://schemas.microsoft.com/office/powerpoint/2010/main" val="2288827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32</a:t>
            </a:fld>
            <a:endParaRPr lang="zh-CN" altLang="en-US"/>
          </a:p>
        </p:txBody>
      </p:sp>
    </p:spTree>
    <p:extLst>
      <p:ext uri="{BB962C8B-B14F-4D97-AF65-F5344CB8AC3E}">
        <p14:creationId xmlns:p14="http://schemas.microsoft.com/office/powerpoint/2010/main" val="184422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Comet </a:t>
            </a:r>
            <a:r>
              <a:rPr lang="zh-CN" altLang="en-US"/>
              <a:t>是一种</a:t>
            </a:r>
            <a:r>
              <a:rPr lang="en-US" altLang="zh-CN"/>
              <a:t>Hack</a:t>
            </a:r>
            <a:r>
              <a:rPr lang="zh-CN" altLang="en-US"/>
              <a:t>技术，起主要实现方式有两种：</a:t>
            </a:r>
            <a:endParaRPr lang="en-US" altLang="zh-CN"/>
          </a:p>
          <a:p>
            <a:pPr marL="228600" indent="-228600">
              <a:buAutoNum type="arabicPeriod"/>
            </a:pPr>
            <a:r>
              <a:rPr lang="zh-CN" altLang="en-US"/>
              <a:t>基于</a:t>
            </a:r>
            <a:r>
              <a:rPr lang="en-US" altLang="zh-CN"/>
              <a:t>Ajax </a:t>
            </a:r>
            <a:r>
              <a:rPr lang="zh-CN" altLang="en-US"/>
              <a:t>的长轮询（</a:t>
            </a:r>
            <a:r>
              <a:rPr lang="en-US" altLang="zh-CN"/>
              <a:t>long-polling</a:t>
            </a:r>
            <a:r>
              <a:rPr lang="zh-CN" altLang="en-US"/>
              <a:t>）方式。</a:t>
            </a:r>
            <a:endParaRPr lang="en-US" altLang="zh-CN"/>
          </a:p>
          <a:p>
            <a:pPr marL="228600" indent="-228600">
              <a:buAutoNum type="arabicPeriod"/>
            </a:pPr>
            <a:r>
              <a:rPr lang="zh-CN" altLang="en-US"/>
              <a:t>基于</a:t>
            </a:r>
            <a:r>
              <a:rPr lang="en-US" altLang="zh-CN"/>
              <a:t>Iframe</a:t>
            </a:r>
            <a:r>
              <a:rPr lang="zh-CN" altLang="en-US"/>
              <a:t>及</a:t>
            </a:r>
            <a:r>
              <a:rPr lang="en-US" altLang="zh-CN" err="1"/>
              <a:t>htmlfile</a:t>
            </a:r>
            <a:r>
              <a:rPr lang="zh-CN" altLang="en-US"/>
              <a:t>的流（</a:t>
            </a:r>
            <a:r>
              <a:rPr lang="en-US" altLang="zh-CN"/>
              <a:t>http streaming</a:t>
            </a:r>
            <a:r>
              <a:rPr lang="zh-CN" altLang="en-US"/>
              <a:t>）方式。</a:t>
            </a:r>
            <a:endParaRPr lang="en-US" altLang="zh-CN"/>
          </a:p>
          <a:p>
            <a:endParaRPr lang="en-US" altLang="zh-CN"/>
          </a:p>
          <a:p>
            <a:r>
              <a:rPr lang="zh-CN" altLang="en-US"/>
              <a:t>长轮询方式的优缺点：</a:t>
            </a:r>
            <a:endParaRPr lang="en-US" altLang="zh-CN"/>
          </a:p>
          <a:p>
            <a:r>
              <a:rPr lang="zh-CN" altLang="en-US"/>
              <a:t>这种方式和短轮询比较起来，减少了 </a:t>
            </a:r>
            <a:r>
              <a:rPr lang="en-US" altLang="zh-CN"/>
              <a:t>HTTP </a:t>
            </a:r>
            <a:r>
              <a:rPr lang="zh-CN" altLang="en-US"/>
              <a:t>请求次数，相比之下节约了资源。</a:t>
            </a:r>
            <a:endParaRPr lang="en-US" altLang="zh-CN"/>
          </a:p>
          <a:p>
            <a:r>
              <a:rPr lang="zh-CN" altLang="en-US"/>
              <a:t>长轮询的缺点在于连接挂起也是会导致资源的浪费。</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5</a:t>
            </a:fld>
            <a:endParaRPr lang="zh-CN" altLang="en-US"/>
          </a:p>
        </p:txBody>
      </p:sp>
    </p:spTree>
    <p:extLst>
      <p:ext uri="{BB962C8B-B14F-4D97-AF65-F5344CB8AC3E}">
        <p14:creationId xmlns:p14="http://schemas.microsoft.com/office/powerpoint/2010/main" val="120308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过程就是浏览器向服务端发送一个</a:t>
            </a:r>
            <a:r>
              <a:rPr lang="en-US" altLang="zh-CN"/>
              <a:t>HTTP</a:t>
            </a:r>
            <a:r>
              <a:rPr lang="zh-CN" altLang="en-US"/>
              <a:t>请求，然后服务器不断单向的向浏览器推送“信息”。这种信息在格式上很简单，就是“信息”加上前缀“</a:t>
            </a:r>
            <a:r>
              <a:rPr lang="en-US" altLang="zh-CN"/>
              <a:t>data:</a:t>
            </a:r>
            <a:r>
              <a:rPr lang="zh-CN" altLang="en-US"/>
              <a:t>”，</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然后以“</a:t>
            </a:r>
            <a:r>
              <a:rPr lang="en-US" altLang="zh-CN"/>
              <a:t>\n\n</a:t>
            </a:r>
            <a:r>
              <a:rPr lang="zh-CN" altLang="en-US"/>
              <a:t>”结尾（既是所谓的事件流：通过一个持久的</a:t>
            </a:r>
            <a:r>
              <a:rPr lang="en-US" altLang="zh-CN"/>
              <a:t>HTTP </a:t>
            </a:r>
            <a:r>
              <a:rPr lang="zh-CN" altLang="en-US"/>
              <a:t>响应发送，这个响应的</a:t>
            </a:r>
            <a:r>
              <a:rPr lang="en-US" altLang="zh-CN"/>
              <a:t>MIME </a:t>
            </a:r>
            <a:r>
              <a:rPr lang="zh-CN" altLang="en-US"/>
              <a:t>类型为</a:t>
            </a:r>
            <a:r>
              <a:rPr lang="en-US" altLang="zh-CN"/>
              <a:t>text/event-stream</a:t>
            </a:r>
            <a:r>
              <a:rPr lang="zh-CN" altLang="en-US"/>
              <a:t>。响应的格式是纯文本）</a:t>
            </a:r>
          </a:p>
          <a:p>
            <a:endParaRPr lang="en-US" altLang="zh-CN"/>
          </a:p>
          <a:p>
            <a:endParaRPr lang="en-US" altLang="zh-CN"/>
          </a:p>
          <a:p>
            <a:r>
              <a:rPr lang="zh-CN" altLang="en-US"/>
              <a:t>优点是：可以一定程度上的实现服务器端的消息推送到客户端。</a:t>
            </a:r>
            <a:endParaRPr lang="en-US" altLang="zh-CN"/>
          </a:p>
          <a:p>
            <a:r>
              <a:rPr lang="zh-CN" altLang="en-US"/>
              <a:t>缺点是：如果使用的是 </a:t>
            </a:r>
            <a:r>
              <a:rPr lang="en-US" altLang="zh-CN" err="1"/>
              <a:t>Apacha</a:t>
            </a:r>
            <a:r>
              <a:rPr lang="en-US" altLang="zh-CN"/>
              <a:t>, php-fpm</a:t>
            </a:r>
            <a:r>
              <a:rPr lang="zh-CN" altLang="en-US"/>
              <a:t>这样的服务器，那么每个请求会占用一个进程。那么服务器资源就不那么够用，对于支持并发请求就会有一定的影响。本身也是在一些高版本的浏览器支持</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6</a:t>
            </a:fld>
            <a:endParaRPr lang="zh-CN" altLang="en-US"/>
          </a:p>
        </p:txBody>
      </p:sp>
    </p:spTree>
    <p:extLst>
      <p:ext uri="{BB962C8B-B14F-4D97-AF65-F5344CB8AC3E}">
        <p14:creationId xmlns:p14="http://schemas.microsoft.com/office/powerpoint/2010/main" val="207611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7</a:t>
            </a:fld>
            <a:endParaRPr lang="zh-CN" altLang="en-US"/>
          </a:p>
        </p:txBody>
      </p:sp>
    </p:spTree>
    <p:extLst>
      <p:ext uri="{BB962C8B-B14F-4D97-AF65-F5344CB8AC3E}">
        <p14:creationId xmlns:p14="http://schemas.microsoft.com/office/powerpoint/2010/main" val="27440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协议包括两个部分：</a:t>
            </a:r>
            <a:endParaRPr lang="en-US" altLang="zh-CN"/>
          </a:p>
          <a:p>
            <a:pPr marL="228600" indent="-228600">
              <a:buAutoNum type="arabicPeriod"/>
            </a:pPr>
            <a:r>
              <a:rPr lang="zh-CN" altLang="en-US"/>
              <a:t>客户端与服务端的握手</a:t>
            </a:r>
            <a:endParaRPr lang="en-US" altLang="zh-CN"/>
          </a:p>
          <a:p>
            <a:pPr marL="228600" indent="-228600">
              <a:buAutoNum type="arabicPeriod"/>
            </a:pPr>
            <a:r>
              <a:rPr lang="zh-CN" altLang="en-US"/>
              <a:t>客户端与服务端的数据交互</a:t>
            </a:r>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fld id="{199E6819-CCC5-4161-A206-4C7F7844D640}" type="slidenum">
              <a:rPr lang="zh-CN" altLang="en-US" smtClean="0"/>
              <a:t>8</a:t>
            </a:fld>
            <a:endParaRPr lang="zh-CN" altLang="en-US"/>
          </a:p>
        </p:txBody>
      </p:sp>
    </p:spTree>
    <p:extLst>
      <p:ext uri="{BB962C8B-B14F-4D97-AF65-F5344CB8AC3E}">
        <p14:creationId xmlns:p14="http://schemas.microsoft.com/office/powerpoint/2010/main" val="292146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其实这个</a:t>
            </a:r>
            <a:r>
              <a:rPr kumimoji="1" lang="en-US" altLang="zh-CN"/>
              <a:t>URIs</a:t>
            </a:r>
            <a:r>
              <a:rPr kumimoji="1" lang="zh-CN" altLang="en-US"/>
              <a:t> 跟我们平时用的 </a:t>
            </a:r>
            <a:r>
              <a:rPr kumimoji="1" lang="en-US" altLang="zh-CN"/>
              <a:t>HTTP</a:t>
            </a:r>
            <a:r>
              <a:rPr kumimoji="1" lang="zh-CN" altLang="en-US"/>
              <a:t> </a:t>
            </a:r>
            <a:r>
              <a:rPr kumimoji="1" lang="en-US" altLang="zh-CN"/>
              <a:t>uris</a:t>
            </a:r>
            <a:r>
              <a:rPr kumimoji="1" lang="zh-CN" altLang="en-US"/>
              <a:t> 是一样的。只是协议不同而已。</a:t>
            </a:r>
            <a:endParaRPr kumimoji="1" lang="en-US" altLang="zh-CN"/>
          </a:p>
          <a:p>
            <a:endParaRPr kumimoji="1" lang="en-US" altLang="zh-CN"/>
          </a:p>
          <a:p>
            <a:r>
              <a:rPr kumimoji="1" lang="en-US" altLang="zh-CN"/>
              <a:t>Wss</a:t>
            </a:r>
            <a:r>
              <a:rPr kumimoji="1" lang="zh-CN" altLang="en-US"/>
              <a:t> 相比于</a:t>
            </a:r>
            <a:r>
              <a:rPr kumimoji="1" lang="en-US" altLang="zh-CN"/>
              <a:t> ws</a:t>
            </a:r>
            <a:r>
              <a:rPr kumimoji="1" lang="zh-CN" altLang="en-US"/>
              <a:t> ，其实就类似</a:t>
            </a:r>
            <a:r>
              <a:rPr kumimoji="1" lang="en-US" altLang="zh-CN"/>
              <a:t> https </a:t>
            </a:r>
            <a:r>
              <a:rPr kumimoji="1" lang="zh-CN" altLang="en-US"/>
              <a:t>对应</a:t>
            </a:r>
            <a:r>
              <a:rPr kumimoji="1" lang="en-US" altLang="zh-CN"/>
              <a:t> http;</a:t>
            </a:r>
            <a:r>
              <a:rPr kumimoji="1" lang="zh-CN" altLang="en-US"/>
              <a:t> 中间增加了 </a:t>
            </a:r>
            <a:r>
              <a:rPr kumimoji="1" lang="en-US" altLang="zh-CN"/>
              <a:t>TLS</a:t>
            </a:r>
            <a:r>
              <a:rPr kumimoji="1" lang="zh-CN" altLang="en-US"/>
              <a:t>的安全层</a:t>
            </a:r>
            <a:r>
              <a:rPr kumimoji="1" lang="en-US" altLang="zh-CN"/>
              <a:t>.</a:t>
            </a:r>
          </a:p>
          <a:p>
            <a:endParaRPr kumimoji="1" lang="en-US" altLang="zh-CN"/>
          </a:p>
          <a:p>
            <a:r>
              <a:rPr kumimoji="1" lang="zh-CN" altLang="en-US"/>
              <a:t>这里，我们端口是存在默认端口，当然我们也可以指定特殊端口。但是那样就会出现跨域请求的问题。</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9</a:t>
            </a:fld>
            <a:endParaRPr lang="zh-CN" altLang="en-US"/>
          </a:p>
        </p:txBody>
      </p:sp>
    </p:spTree>
    <p:extLst>
      <p:ext uri="{BB962C8B-B14F-4D97-AF65-F5344CB8AC3E}">
        <p14:creationId xmlns:p14="http://schemas.microsoft.com/office/powerpoint/2010/main" val="218512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a:t>http://nginx.org/en/docs/http/websocket.html</a:t>
            </a:r>
          </a:p>
        </p:txBody>
      </p:sp>
      <p:sp>
        <p:nvSpPr>
          <p:cNvPr id="4" name="灯片编号占位符 3"/>
          <p:cNvSpPr>
            <a:spLocks noGrp="1"/>
          </p:cNvSpPr>
          <p:nvPr>
            <p:ph type="sldNum" sz="quarter" idx="5"/>
          </p:nvPr>
        </p:nvSpPr>
        <p:spPr/>
        <p:txBody>
          <a:bodyPr/>
          <a:lstStyle/>
          <a:p>
            <a:fld id="{199E6819-CCC5-4161-A206-4C7F7844D640}" type="slidenum">
              <a:rPr lang="zh-CN" altLang="en-US" smtClean="0"/>
              <a:t>10</a:t>
            </a:fld>
            <a:endParaRPr lang="zh-CN" altLang="en-US"/>
          </a:p>
        </p:txBody>
      </p:sp>
    </p:spTree>
    <p:extLst>
      <p:ext uri="{BB962C8B-B14F-4D97-AF65-F5344CB8AC3E}">
        <p14:creationId xmlns:p14="http://schemas.microsoft.com/office/powerpoint/2010/main" val="285526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a:p>
        </p:txBody>
      </p:sp>
      <p:sp>
        <p:nvSpPr>
          <p:cNvPr id="4" name="灯片编号占位符 3"/>
          <p:cNvSpPr>
            <a:spLocks noGrp="1"/>
          </p:cNvSpPr>
          <p:nvPr>
            <p:ph type="sldNum" sz="quarter" idx="5"/>
          </p:nvPr>
        </p:nvSpPr>
        <p:spPr/>
        <p:txBody>
          <a:bodyPr/>
          <a:lstStyle/>
          <a:p>
            <a:fld id="{199E6819-CCC5-4161-A206-4C7F7844D640}" type="slidenum">
              <a:rPr lang="zh-CN" altLang="en-US" smtClean="0"/>
              <a:t>11</a:t>
            </a:fld>
            <a:endParaRPr lang="zh-CN" altLang="en-US"/>
          </a:p>
        </p:txBody>
      </p:sp>
    </p:spTree>
    <p:extLst>
      <p:ext uri="{BB962C8B-B14F-4D97-AF65-F5344CB8AC3E}">
        <p14:creationId xmlns:p14="http://schemas.microsoft.com/office/powerpoint/2010/main" val="256089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zh-CN" altLang="en-US"/>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219429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239457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17687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73314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407377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71530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04958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483587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1369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248031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199892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1219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75129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19173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75482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91173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1E50EC-13D9-419F-9B35-573E2E4A6460}" type="datetimeFigureOut">
              <a:rPr lang="zh-CN" altLang="en-US" smtClean="0"/>
              <a:t>2021/4/21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57189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31E50EC-13D9-419F-9B35-573E2E4A6460}" type="datetimeFigureOut">
              <a:rPr lang="zh-CN" altLang="en-US" smtClean="0"/>
              <a:t>2021/4/21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E64220-7203-4894-9335-B65D545451FC}" type="slidenum">
              <a:rPr lang="zh-CN" altLang="en-US" smtClean="0"/>
              <a:t>‹#›</a:t>
            </a:fld>
            <a:endParaRPr lang="zh-CN" altLang="en-US"/>
          </a:p>
        </p:txBody>
      </p:sp>
    </p:spTree>
    <p:extLst>
      <p:ext uri="{BB962C8B-B14F-4D97-AF65-F5344CB8AC3E}">
        <p14:creationId xmlns:p14="http://schemas.microsoft.com/office/powerpoint/2010/main" val="388048939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07A4E-A6A3-453D-807C-4F50E3FC6E61}"/>
              </a:ext>
            </a:extLst>
          </p:cNvPr>
          <p:cNvSpPr>
            <a:spLocks noGrp="1"/>
          </p:cNvSpPr>
          <p:nvPr>
            <p:ph type="ctrTitle"/>
          </p:nvPr>
        </p:nvSpPr>
        <p:spPr/>
        <p:txBody>
          <a:bodyPr/>
          <a:lstStyle/>
          <a:p>
            <a:r>
              <a:rPr lang="en-US" altLang="zh-CN" dirty="0" err="1">
                <a:solidFill>
                  <a:schemeClr val="tx1">
                    <a:lumMod val="95000"/>
                  </a:schemeClr>
                </a:solidFill>
              </a:rPr>
              <a:t>Websockets</a:t>
            </a:r>
            <a:endParaRPr lang="zh-CN" altLang="en-US">
              <a:solidFill>
                <a:schemeClr val="tx1">
                  <a:lumMod val="95000"/>
                </a:schemeClr>
              </a:solidFill>
            </a:endParaRPr>
          </a:p>
        </p:txBody>
      </p:sp>
      <p:sp>
        <p:nvSpPr>
          <p:cNvPr id="3" name="副标题 2">
            <a:extLst>
              <a:ext uri="{FF2B5EF4-FFF2-40B4-BE49-F238E27FC236}">
                <a16:creationId xmlns:a16="http://schemas.microsoft.com/office/drawing/2014/main" id="{5054611E-EFBF-4707-A8DB-EA1BC5249AEB}"/>
              </a:ext>
            </a:extLst>
          </p:cNvPr>
          <p:cNvSpPr>
            <a:spLocks noGrp="1"/>
          </p:cNvSpPr>
          <p:nvPr>
            <p:ph type="subTitle" idx="1"/>
          </p:nvPr>
        </p:nvSpPr>
        <p:spPr/>
        <p:txBody>
          <a:bodyPr/>
          <a:lstStyle/>
          <a:p>
            <a:r>
              <a:rPr lang="en-US" altLang="zh-CN"/>
              <a:t>Web</a:t>
            </a:r>
            <a:r>
              <a:rPr lang="zh-CN" altLang="en-US"/>
              <a:t>即时通信方案</a:t>
            </a:r>
          </a:p>
        </p:txBody>
      </p:sp>
    </p:spTree>
    <p:extLst>
      <p:ext uri="{BB962C8B-B14F-4D97-AF65-F5344CB8AC3E}">
        <p14:creationId xmlns:p14="http://schemas.microsoft.com/office/powerpoint/2010/main" val="48231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D4ACB-24A9-0845-BDDC-689281CB4FBC}"/>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93D7D7D9-4361-EA4B-B91D-3E536767183B}"/>
              </a:ext>
            </a:extLst>
          </p:cNvPr>
          <p:cNvPicPr>
            <a:picLocks noGrp="1" noChangeAspect="1"/>
          </p:cNvPicPr>
          <p:nvPr>
            <p:ph idx="1"/>
          </p:nvPr>
        </p:nvPicPr>
        <p:blipFill>
          <a:blip r:embed="rId3"/>
          <a:stretch>
            <a:fillRect/>
          </a:stretch>
        </p:blipFill>
        <p:spPr>
          <a:xfrm>
            <a:off x="6134296" y="1950997"/>
            <a:ext cx="5854700" cy="2413000"/>
          </a:xfrm>
          <a:prstGeom prst="rect">
            <a:avLst/>
          </a:prstGeom>
        </p:spPr>
      </p:pic>
      <p:sp>
        <p:nvSpPr>
          <p:cNvPr id="5" name="文本框 4">
            <a:extLst>
              <a:ext uri="{FF2B5EF4-FFF2-40B4-BE49-F238E27FC236}">
                <a16:creationId xmlns:a16="http://schemas.microsoft.com/office/drawing/2014/main" id="{C6EDADFD-C78B-9D48-BC60-23936693BC47}"/>
              </a:ext>
            </a:extLst>
          </p:cNvPr>
          <p:cNvSpPr txBox="1"/>
          <p:nvPr/>
        </p:nvSpPr>
        <p:spPr>
          <a:xfrm>
            <a:off x="6146653" y="1508903"/>
            <a:ext cx="3521676" cy="369332"/>
          </a:xfrm>
          <a:prstGeom prst="rect">
            <a:avLst/>
          </a:prstGeom>
          <a:noFill/>
        </p:spPr>
        <p:txBody>
          <a:bodyPr wrap="square" rtlCol="0">
            <a:spAutoFit/>
          </a:bodyPr>
          <a:lstStyle/>
          <a:p>
            <a:r>
              <a:rPr kumimoji="1" lang="zh-CN" altLang="en-US"/>
              <a:t>来自客户端的握手数据</a:t>
            </a:r>
          </a:p>
        </p:txBody>
      </p:sp>
      <p:sp>
        <p:nvSpPr>
          <p:cNvPr id="7" name="文本框 6">
            <a:extLst>
              <a:ext uri="{FF2B5EF4-FFF2-40B4-BE49-F238E27FC236}">
                <a16:creationId xmlns:a16="http://schemas.microsoft.com/office/drawing/2014/main" id="{1C2CD1DE-D0A0-C04F-A1C2-50361238BC33}"/>
              </a:ext>
            </a:extLst>
          </p:cNvPr>
          <p:cNvSpPr txBox="1"/>
          <p:nvPr/>
        </p:nvSpPr>
        <p:spPr>
          <a:xfrm>
            <a:off x="838200" y="1569999"/>
            <a:ext cx="5031259" cy="3693319"/>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GET /chat HTTP/1.1</a:t>
            </a:r>
          </a:p>
          <a:p>
            <a:r>
              <a:rPr kumimoji="1" lang="zh-CN" altLang="en-US">
                <a:solidFill>
                  <a:schemeClr val="tx1">
                    <a:lumMod val="95000"/>
                  </a:schemeClr>
                </a:solidFill>
                <a:latin typeface="SimSun" panose="02010600030101010101" pitchFamily="2" charset="-122"/>
                <a:ea typeface="SimSun" panose="02010600030101010101" pitchFamily="2" charset="-122"/>
              </a:rPr>
              <a:t>这是一个标准的</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请求头格式</a:t>
            </a:r>
            <a:r>
              <a:rPr kumimoji="1" lang="en-US" altLang="zh-CN">
                <a:solidFill>
                  <a:schemeClr val="tx1">
                    <a:lumMod val="95000"/>
                  </a:schemeClr>
                </a:solidFill>
                <a:latin typeface="SimSun" panose="02010600030101010101" pitchFamily="2" charset="-122"/>
                <a:ea typeface="SimSun" panose="02010600030101010101" pitchFamily="2" charset="-122"/>
              </a:rPr>
              <a:t>. </a:t>
            </a: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en-US" altLang="zh-CN">
                <a:solidFill>
                  <a:schemeClr val="tx1">
                    <a:lumMod val="95000"/>
                  </a:schemeClr>
                </a:solidFill>
                <a:latin typeface="SimSun" panose="02010600030101010101" pitchFamily="2" charset="-122"/>
                <a:ea typeface="SimSun" panose="02010600030101010101" pitchFamily="2" charset="-122"/>
              </a:rPr>
              <a:t>WebSocket</a:t>
            </a:r>
            <a:r>
              <a:rPr kumimoji="1" lang="zh-CN" altLang="en-US">
                <a:solidFill>
                  <a:schemeClr val="tx1">
                    <a:lumMod val="95000"/>
                  </a:schemeClr>
                </a:solidFill>
                <a:latin typeface="SimSun" panose="02010600030101010101" pitchFamily="2" charset="-122"/>
                <a:ea typeface="SimSun" panose="02010600030101010101" pitchFamily="2" charset="-122"/>
              </a:rPr>
              <a:t>的目的是取代</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在双向通信场景下的使用，而且它的实现方式有些也是基于</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的（</a:t>
            </a:r>
            <a:r>
              <a:rPr kumimoji="1" lang="en-US" altLang="zh-CN">
                <a:solidFill>
                  <a:schemeClr val="tx1">
                    <a:lumMod val="95000"/>
                  </a:schemeClr>
                </a:solidFill>
                <a:latin typeface="SimSun" panose="02010600030101010101" pitchFamily="2" charset="-122"/>
                <a:ea typeface="SimSun" panose="02010600030101010101" pitchFamily="2" charset="-122"/>
              </a:rPr>
              <a:t>WS</a:t>
            </a:r>
            <a:r>
              <a:rPr kumimoji="1" lang="zh-CN" altLang="en-US">
                <a:solidFill>
                  <a:schemeClr val="tx1">
                    <a:lumMod val="95000"/>
                  </a:schemeClr>
                </a:solidFill>
                <a:latin typeface="SimSun" panose="02010600030101010101" pitchFamily="2" charset="-122"/>
                <a:ea typeface="SimSun" panose="02010600030101010101" pitchFamily="2" charset="-122"/>
              </a:rPr>
              <a:t>的默认端口是</a:t>
            </a:r>
            <a:r>
              <a:rPr kumimoji="1" lang="en-US" altLang="zh-CN">
                <a:solidFill>
                  <a:schemeClr val="tx1">
                    <a:lumMod val="95000"/>
                  </a:schemeClr>
                </a:solidFill>
                <a:latin typeface="SimSun" panose="02010600030101010101" pitchFamily="2" charset="-122"/>
                <a:ea typeface="SimSun" panose="02010600030101010101" pitchFamily="2" charset="-122"/>
              </a:rPr>
              <a:t>80</a:t>
            </a:r>
            <a:r>
              <a:rPr kumimoji="1" lang="zh-CN" altLang="en-US">
                <a:solidFill>
                  <a:schemeClr val="tx1">
                    <a:lumMod val="95000"/>
                  </a:schemeClr>
                </a:solidFill>
                <a:latin typeface="SimSun" panose="02010600030101010101" pitchFamily="2" charset="-122"/>
                <a:ea typeface="SimSun" panose="02010600030101010101" pitchFamily="2" charset="-122"/>
              </a:rPr>
              <a:t>和</a:t>
            </a:r>
            <a:r>
              <a:rPr kumimoji="1" lang="en-US" altLang="zh-CN">
                <a:solidFill>
                  <a:schemeClr val="tx1">
                    <a:lumMod val="95000"/>
                  </a:schemeClr>
                </a:solidFill>
                <a:latin typeface="SimSun" panose="02010600030101010101" pitchFamily="2" charset="-122"/>
                <a:ea typeface="SimSun" panose="02010600030101010101" pitchFamily="2" charset="-122"/>
              </a:rPr>
              <a:t>443</a:t>
            </a:r>
            <a:r>
              <a:rPr kumimoji="1" lang="zh-CN" altLang="en-US">
                <a:solidFill>
                  <a:schemeClr val="tx1">
                    <a:lumMod val="95000"/>
                  </a:schemeClr>
                </a:solidFill>
                <a:latin typeface="SimSun" panose="02010600030101010101" pitchFamily="2" charset="-122"/>
                <a:ea typeface="SimSun" panose="02010600030101010101" pitchFamily="2" charset="-122"/>
              </a:rPr>
              <a:t>）。现有的网络环境（客户端、服务器、网络中间人、代理等）对</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都有很好的支持，所以这样做可以充分利用现有的</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的基础设施，有点向下兼容的意味。</a:t>
            </a:r>
          </a:p>
          <a:p>
            <a:br>
              <a:rPr kumimoji="1" lang="zh-CN" altLang="en-US">
                <a:solidFill>
                  <a:schemeClr val="tx1">
                    <a:lumMod val="95000"/>
                  </a:schemeClr>
                </a:solidFill>
                <a:latin typeface="SimSun" panose="02010600030101010101" pitchFamily="2" charset="-122"/>
                <a:ea typeface="SimSun" panose="02010600030101010101" pitchFamily="2" charset="-122"/>
              </a:rPr>
            </a:br>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en-US" altLang="zh-CN">
                <a:solidFill>
                  <a:schemeClr val="tx1">
                    <a:lumMod val="95000"/>
                  </a:schemeClr>
                </a:solidFill>
                <a:latin typeface="SimSun" panose="02010600030101010101" pitchFamily="2" charset="-122"/>
                <a:ea typeface="SimSun" panose="02010600030101010101" pitchFamily="2" charset="-122"/>
              </a:rPr>
              <a:t>HTTP/1.1</a:t>
            </a:r>
            <a:r>
              <a:rPr kumimoji="1" lang="zh-CN" altLang="en-US">
                <a:solidFill>
                  <a:schemeClr val="tx1">
                    <a:lumMod val="95000"/>
                  </a:schemeClr>
                </a:solidFill>
                <a:latin typeface="SimSun" panose="02010600030101010101" pitchFamily="2" charset="-122"/>
                <a:ea typeface="SimSun" panose="02010600030101010101" pitchFamily="2" charset="-122"/>
              </a:rPr>
              <a:t>是因为要将连接协议进行升级的规范是从</a:t>
            </a:r>
            <a:r>
              <a:rPr kumimoji="1" lang="en-US" altLang="zh-CN">
                <a:solidFill>
                  <a:schemeClr val="tx1">
                    <a:lumMod val="95000"/>
                  </a:schemeClr>
                </a:solidFill>
                <a:latin typeface="SimSun" panose="02010600030101010101" pitchFamily="2" charset="-122"/>
                <a:ea typeface="SimSun" panose="02010600030101010101" pitchFamily="2" charset="-122"/>
              </a:rPr>
              <a:t>HTTP/1.1</a:t>
            </a:r>
            <a:r>
              <a:rPr kumimoji="1" lang="zh-CN" altLang="en-US">
                <a:solidFill>
                  <a:schemeClr val="tx1">
                    <a:lumMod val="95000"/>
                  </a:schemeClr>
                </a:solidFill>
                <a:latin typeface="SimSun" panose="02010600030101010101" pitchFamily="2" charset="-122"/>
                <a:ea typeface="SimSun" panose="02010600030101010101" pitchFamily="2" charset="-122"/>
              </a:rPr>
              <a:t>才开始使用起来的。</a:t>
            </a:r>
            <a:endParaRPr kumimoji="1" lang="en-US" altLang="zh-CN">
              <a:solidFill>
                <a:schemeClr val="tx1">
                  <a:lumMod val="9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32378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D4ACB-24A9-0845-BDDC-689281CB4FBC}"/>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93D7D7D9-4361-EA4B-B91D-3E536767183B}"/>
              </a:ext>
            </a:extLst>
          </p:cNvPr>
          <p:cNvPicPr>
            <a:picLocks noGrp="1" noChangeAspect="1"/>
          </p:cNvPicPr>
          <p:nvPr>
            <p:ph idx="1"/>
          </p:nvPr>
        </p:nvPicPr>
        <p:blipFill>
          <a:blip r:embed="rId3"/>
          <a:stretch>
            <a:fillRect/>
          </a:stretch>
        </p:blipFill>
        <p:spPr>
          <a:xfrm>
            <a:off x="6134296" y="1950997"/>
            <a:ext cx="5854700" cy="2413000"/>
          </a:xfrm>
          <a:prstGeom prst="rect">
            <a:avLst/>
          </a:prstGeom>
        </p:spPr>
      </p:pic>
      <p:sp>
        <p:nvSpPr>
          <p:cNvPr id="5" name="文本框 4">
            <a:extLst>
              <a:ext uri="{FF2B5EF4-FFF2-40B4-BE49-F238E27FC236}">
                <a16:creationId xmlns:a16="http://schemas.microsoft.com/office/drawing/2014/main" id="{C6EDADFD-C78B-9D48-BC60-23936693BC47}"/>
              </a:ext>
            </a:extLst>
          </p:cNvPr>
          <p:cNvSpPr txBox="1"/>
          <p:nvPr/>
        </p:nvSpPr>
        <p:spPr>
          <a:xfrm>
            <a:off x="6146653" y="1508903"/>
            <a:ext cx="3521676" cy="369332"/>
          </a:xfrm>
          <a:prstGeom prst="rect">
            <a:avLst/>
          </a:prstGeom>
          <a:noFill/>
        </p:spPr>
        <p:txBody>
          <a:bodyPr wrap="square" rtlCol="0">
            <a:spAutoFit/>
          </a:bodyPr>
          <a:lstStyle/>
          <a:p>
            <a:r>
              <a:rPr kumimoji="1" lang="zh-CN" altLang="en-US"/>
              <a:t>来自客户端的握手数据</a:t>
            </a:r>
          </a:p>
        </p:txBody>
      </p:sp>
      <p:sp>
        <p:nvSpPr>
          <p:cNvPr id="7" name="文本框 6">
            <a:extLst>
              <a:ext uri="{FF2B5EF4-FFF2-40B4-BE49-F238E27FC236}">
                <a16:creationId xmlns:a16="http://schemas.microsoft.com/office/drawing/2014/main" id="{1C2CD1DE-D0A0-C04F-A1C2-50361238BC33}"/>
              </a:ext>
            </a:extLst>
          </p:cNvPr>
          <p:cNvSpPr txBox="1"/>
          <p:nvPr/>
        </p:nvSpPr>
        <p:spPr>
          <a:xfrm>
            <a:off x="838200" y="1569999"/>
            <a:ext cx="5031259" cy="2308324"/>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Host: server.example.com</a:t>
            </a:r>
          </a:p>
          <a:p>
            <a:r>
              <a:rPr kumimoji="1" lang="zh-CN" altLang="en-US">
                <a:solidFill>
                  <a:schemeClr val="tx1">
                    <a:lumMod val="95000"/>
                  </a:schemeClr>
                </a:solidFill>
                <a:latin typeface="SimSun" panose="02010600030101010101" pitchFamily="2" charset="-122"/>
                <a:ea typeface="SimSun" panose="02010600030101010101" pitchFamily="2" charset="-122"/>
              </a:rPr>
              <a:t>这个是用来告诉服务器端需要连接的服务。</a:t>
            </a:r>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zh-CN" altLang="en-US">
                <a:solidFill>
                  <a:schemeClr val="tx1">
                    <a:lumMod val="95000"/>
                  </a:schemeClr>
                </a:solidFill>
                <a:latin typeface="SimSun" panose="02010600030101010101" pitchFamily="2" charset="-122"/>
                <a:ea typeface="SimSun" panose="02010600030101010101" pitchFamily="2" charset="-122"/>
              </a:rPr>
              <a:t>因为在同一个</a:t>
            </a:r>
            <a:r>
              <a:rPr kumimoji="1" lang="en-US" altLang="zh-CN">
                <a:solidFill>
                  <a:schemeClr val="tx1">
                    <a:lumMod val="95000"/>
                  </a:schemeClr>
                </a:solidFill>
                <a:latin typeface="SimSun" panose="02010600030101010101" pitchFamily="2" charset="-122"/>
                <a:ea typeface="SimSun" panose="02010600030101010101" pitchFamily="2" charset="-122"/>
              </a:rPr>
              <a:t>IP</a:t>
            </a:r>
            <a:r>
              <a:rPr kumimoji="1" lang="zh-CN" altLang="en-US">
                <a:solidFill>
                  <a:schemeClr val="tx1">
                    <a:lumMod val="95000"/>
                  </a:schemeClr>
                </a:solidFill>
                <a:latin typeface="SimSun" panose="02010600030101010101" pitchFamily="2" charset="-122"/>
                <a:ea typeface="SimSun" panose="02010600030101010101" pitchFamily="2" charset="-122"/>
              </a:rPr>
              <a:t>地址上可以绑定多个主机名（域名），同一个端口你可以支持多个服务。这里就是告诉服务端本次连接是使用的那个服务。</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zh-CN" altLang="en-US">
                <a:solidFill>
                  <a:schemeClr val="tx1">
                    <a:lumMod val="95000"/>
                  </a:schemeClr>
                </a:solidFill>
                <a:latin typeface="SimSun" panose="02010600030101010101" pitchFamily="2" charset="-122"/>
                <a:ea typeface="SimSun" panose="02010600030101010101" pitchFamily="2" charset="-122"/>
              </a:rPr>
              <a:t>配置过</a:t>
            </a:r>
            <a:r>
              <a:rPr kumimoji="1" lang="en-US" altLang="zh-CN">
                <a:solidFill>
                  <a:schemeClr val="tx1">
                    <a:lumMod val="95000"/>
                  </a:schemeClr>
                </a:solidFill>
                <a:latin typeface="SimSun" panose="02010600030101010101" pitchFamily="2" charset="-122"/>
                <a:ea typeface="SimSun" panose="02010600030101010101" pitchFamily="2" charset="-122"/>
              </a:rPr>
              <a:t>Nginx</a:t>
            </a:r>
            <a:r>
              <a:rPr kumimoji="1" lang="zh-CN" altLang="en-US">
                <a:solidFill>
                  <a:schemeClr val="tx1">
                    <a:lumMod val="95000"/>
                  </a:schemeClr>
                </a:solidFill>
                <a:latin typeface="SimSun" panose="02010600030101010101" pitchFamily="2" charset="-122"/>
                <a:ea typeface="SimSun" panose="02010600030101010101" pitchFamily="2" charset="-122"/>
              </a:rPr>
              <a:t> </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 相关信息就比较清楚这个部分。</a:t>
            </a:r>
            <a:endParaRPr kumimoji="1" lang="en-US" altLang="zh-CN">
              <a:solidFill>
                <a:schemeClr val="tx1">
                  <a:lumMod val="9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70644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D4ACB-24A9-0845-BDDC-689281CB4FBC}"/>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93D7D7D9-4361-EA4B-B91D-3E536767183B}"/>
              </a:ext>
            </a:extLst>
          </p:cNvPr>
          <p:cNvPicPr>
            <a:picLocks noGrp="1" noChangeAspect="1"/>
          </p:cNvPicPr>
          <p:nvPr>
            <p:ph idx="1"/>
          </p:nvPr>
        </p:nvPicPr>
        <p:blipFill>
          <a:blip r:embed="rId3"/>
          <a:stretch>
            <a:fillRect/>
          </a:stretch>
        </p:blipFill>
        <p:spPr>
          <a:xfrm>
            <a:off x="6134296" y="1950997"/>
            <a:ext cx="5854700" cy="2413000"/>
          </a:xfrm>
          <a:prstGeom prst="rect">
            <a:avLst/>
          </a:prstGeom>
        </p:spPr>
      </p:pic>
      <p:sp>
        <p:nvSpPr>
          <p:cNvPr id="5" name="文本框 4">
            <a:extLst>
              <a:ext uri="{FF2B5EF4-FFF2-40B4-BE49-F238E27FC236}">
                <a16:creationId xmlns:a16="http://schemas.microsoft.com/office/drawing/2014/main" id="{C6EDADFD-C78B-9D48-BC60-23936693BC47}"/>
              </a:ext>
            </a:extLst>
          </p:cNvPr>
          <p:cNvSpPr txBox="1"/>
          <p:nvPr/>
        </p:nvSpPr>
        <p:spPr>
          <a:xfrm>
            <a:off x="6146653" y="1508903"/>
            <a:ext cx="3521676" cy="369332"/>
          </a:xfrm>
          <a:prstGeom prst="rect">
            <a:avLst/>
          </a:prstGeom>
          <a:noFill/>
        </p:spPr>
        <p:txBody>
          <a:bodyPr wrap="square" rtlCol="0">
            <a:spAutoFit/>
          </a:bodyPr>
          <a:lstStyle/>
          <a:p>
            <a:r>
              <a:rPr kumimoji="1" lang="zh-CN" altLang="en-US"/>
              <a:t>来自客户端的握手数据</a:t>
            </a:r>
          </a:p>
        </p:txBody>
      </p:sp>
      <p:sp>
        <p:nvSpPr>
          <p:cNvPr id="7" name="文本框 6">
            <a:extLst>
              <a:ext uri="{FF2B5EF4-FFF2-40B4-BE49-F238E27FC236}">
                <a16:creationId xmlns:a16="http://schemas.microsoft.com/office/drawing/2014/main" id="{1C2CD1DE-D0A0-C04F-A1C2-50361238BC33}"/>
              </a:ext>
            </a:extLst>
          </p:cNvPr>
          <p:cNvSpPr txBox="1"/>
          <p:nvPr/>
        </p:nvSpPr>
        <p:spPr>
          <a:xfrm>
            <a:off x="838200" y="1569999"/>
            <a:ext cx="5031259" cy="4524315"/>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Upgrade: websocket</a:t>
            </a:r>
          </a:p>
          <a:p>
            <a:r>
              <a:rPr kumimoji="1" lang="zh-CN" altLang="en-US">
                <a:solidFill>
                  <a:schemeClr val="tx1">
                    <a:lumMod val="95000"/>
                  </a:schemeClr>
                </a:solidFill>
                <a:latin typeface="SimSun" panose="02010600030101010101" pitchFamily="2" charset="-122"/>
                <a:ea typeface="SimSun" panose="02010600030101010101" pitchFamily="2" charset="-122"/>
              </a:rPr>
              <a:t>这是一个必须包含的字段，且在当前环境下，它的值也必须是</a:t>
            </a:r>
            <a:r>
              <a:rPr kumimoji="1" lang="en-US" altLang="zh-CN">
                <a:solidFill>
                  <a:schemeClr val="tx1">
                    <a:lumMod val="95000"/>
                  </a:schemeClr>
                </a:solidFill>
                <a:latin typeface="SimSun" panose="02010600030101010101" pitchFamily="2" charset="-122"/>
                <a:ea typeface="SimSun" panose="02010600030101010101" pitchFamily="2" charset="-122"/>
              </a:rPr>
              <a:t> </a:t>
            </a:r>
            <a:r>
              <a:rPr kumimoji="1" lang="en-US" altLang="zh-CN">
                <a:solidFill>
                  <a:srgbClr val="FF0000"/>
                </a:solidFill>
                <a:latin typeface="SimSun" panose="02010600030101010101" pitchFamily="2" charset="-122"/>
                <a:ea typeface="SimSun" panose="02010600030101010101" pitchFamily="2" charset="-122"/>
              </a:rPr>
              <a:t>websocket</a:t>
            </a:r>
            <a:r>
              <a:rPr kumimoji="1" lang="en-US" altLang="zh-CN">
                <a:solidFill>
                  <a:schemeClr val="tx1">
                    <a:lumMod val="95000"/>
                  </a:schemeClr>
                </a:solidFill>
                <a:latin typeface="SimSun" panose="02010600030101010101" pitchFamily="2" charset="-122"/>
                <a:ea typeface="SimSun" panose="02010600030101010101" pitchFamily="2" charset="-122"/>
              </a:rPr>
              <a:t> . </a:t>
            </a:r>
            <a:r>
              <a:rPr kumimoji="1" lang="zh-CN" altLang="en-US">
                <a:solidFill>
                  <a:schemeClr val="tx1">
                    <a:lumMod val="95000"/>
                  </a:schemeClr>
                </a:solidFill>
                <a:latin typeface="SimSun" panose="02010600030101010101" pitchFamily="2" charset="-122"/>
                <a:ea typeface="SimSun" panose="02010600030101010101" pitchFamily="2" charset="-122"/>
              </a:rPr>
              <a:t>它的作用 就是告诉服务端需要将</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协议升级为</a:t>
            </a:r>
            <a:r>
              <a:rPr kumimoji="1" lang="en-US" altLang="zh-CN">
                <a:solidFill>
                  <a:schemeClr val="tx1">
                    <a:lumMod val="95000"/>
                  </a:schemeClr>
                </a:solidFill>
                <a:latin typeface="SimSun" panose="02010600030101010101" pitchFamily="2" charset="-122"/>
                <a:ea typeface="SimSun" panose="02010600030101010101" pitchFamily="2" charset="-122"/>
              </a:rPr>
              <a:t> websocket </a:t>
            </a:r>
            <a:r>
              <a:rPr kumimoji="1" lang="zh-CN" altLang="en-US">
                <a:solidFill>
                  <a:schemeClr val="tx1">
                    <a:lumMod val="95000"/>
                  </a:schemeClr>
                </a:solidFill>
                <a:latin typeface="SimSun" panose="02010600030101010101" pitchFamily="2" charset="-122"/>
                <a:ea typeface="SimSun" panose="02010600030101010101" pitchFamily="2" charset="-122"/>
              </a:rPr>
              <a:t>协议。</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en-US" altLang="zh-CN">
                <a:solidFill>
                  <a:srgbClr val="FFD700"/>
                </a:solidFill>
                <a:latin typeface="SimSun" panose="02010600030101010101" pitchFamily="2" charset="-122"/>
                <a:ea typeface="SimSun" panose="02010600030101010101" pitchFamily="2" charset="-122"/>
              </a:rPr>
              <a:t>Connection: Upgrade</a:t>
            </a:r>
          </a:p>
          <a:p>
            <a:r>
              <a:rPr kumimoji="1" lang="zh-CN" altLang="en-US">
                <a:solidFill>
                  <a:schemeClr val="tx1">
                    <a:lumMod val="95000"/>
                  </a:schemeClr>
                </a:solidFill>
                <a:latin typeface="SimSun" panose="02010600030101010101" pitchFamily="2" charset="-122"/>
                <a:ea typeface="SimSun" panose="02010600030101010101" pitchFamily="2" charset="-122"/>
              </a:rPr>
              <a:t>这里的值：</a:t>
            </a:r>
            <a:r>
              <a:rPr kumimoji="1" lang="en-US" altLang="zh-CN">
                <a:solidFill>
                  <a:schemeClr val="tx1">
                    <a:lumMod val="95000"/>
                  </a:schemeClr>
                </a:solidFill>
                <a:latin typeface="SimSun" panose="02010600030101010101" pitchFamily="2" charset="-122"/>
                <a:ea typeface="SimSun" panose="02010600030101010101" pitchFamily="2" charset="-122"/>
              </a:rPr>
              <a:t> Upgrade </a:t>
            </a:r>
            <a:r>
              <a:rPr kumimoji="1" lang="zh-CN" altLang="en-US">
                <a:solidFill>
                  <a:schemeClr val="tx1">
                    <a:lumMod val="95000"/>
                  </a:schemeClr>
                </a:solidFill>
                <a:latin typeface="SimSun" panose="02010600030101010101" pitchFamily="2" charset="-122"/>
                <a:ea typeface="SimSun" panose="02010600030101010101" pitchFamily="2" charset="-122"/>
              </a:rPr>
              <a:t>就是上面的</a:t>
            </a:r>
            <a:r>
              <a:rPr kumimoji="1" lang="en-US" altLang="zh-CN">
                <a:solidFill>
                  <a:schemeClr val="tx1">
                    <a:lumMod val="95000"/>
                  </a:schemeClr>
                </a:solidFill>
                <a:latin typeface="SimSun" panose="02010600030101010101" pitchFamily="2" charset="-122"/>
                <a:ea typeface="SimSun" panose="02010600030101010101" pitchFamily="2" charset="-122"/>
              </a:rPr>
              <a:t> Field</a:t>
            </a:r>
            <a:r>
              <a:rPr kumimoji="1" lang="zh-CN" altLang="en-US">
                <a:solidFill>
                  <a:schemeClr val="tx1">
                    <a:lumMod val="95000"/>
                  </a:schemeClr>
                </a:solidFill>
                <a:latin typeface="SimSun" panose="02010600030101010101" pitchFamily="2" charset="-122"/>
                <a:ea typeface="SimSun" panose="02010600030101010101" pitchFamily="2" charset="-122"/>
              </a:rPr>
              <a:t>。</a:t>
            </a:r>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en-US" altLang="zh-CN">
                <a:solidFill>
                  <a:schemeClr val="tx1">
                    <a:lumMod val="95000"/>
                  </a:schemeClr>
                </a:solidFill>
                <a:latin typeface="SimSun" panose="02010600030101010101" pitchFamily="2" charset="-122"/>
                <a:ea typeface="SimSun" panose="02010600030101010101" pitchFamily="2" charset="-122"/>
              </a:rPr>
              <a:t>Connection</a:t>
            </a:r>
            <a:r>
              <a:rPr kumimoji="1" lang="zh-CN" altLang="en-US">
                <a:solidFill>
                  <a:schemeClr val="tx1">
                    <a:lumMod val="95000"/>
                  </a:schemeClr>
                </a:solidFill>
                <a:latin typeface="SimSun" panose="02010600030101010101" pitchFamily="2" charset="-122"/>
                <a:ea typeface="SimSun" panose="02010600030101010101" pitchFamily="2" charset="-122"/>
              </a:rPr>
              <a:t>头部一般表示那些属于逐跳头部（</a:t>
            </a:r>
            <a:r>
              <a:rPr kumimoji="1" lang="en-US" altLang="zh-CN">
                <a:solidFill>
                  <a:schemeClr val="tx1">
                    <a:lumMod val="95000"/>
                  </a:schemeClr>
                </a:solidFill>
                <a:latin typeface="SimSun" panose="02010600030101010101" pitchFamily="2" charset="-122"/>
                <a:ea typeface="SimSun" panose="02010600030101010101" pitchFamily="2" charset="-122"/>
              </a:rPr>
              <a:t>hop-by-hop header)</a:t>
            </a:r>
            <a:r>
              <a:rPr kumimoji="1" lang="zh-CN" altLang="en-US">
                <a:solidFill>
                  <a:schemeClr val="tx1">
                    <a:lumMod val="95000"/>
                  </a:schemeClr>
                </a:solidFill>
                <a:latin typeface="SimSun" panose="02010600030101010101" pitchFamily="2" charset="-122"/>
                <a:ea typeface="SimSun" panose="02010600030101010101" pitchFamily="2" charset="-122"/>
              </a:rPr>
              <a:t>，</a:t>
            </a:r>
            <a:r>
              <a:rPr lang="zh-CN" altLang="en-US">
                <a:latin typeface="SimSun" panose="02010600030101010101" pitchFamily="2" charset="-122"/>
                <a:ea typeface="SimSun" panose="02010600030101010101" pitchFamily="2" charset="-122"/>
              </a:rPr>
              <a:t>比如</a:t>
            </a:r>
            <a:r>
              <a:rPr lang="en-US" altLang="zh-CN">
                <a:latin typeface="SimSun" panose="02010600030101010101" pitchFamily="2" charset="-122"/>
                <a:ea typeface="SimSun" panose="02010600030101010101" pitchFamily="2" charset="-122"/>
              </a:rPr>
              <a:t>Connection: Custom-Header</a:t>
            </a:r>
            <a:r>
              <a:rPr lang="zh-CN" altLang="en-US">
                <a:latin typeface="SimSun" panose="02010600030101010101" pitchFamily="2" charset="-122"/>
                <a:ea typeface="SimSun" panose="02010600030101010101" pitchFamily="2" charset="-122"/>
              </a:rPr>
              <a:t>，就表示在这个连接中，</a:t>
            </a:r>
            <a:r>
              <a:rPr lang="en-US" altLang="zh-CN">
                <a:latin typeface="SimSun" panose="02010600030101010101" pitchFamily="2" charset="-122"/>
                <a:ea typeface="SimSun" panose="02010600030101010101" pitchFamily="2" charset="-122"/>
              </a:rPr>
              <a:t>Custom-Header</a:t>
            </a:r>
            <a:r>
              <a:rPr lang="zh-CN" altLang="en-US">
                <a:latin typeface="SimSun" panose="02010600030101010101" pitchFamily="2" charset="-122"/>
                <a:ea typeface="SimSun" panose="02010600030101010101" pitchFamily="2" charset="-122"/>
              </a:rPr>
              <a:t>是一个逐跳头部，不应当被代理原样传递给</a:t>
            </a:r>
            <a:r>
              <a:rPr lang="en-US" altLang="zh-CN">
                <a:latin typeface="SimSun" panose="02010600030101010101" pitchFamily="2" charset="-122"/>
                <a:ea typeface="SimSun" panose="02010600030101010101" pitchFamily="2" charset="-122"/>
              </a:rPr>
              <a:t>upstream</a:t>
            </a:r>
            <a:r>
              <a:rPr lang="zh-CN" altLang="en-US">
                <a:latin typeface="SimSun" panose="02010600030101010101" pitchFamily="2" charset="-122"/>
                <a:ea typeface="SimSun" panose="02010600030101010101" pitchFamily="2" charset="-122"/>
              </a:rPr>
              <a:t>。</a:t>
            </a:r>
            <a:endParaRPr lang="en-US" altLang="zh-CN">
              <a:latin typeface="SimSun" panose="02010600030101010101" pitchFamily="2" charset="-122"/>
              <a:ea typeface="SimSun" panose="02010600030101010101" pitchFamily="2" charset="-122"/>
            </a:endParaRPr>
          </a:p>
          <a:p>
            <a:r>
              <a:rPr lang="zh-CN" altLang="en-US">
                <a:latin typeface="SimSun" panose="02010600030101010101" pitchFamily="2" charset="-122"/>
                <a:ea typeface="SimSun" panose="02010600030101010101" pitchFamily="2" charset="-122"/>
              </a:rPr>
              <a:t>有两个例外：</a:t>
            </a:r>
            <a:r>
              <a:rPr lang="en-US" altLang="zh-CN">
                <a:latin typeface="SimSun" panose="02010600030101010101" pitchFamily="2" charset="-122"/>
                <a:ea typeface="SimSun" panose="02010600030101010101" pitchFamily="2" charset="-122"/>
              </a:rPr>
              <a:t>close</a:t>
            </a:r>
            <a:r>
              <a:rPr lang="zh-CN" altLang="en-US">
                <a:latin typeface="SimSun" panose="02010600030101010101" pitchFamily="2" charset="-122"/>
                <a:ea typeface="SimSun" panose="02010600030101010101" pitchFamily="2" charset="-122"/>
              </a:rPr>
              <a:t>表示会话不持久化，</a:t>
            </a:r>
            <a:r>
              <a:rPr lang="en-US" altLang="zh-CN">
                <a:latin typeface="SimSun" panose="02010600030101010101" pitchFamily="2" charset="-122"/>
                <a:ea typeface="SimSun" panose="02010600030101010101" pitchFamily="2" charset="-122"/>
              </a:rPr>
              <a:t>keep-alive</a:t>
            </a:r>
            <a:r>
              <a:rPr lang="zh-CN" altLang="en-US">
                <a:latin typeface="SimSun" panose="02010600030101010101" pitchFamily="2" charset="-122"/>
                <a:ea typeface="SimSun" panose="02010600030101010101" pitchFamily="2" charset="-122"/>
              </a:rPr>
              <a:t>表示会话支持持久化</a:t>
            </a:r>
            <a:endParaRPr kumimoji="1" lang="en-US" altLang="zh-CN" b="1">
              <a:solidFill>
                <a:srgbClr val="FFC000"/>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9388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D4ACB-24A9-0845-BDDC-689281CB4FBC}"/>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93D7D7D9-4361-EA4B-B91D-3E536767183B}"/>
              </a:ext>
            </a:extLst>
          </p:cNvPr>
          <p:cNvPicPr>
            <a:picLocks noGrp="1" noChangeAspect="1"/>
          </p:cNvPicPr>
          <p:nvPr>
            <p:ph idx="1"/>
          </p:nvPr>
        </p:nvPicPr>
        <p:blipFill>
          <a:blip r:embed="rId3"/>
          <a:stretch>
            <a:fillRect/>
          </a:stretch>
        </p:blipFill>
        <p:spPr>
          <a:xfrm>
            <a:off x="6134296" y="1950997"/>
            <a:ext cx="5854700" cy="2413000"/>
          </a:xfrm>
          <a:prstGeom prst="rect">
            <a:avLst/>
          </a:prstGeom>
        </p:spPr>
      </p:pic>
      <p:sp>
        <p:nvSpPr>
          <p:cNvPr id="5" name="文本框 4">
            <a:extLst>
              <a:ext uri="{FF2B5EF4-FFF2-40B4-BE49-F238E27FC236}">
                <a16:creationId xmlns:a16="http://schemas.microsoft.com/office/drawing/2014/main" id="{C6EDADFD-C78B-9D48-BC60-23936693BC47}"/>
              </a:ext>
            </a:extLst>
          </p:cNvPr>
          <p:cNvSpPr txBox="1"/>
          <p:nvPr/>
        </p:nvSpPr>
        <p:spPr>
          <a:xfrm>
            <a:off x="6146653" y="1508903"/>
            <a:ext cx="3521676" cy="369332"/>
          </a:xfrm>
          <a:prstGeom prst="rect">
            <a:avLst/>
          </a:prstGeom>
          <a:noFill/>
        </p:spPr>
        <p:txBody>
          <a:bodyPr wrap="square" rtlCol="0">
            <a:spAutoFit/>
          </a:bodyPr>
          <a:lstStyle/>
          <a:p>
            <a:r>
              <a:rPr kumimoji="1" lang="zh-CN" altLang="en-US"/>
              <a:t>来自客户端的握手数据</a:t>
            </a:r>
          </a:p>
        </p:txBody>
      </p:sp>
      <p:sp>
        <p:nvSpPr>
          <p:cNvPr id="7" name="文本框 6">
            <a:extLst>
              <a:ext uri="{FF2B5EF4-FFF2-40B4-BE49-F238E27FC236}">
                <a16:creationId xmlns:a16="http://schemas.microsoft.com/office/drawing/2014/main" id="{1C2CD1DE-D0A0-C04F-A1C2-50361238BC33}"/>
              </a:ext>
            </a:extLst>
          </p:cNvPr>
          <p:cNvSpPr txBox="1"/>
          <p:nvPr/>
        </p:nvSpPr>
        <p:spPr>
          <a:xfrm>
            <a:off x="838200" y="1569999"/>
            <a:ext cx="5207148" cy="4801314"/>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Origin: http://example.com</a:t>
            </a:r>
          </a:p>
          <a:p>
            <a:r>
              <a:rPr kumimoji="1" lang="zh-CN" altLang="en-US">
                <a:solidFill>
                  <a:schemeClr val="tx1">
                    <a:lumMod val="95000"/>
                  </a:schemeClr>
                </a:solidFill>
                <a:latin typeface="SimSun" panose="02010600030101010101" pitchFamily="2" charset="-122"/>
                <a:ea typeface="SimSun" panose="02010600030101010101" pitchFamily="2" charset="-122"/>
              </a:rPr>
              <a:t>这个就是作为安全使用，防止跨站攻击，浏览器一般会使用这个标志原始域。</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r>
              <a:rPr kumimoji="1" lang="en-US" altLang="zh-CN">
                <a:solidFill>
                  <a:srgbClr val="FFD700"/>
                </a:solidFill>
                <a:latin typeface="SimSun" panose="02010600030101010101" pitchFamily="2" charset="-122"/>
                <a:ea typeface="SimSun" panose="02010600030101010101" pitchFamily="2" charset="-122"/>
              </a:rPr>
              <a:t>Sec-WebSocket-Key: </a:t>
            </a:r>
            <a:r>
              <a:rPr lang="en-US" altLang="zh-CN">
                <a:solidFill>
                  <a:srgbClr val="FFD700"/>
                </a:solidFill>
                <a:latin typeface="SimSun" panose="02010600030101010101" pitchFamily="2" charset="-122"/>
                <a:ea typeface="SimSun" panose="02010600030101010101" pitchFamily="2" charset="-122"/>
              </a:rPr>
              <a:t>dGhlIHNhbXBsZSBub25jZQ==</a:t>
            </a:r>
          </a:p>
          <a:p>
            <a:r>
              <a:rPr kumimoji="1" lang="zh-CN" altLang="en-US">
                <a:solidFill>
                  <a:schemeClr val="tx1">
                    <a:lumMod val="95000"/>
                  </a:schemeClr>
                </a:solidFill>
                <a:latin typeface="SimSun" panose="02010600030101010101" pitchFamily="2" charset="-122"/>
                <a:ea typeface="SimSun" panose="02010600030101010101" pitchFamily="2" charset="-122"/>
              </a:rPr>
              <a:t>客户端生成的随机字符串进行</a:t>
            </a:r>
            <a:r>
              <a:rPr kumimoji="1" lang="en-US" altLang="zh-CN">
                <a:solidFill>
                  <a:schemeClr val="tx1">
                    <a:lumMod val="95000"/>
                  </a:schemeClr>
                </a:solidFill>
                <a:latin typeface="SimSun" panose="02010600030101010101" pitchFamily="2" charset="-122"/>
                <a:ea typeface="SimSun" panose="02010600030101010101" pitchFamily="2" charset="-122"/>
              </a:rPr>
              <a:t>base64</a:t>
            </a:r>
            <a:r>
              <a:rPr kumimoji="1" lang="zh-CN" altLang="en-US">
                <a:solidFill>
                  <a:schemeClr val="tx1">
                    <a:lumMod val="95000"/>
                  </a:schemeClr>
                </a:solidFill>
                <a:latin typeface="SimSun" panose="02010600030101010101" pitchFamily="2" charset="-122"/>
                <a:ea typeface="SimSun" panose="02010600030101010101" pitchFamily="2" charset="-122"/>
              </a:rPr>
              <a:t> 加密后的字符。</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r>
              <a:rPr kumimoji="1" lang="en-US" altLang="zh-CN">
                <a:solidFill>
                  <a:srgbClr val="FFD700"/>
                </a:solidFill>
                <a:latin typeface="SimSun" panose="02010600030101010101" pitchFamily="2" charset="-122"/>
                <a:ea typeface="SimSun" panose="02010600030101010101" pitchFamily="2" charset="-122"/>
              </a:rPr>
              <a:t>Sec-WebSocket-Version: 13</a:t>
            </a:r>
          </a:p>
          <a:p>
            <a:r>
              <a:rPr kumimoji="1" lang="zh-CN" altLang="en-US">
                <a:solidFill>
                  <a:schemeClr val="tx1">
                    <a:lumMod val="95000"/>
                  </a:schemeClr>
                </a:solidFill>
                <a:latin typeface="SimSun" panose="02010600030101010101" pitchFamily="2" charset="-122"/>
                <a:ea typeface="SimSun" panose="02010600030101010101" pitchFamily="2" charset="-122"/>
              </a:rPr>
              <a:t>表示当前使用的</a:t>
            </a:r>
            <a:r>
              <a:rPr kumimoji="1" lang="en-US" altLang="zh-CN">
                <a:solidFill>
                  <a:schemeClr val="tx1">
                    <a:lumMod val="95000"/>
                  </a:schemeClr>
                </a:solidFill>
                <a:latin typeface="SimSun" panose="02010600030101010101" pitchFamily="2" charset="-122"/>
                <a:ea typeface="SimSun" panose="02010600030101010101" pitchFamily="2" charset="-122"/>
              </a:rPr>
              <a:t>websocket</a:t>
            </a:r>
            <a:r>
              <a:rPr kumimoji="1" lang="zh-CN" altLang="en-US">
                <a:solidFill>
                  <a:schemeClr val="tx1">
                    <a:lumMod val="95000"/>
                  </a:schemeClr>
                </a:solidFill>
                <a:latin typeface="SimSun" panose="02010600030101010101" pitchFamily="2" charset="-122"/>
                <a:ea typeface="SimSun" panose="02010600030101010101" pitchFamily="2" charset="-122"/>
              </a:rPr>
              <a:t>对应的版本号。</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r>
              <a:rPr kumimoji="1" lang="en-US" altLang="zh-CN">
                <a:solidFill>
                  <a:srgbClr val="FFD700"/>
                </a:solidFill>
                <a:latin typeface="SimSun" panose="02010600030101010101" pitchFamily="2" charset="-122"/>
                <a:ea typeface="SimSun" panose="02010600030101010101" pitchFamily="2" charset="-122"/>
              </a:rPr>
              <a:t>Sec-Websocket-Protocol: chat, superchat</a:t>
            </a:r>
          </a:p>
          <a:p>
            <a:r>
              <a:rPr kumimoji="1" lang="zh-CN" altLang="en-US">
                <a:solidFill>
                  <a:schemeClr val="tx1">
                    <a:lumMod val="95000"/>
                  </a:schemeClr>
                </a:solidFill>
                <a:latin typeface="SimSun" panose="02010600030101010101" pitchFamily="2" charset="-122"/>
                <a:ea typeface="SimSun" panose="02010600030101010101" pitchFamily="2" charset="-122"/>
              </a:rPr>
              <a:t>表示客户端支持的</a:t>
            </a:r>
            <a:r>
              <a:rPr kumimoji="1" lang="en-US" altLang="zh-CN">
                <a:solidFill>
                  <a:schemeClr val="tx1">
                    <a:lumMod val="95000"/>
                  </a:schemeClr>
                </a:solidFill>
                <a:latin typeface="SimSun" panose="02010600030101010101" pitchFamily="2" charset="-122"/>
                <a:ea typeface="SimSun" panose="02010600030101010101" pitchFamily="2" charset="-122"/>
              </a:rPr>
              <a:t>websocket</a:t>
            </a:r>
            <a:r>
              <a:rPr kumimoji="1" lang="zh-CN" altLang="en-US">
                <a:solidFill>
                  <a:schemeClr val="tx1">
                    <a:lumMod val="95000"/>
                  </a:schemeClr>
                </a:solidFill>
                <a:latin typeface="SimSun" panose="02010600030101010101" pitchFamily="2" charset="-122"/>
                <a:ea typeface="SimSun" panose="02010600030101010101" pitchFamily="2" charset="-122"/>
              </a:rPr>
              <a:t>子协议列表。</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p:txBody>
      </p:sp>
      <p:sp>
        <p:nvSpPr>
          <p:cNvPr id="6" name="文本框 5">
            <a:extLst>
              <a:ext uri="{FF2B5EF4-FFF2-40B4-BE49-F238E27FC236}">
                <a16:creationId xmlns:a16="http://schemas.microsoft.com/office/drawing/2014/main" id="{2B7FCA9F-054F-A247-8FBC-5EC547E2343E}"/>
              </a:ext>
            </a:extLst>
          </p:cNvPr>
          <p:cNvSpPr txBox="1"/>
          <p:nvPr/>
        </p:nvSpPr>
        <p:spPr>
          <a:xfrm>
            <a:off x="838200" y="5486400"/>
            <a:ext cx="10122243" cy="646331"/>
          </a:xfrm>
          <a:prstGeom prst="rect">
            <a:avLst/>
          </a:prstGeom>
          <a:noFill/>
        </p:spPr>
        <p:txBody>
          <a:bodyPr wrap="square" rtlCol="0">
            <a:spAutoFit/>
          </a:bodyPr>
          <a:lstStyle/>
          <a:p>
            <a:r>
              <a:rPr kumimoji="1" lang="zh-CN" altLang="en-US"/>
              <a:t>除了以上字段，请求头中也可以携带一些其他头信息，比如</a:t>
            </a:r>
            <a:r>
              <a:rPr kumimoji="1" lang="en-US" altLang="zh-CN"/>
              <a:t> cookie </a:t>
            </a:r>
            <a:r>
              <a:rPr kumimoji="1" lang="zh-CN" altLang="en-US"/>
              <a:t>之类的。要使用</a:t>
            </a:r>
            <a:r>
              <a:rPr kumimoji="1" lang="en-US" altLang="zh-CN"/>
              <a:t>Ws</a:t>
            </a:r>
            <a:r>
              <a:rPr kumimoji="1" lang="zh-CN" altLang="en-US"/>
              <a:t>携带一些自定义信息通常的方案是：</a:t>
            </a:r>
            <a:r>
              <a:rPr kumimoji="1" lang="en-US" altLang="zh-CN"/>
              <a:t> QueryString, Sec-Websocket-Protocol, cookie</a:t>
            </a:r>
            <a:r>
              <a:rPr kumimoji="1" lang="zh-CN" altLang="en-US"/>
              <a:t>携带数据</a:t>
            </a:r>
            <a:r>
              <a:rPr kumimoji="1" lang="en-US" altLang="zh-CN"/>
              <a:t> </a:t>
            </a:r>
            <a:endParaRPr kumimoji="1" lang="zh-CN" altLang="en-US"/>
          </a:p>
        </p:txBody>
      </p:sp>
    </p:spTree>
    <p:extLst>
      <p:ext uri="{BB962C8B-B14F-4D97-AF65-F5344CB8AC3E}">
        <p14:creationId xmlns:p14="http://schemas.microsoft.com/office/powerpoint/2010/main" val="122830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9DD7B-36EF-F840-9E78-2484085068EE}"/>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7E358CDC-9990-1E41-B93D-CCC90BE024DF}"/>
              </a:ext>
            </a:extLst>
          </p:cNvPr>
          <p:cNvPicPr>
            <a:picLocks noGrp="1" noChangeAspect="1"/>
          </p:cNvPicPr>
          <p:nvPr>
            <p:ph idx="1"/>
          </p:nvPr>
        </p:nvPicPr>
        <p:blipFill>
          <a:blip r:embed="rId3"/>
          <a:stretch>
            <a:fillRect/>
          </a:stretch>
        </p:blipFill>
        <p:spPr>
          <a:xfrm>
            <a:off x="6182499" y="1948807"/>
            <a:ext cx="5854700" cy="1587500"/>
          </a:xfrm>
          <a:prstGeom prst="rect">
            <a:avLst/>
          </a:prstGeom>
        </p:spPr>
      </p:pic>
      <p:sp>
        <p:nvSpPr>
          <p:cNvPr id="5" name="文本框 4">
            <a:extLst>
              <a:ext uri="{FF2B5EF4-FFF2-40B4-BE49-F238E27FC236}">
                <a16:creationId xmlns:a16="http://schemas.microsoft.com/office/drawing/2014/main" id="{A41D76AA-73DD-B14F-9377-E5608A71080F}"/>
              </a:ext>
            </a:extLst>
          </p:cNvPr>
          <p:cNvSpPr txBox="1"/>
          <p:nvPr/>
        </p:nvSpPr>
        <p:spPr>
          <a:xfrm>
            <a:off x="6182499" y="1517690"/>
            <a:ext cx="3991232" cy="369332"/>
          </a:xfrm>
          <a:prstGeom prst="rect">
            <a:avLst/>
          </a:prstGeom>
          <a:noFill/>
        </p:spPr>
        <p:txBody>
          <a:bodyPr wrap="square" rtlCol="0">
            <a:spAutoFit/>
          </a:bodyPr>
          <a:lstStyle/>
          <a:p>
            <a:r>
              <a:rPr kumimoji="1" lang="zh-CN" altLang="en-US"/>
              <a:t>服务端握手响应</a:t>
            </a:r>
          </a:p>
        </p:txBody>
      </p:sp>
      <p:sp>
        <p:nvSpPr>
          <p:cNvPr id="6" name="文本框 5">
            <a:extLst>
              <a:ext uri="{FF2B5EF4-FFF2-40B4-BE49-F238E27FC236}">
                <a16:creationId xmlns:a16="http://schemas.microsoft.com/office/drawing/2014/main" id="{B8298F72-1880-E84E-A859-1C35E074B4F2}"/>
              </a:ext>
            </a:extLst>
          </p:cNvPr>
          <p:cNvSpPr txBox="1"/>
          <p:nvPr/>
        </p:nvSpPr>
        <p:spPr>
          <a:xfrm>
            <a:off x="838199" y="1569999"/>
            <a:ext cx="5171303" cy="3139321"/>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HTTP/1.1 101</a:t>
            </a:r>
            <a:r>
              <a:rPr kumimoji="1" lang="zh-CN" altLang="en-US">
                <a:solidFill>
                  <a:srgbClr val="FFD700"/>
                </a:solidFill>
                <a:latin typeface="SimSun" panose="02010600030101010101" pitchFamily="2" charset="-122"/>
                <a:ea typeface="SimSun" panose="02010600030101010101" pitchFamily="2" charset="-122"/>
              </a:rPr>
              <a:t> </a:t>
            </a:r>
            <a:r>
              <a:rPr kumimoji="1" lang="en-US" altLang="zh-CN">
                <a:solidFill>
                  <a:srgbClr val="FFD700"/>
                </a:solidFill>
                <a:latin typeface="SimSun" panose="02010600030101010101" pitchFamily="2" charset="-122"/>
                <a:ea typeface="SimSun" panose="02010600030101010101" pitchFamily="2" charset="-122"/>
              </a:rPr>
              <a:t>Switching Protocols</a:t>
            </a:r>
          </a:p>
          <a:p>
            <a:endParaRPr kumimoji="1" lang="en-US" altLang="zh-CN">
              <a:solidFill>
                <a:srgbClr val="FFD700"/>
              </a:solidFill>
              <a:latin typeface="SimSun" panose="02010600030101010101" pitchFamily="2" charset="-122"/>
              <a:ea typeface="SimSun" panose="02010600030101010101" pitchFamily="2" charset="-122"/>
            </a:endParaRPr>
          </a:p>
          <a:p>
            <a:r>
              <a:rPr kumimoji="1" lang="zh-CN" altLang="en-US">
                <a:solidFill>
                  <a:schemeClr val="tx1">
                    <a:lumMod val="95000"/>
                  </a:schemeClr>
                </a:solidFill>
                <a:latin typeface="SimSun" panose="02010600030101010101" pitchFamily="2" charset="-122"/>
                <a:ea typeface="SimSun" panose="02010600030101010101" pitchFamily="2" charset="-122"/>
              </a:rPr>
              <a:t>这个就表示服务器端已经完成协议的切换。这里的</a:t>
            </a:r>
            <a:r>
              <a:rPr kumimoji="1" lang="en-US" altLang="zh-CN">
                <a:solidFill>
                  <a:schemeClr val="tx1">
                    <a:lumMod val="95000"/>
                  </a:schemeClr>
                </a:solidFill>
                <a:latin typeface="SimSun" panose="02010600030101010101" pitchFamily="2" charset="-122"/>
                <a:ea typeface="SimSun" panose="02010600030101010101" pitchFamily="2" charset="-122"/>
              </a:rPr>
              <a:t>101</a:t>
            </a:r>
            <a:r>
              <a:rPr kumimoji="1" lang="zh-CN" altLang="en-US">
                <a:solidFill>
                  <a:schemeClr val="tx1">
                    <a:lumMod val="95000"/>
                  </a:schemeClr>
                </a:solidFill>
                <a:latin typeface="SimSun" panose="02010600030101010101" pitchFamily="2" charset="-122"/>
                <a:ea typeface="SimSun" panose="02010600030101010101" pitchFamily="2" charset="-122"/>
              </a:rPr>
              <a:t> 室</a:t>
            </a:r>
            <a:r>
              <a:rPr kumimoji="1" lang="en-US" altLang="zh-CN">
                <a:solidFill>
                  <a:schemeClr val="tx1">
                    <a:lumMod val="95000"/>
                  </a:schemeClr>
                </a:solidFill>
                <a:latin typeface="SimSun" panose="02010600030101010101" pitchFamily="2" charset="-122"/>
                <a:ea typeface="SimSun" panose="02010600030101010101" pitchFamily="2" charset="-122"/>
              </a:rPr>
              <a:t>HTTP</a:t>
            </a:r>
            <a:r>
              <a:rPr kumimoji="1" lang="zh-CN" altLang="en-US">
                <a:solidFill>
                  <a:schemeClr val="tx1">
                    <a:lumMod val="95000"/>
                  </a:schemeClr>
                </a:solidFill>
                <a:latin typeface="SimSun" panose="02010600030101010101" pitchFamily="2" charset="-122"/>
                <a:ea typeface="SimSun" panose="02010600030101010101" pitchFamily="2" charset="-122"/>
              </a:rPr>
              <a:t>的状态码。</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a:p>
            <a:r>
              <a:rPr kumimoji="1" lang="en-US" altLang="zh-CN">
                <a:solidFill>
                  <a:srgbClr val="FFD700"/>
                </a:solidFill>
                <a:latin typeface="SimSun" panose="02010600030101010101" pitchFamily="2" charset="-122"/>
                <a:ea typeface="SimSun" panose="02010600030101010101" pitchFamily="2" charset="-122"/>
              </a:rPr>
              <a:t>Upgrade: websocket</a:t>
            </a:r>
          </a:p>
          <a:p>
            <a:r>
              <a:rPr kumimoji="1" lang="en-US" altLang="zh-CN">
                <a:solidFill>
                  <a:srgbClr val="FFD700"/>
                </a:solidFill>
                <a:latin typeface="SimSun" panose="02010600030101010101" pitchFamily="2" charset="-122"/>
                <a:ea typeface="SimSun" panose="02010600030101010101" pitchFamily="2" charset="-122"/>
              </a:rPr>
              <a:t>Connection: Upgrade</a:t>
            </a:r>
          </a:p>
          <a:p>
            <a:r>
              <a:rPr kumimoji="1" lang="zh-CN" altLang="en-US">
                <a:solidFill>
                  <a:schemeClr val="tx1">
                    <a:lumMod val="95000"/>
                  </a:schemeClr>
                </a:solidFill>
                <a:latin typeface="SimSun" panose="02010600030101010101" pitchFamily="2" charset="-122"/>
                <a:ea typeface="SimSun" panose="02010600030101010101" pitchFamily="2" charset="-122"/>
              </a:rPr>
              <a:t>这两个是固定的，是服务器告诉客户端已经完成升级的协议就是</a:t>
            </a:r>
            <a:r>
              <a:rPr kumimoji="1" lang="en-US" altLang="zh-CN">
                <a:solidFill>
                  <a:schemeClr val="tx1">
                    <a:lumMod val="95000"/>
                  </a:schemeClr>
                </a:solidFill>
                <a:latin typeface="SimSun" panose="02010600030101010101" pitchFamily="2" charset="-122"/>
                <a:ea typeface="SimSun" panose="02010600030101010101" pitchFamily="2" charset="-122"/>
              </a:rPr>
              <a:t> websocket </a:t>
            </a:r>
            <a:r>
              <a:rPr kumimoji="1" lang="zh-CN" altLang="en-US">
                <a:solidFill>
                  <a:schemeClr val="tx1">
                    <a:lumMod val="95000"/>
                  </a:schemeClr>
                </a:solidFill>
                <a:latin typeface="SimSun" panose="02010600030101010101" pitchFamily="2" charset="-122"/>
                <a:ea typeface="SimSun" panose="02010600030101010101" pitchFamily="2" charset="-122"/>
              </a:rPr>
              <a:t>协议。</a:t>
            </a:r>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chemeClr val="tx1">
                  <a:lumMod val="95000"/>
                </a:schemeClr>
              </a:solidFill>
              <a:latin typeface="SimSun" panose="02010600030101010101" pitchFamily="2" charset="-122"/>
              <a:ea typeface="SimSun" panose="02010600030101010101" pitchFamily="2" charset="-122"/>
            </a:endParaRPr>
          </a:p>
          <a:p>
            <a:endParaRPr kumimoji="1" lang="en-US" altLang="zh-CN">
              <a:solidFill>
                <a:srgbClr val="FFD7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37690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9DD7B-36EF-F840-9E78-2484085068EE}"/>
              </a:ext>
            </a:extLst>
          </p:cNvPr>
          <p:cNvSpPr>
            <a:spLocks noGrp="1"/>
          </p:cNvSpPr>
          <p:nvPr>
            <p:ph type="title"/>
          </p:nvPr>
        </p:nvSpPr>
        <p:spPr/>
        <p:txBody>
          <a:bodyPr/>
          <a:lstStyle/>
          <a:p>
            <a:r>
              <a:rPr kumimoji="1" lang="zh-CN" altLang="en-US"/>
              <a:t>连接握手</a:t>
            </a:r>
          </a:p>
        </p:txBody>
      </p:sp>
      <p:pic>
        <p:nvPicPr>
          <p:cNvPr id="4" name="内容占位符 3">
            <a:extLst>
              <a:ext uri="{FF2B5EF4-FFF2-40B4-BE49-F238E27FC236}">
                <a16:creationId xmlns:a16="http://schemas.microsoft.com/office/drawing/2014/main" id="{7E358CDC-9990-1E41-B93D-CCC90BE024DF}"/>
              </a:ext>
            </a:extLst>
          </p:cNvPr>
          <p:cNvPicPr>
            <a:picLocks noGrp="1" noChangeAspect="1"/>
          </p:cNvPicPr>
          <p:nvPr>
            <p:ph idx="1"/>
          </p:nvPr>
        </p:nvPicPr>
        <p:blipFill>
          <a:blip r:embed="rId3"/>
          <a:stretch>
            <a:fillRect/>
          </a:stretch>
        </p:blipFill>
        <p:spPr>
          <a:xfrm>
            <a:off x="6182499" y="1948807"/>
            <a:ext cx="5854700" cy="1587500"/>
          </a:xfrm>
          <a:prstGeom prst="rect">
            <a:avLst/>
          </a:prstGeom>
        </p:spPr>
      </p:pic>
      <p:sp>
        <p:nvSpPr>
          <p:cNvPr id="5" name="文本框 4">
            <a:extLst>
              <a:ext uri="{FF2B5EF4-FFF2-40B4-BE49-F238E27FC236}">
                <a16:creationId xmlns:a16="http://schemas.microsoft.com/office/drawing/2014/main" id="{A41D76AA-73DD-B14F-9377-E5608A71080F}"/>
              </a:ext>
            </a:extLst>
          </p:cNvPr>
          <p:cNvSpPr txBox="1"/>
          <p:nvPr/>
        </p:nvSpPr>
        <p:spPr>
          <a:xfrm>
            <a:off x="6182499" y="1517690"/>
            <a:ext cx="3991232" cy="369332"/>
          </a:xfrm>
          <a:prstGeom prst="rect">
            <a:avLst/>
          </a:prstGeom>
          <a:noFill/>
        </p:spPr>
        <p:txBody>
          <a:bodyPr wrap="square" rtlCol="0">
            <a:spAutoFit/>
          </a:bodyPr>
          <a:lstStyle/>
          <a:p>
            <a:r>
              <a:rPr kumimoji="1" lang="zh-CN" altLang="en-US"/>
              <a:t>服务端握手响应</a:t>
            </a:r>
          </a:p>
        </p:txBody>
      </p:sp>
      <p:sp>
        <p:nvSpPr>
          <p:cNvPr id="6" name="文本框 5">
            <a:extLst>
              <a:ext uri="{FF2B5EF4-FFF2-40B4-BE49-F238E27FC236}">
                <a16:creationId xmlns:a16="http://schemas.microsoft.com/office/drawing/2014/main" id="{B8298F72-1880-E84E-A859-1C35E074B4F2}"/>
              </a:ext>
            </a:extLst>
          </p:cNvPr>
          <p:cNvSpPr txBox="1"/>
          <p:nvPr/>
        </p:nvSpPr>
        <p:spPr>
          <a:xfrm>
            <a:off x="838199" y="1569999"/>
            <a:ext cx="5171303" cy="3139321"/>
          </a:xfrm>
          <a:prstGeom prst="rect">
            <a:avLst/>
          </a:prstGeom>
          <a:noFill/>
        </p:spPr>
        <p:txBody>
          <a:bodyPr wrap="square" rtlCol="0">
            <a:spAutoFit/>
          </a:bodyPr>
          <a:lstStyle/>
          <a:p>
            <a:r>
              <a:rPr kumimoji="1" lang="en-US" altLang="zh-CN">
                <a:solidFill>
                  <a:srgbClr val="FFD700"/>
                </a:solidFill>
                <a:latin typeface="SimSun" panose="02010600030101010101" pitchFamily="2" charset="-122"/>
                <a:ea typeface="SimSun" panose="02010600030101010101" pitchFamily="2" charset="-122"/>
              </a:rPr>
              <a:t>Sec-WebSocket-Accept: </a:t>
            </a:r>
            <a:r>
              <a:rPr lang="en-US" altLang="zh-CN">
                <a:solidFill>
                  <a:srgbClr val="FFD700"/>
                </a:solidFill>
                <a:latin typeface="SimSun" panose="02010600030101010101" pitchFamily="2" charset="-122"/>
                <a:ea typeface="SimSun" panose="02010600030101010101" pitchFamily="2" charset="-122"/>
              </a:rPr>
              <a:t>s3pPLMBiTxaQ9kYGzzhZRbK+xOo=</a:t>
            </a:r>
          </a:p>
          <a:p>
            <a:r>
              <a:rPr lang="zh-CN" altLang="en-US">
                <a:solidFill>
                  <a:schemeClr val="tx1">
                    <a:lumMod val="95000"/>
                  </a:schemeClr>
                </a:solidFill>
                <a:latin typeface="SimSun" panose="02010600030101010101" pitchFamily="2" charset="-122"/>
                <a:ea typeface="SimSun" panose="02010600030101010101" pitchFamily="2" charset="-122"/>
              </a:rPr>
              <a:t>这个值是服务端通过</a:t>
            </a:r>
            <a:r>
              <a:rPr lang="en-US" altLang="zh-CN">
                <a:solidFill>
                  <a:schemeClr val="tx1">
                    <a:lumMod val="95000"/>
                  </a:schemeClr>
                </a:solidFill>
                <a:latin typeface="SimSun" panose="02010600030101010101" pitchFamily="2" charset="-122"/>
                <a:ea typeface="SimSun" panose="02010600030101010101" pitchFamily="2" charset="-122"/>
              </a:rPr>
              <a:t> Sec-WebSocket-Key </a:t>
            </a:r>
            <a:r>
              <a:rPr lang="zh-CN" altLang="en-US">
                <a:solidFill>
                  <a:schemeClr val="tx1">
                    <a:lumMod val="95000"/>
                  </a:schemeClr>
                </a:solidFill>
                <a:latin typeface="SimSun" panose="02010600030101010101" pitchFamily="2" charset="-122"/>
                <a:ea typeface="SimSun" panose="02010600030101010101" pitchFamily="2" charset="-122"/>
              </a:rPr>
              <a:t>字段的值和</a:t>
            </a:r>
            <a:r>
              <a:rPr lang="en-US" altLang="zh-CN">
                <a:latin typeface="SimSun" panose="02010600030101010101" pitchFamily="2" charset="-122"/>
                <a:ea typeface="SimSun" panose="02010600030101010101" pitchFamily="2" charset="-122"/>
              </a:rPr>
              <a:t>258EAFA5-E914-47DA-95CA-C5AB0DC85B11</a:t>
            </a:r>
            <a:r>
              <a:rPr lang="zh-CN" altLang="en-US">
                <a:latin typeface="SimSun" panose="02010600030101010101" pitchFamily="2" charset="-122"/>
                <a:ea typeface="SimSun" panose="02010600030101010101" pitchFamily="2" charset="-122"/>
              </a:rPr>
              <a:t> 字符串拼接后通过</a:t>
            </a:r>
            <a:r>
              <a:rPr lang="en-US" altLang="zh-CN">
                <a:latin typeface="SimSun" panose="02010600030101010101" pitchFamily="2" charset="-122"/>
                <a:ea typeface="SimSun" panose="02010600030101010101" pitchFamily="2" charset="-122"/>
              </a:rPr>
              <a:t>base64</a:t>
            </a:r>
            <a:r>
              <a:rPr lang="zh-CN" altLang="en-US">
                <a:latin typeface="SimSun" panose="02010600030101010101" pitchFamily="2" charset="-122"/>
                <a:ea typeface="SimSun" panose="02010600030101010101" pitchFamily="2" charset="-122"/>
              </a:rPr>
              <a:t> </a:t>
            </a:r>
            <a:r>
              <a:rPr lang="en-US" altLang="zh-CN">
                <a:latin typeface="SimSun" panose="02010600030101010101" pitchFamily="2" charset="-122"/>
                <a:ea typeface="SimSun" panose="02010600030101010101" pitchFamily="2" charset="-122"/>
              </a:rPr>
              <a:t>SHA1</a:t>
            </a:r>
            <a:r>
              <a:rPr lang="zh-CN" altLang="en-US">
                <a:latin typeface="SimSun" panose="02010600030101010101" pitchFamily="2" charset="-122"/>
                <a:ea typeface="SimSun" panose="02010600030101010101" pitchFamily="2" charset="-122"/>
              </a:rPr>
              <a:t>编码的值。这个也是两端的一个加密校验。</a:t>
            </a:r>
            <a:endParaRPr lang="en-US" altLang="zh-CN">
              <a:latin typeface="SimSun" panose="02010600030101010101" pitchFamily="2" charset="-122"/>
              <a:ea typeface="SimSun" panose="02010600030101010101" pitchFamily="2" charset="-122"/>
            </a:endParaRPr>
          </a:p>
          <a:p>
            <a:endParaRPr lang="en-US" altLang="zh-CN">
              <a:solidFill>
                <a:schemeClr val="tx1">
                  <a:lumMod val="95000"/>
                </a:schemeClr>
              </a:solidFill>
              <a:latin typeface="SimSun" panose="02010600030101010101" pitchFamily="2" charset="-122"/>
              <a:ea typeface="SimSun" panose="02010600030101010101" pitchFamily="2" charset="-122"/>
            </a:endParaRPr>
          </a:p>
          <a:p>
            <a:r>
              <a:rPr lang="en-US" altLang="zh-CN">
                <a:solidFill>
                  <a:srgbClr val="FFD700"/>
                </a:solidFill>
                <a:latin typeface="SimSun" panose="02010600030101010101" pitchFamily="2" charset="-122"/>
                <a:ea typeface="SimSun" panose="02010600030101010101" pitchFamily="2" charset="-122"/>
              </a:rPr>
              <a:t>Sec-Websocket-Protocol: chat</a:t>
            </a:r>
          </a:p>
          <a:p>
            <a:r>
              <a:rPr kumimoji="1" lang="zh-CN" altLang="en-US">
                <a:solidFill>
                  <a:schemeClr val="tx1">
                    <a:lumMod val="95000"/>
                  </a:schemeClr>
                </a:solidFill>
                <a:latin typeface="SimSun" panose="02010600030101010101" pitchFamily="2" charset="-122"/>
                <a:ea typeface="SimSun" panose="02010600030101010101" pitchFamily="2" charset="-122"/>
              </a:rPr>
              <a:t>如果客户端握手时有携带这个头字段，那么在服务端相应时也需要携带该字段，且该字段的值需要是上行中的其中一个子协议。</a:t>
            </a:r>
            <a:endParaRPr kumimoji="1" lang="en-US" altLang="zh-CN">
              <a:solidFill>
                <a:schemeClr val="tx1">
                  <a:lumMod val="95000"/>
                </a:schemeClr>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85348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81DA4-C8CE-B244-8BCC-10C74EA8BBBE}"/>
              </a:ext>
            </a:extLst>
          </p:cNvPr>
          <p:cNvSpPr>
            <a:spLocks noGrp="1"/>
          </p:cNvSpPr>
          <p:nvPr>
            <p:ph type="title"/>
          </p:nvPr>
        </p:nvSpPr>
        <p:spPr/>
        <p:txBody>
          <a:bodyPr/>
          <a:lstStyle/>
          <a:p>
            <a:r>
              <a:rPr kumimoji="1" lang="zh-CN" altLang="en-US"/>
              <a:t>结束握手</a:t>
            </a:r>
          </a:p>
        </p:txBody>
      </p:sp>
      <p:sp>
        <p:nvSpPr>
          <p:cNvPr id="3" name="内容占位符 2">
            <a:extLst>
              <a:ext uri="{FF2B5EF4-FFF2-40B4-BE49-F238E27FC236}">
                <a16:creationId xmlns:a16="http://schemas.microsoft.com/office/drawing/2014/main" id="{0F19E6B8-AB28-8A40-9B82-3B7F3E47B437}"/>
              </a:ext>
            </a:extLst>
          </p:cNvPr>
          <p:cNvSpPr>
            <a:spLocks noGrp="1"/>
          </p:cNvSpPr>
          <p:nvPr>
            <p:ph idx="1"/>
          </p:nvPr>
        </p:nvSpPr>
        <p:spPr/>
        <p:txBody>
          <a:bodyPr>
            <a:normAutofit/>
          </a:bodyPr>
          <a:lstStyle/>
          <a:p>
            <a:pPr marL="0" indent="0">
              <a:buNone/>
            </a:pPr>
            <a:r>
              <a:rPr kumimoji="1" lang="zh-CN" altLang="en-US" sz="2400">
                <a:latin typeface="SimSun" panose="02010600030101010101" pitchFamily="2" charset="-122"/>
                <a:ea typeface="SimSun" panose="02010600030101010101" pitchFamily="2" charset="-122"/>
              </a:rPr>
              <a:t>连接的任何一端都可以发送一个关闭握手的控制帧，对应的另一端在收到该帧信息后，会回传一个确认关闭连接的关闭帧。前者在在收到关闭帧之后，就关闭连接。同时该端也会丢弃此后的所有数据。</a:t>
            </a:r>
          </a:p>
        </p:txBody>
      </p:sp>
    </p:spTree>
    <p:extLst>
      <p:ext uri="{BB962C8B-B14F-4D97-AF65-F5344CB8AC3E}">
        <p14:creationId xmlns:p14="http://schemas.microsoft.com/office/powerpoint/2010/main" val="190727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49A47-D26A-E947-93F0-33132289D8DA}"/>
              </a:ext>
            </a:extLst>
          </p:cNvPr>
          <p:cNvSpPr>
            <a:spLocks noGrp="1"/>
          </p:cNvSpPr>
          <p:nvPr>
            <p:ph type="title"/>
          </p:nvPr>
        </p:nvSpPr>
        <p:spPr/>
        <p:txBody>
          <a:bodyPr/>
          <a:lstStyle/>
          <a:p>
            <a:r>
              <a:rPr kumimoji="1" lang="zh-CN" altLang="en-US"/>
              <a:t>消息帧</a:t>
            </a:r>
          </a:p>
        </p:txBody>
      </p:sp>
      <p:pic>
        <p:nvPicPr>
          <p:cNvPr id="5" name="内容占位符 4">
            <a:extLst>
              <a:ext uri="{FF2B5EF4-FFF2-40B4-BE49-F238E27FC236}">
                <a16:creationId xmlns:a16="http://schemas.microsoft.com/office/drawing/2014/main" id="{2A5F7711-011C-5C42-AD09-0AFCE4435907}"/>
              </a:ext>
            </a:extLst>
          </p:cNvPr>
          <p:cNvPicPr>
            <a:picLocks noGrp="1" noChangeAspect="1"/>
          </p:cNvPicPr>
          <p:nvPr>
            <p:ph idx="1"/>
          </p:nvPr>
        </p:nvPicPr>
        <p:blipFill>
          <a:blip r:embed="rId3"/>
          <a:stretch>
            <a:fillRect/>
          </a:stretch>
        </p:blipFill>
        <p:spPr>
          <a:xfrm>
            <a:off x="1337951" y="1825625"/>
            <a:ext cx="6832446" cy="4351338"/>
          </a:xfrm>
          <a:prstGeom prst="rect">
            <a:avLst/>
          </a:prstGeom>
        </p:spPr>
      </p:pic>
      <p:sp>
        <p:nvSpPr>
          <p:cNvPr id="6" name="文本框 5">
            <a:extLst>
              <a:ext uri="{FF2B5EF4-FFF2-40B4-BE49-F238E27FC236}">
                <a16:creationId xmlns:a16="http://schemas.microsoft.com/office/drawing/2014/main" id="{7006D55C-6E9F-2E41-87F3-95469A31555B}"/>
              </a:ext>
            </a:extLst>
          </p:cNvPr>
          <p:cNvSpPr txBox="1"/>
          <p:nvPr/>
        </p:nvSpPr>
        <p:spPr>
          <a:xfrm>
            <a:off x="8590547" y="1825625"/>
            <a:ext cx="3356811" cy="2585323"/>
          </a:xfrm>
          <a:prstGeom prst="rect">
            <a:avLst/>
          </a:prstGeom>
          <a:noFill/>
        </p:spPr>
        <p:txBody>
          <a:bodyPr wrap="square" rtlCol="0">
            <a:spAutoFit/>
          </a:bodyPr>
          <a:lstStyle/>
          <a:p>
            <a:r>
              <a:rPr kumimoji="1" lang="en-US" altLang="zh-CN">
                <a:latin typeface="SimSun" panose="02010600030101010101" pitchFamily="2" charset="-122"/>
                <a:ea typeface="SimSun" panose="02010600030101010101" pitchFamily="2" charset="-122"/>
              </a:rPr>
              <a:t>Websocket</a:t>
            </a:r>
            <a:r>
              <a:rPr kumimoji="1" lang="zh-CN" altLang="en-US">
                <a:latin typeface="SimSun" panose="02010600030101010101" pitchFamily="2" charset="-122"/>
                <a:ea typeface="SimSun" panose="02010600030101010101" pitchFamily="2" charset="-122"/>
              </a:rPr>
              <a:t>客户端、服务端通信的最小单位是帧</a:t>
            </a:r>
            <a:r>
              <a:rPr kumimoji="1" lang="en-US" altLang="zh-CN">
                <a:latin typeface="SimSun" panose="02010600030101010101" pitchFamily="2" charset="-122"/>
                <a:ea typeface="SimSun" panose="02010600030101010101" pitchFamily="2" charset="-122"/>
              </a:rPr>
              <a:t>(frame)</a:t>
            </a:r>
            <a:r>
              <a:rPr kumimoji="1" lang="zh-CN" altLang="en-US">
                <a:latin typeface="SimSun" panose="02010600030101010101" pitchFamily="2" charset="-122"/>
                <a:ea typeface="SimSun" panose="02010600030101010101" pitchFamily="2" charset="-122"/>
              </a:rPr>
              <a:t>，由</a:t>
            </a:r>
            <a:r>
              <a:rPr kumimoji="1" lang="en-US" altLang="zh-CN">
                <a:latin typeface="SimSun" panose="02010600030101010101" pitchFamily="2" charset="-122"/>
                <a:ea typeface="SimSun" panose="02010600030101010101" pitchFamily="2" charset="-122"/>
              </a:rPr>
              <a:t>1</a:t>
            </a:r>
            <a:r>
              <a:rPr kumimoji="1" lang="zh-CN" altLang="en-US">
                <a:latin typeface="SimSun" panose="02010600030101010101" pitchFamily="2" charset="-122"/>
                <a:ea typeface="SimSun" panose="02010600030101010101" pitchFamily="2" charset="-122"/>
              </a:rPr>
              <a:t>个或多个帧组成一条完整的消息。</a:t>
            </a:r>
            <a:endParaRPr kumimoji="1" lang="en-US" altLang="zh-CN">
              <a:latin typeface="SimSun" panose="02010600030101010101" pitchFamily="2" charset="-122"/>
              <a:ea typeface="SimSun" panose="02010600030101010101" pitchFamily="2" charset="-122"/>
            </a:endParaRPr>
          </a:p>
          <a:p>
            <a:endParaRPr kumimoji="1" lang="en-US" altLang="zh-CN">
              <a:latin typeface="SimSun" panose="02010600030101010101" pitchFamily="2" charset="-122"/>
              <a:ea typeface="SimSun" panose="02010600030101010101" pitchFamily="2" charset="-122"/>
            </a:endParaRPr>
          </a:p>
          <a:p>
            <a:pPr marL="285750" indent="-285750">
              <a:buFont typeface="Arial" panose="020B0604020202020204" pitchFamily="34" charset="0"/>
              <a:buChar char="•"/>
            </a:pPr>
            <a:r>
              <a:rPr kumimoji="1" lang="zh-CN" altLang="en-US">
                <a:latin typeface="SimSun" panose="02010600030101010101" pitchFamily="2" charset="-122"/>
                <a:ea typeface="SimSun" panose="02010600030101010101" pitchFamily="2" charset="-122"/>
              </a:rPr>
              <a:t>发送端将消息分割成多个帧，发送给对方。</a:t>
            </a:r>
            <a:endParaRPr kumimoji="1" lang="en-US" altLang="zh-CN">
              <a:latin typeface="SimSun" panose="02010600030101010101" pitchFamily="2" charset="-122"/>
              <a:ea typeface="SimSun" panose="02010600030101010101" pitchFamily="2" charset="-122"/>
            </a:endParaRPr>
          </a:p>
          <a:p>
            <a:pPr marL="285750" indent="-285750">
              <a:buFont typeface="Arial" panose="020B0604020202020204" pitchFamily="34" charset="0"/>
              <a:buChar char="•"/>
            </a:pPr>
            <a:r>
              <a:rPr kumimoji="1" lang="zh-CN" altLang="en-US">
                <a:latin typeface="SimSun" panose="02010600030101010101" pitchFamily="2" charset="-122"/>
                <a:ea typeface="SimSun" panose="02010600030101010101" pitchFamily="2" charset="-122"/>
              </a:rPr>
              <a:t>接收端接收消息帧，并将关联帧重新组成完整的消息。</a:t>
            </a:r>
          </a:p>
        </p:txBody>
      </p:sp>
    </p:spTree>
    <p:extLst>
      <p:ext uri="{BB962C8B-B14F-4D97-AF65-F5344CB8AC3E}">
        <p14:creationId xmlns:p14="http://schemas.microsoft.com/office/powerpoint/2010/main" val="2956395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E8825-C0A7-8A4A-8A4E-95685BFBA1BB}"/>
              </a:ext>
            </a:extLst>
          </p:cNvPr>
          <p:cNvSpPr>
            <a:spLocks noGrp="1"/>
          </p:cNvSpPr>
          <p:nvPr>
            <p:ph type="title"/>
          </p:nvPr>
        </p:nvSpPr>
        <p:spPr/>
        <p:txBody>
          <a:bodyPr/>
          <a:lstStyle/>
          <a:p>
            <a:r>
              <a:rPr kumimoji="1" lang="en-US" altLang="zh-CN"/>
              <a:t>Opcode</a:t>
            </a:r>
            <a:endParaRPr kumimoji="1" lang="zh-CN" altLang="en-US"/>
          </a:p>
        </p:txBody>
      </p:sp>
      <p:sp>
        <p:nvSpPr>
          <p:cNvPr id="3" name="内容占位符 2">
            <a:extLst>
              <a:ext uri="{FF2B5EF4-FFF2-40B4-BE49-F238E27FC236}">
                <a16:creationId xmlns:a16="http://schemas.microsoft.com/office/drawing/2014/main" id="{A6ECEBD2-7B87-E340-9538-C85C925F01A7}"/>
              </a:ext>
            </a:extLst>
          </p:cNvPr>
          <p:cNvSpPr>
            <a:spLocks noGrp="1"/>
          </p:cNvSpPr>
          <p:nvPr>
            <p:ph idx="1"/>
          </p:nvPr>
        </p:nvSpPr>
        <p:spPr/>
        <p:txBody>
          <a:bodyPr>
            <a:normAutofit/>
          </a:bodyPr>
          <a:lstStyle/>
          <a:p>
            <a:r>
              <a:rPr lang="en-US" altLang="zh-CN" sz="2400">
                <a:latin typeface="SimSun" panose="02010600030101010101" pitchFamily="2" charset="-122"/>
                <a:ea typeface="SimSun" panose="02010600030101010101" pitchFamily="2" charset="-122"/>
              </a:rPr>
              <a:t>%x0</a:t>
            </a:r>
            <a:r>
              <a:rPr lang="zh-CN" altLang="en-US" sz="2400">
                <a:latin typeface="SimSun" panose="02010600030101010101" pitchFamily="2" charset="-122"/>
                <a:ea typeface="SimSun" panose="02010600030101010101" pitchFamily="2" charset="-122"/>
              </a:rPr>
              <a:t>：表示一个延续帧。当</a:t>
            </a:r>
            <a:r>
              <a:rPr lang="en-US" altLang="zh-CN" sz="2400">
                <a:latin typeface="SimSun" panose="02010600030101010101" pitchFamily="2" charset="-122"/>
                <a:ea typeface="SimSun" panose="02010600030101010101" pitchFamily="2" charset="-122"/>
              </a:rPr>
              <a:t>Opcode</a:t>
            </a:r>
            <a:r>
              <a:rPr lang="zh-CN" altLang="en-US" sz="2400">
                <a:latin typeface="SimSun" panose="02010600030101010101" pitchFamily="2" charset="-122"/>
                <a:ea typeface="SimSun" panose="02010600030101010101" pitchFamily="2" charset="-122"/>
              </a:rPr>
              <a:t>为</a:t>
            </a:r>
            <a:r>
              <a:rPr lang="en-US" altLang="zh-CN" sz="2400">
                <a:latin typeface="SimSun" panose="02010600030101010101" pitchFamily="2" charset="-122"/>
                <a:ea typeface="SimSun" panose="02010600030101010101" pitchFamily="2" charset="-122"/>
              </a:rPr>
              <a:t>0</a:t>
            </a:r>
            <a:r>
              <a:rPr lang="zh-CN" altLang="en-US" sz="2400">
                <a:latin typeface="SimSun" panose="02010600030101010101" pitchFamily="2" charset="-122"/>
                <a:ea typeface="SimSun" panose="02010600030101010101" pitchFamily="2" charset="-122"/>
              </a:rPr>
              <a:t>时，表示本次数据传输采用了数据分片，当前收到的数据帧为其中一个数据分片。</a:t>
            </a:r>
          </a:p>
          <a:p>
            <a:r>
              <a:rPr lang="en-US" altLang="zh-CN" sz="2400">
                <a:latin typeface="SimSun" panose="02010600030101010101" pitchFamily="2" charset="-122"/>
                <a:ea typeface="SimSun" panose="02010600030101010101" pitchFamily="2" charset="-122"/>
              </a:rPr>
              <a:t>%x1</a:t>
            </a:r>
            <a:r>
              <a:rPr lang="zh-CN" altLang="en-US" sz="2400">
                <a:latin typeface="SimSun" panose="02010600030101010101" pitchFamily="2" charset="-122"/>
                <a:ea typeface="SimSun" panose="02010600030101010101" pitchFamily="2" charset="-122"/>
              </a:rPr>
              <a:t>：表示这是一个文本帧（</a:t>
            </a:r>
            <a:r>
              <a:rPr lang="en-US" altLang="zh-CN" sz="2400">
                <a:latin typeface="SimSun" panose="02010600030101010101" pitchFamily="2" charset="-122"/>
                <a:ea typeface="SimSun" panose="02010600030101010101" pitchFamily="2" charset="-122"/>
              </a:rPr>
              <a:t>frame</a:t>
            </a:r>
            <a:r>
              <a:rPr lang="zh-CN" altLang="en-US" sz="2400">
                <a:latin typeface="SimSun" panose="02010600030101010101" pitchFamily="2" charset="-122"/>
                <a:ea typeface="SimSun" panose="02010600030101010101" pitchFamily="2" charset="-122"/>
              </a:rPr>
              <a:t>）</a:t>
            </a:r>
          </a:p>
          <a:p>
            <a:r>
              <a:rPr lang="en-US" altLang="zh-CN" sz="2400">
                <a:latin typeface="SimSun" panose="02010600030101010101" pitchFamily="2" charset="-122"/>
                <a:ea typeface="SimSun" panose="02010600030101010101" pitchFamily="2" charset="-122"/>
              </a:rPr>
              <a:t>%x2</a:t>
            </a:r>
            <a:r>
              <a:rPr lang="zh-CN" altLang="en-US" sz="2400">
                <a:latin typeface="SimSun" panose="02010600030101010101" pitchFamily="2" charset="-122"/>
                <a:ea typeface="SimSun" panose="02010600030101010101" pitchFamily="2" charset="-122"/>
              </a:rPr>
              <a:t>：表示这是一个二进制帧（</a:t>
            </a:r>
            <a:r>
              <a:rPr lang="en-US" altLang="zh-CN" sz="2400">
                <a:latin typeface="SimSun" panose="02010600030101010101" pitchFamily="2" charset="-122"/>
                <a:ea typeface="SimSun" panose="02010600030101010101" pitchFamily="2" charset="-122"/>
              </a:rPr>
              <a:t>frame</a:t>
            </a:r>
            <a:r>
              <a:rPr lang="zh-CN" altLang="en-US" sz="2400">
                <a:latin typeface="SimSun" panose="02010600030101010101" pitchFamily="2" charset="-122"/>
                <a:ea typeface="SimSun" panose="02010600030101010101" pitchFamily="2" charset="-122"/>
              </a:rPr>
              <a:t>）</a:t>
            </a:r>
          </a:p>
          <a:p>
            <a:r>
              <a:rPr lang="en-US" altLang="zh-CN" sz="2400">
                <a:latin typeface="SimSun" panose="02010600030101010101" pitchFamily="2" charset="-122"/>
                <a:ea typeface="SimSun" panose="02010600030101010101" pitchFamily="2" charset="-122"/>
              </a:rPr>
              <a:t>%x3-7</a:t>
            </a:r>
            <a:r>
              <a:rPr lang="zh-CN" altLang="en-US" sz="2400">
                <a:latin typeface="SimSun" panose="02010600030101010101" pitchFamily="2" charset="-122"/>
                <a:ea typeface="SimSun" panose="02010600030101010101" pitchFamily="2" charset="-122"/>
              </a:rPr>
              <a:t>：保留的操作代码，用于后续定义的非控制帧。</a:t>
            </a:r>
          </a:p>
          <a:p>
            <a:r>
              <a:rPr lang="en-US" altLang="zh-CN" sz="2400">
                <a:latin typeface="SimSun" panose="02010600030101010101" pitchFamily="2" charset="-122"/>
                <a:ea typeface="SimSun" panose="02010600030101010101" pitchFamily="2" charset="-122"/>
              </a:rPr>
              <a:t>%x8</a:t>
            </a:r>
            <a:r>
              <a:rPr lang="zh-CN" altLang="en-US" sz="2400">
                <a:latin typeface="SimSun" panose="02010600030101010101" pitchFamily="2" charset="-122"/>
                <a:ea typeface="SimSun" panose="02010600030101010101" pitchFamily="2" charset="-122"/>
              </a:rPr>
              <a:t>：表示连接断开。</a:t>
            </a:r>
          </a:p>
          <a:p>
            <a:r>
              <a:rPr lang="en-US" altLang="zh-CN" sz="2400">
                <a:latin typeface="SimSun" panose="02010600030101010101" pitchFamily="2" charset="-122"/>
                <a:ea typeface="SimSun" panose="02010600030101010101" pitchFamily="2" charset="-122"/>
              </a:rPr>
              <a:t>%x9</a:t>
            </a:r>
            <a:r>
              <a:rPr lang="zh-CN" altLang="en-US" sz="2400">
                <a:latin typeface="SimSun" panose="02010600030101010101" pitchFamily="2" charset="-122"/>
                <a:ea typeface="SimSun" panose="02010600030101010101" pitchFamily="2" charset="-122"/>
              </a:rPr>
              <a:t>：表示这是一个</a:t>
            </a:r>
            <a:r>
              <a:rPr lang="en-US" altLang="zh-CN" sz="2400">
                <a:latin typeface="SimSun" panose="02010600030101010101" pitchFamily="2" charset="-122"/>
                <a:ea typeface="SimSun" panose="02010600030101010101" pitchFamily="2" charset="-122"/>
              </a:rPr>
              <a:t>ping</a:t>
            </a:r>
            <a:r>
              <a:rPr lang="zh-CN" altLang="en-US" sz="2400">
                <a:latin typeface="SimSun" panose="02010600030101010101" pitchFamily="2" charset="-122"/>
                <a:ea typeface="SimSun" panose="02010600030101010101" pitchFamily="2" charset="-122"/>
              </a:rPr>
              <a:t>操作。</a:t>
            </a:r>
          </a:p>
          <a:p>
            <a:r>
              <a:rPr lang="en-US" altLang="zh-CN" sz="2400">
                <a:latin typeface="SimSun" panose="02010600030101010101" pitchFamily="2" charset="-122"/>
                <a:ea typeface="SimSun" panose="02010600030101010101" pitchFamily="2" charset="-122"/>
              </a:rPr>
              <a:t>%xA</a:t>
            </a:r>
            <a:r>
              <a:rPr lang="zh-CN" altLang="en-US" sz="2400">
                <a:latin typeface="SimSun" panose="02010600030101010101" pitchFamily="2" charset="-122"/>
                <a:ea typeface="SimSun" panose="02010600030101010101" pitchFamily="2" charset="-122"/>
              </a:rPr>
              <a:t>：表示这是一个</a:t>
            </a:r>
            <a:r>
              <a:rPr lang="en-US" altLang="zh-CN" sz="2400">
                <a:latin typeface="SimSun" panose="02010600030101010101" pitchFamily="2" charset="-122"/>
                <a:ea typeface="SimSun" panose="02010600030101010101" pitchFamily="2" charset="-122"/>
              </a:rPr>
              <a:t>pong</a:t>
            </a:r>
            <a:r>
              <a:rPr lang="zh-CN" altLang="en-US" sz="2400">
                <a:latin typeface="SimSun" panose="02010600030101010101" pitchFamily="2" charset="-122"/>
                <a:ea typeface="SimSun" panose="02010600030101010101" pitchFamily="2" charset="-122"/>
              </a:rPr>
              <a:t>操作。</a:t>
            </a:r>
          </a:p>
          <a:p>
            <a:r>
              <a:rPr lang="en-US" altLang="zh-CN" sz="2400">
                <a:latin typeface="SimSun" panose="02010600030101010101" pitchFamily="2" charset="-122"/>
                <a:ea typeface="SimSun" panose="02010600030101010101" pitchFamily="2" charset="-122"/>
              </a:rPr>
              <a:t>%xB-F</a:t>
            </a:r>
            <a:r>
              <a:rPr lang="zh-CN" altLang="en-US" sz="2400">
                <a:latin typeface="SimSun" panose="02010600030101010101" pitchFamily="2" charset="-122"/>
                <a:ea typeface="SimSun" panose="02010600030101010101" pitchFamily="2" charset="-122"/>
              </a:rPr>
              <a:t>：保留的操作代码，用于后续定义的控制帧。</a:t>
            </a:r>
          </a:p>
          <a:p>
            <a:endParaRPr kumimoji="1" lang="zh-CN" altLang="en-US" sz="240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1287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79143-8D45-9042-90E0-CFFACC082A02}"/>
              </a:ext>
            </a:extLst>
          </p:cNvPr>
          <p:cNvSpPr>
            <a:spLocks noGrp="1"/>
          </p:cNvSpPr>
          <p:nvPr>
            <p:ph type="title"/>
          </p:nvPr>
        </p:nvSpPr>
        <p:spPr/>
        <p:txBody>
          <a:bodyPr/>
          <a:lstStyle/>
          <a:p>
            <a:r>
              <a:rPr kumimoji="1" lang="zh-CN" altLang="en-US"/>
              <a:t>为什么要分片</a:t>
            </a:r>
          </a:p>
        </p:txBody>
      </p:sp>
      <p:sp>
        <p:nvSpPr>
          <p:cNvPr id="3" name="内容占位符 2">
            <a:extLst>
              <a:ext uri="{FF2B5EF4-FFF2-40B4-BE49-F238E27FC236}">
                <a16:creationId xmlns:a16="http://schemas.microsoft.com/office/drawing/2014/main" id="{1F3577BF-64B1-6C45-9E89-3737640D9336}"/>
              </a:ext>
            </a:extLst>
          </p:cNvPr>
          <p:cNvSpPr>
            <a:spLocks noGrp="1"/>
          </p:cNvSpPr>
          <p:nvPr>
            <p:ph idx="1"/>
          </p:nvPr>
        </p:nvSpPr>
        <p:spPr/>
        <p:txBody>
          <a:bodyPr>
            <a:normAutofit/>
          </a:bodyPr>
          <a:lstStyle/>
          <a:p>
            <a:r>
              <a:rPr kumimoji="1" lang="zh-CN" altLang="en-US" sz="2400">
                <a:latin typeface="SimSun" panose="02010600030101010101" pitchFamily="2" charset="-122"/>
                <a:ea typeface="SimSun" panose="02010600030101010101" pitchFamily="2" charset="-122"/>
              </a:rPr>
              <a:t>分片的主要目的是允许发送未知大小的消息，而不必缓冲整个消息。如果不分片，需要知道消息的长度并将这个消息存到一个</a:t>
            </a:r>
            <a:r>
              <a:rPr kumimoji="1" lang="en-US" altLang="zh-CN" sz="2400">
                <a:latin typeface="SimSun" panose="02010600030101010101" pitchFamily="2" charset="-122"/>
                <a:ea typeface="SimSun" panose="02010600030101010101" pitchFamily="2" charset="-122"/>
              </a:rPr>
              <a:t>buffer</a:t>
            </a:r>
            <a:r>
              <a:rPr kumimoji="1" lang="zh-CN" altLang="en-US" sz="2400">
                <a:latin typeface="SimSun" panose="02010600030101010101" pitchFamily="2" charset="-122"/>
                <a:ea typeface="SimSun" panose="02010600030101010101" pitchFamily="2" charset="-122"/>
              </a:rPr>
              <a:t>中。有了分段，服务器可以选择一个合理大小的</a:t>
            </a:r>
            <a:r>
              <a:rPr kumimoji="1" lang="en-US" altLang="zh-CN" sz="2400">
                <a:latin typeface="SimSun" panose="02010600030101010101" pitchFamily="2" charset="-122"/>
                <a:ea typeface="SimSun" panose="02010600030101010101" pitchFamily="2" charset="-122"/>
              </a:rPr>
              <a:t>buffer,</a:t>
            </a:r>
            <a:r>
              <a:rPr kumimoji="1" lang="zh-CN" altLang="en-US" sz="2400">
                <a:latin typeface="SimSun" panose="02010600030101010101" pitchFamily="2" charset="-122"/>
                <a:ea typeface="SimSun" panose="02010600030101010101" pitchFamily="2" charset="-122"/>
              </a:rPr>
              <a:t>满了以后发送一个</a:t>
            </a:r>
            <a:r>
              <a:rPr kumimoji="1" lang="en-US" altLang="zh-CN" sz="2400">
                <a:latin typeface="SimSun" panose="02010600030101010101" pitchFamily="2" charset="-122"/>
                <a:ea typeface="SimSun" panose="02010600030101010101" pitchFamily="2" charset="-122"/>
              </a:rPr>
              <a:t>frame</a:t>
            </a:r>
            <a:r>
              <a:rPr kumimoji="1" lang="zh-CN" altLang="en-US" sz="2400">
                <a:latin typeface="SimSun" panose="02010600030101010101" pitchFamily="2" charset="-122"/>
                <a:ea typeface="SimSun" panose="02010600030101010101" pitchFamily="2" charset="-122"/>
              </a:rPr>
              <a:t>。</a:t>
            </a:r>
            <a:endParaRPr kumimoji="1" lang="en-US" altLang="zh-CN" sz="2400">
              <a:latin typeface="SimSun" panose="02010600030101010101" pitchFamily="2" charset="-122"/>
              <a:ea typeface="SimSun" panose="02010600030101010101" pitchFamily="2" charset="-122"/>
            </a:endParaRPr>
          </a:p>
          <a:p>
            <a:r>
              <a:rPr kumimoji="1" lang="zh-CN" altLang="en-US" sz="2400">
                <a:latin typeface="SimSun" panose="02010600030101010101" pitchFamily="2" charset="-122"/>
                <a:ea typeface="SimSun" panose="02010600030101010101" pitchFamily="2" charset="-122"/>
              </a:rPr>
              <a:t>多路复用，一个逻辑通道上的大消息独占输出通道是不可取的，因此多路复用需要自由的将消息分割成更小的片段，以便更好的共享输出通道。</a:t>
            </a:r>
          </a:p>
        </p:txBody>
      </p:sp>
    </p:spTree>
    <p:extLst>
      <p:ext uri="{BB962C8B-B14F-4D97-AF65-F5344CB8AC3E}">
        <p14:creationId xmlns:p14="http://schemas.microsoft.com/office/powerpoint/2010/main" val="6382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D7B47-DB2E-E14D-80A1-F6988553F615}"/>
              </a:ext>
            </a:extLst>
          </p:cNvPr>
          <p:cNvSpPr>
            <a:spLocks noGrp="1"/>
          </p:cNvSpPr>
          <p:nvPr>
            <p:ph type="title"/>
          </p:nvPr>
        </p:nvSpPr>
        <p:spPr/>
        <p:txBody>
          <a:bodyPr/>
          <a:lstStyle/>
          <a:p>
            <a:r>
              <a:rPr kumimoji="1" lang="zh-CN" altLang="en-US"/>
              <a:t>背景</a:t>
            </a:r>
          </a:p>
        </p:txBody>
      </p:sp>
      <p:sp>
        <p:nvSpPr>
          <p:cNvPr id="3" name="内容占位符 2">
            <a:extLst>
              <a:ext uri="{FF2B5EF4-FFF2-40B4-BE49-F238E27FC236}">
                <a16:creationId xmlns:a16="http://schemas.microsoft.com/office/drawing/2014/main" id="{640CCF2A-DED0-B94E-93C0-BDE66C27345D}"/>
              </a:ext>
            </a:extLst>
          </p:cNvPr>
          <p:cNvSpPr>
            <a:spLocks noGrp="1"/>
          </p:cNvSpPr>
          <p:nvPr>
            <p:ph idx="1"/>
          </p:nvPr>
        </p:nvSpPr>
        <p:spPr/>
        <p:txBody>
          <a:bodyPr>
            <a:normAutofit lnSpcReduction="10000"/>
          </a:bodyPr>
          <a:lstStyle/>
          <a:p>
            <a:pPr marL="0" indent="0">
              <a:buNone/>
            </a:pPr>
            <a:r>
              <a:rPr kumimoji="1" lang="zh-CN" altLang="en-US" sz="2400">
                <a:latin typeface="SimSun" panose="02010600030101010101" pitchFamily="2" charset="-122"/>
                <a:ea typeface="SimSun" panose="02010600030101010101" pitchFamily="2" charset="-122"/>
              </a:rPr>
              <a:t>在历史上，创建一个客户端和服务端的双向数据</a:t>
            </a:r>
            <a:r>
              <a:rPr kumimoji="1" lang="en-US" altLang="zh-CN" sz="2400">
                <a:latin typeface="SimSun" panose="02010600030101010101" pitchFamily="2" charset="-122"/>
                <a:ea typeface="SimSun" panose="02010600030101010101" pitchFamily="2" charset="-122"/>
              </a:rPr>
              <a:t>Web</a:t>
            </a:r>
            <a:r>
              <a:rPr kumimoji="1" lang="zh-CN" altLang="en-US" sz="2400">
                <a:latin typeface="SimSun" panose="02010600030101010101" pitchFamily="2" charset="-122"/>
                <a:ea typeface="SimSun" panose="02010600030101010101" pitchFamily="2" charset="-122"/>
              </a:rPr>
              <a:t>应用（比如</a:t>
            </a:r>
            <a:r>
              <a:rPr kumimoji="1" lang="en-US" altLang="zh-CN" sz="2400">
                <a:latin typeface="SimSun" panose="02010600030101010101" pitchFamily="2" charset="-122"/>
                <a:ea typeface="SimSun" panose="02010600030101010101" pitchFamily="2" charset="-122"/>
              </a:rPr>
              <a:t>IM</a:t>
            </a:r>
            <a:r>
              <a:rPr kumimoji="1" lang="zh-CN" altLang="en-US" sz="2400">
                <a:latin typeface="SimSun" panose="02010600030101010101" pitchFamily="2" charset="-122"/>
                <a:ea typeface="SimSun" panose="02010600030101010101" pitchFamily="2" charset="-122"/>
              </a:rPr>
              <a:t>和游戏应用）需要向服务端频繁发送</a:t>
            </a:r>
            <a:r>
              <a:rPr kumimoji="1" lang="en-US" altLang="zh-CN" sz="2400">
                <a:latin typeface="SimSun" panose="02010600030101010101" pitchFamily="2" charset="-122"/>
                <a:ea typeface="SimSun" panose="02010600030101010101" pitchFamily="2" charset="-122"/>
              </a:rPr>
              <a:t>HTTP</a:t>
            </a:r>
            <a:r>
              <a:rPr kumimoji="1" lang="zh-CN" altLang="en-US" sz="2400">
                <a:latin typeface="SimSun" panose="02010600030101010101" pitchFamily="2" charset="-122"/>
                <a:ea typeface="SimSun" panose="02010600030101010101" pitchFamily="2" charset="-122"/>
              </a:rPr>
              <a:t>请求，以获取服务端的更新信息。</a:t>
            </a:r>
            <a:endParaRPr kumimoji="1" lang="en-US" altLang="zh-CN" sz="2400">
              <a:latin typeface="SimSun" panose="02010600030101010101" pitchFamily="2" charset="-122"/>
              <a:ea typeface="SimSun" panose="02010600030101010101" pitchFamily="2" charset="-122"/>
            </a:endParaRPr>
          </a:p>
          <a:p>
            <a:pPr marL="0" indent="0">
              <a:buNone/>
            </a:pPr>
            <a:r>
              <a:rPr kumimoji="1" lang="zh-CN" altLang="en-US" sz="2400">
                <a:latin typeface="SimSun" panose="02010600030101010101" pitchFamily="2" charset="-122"/>
                <a:ea typeface="SimSun" panose="02010600030101010101" pitchFamily="2" charset="-122"/>
              </a:rPr>
              <a:t>这种方法存在一些问题：</a:t>
            </a:r>
            <a:endParaRPr kumimoji="1" lang="en-US" altLang="zh-CN" sz="2400">
              <a:latin typeface="SimSun" panose="02010600030101010101" pitchFamily="2" charset="-122"/>
              <a:ea typeface="SimSun" panose="02010600030101010101" pitchFamily="2" charset="-122"/>
            </a:endParaRPr>
          </a:p>
          <a:p>
            <a:r>
              <a:rPr kumimoji="1" lang="zh-CN" altLang="en-US" sz="1800">
                <a:latin typeface="+mj-ea"/>
                <a:ea typeface="+mj-ea"/>
                <a:cs typeface="Consolas" panose="020B0609020204030204" pitchFamily="49" charset="0"/>
              </a:rPr>
              <a:t>服务端被迫使用大量的潜在的</a:t>
            </a:r>
            <a:r>
              <a:rPr kumimoji="1" lang="en-US" altLang="zh-CN" sz="1800">
                <a:latin typeface="+mj-ea"/>
                <a:ea typeface="+mj-ea"/>
                <a:cs typeface="Consolas" panose="020B0609020204030204" pitchFamily="49" charset="0"/>
              </a:rPr>
              <a:t>TCP</a:t>
            </a:r>
            <a:r>
              <a:rPr kumimoji="1" lang="zh-CN" altLang="en-US" sz="1800">
                <a:latin typeface="+mj-ea"/>
                <a:ea typeface="+mj-ea"/>
                <a:cs typeface="Consolas" panose="020B0609020204030204" pitchFamily="49" charset="0"/>
              </a:rPr>
              <a:t>连接与客户端进行交互。一个部分用来发送数据，另一个部分用来接收数据。</a:t>
            </a:r>
            <a:endParaRPr kumimoji="1" lang="en-US" altLang="zh-CN" sz="1800">
              <a:latin typeface="+mj-ea"/>
              <a:ea typeface="+mj-ea"/>
              <a:cs typeface="Consolas" panose="020B0609020204030204" pitchFamily="49" charset="0"/>
            </a:endParaRPr>
          </a:p>
          <a:p>
            <a:r>
              <a:rPr kumimoji="1" lang="zh-CN" altLang="en-US" sz="1800">
                <a:latin typeface="+mj-ea"/>
                <a:ea typeface="+mj-ea"/>
                <a:cs typeface="Consolas" panose="020B0609020204030204" pitchFamily="49" charset="0"/>
              </a:rPr>
              <a:t>应用层无线传输协议（</a:t>
            </a:r>
            <a:r>
              <a:rPr kumimoji="1" lang="en-US" altLang="zh-CN" sz="1800">
                <a:latin typeface="+mj-ea"/>
                <a:ea typeface="+mj-ea"/>
                <a:cs typeface="Consolas" panose="020B0609020204030204" pitchFamily="49" charset="0"/>
              </a:rPr>
              <a:t>HTTP</a:t>
            </a:r>
            <a:r>
              <a:rPr kumimoji="1" lang="zh-CN" altLang="en-US" sz="1800">
                <a:latin typeface="+mj-ea"/>
                <a:ea typeface="+mj-ea"/>
                <a:cs typeface="Consolas" panose="020B0609020204030204" pitchFamily="49" charset="0"/>
              </a:rPr>
              <a:t>）开销较大，每个客户端到服务端的消息都有一个</a:t>
            </a:r>
            <a:r>
              <a:rPr kumimoji="1" lang="en-US" altLang="zh-CN" sz="1800">
                <a:latin typeface="+mj-ea"/>
                <a:ea typeface="+mj-ea"/>
                <a:cs typeface="Consolas" panose="020B0609020204030204" pitchFamily="49" charset="0"/>
              </a:rPr>
              <a:t>HTTP</a:t>
            </a:r>
            <a:r>
              <a:rPr kumimoji="1" lang="zh-CN" altLang="en-US" sz="1800">
                <a:latin typeface="+mj-ea"/>
                <a:ea typeface="+mj-ea"/>
                <a:cs typeface="Consolas" panose="020B0609020204030204" pitchFamily="49" charset="0"/>
              </a:rPr>
              <a:t>头。</a:t>
            </a:r>
            <a:endParaRPr kumimoji="1" lang="en-US" altLang="zh-CN" sz="1800">
              <a:latin typeface="+mj-ea"/>
              <a:ea typeface="+mj-ea"/>
              <a:cs typeface="Consolas" panose="020B0609020204030204" pitchFamily="49" charset="0"/>
            </a:endParaRPr>
          </a:p>
          <a:p>
            <a:r>
              <a:rPr kumimoji="1" lang="zh-CN" altLang="en-US" sz="1800">
                <a:latin typeface="+mj-ea"/>
                <a:ea typeface="+mj-ea"/>
                <a:cs typeface="Consolas" panose="020B0609020204030204" pitchFamily="49" charset="0"/>
              </a:rPr>
              <a:t>客户端脚本必须包含一个发送和接收对应的映射表来进行数据处理。</a:t>
            </a:r>
            <a:endParaRPr kumimoji="1" lang="en-US" altLang="zh-CN" sz="1800">
              <a:latin typeface="+mj-ea"/>
              <a:ea typeface="+mj-ea"/>
              <a:cs typeface="Consolas" panose="020B0609020204030204" pitchFamily="49" charset="0"/>
            </a:endParaRPr>
          </a:p>
          <a:p>
            <a:endParaRPr kumimoji="1" lang="en-US" altLang="zh-CN" sz="2000">
              <a:latin typeface="SimSun" panose="02010600030101010101" pitchFamily="2" charset="-122"/>
              <a:ea typeface="SimSun" panose="02010600030101010101" pitchFamily="2" charset="-122"/>
            </a:endParaRPr>
          </a:p>
          <a:p>
            <a:pPr marL="0" indent="0">
              <a:buNone/>
            </a:pPr>
            <a:r>
              <a:rPr kumimoji="1" lang="zh-CN" altLang="en-US" sz="2400">
                <a:latin typeface="SimSun" panose="02010600030101010101" pitchFamily="2" charset="-122"/>
                <a:ea typeface="SimSun" panose="02010600030101010101" pitchFamily="2" charset="-122"/>
              </a:rPr>
              <a:t>一种比较简单的解决方法是能够复用同一个</a:t>
            </a:r>
            <a:r>
              <a:rPr kumimoji="1" lang="en-US" altLang="zh-CN" sz="2400">
                <a:latin typeface="SimSun" panose="02010600030101010101" pitchFamily="2" charset="-122"/>
                <a:ea typeface="SimSun" panose="02010600030101010101" pitchFamily="2" charset="-122"/>
              </a:rPr>
              <a:t>TCP</a:t>
            </a:r>
            <a:r>
              <a:rPr kumimoji="1" lang="zh-CN" altLang="en-US" sz="2400">
                <a:latin typeface="SimSun" panose="02010600030101010101" pitchFamily="2" charset="-122"/>
                <a:ea typeface="SimSun" panose="02010600030101010101" pitchFamily="2" charset="-122"/>
              </a:rPr>
              <a:t>连接来进行双向的数据传输。这个就是</a:t>
            </a:r>
            <a:r>
              <a:rPr kumimoji="1" lang="en-US" altLang="zh-CN" sz="2400">
                <a:latin typeface="SimSun" panose="02010600030101010101" pitchFamily="2" charset="-122"/>
                <a:ea typeface="SimSun" panose="02010600030101010101" pitchFamily="2" charset="-122"/>
              </a:rPr>
              <a:t>websocket</a:t>
            </a:r>
            <a:r>
              <a:rPr kumimoji="1" lang="zh-CN" altLang="en-US" sz="2400">
                <a:latin typeface="SimSun" panose="02010600030101010101" pitchFamily="2" charset="-122"/>
                <a:ea typeface="SimSun" panose="02010600030101010101" pitchFamily="2" charset="-122"/>
              </a:rPr>
              <a:t>协议要做的事。</a:t>
            </a:r>
            <a:endParaRPr kumimoji="1" lang="en-US" altLang="zh-CN" sz="2400">
              <a:latin typeface="SimSun" panose="02010600030101010101" pitchFamily="2" charset="-122"/>
              <a:ea typeface="SimSun" panose="02010600030101010101" pitchFamily="2" charset="-122"/>
            </a:endParaRPr>
          </a:p>
          <a:p>
            <a:pPr marL="0" indent="0">
              <a:buNone/>
            </a:pPr>
            <a:r>
              <a:rPr kumimoji="1" lang="zh-CN" altLang="en-US" sz="2400">
                <a:latin typeface="SimSun" panose="02010600030101010101" pitchFamily="2" charset="-122"/>
                <a:ea typeface="SimSun" panose="02010600030101010101" pitchFamily="2" charset="-122"/>
              </a:rPr>
              <a:t>相同的技术可以被用到许多的</a:t>
            </a:r>
            <a:r>
              <a:rPr kumimoji="1" lang="en-US" altLang="zh-CN" sz="2400">
                <a:latin typeface="SimSun" panose="02010600030101010101" pitchFamily="2" charset="-122"/>
                <a:ea typeface="SimSun" panose="02010600030101010101" pitchFamily="2" charset="-122"/>
              </a:rPr>
              <a:t>Web</a:t>
            </a:r>
            <a:r>
              <a:rPr kumimoji="1" lang="zh-CN" altLang="en-US" sz="2400">
                <a:latin typeface="SimSun" panose="02010600030101010101" pitchFamily="2" charset="-122"/>
                <a:ea typeface="SimSun" panose="02010600030101010101" pitchFamily="2" charset="-122"/>
              </a:rPr>
              <a:t>应用：</a:t>
            </a:r>
            <a:r>
              <a:rPr kumimoji="1" lang="zh-CN" altLang="en-US" sz="2400">
                <a:solidFill>
                  <a:srgbClr val="FFD700"/>
                </a:solidFill>
                <a:latin typeface="SimSun" panose="02010600030101010101" pitchFamily="2" charset="-122"/>
                <a:ea typeface="SimSun" panose="02010600030101010101" pitchFamily="2" charset="-122"/>
              </a:rPr>
              <a:t>游戏</a:t>
            </a:r>
            <a:r>
              <a:rPr kumimoji="1" lang="zh-CN" altLang="en-US" sz="2400">
                <a:latin typeface="SimSun" panose="02010600030101010101" pitchFamily="2" charset="-122"/>
                <a:ea typeface="SimSun" panose="02010600030101010101" pitchFamily="2" charset="-122"/>
              </a:rPr>
              <a:t>、</a:t>
            </a:r>
            <a:r>
              <a:rPr kumimoji="1" lang="zh-CN" altLang="en-US" sz="2400">
                <a:solidFill>
                  <a:srgbClr val="FFD700"/>
                </a:solidFill>
                <a:latin typeface="SimSun" panose="02010600030101010101" pitchFamily="2" charset="-122"/>
                <a:ea typeface="SimSun" panose="02010600030101010101" pitchFamily="2" charset="-122"/>
              </a:rPr>
              <a:t>股票应用</a:t>
            </a:r>
            <a:r>
              <a:rPr kumimoji="1" lang="zh-CN" altLang="en-US" sz="2400">
                <a:latin typeface="SimSun" panose="02010600030101010101" pitchFamily="2" charset="-122"/>
                <a:ea typeface="SimSun" panose="02010600030101010101" pitchFamily="2" charset="-122"/>
              </a:rPr>
              <a:t>、</a:t>
            </a:r>
            <a:r>
              <a:rPr kumimoji="1" lang="zh-CN" altLang="en-US" sz="2400">
                <a:solidFill>
                  <a:srgbClr val="FFD700"/>
                </a:solidFill>
                <a:latin typeface="SimSun" panose="02010600030101010101" pitchFamily="2" charset="-122"/>
                <a:ea typeface="SimSun" panose="02010600030101010101" pitchFamily="2" charset="-122"/>
              </a:rPr>
              <a:t>多人协作应用</a:t>
            </a:r>
            <a:r>
              <a:rPr kumimoji="1" lang="zh-CN" altLang="en-US" sz="2400">
                <a:latin typeface="SimSun" panose="02010600030101010101" pitchFamily="2" charset="-122"/>
                <a:ea typeface="SimSun" panose="02010600030101010101" pitchFamily="2" charset="-122"/>
              </a:rPr>
              <a:t>、与后端服务</a:t>
            </a:r>
            <a:r>
              <a:rPr kumimoji="1" lang="zh-CN" altLang="en-US" sz="2400">
                <a:solidFill>
                  <a:srgbClr val="FFD700"/>
                </a:solidFill>
                <a:latin typeface="SimSun" panose="02010600030101010101" pitchFamily="2" charset="-122"/>
                <a:ea typeface="SimSun" panose="02010600030101010101" pitchFamily="2" charset="-122"/>
              </a:rPr>
              <a:t>实时交互</a:t>
            </a:r>
            <a:r>
              <a:rPr kumimoji="1" lang="zh-CN" altLang="en-US" sz="2400">
                <a:latin typeface="SimSun" panose="02010600030101010101" pitchFamily="2" charset="-122"/>
                <a:ea typeface="SimSun" panose="02010600030101010101" pitchFamily="2" charset="-122"/>
              </a:rPr>
              <a:t>的用户接口等。</a:t>
            </a:r>
            <a:endParaRPr kumimoji="1" lang="en-US" altLang="zh-CN" sz="240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86558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F75BF-7ACD-4392-9F42-39000A66F7B2}"/>
              </a:ext>
            </a:extLst>
          </p:cNvPr>
          <p:cNvSpPr>
            <a:spLocks noGrp="1"/>
          </p:cNvSpPr>
          <p:nvPr>
            <p:ph type="title"/>
          </p:nvPr>
        </p:nvSpPr>
        <p:spPr/>
        <p:txBody>
          <a:bodyPr/>
          <a:lstStyle/>
          <a:p>
            <a:r>
              <a:rPr lang="en-US" altLang="zh-CN" err="1"/>
              <a:t>Websocke</a:t>
            </a:r>
            <a:r>
              <a:rPr lang="zh-CN" altLang="en-US" err="1"/>
              <a:t>与</a:t>
            </a:r>
            <a:r>
              <a:rPr lang="en-US" altLang="zh-CN" err="1"/>
              <a:t>HTTP</a:t>
            </a:r>
            <a:r>
              <a:rPr lang="zh-CN" altLang="en-US" err="1"/>
              <a:t>的关系</a:t>
            </a:r>
            <a:endParaRPr lang="zh-CN" altLang="en-US"/>
          </a:p>
        </p:txBody>
      </p:sp>
      <p:sp>
        <p:nvSpPr>
          <p:cNvPr id="3" name="内容占位符 2">
            <a:extLst>
              <a:ext uri="{FF2B5EF4-FFF2-40B4-BE49-F238E27FC236}">
                <a16:creationId xmlns:a16="http://schemas.microsoft.com/office/drawing/2014/main" id="{E2B45C92-54B1-42FA-BBDA-0B9F40299902}"/>
              </a:ext>
            </a:extLst>
          </p:cNvPr>
          <p:cNvSpPr>
            <a:spLocks noGrp="1"/>
          </p:cNvSpPr>
          <p:nvPr>
            <p:ph idx="1"/>
          </p:nvPr>
        </p:nvSpPr>
        <p:spPr/>
        <p:txBody>
          <a:bodyPr>
            <a:normAutofit fontScale="92500" lnSpcReduction="20000"/>
          </a:bodyPr>
          <a:lstStyle/>
          <a:p>
            <a:pPr marL="0" indent="0">
              <a:buNone/>
            </a:pPr>
            <a:r>
              <a:rPr lang="zh-CN" altLang="en-US" sz="2400">
                <a:solidFill>
                  <a:srgbClr val="FFD700"/>
                </a:solidFill>
                <a:latin typeface="宋体" panose="02010600030101010101" pitchFamily="2" charset="-122"/>
                <a:ea typeface="宋体" panose="02010600030101010101" pitchFamily="2" charset="-122"/>
              </a:rPr>
              <a:t>相同点：</a:t>
            </a:r>
            <a:endParaRPr lang="en-US" altLang="zh-CN" sz="2400">
              <a:solidFill>
                <a:srgbClr val="FFD700"/>
              </a:solidFill>
              <a:latin typeface="宋体" panose="02010600030101010101" pitchFamily="2" charset="-122"/>
              <a:ea typeface="宋体" panose="02010600030101010101" pitchFamily="2" charset="-122"/>
            </a:endParaRPr>
          </a:p>
          <a:p>
            <a:pPr marL="514350" indent="-514350">
              <a:buAutoNum type="arabicPeriod"/>
            </a:pPr>
            <a:r>
              <a:rPr lang="zh-CN" altLang="en-US" sz="1800">
                <a:latin typeface="宋体" panose="02010600030101010101" pitchFamily="2" charset="-122"/>
                <a:ea typeface="宋体" panose="02010600030101010101" pitchFamily="2" charset="-122"/>
              </a:rPr>
              <a:t>都是基于</a:t>
            </a:r>
            <a:r>
              <a:rPr lang="en-US" altLang="zh-CN" sz="1800">
                <a:latin typeface="宋体" panose="02010600030101010101" pitchFamily="2" charset="-122"/>
                <a:ea typeface="宋体" panose="02010600030101010101" pitchFamily="2" charset="-122"/>
              </a:rPr>
              <a:t>TCP</a:t>
            </a:r>
            <a:r>
              <a:rPr lang="zh-CN" altLang="en-US" sz="1800">
                <a:latin typeface="宋体" panose="02010600030101010101" pitchFamily="2" charset="-122"/>
                <a:ea typeface="宋体" panose="02010600030101010101" pitchFamily="2" charset="-122"/>
              </a:rPr>
              <a:t>的，都是可靠性传输协议。</a:t>
            </a:r>
            <a:endParaRPr lang="en-US" altLang="zh-CN" sz="1800">
              <a:latin typeface="宋体" panose="02010600030101010101" pitchFamily="2" charset="-122"/>
              <a:ea typeface="宋体" panose="02010600030101010101" pitchFamily="2" charset="-122"/>
            </a:endParaRPr>
          </a:p>
          <a:p>
            <a:pPr marL="514350" indent="-514350">
              <a:buAutoNum type="arabicPeriod"/>
            </a:pPr>
            <a:r>
              <a:rPr lang="zh-CN" altLang="en-US" sz="1800">
                <a:latin typeface="宋体" panose="02010600030101010101" pitchFamily="2" charset="-122"/>
                <a:ea typeface="宋体" panose="02010600030101010101" pitchFamily="2" charset="-122"/>
              </a:rPr>
              <a:t>都是应用层协议</a:t>
            </a:r>
            <a:r>
              <a:rPr lang="en-US" altLang="zh-CN" sz="1800">
                <a:latin typeface="宋体" panose="02010600030101010101" pitchFamily="2" charset="-122"/>
                <a:ea typeface="宋体" panose="02010600030101010101" pitchFamily="2" charset="-122"/>
              </a:rPr>
              <a:t>.</a:t>
            </a:r>
          </a:p>
          <a:p>
            <a:pPr marL="514350" indent="-514350">
              <a:buAutoNum type="arabicPeriod"/>
            </a:pPr>
            <a:endParaRPr lang="en-US" altLang="zh-CN" sz="1800">
              <a:latin typeface="宋体" panose="02010600030101010101" pitchFamily="2" charset="-122"/>
              <a:ea typeface="宋体" panose="02010600030101010101" pitchFamily="2" charset="-122"/>
            </a:endParaRPr>
          </a:p>
          <a:p>
            <a:pPr marL="0" indent="0">
              <a:buNone/>
            </a:pPr>
            <a:r>
              <a:rPr lang="zh-CN" altLang="en-US" sz="2400">
                <a:solidFill>
                  <a:srgbClr val="FFD700"/>
                </a:solidFill>
                <a:latin typeface="宋体" panose="02010600030101010101" pitchFamily="2" charset="-122"/>
                <a:ea typeface="宋体" panose="02010600030101010101" pitchFamily="2" charset="-122"/>
              </a:rPr>
              <a:t>不同点：</a:t>
            </a:r>
            <a:endParaRPr lang="en-US" altLang="zh-CN" sz="2400">
              <a:solidFill>
                <a:srgbClr val="FFD700"/>
              </a:solidFill>
              <a:latin typeface="宋体" panose="02010600030101010101" pitchFamily="2" charset="-122"/>
              <a:ea typeface="宋体" panose="02010600030101010101" pitchFamily="2" charset="-122"/>
            </a:endParaRPr>
          </a:p>
          <a:p>
            <a:pPr marL="457200" indent="-457200">
              <a:buFont typeface="+mj-lt"/>
              <a:buAutoNum type="arabicPeriod"/>
            </a:pPr>
            <a:r>
              <a:rPr lang="en-US" altLang="zh-CN" sz="1800">
                <a:latin typeface="宋体" panose="02010600030101010101" pitchFamily="2" charset="-122"/>
                <a:ea typeface="宋体" panose="02010600030101010101" pitchFamily="2" charset="-122"/>
              </a:rPr>
              <a:t>Websocket</a:t>
            </a:r>
            <a:r>
              <a:rPr lang="zh-CN" altLang="en-US" sz="1800">
                <a:latin typeface="宋体" panose="02010600030101010101" pitchFamily="2" charset="-122"/>
                <a:ea typeface="宋体" panose="02010600030101010101" pitchFamily="2" charset="-122"/>
              </a:rPr>
              <a:t>是双向通信协议，模拟</a:t>
            </a:r>
            <a:r>
              <a:rPr lang="en-US" altLang="zh-CN" sz="1800">
                <a:latin typeface="宋体" panose="02010600030101010101" pitchFamily="2" charset="-122"/>
                <a:ea typeface="宋体" panose="02010600030101010101" pitchFamily="2" charset="-122"/>
              </a:rPr>
              <a:t>socket</a:t>
            </a:r>
            <a:r>
              <a:rPr lang="zh-CN" altLang="en-US" sz="1800">
                <a:latin typeface="宋体" panose="02010600030101010101" pitchFamily="2" charset="-122"/>
                <a:ea typeface="宋体" panose="02010600030101010101" pitchFamily="2" charset="-122"/>
              </a:rPr>
              <a:t>协议，可双向发送或接收消息。</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是单向的。</a:t>
            </a:r>
            <a:endParaRPr lang="en-US" altLang="zh-CN" sz="1800">
              <a:latin typeface="宋体" panose="02010600030101010101" pitchFamily="2" charset="-122"/>
              <a:ea typeface="宋体" panose="02010600030101010101" pitchFamily="2" charset="-122"/>
            </a:endParaRPr>
          </a:p>
          <a:p>
            <a:pPr marL="457200" indent="-457200">
              <a:buFont typeface="+mj-lt"/>
              <a:buAutoNum type="arabicPeriod"/>
            </a:pPr>
            <a:r>
              <a:rPr lang="en-US" altLang="zh-CN" sz="1800">
                <a:latin typeface="宋体" panose="02010600030101010101" pitchFamily="2" charset="-122"/>
                <a:ea typeface="宋体" panose="02010600030101010101" pitchFamily="2" charset="-122"/>
              </a:rPr>
              <a:t>Websocket</a:t>
            </a:r>
            <a:r>
              <a:rPr lang="zh-CN" altLang="en-US" sz="1800">
                <a:latin typeface="宋体" panose="02010600030101010101" pitchFamily="2" charset="-122"/>
                <a:ea typeface="宋体" panose="02010600030101010101" pitchFamily="2" charset="-122"/>
              </a:rPr>
              <a:t>通信数据可以时文本也可以是二进制格式。</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是基于文本格式，二进制数据需要</a:t>
            </a:r>
            <a:r>
              <a:rPr lang="en-US" altLang="zh-CN" sz="1800">
                <a:latin typeface="宋体" panose="02010600030101010101" pitchFamily="2" charset="-122"/>
                <a:ea typeface="宋体" panose="02010600030101010101" pitchFamily="2" charset="-122"/>
              </a:rPr>
              <a:t>base64 </a:t>
            </a:r>
            <a:r>
              <a:rPr lang="zh-CN" altLang="en-US" sz="1800">
                <a:latin typeface="宋体" panose="02010600030101010101" pitchFamily="2" charset="-122"/>
                <a:ea typeface="宋体" panose="02010600030101010101" pitchFamily="2" charset="-122"/>
              </a:rPr>
              <a:t>后才能传输</a:t>
            </a:r>
            <a:r>
              <a:rPr lang="en-US" altLang="zh-CN" sz="1800">
                <a:latin typeface="宋体" panose="02010600030101010101" pitchFamily="2" charset="-122"/>
                <a:ea typeface="宋体" panose="02010600030101010101" pitchFamily="2" charset="-122"/>
              </a:rPr>
              <a:t>.</a:t>
            </a:r>
          </a:p>
          <a:p>
            <a:pPr marL="457200" indent="-457200">
              <a:buFont typeface="+mj-lt"/>
              <a:buAutoNum type="arabicPeriod"/>
            </a:pPr>
            <a:r>
              <a:rPr lang="en-US" altLang="zh-CN" sz="1800">
                <a:latin typeface="宋体" panose="02010600030101010101" pitchFamily="2" charset="-122"/>
                <a:ea typeface="宋体" panose="02010600030101010101" pitchFamily="2" charset="-122"/>
              </a:rPr>
              <a:t>Websocket</a:t>
            </a:r>
            <a:r>
              <a:rPr lang="zh-CN" altLang="en-US" sz="1800">
                <a:latin typeface="宋体" panose="02010600030101010101" pitchFamily="2" charset="-122"/>
                <a:ea typeface="宋体" panose="02010600030101010101" pitchFamily="2" charset="-122"/>
              </a:rPr>
              <a:t>属于长连接，</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是无状态的</a:t>
            </a:r>
            <a:endParaRPr lang="en-US" altLang="zh-CN" sz="1800">
              <a:latin typeface="宋体" panose="02010600030101010101" pitchFamily="2" charset="-122"/>
              <a:ea typeface="宋体" panose="02010600030101010101" pitchFamily="2" charset="-122"/>
            </a:endParaRPr>
          </a:p>
          <a:p>
            <a:pPr marL="457200" indent="-457200">
              <a:buFont typeface="+mj-lt"/>
              <a:buAutoNum type="arabicPeriod"/>
            </a:pPr>
            <a:r>
              <a:rPr lang="en-US" altLang="zh-CN" sz="1800">
                <a:latin typeface="宋体" panose="02010600030101010101" pitchFamily="2" charset="-122"/>
                <a:ea typeface="宋体" panose="02010600030101010101" pitchFamily="2" charset="-122"/>
              </a:rPr>
              <a:t>Websocket</a:t>
            </a:r>
            <a:r>
              <a:rPr lang="zh-CN" altLang="en-US" sz="1800">
                <a:latin typeface="宋体" panose="02010600030101010101" pitchFamily="2" charset="-122"/>
                <a:ea typeface="宋体" panose="02010600030101010101" pitchFamily="2" charset="-122"/>
              </a:rPr>
              <a:t>无缓存，</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可以有缓存</a:t>
            </a:r>
            <a:endParaRPr lang="en-US" altLang="zh-CN" sz="1800">
              <a:latin typeface="宋体" panose="02010600030101010101" pitchFamily="2" charset="-122"/>
              <a:ea typeface="宋体" panose="02010600030101010101" pitchFamily="2" charset="-122"/>
            </a:endParaRPr>
          </a:p>
          <a:p>
            <a:pPr marL="457200" indent="-457200">
              <a:buFont typeface="+mj-lt"/>
              <a:buAutoNum type="arabicPeriod"/>
            </a:pPr>
            <a:endParaRPr lang="en-US" altLang="zh-CN" sz="1800">
              <a:latin typeface="宋体" panose="02010600030101010101" pitchFamily="2" charset="-122"/>
              <a:ea typeface="宋体" panose="02010600030101010101" pitchFamily="2" charset="-122"/>
            </a:endParaRPr>
          </a:p>
          <a:p>
            <a:pPr marL="0" indent="0">
              <a:buNone/>
            </a:pPr>
            <a:r>
              <a:rPr lang="zh-CN" altLang="en-US" sz="2400">
                <a:solidFill>
                  <a:srgbClr val="FFD700"/>
                </a:solidFill>
                <a:latin typeface="宋体" panose="02010600030101010101" pitchFamily="2" charset="-122"/>
                <a:ea typeface="宋体" panose="02010600030101010101" pitchFamily="2" charset="-122"/>
              </a:rPr>
              <a:t>联系：</a:t>
            </a:r>
            <a:endParaRPr lang="en-US" altLang="zh-CN" sz="2400">
              <a:solidFill>
                <a:srgbClr val="FFD700"/>
              </a:solidFill>
              <a:latin typeface="宋体" panose="02010600030101010101" pitchFamily="2" charset="-122"/>
              <a:ea typeface="宋体" panose="02010600030101010101" pitchFamily="2" charset="-122"/>
            </a:endParaRPr>
          </a:p>
          <a:p>
            <a:pPr marL="342900" indent="-342900">
              <a:buFont typeface="+mj-lt"/>
              <a:buAutoNum type="arabicPeriod"/>
            </a:pPr>
            <a:r>
              <a:rPr lang="en-US" altLang="zh-CN" sz="1800">
                <a:latin typeface="宋体" panose="02010600030101010101" pitchFamily="2" charset="-122"/>
                <a:ea typeface="宋体" panose="02010600030101010101" pitchFamily="2" charset="-122"/>
              </a:rPr>
              <a:t>Websocket</a:t>
            </a:r>
            <a:r>
              <a:rPr lang="zh-CN" altLang="en-US" sz="1800">
                <a:latin typeface="宋体" panose="02010600030101010101" pitchFamily="2" charset="-122"/>
                <a:ea typeface="宋体" panose="02010600030101010101" pitchFamily="2" charset="-122"/>
              </a:rPr>
              <a:t>在建立握手时，数据通过</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传输的。但是建立之后，在真正传输时不需要</a:t>
            </a:r>
            <a:r>
              <a:rPr lang="en-US" altLang="zh-CN" sz="1800">
                <a:latin typeface="宋体" panose="02010600030101010101" pitchFamily="2" charset="-122"/>
                <a:ea typeface="宋体" panose="02010600030101010101" pitchFamily="2" charset="-122"/>
              </a:rPr>
              <a:t>HTTP</a:t>
            </a:r>
            <a:r>
              <a:rPr lang="zh-CN" altLang="en-US" sz="1800">
                <a:latin typeface="宋体" panose="02010600030101010101" pitchFamily="2" charset="-122"/>
                <a:ea typeface="宋体" panose="02010600030101010101" pitchFamily="2" charset="-122"/>
              </a:rPr>
              <a:t>协议。</a:t>
            </a:r>
            <a:endParaRPr lang="en-US" altLang="zh-CN" sz="18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067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D36CA-3517-467D-8F1B-B587835BC325}"/>
              </a:ext>
            </a:extLst>
          </p:cNvPr>
          <p:cNvSpPr>
            <a:spLocks noGrp="1"/>
          </p:cNvSpPr>
          <p:nvPr>
            <p:ph type="title"/>
          </p:nvPr>
        </p:nvSpPr>
        <p:spPr/>
        <p:txBody>
          <a:bodyPr/>
          <a:lstStyle/>
          <a:p>
            <a:r>
              <a:rPr lang="en-US" altLang="zh-CN" err="1"/>
              <a:t>Websocket vs HTTP</a:t>
            </a:r>
            <a:endParaRPr lang="zh-CN" altLang="en-US"/>
          </a:p>
        </p:txBody>
      </p:sp>
      <p:cxnSp>
        <p:nvCxnSpPr>
          <p:cNvPr id="4" name="直接箭头连接符 3">
            <a:extLst>
              <a:ext uri="{FF2B5EF4-FFF2-40B4-BE49-F238E27FC236}">
                <a16:creationId xmlns:a16="http://schemas.microsoft.com/office/drawing/2014/main" id="{8C2157A5-FBEE-4B57-A1F5-6E1F061CBBBD}"/>
              </a:ext>
            </a:extLst>
          </p:cNvPr>
          <p:cNvCxnSpPr>
            <a:cxnSpLocks/>
          </p:cNvCxnSpPr>
          <p:nvPr/>
        </p:nvCxnSpPr>
        <p:spPr>
          <a:xfrm>
            <a:off x="1376831" y="2096728"/>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5" name="直接箭头连接符 4">
            <a:extLst>
              <a:ext uri="{FF2B5EF4-FFF2-40B4-BE49-F238E27FC236}">
                <a16:creationId xmlns:a16="http://schemas.microsoft.com/office/drawing/2014/main" id="{6313B1A9-9224-4D0F-90B3-1ADB0213E3D4}"/>
              </a:ext>
            </a:extLst>
          </p:cNvPr>
          <p:cNvCxnSpPr>
            <a:cxnSpLocks/>
          </p:cNvCxnSpPr>
          <p:nvPr/>
        </p:nvCxnSpPr>
        <p:spPr>
          <a:xfrm>
            <a:off x="1376830" y="3604102"/>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6" name="文本框 5">
            <a:extLst>
              <a:ext uri="{FF2B5EF4-FFF2-40B4-BE49-F238E27FC236}">
                <a16:creationId xmlns:a16="http://schemas.microsoft.com/office/drawing/2014/main" id="{330F59D4-0C56-49AF-A929-BC3B9680CB80}"/>
              </a:ext>
            </a:extLst>
          </p:cNvPr>
          <p:cNvSpPr txBox="1"/>
          <p:nvPr/>
        </p:nvSpPr>
        <p:spPr>
          <a:xfrm>
            <a:off x="1376830" y="1690688"/>
            <a:ext cx="1903614" cy="369332"/>
          </a:xfrm>
          <a:prstGeom prst="rect">
            <a:avLst/>
          </a:prstGeom>
          <a:noFill/>
        </p:spPr>
        <p:txBody>
          <a:bodyPr wrap="square" rtlCol="0">
            <a:spAutoFit/>
          </a:bodyPr>
          <a:lstStyle/>
          <a:p>
            <a:r>
              <a:rPr lang="en-US" altLang="zh-CN"/>
              <a:t>Client browser UI</a:t>
            </a:r>
            <a:endParaRPr lang="zh-CN" altLang="en-US"/>
          </a:p>
        </p:txBody>
      </p:sp>
      <p:sp>
        <p:nvSpPr>
          <p:cNvPr id="7" name="文本框 6">
            <a:extLst>
              <a:ext uri="{FF2B5EF4-FFF2-40B4-BE49-F238E27FC236}">
                <a16:creationId xmlns:a16="http://schemas.microsoft.com/office/drawing/2014/main" id="{AD9BB60E-9C89-492E-B0C5-5658B92ED88F}"/>
              </a:ext>
            </a:extLst>
          </p:cNvPr>
          <p:cNvSpPr txBox="1"/>
          <p:nvPr/>
        </p:nvSpPr>
        <p:spPr>
          <a:xfrm>
            <a:off x="1376830" y="3166197"/>
            <a:ext cx="2036618" cy="369332"/>
          </a:xfrm>
          <a:prstGeom prst="rect">
            <a:avLst/>
          </a:prstGeom>
          <a:noFill/>
        </p:spPr>
        <p:txBody>
          <a:bodyPr wrap="square" rtlCol="0">
            <a:spAutoFit/>
          </a:bodyPr>
          <a:lstStyle/>
          <a:p>
            <a:r>
              <a:rPr lang="en-US" altLang="zh-CN"/>
              <a:t>APP server</a:t>
            </a:r>
            <a:endParaRPr lang="zh-CN" altLang="en-US"/>
          </a:p>
        </p:txBody>
      </p:sp>
      <p:cxnSp>
        <p:nvCxnSpPr>
          <p:cNvPr id="8" name="直接箭头连接符 7">
            <a:extLst>
              <a:ext uri="{FF2B5EF4-FFF2-40B4-BE49-F238E27FC236}">
                <a16:creationId xmlns:a16="http://schemas.microsoft.com/office/drawing/2014/main" id="{82CC2E8C-B79E-4C3B-860D-48BB7722188A}"/>
              </a:ext>
            </a:extLst>
          </p:cNvPr>
          <p:cNvCxnSpPr>
            <a:cxnSpLocks/>
          </p:cNvCxnSpPr>
          <p:nvPr/>
        </p:nvCxnSpPr>
        <p:spPr>
          <a:xfrm>
            <a:off x="1376830" y="4689331"/>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9" name="直接箭头连接符 8">
            <a:extLst>
              <a:ext uri="{FF2B5EF4-FFF2-40B4-BE49-F238E27FC236}">
                <a16:creationId xmlns:a16="http://schemas.microsoft.com/office/drawing/2014/main" id="{6B5D9060-18F5-4320-B424-AC58A15B11C6}"/>
              </a:ext>
            </a:extLst>
          </p:cNvPr>
          <p:cNvCxnSpPr>
            <a:cxnSpLocks/>
          </p:cNvCxnSpPr>
          <p:nvPr/>
        </p:nvCxnSpPr>
        <p:spPr>
          <a:xfrm>
            <a:off x="1376829" y="6196705"/>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10" name="文本框 9">
            <a:extLst>
              <a:ext uri="{FF2B5EF4-FFF2-40B4-BE49-F238E27FC236}">
                <a16:creationId xmlns:a16="http://schemas.microsoft.com/office/drawing/2014/main" id="{D29D4B6F-A5CC-4E94-A064-887D4475A781}"/>
              </a:ext>
            </a:extLst>
          </p:cNvPr>
          <p:cNvSpPr txBox="1"/>
          <p:nvPr/>
        </p:nvSpPr>
        <p:spPr>
          <a:xfrm>
            <a:off x="1376829" y="4283291"/>
            <a:ext cx="1903614" cy="369332"/>
          </a:xfrm>
          <a:prstGeom prst="rect">
            <a:avLst/>
          </a:prstGeom>
          <a:noFill/>
        </p:spPr>
        <p:txBody>
          <a:bodyPr wrap="square" rtlCol="0">
            <a:spAutoFit/>
          </a:bodyPr>
          <a:lstStyle/>
          <a:p>
            <a:r>
              <a:rPr lang="en-US" altLang="zh-CN"/>
              <a:t>Client browser UI</a:t>
            </a:r>
            <a:endParaRPr lang="zh-CN" altLang="en-US"/>
          </a:p>
        </p:txBody>
      </p:sp>
      <p:sp>
        <p:nvSpPr>
          <p:cNvPr id="11" name="文本框 10">
            <a:extLst>
              <a:ext uri="{FF2B5EF4-FFF2-40B4-BE49-F238E27FC236}">
                <a16:creationId xmlns:a16="http://schemas.microsoft.com/office/drawing/2014/main" id="{9733F6B8-712A-456B-BAB3-8BE760952CA6}"/>
              </a:ext>
            </a:extLst>
          </p:cNvPr>
          <p:cNvSpPr txBox="1"/>
          <p:nvPr/>
        </p:nvSpPr>
        <p:spPr>
          <a:xfrm>
            <a:off x="1376829" y="5758800"/>
            <a:ext cx="2036618" cy="369332"/>
          </a:xfrm>
          <a:prstGeom prst="rect">
            <a:avLst/>
          </a:prstGeom>
          <a:noFill/>
        </p:spPr>
        <p:txBody>
          <a:bodyPr wrap="square" rtlCol="0">
            <a:spAutoFit/>
          </a:bodyPr>
          <a:lstStyle/>
          <a:p>
            <a:r>
              <a:rPr lang="en-US" altLang="zh-CN"/>
              <a:t>APP server</a:t>
            </a:r>
            <a:endParaRPr lang="zh-CN" altLang="en-US"/>
          </a:p>
        </p:txBody>
      </p:sp>
      <p:cxnSp>
        <p:nvCxnSpPr>
          <p:cNvPr id="13" name="直接箭头连接符 12">
            <a:extLst>
              <a:ext uri="{FF2B5EF4-FFF2-40B4-BE49-F238E27FC236}">
                <a16:creationId xmlns:a16="http://schemas.microsoft.com/office/drawing/2014/main" id="{8BA79AB8-C2FB-4C73-AA26-DC0279590EFD}"/>
              </a:ext>
            </a:extLst>
          </p:cNvPr>
          <p:cNvCxnSpPr/>
          <p:nvPr/>
        </p:nvCxnSpPr>
        <p:spPr>
          <a:xfrm>
            <a:off x="2328636" y="2128593"/>
            <a:ext cx="636998"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9BBA5B6-625A-48E5-9EFC-A8D9E1DA73CE}"/>
              </a:ext>
            </a:extLst>
          </p:cNvPr>
          <p:cNvCxnSpPr/>
          <p:nvPr/>
        </p:nvCxnSpPr>
        <p:spPr>
          <a:xfrm flipV="1">
            <a:off x="2969230" y="2096728"/>
            <a:ext cx="595901"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DE8E927-D1F6-4695-8BF2-CA8B6D13AC70}"/>
              </a:ext>
            </a:extLst>
          </p:cNvPr>
          <p:cNvSpPr txBox="1"/>
          <p:nvPr/>
        </p:nvSpPr>
        <p:spPr>
          <a:xfrm>
            <a:off x="776601" y="2613554"/>
            <a:ext cx="1062519" cy="369332"/>
          </a:xfrm>
          <a:prstGeom prst="rect">
            <a:avLst/>
          </a:prstGeom>
          <a:noFill/>
        </p:spPr>
        <p:txBody>
          <a:bodyPr wrap="square" rtlCol="0">
            <a:spAutoFit/>
          </a:bodyPr>
          <a:lstStyle/>
          <a:p>
            <a:r>
              <a:rPr lang="en-US" altLang="zh-CN"/>
              <a:t>HTTP</a:t>
            </a:r>
            <a:endParaRPr lang="zh-CN" altLang="en-US"/>
          </a:p>
        </p:txBody>
      </p:sp>
      <p:sp>
        <p:nvSpPr>
          <p:cNvPr id="17" name="文本框 16">
            <a:extLst>
              <a:ext uri="{FF2B5EF4-FFF2-40B4-BE49-F238E27FC236}">
                <a16:creationId xmlns:a16="http://schemas.microsoft.com/office/drawing/2014/main" id="{FD244450-57E3-43A5-9598-9375E23F3EBA}"/>
              </a:ext>
            </a:extLst>
          </p:cNvPr>
          <p:cNvSpPr txBox="1"/>
          <p:nvPr/>
        </p:nvSpPr>
        <p:spPr>
          <a:xfrm>
            <a:off x="692696" y="5215719"/>
            <a:ext cx="1300491" cy="369332"/>
          </a:xfrm>
          <a:prstGeom prst="rect">
            <a:avLst/>
          </a:prstGeom>
          <a:noFill/>
        </p:spPr>
        <p:txBody>
          <a:bodyPr wrap="square" rtlCol="0">
            <a:spAutoFit/>
          </a:bodyPr>
          <a:lstStyle/>
          <a:p>
            <a:r>
              <a:rPr lang="en-US" altLang="zh-CN" err="1"/>
              <a:t>Websocket</a:t>
            </a:r>
            <a:endParaRPr lang="zh-CN" altLang="en-US"/>
          </a:p>
        </p:txBody>
      </p:sp>
      <p:sp>
        <p:nvSpPr>
          <p:cNvPr id="18" name="文本框 17">
            <a:extLst>
              <a:ext uri="{FF2B5EF4-FFF2-40B4-BE49-F238E27FC236}">
                <a16:creationId xmlns:a16="http://schemas.microsoft.com/office/drawing/2014/main" id="{BC658D3E-CB6F-4781-880F-EA99BCB1A648}"/>
              </a:ext>
            </a:extLst>
          </p:cNvPr>
          <p:cNvSpPr txBox="1"/>
          <p:nvPr/>
        </p:nvSpPr>
        <p:spPr>
          <a:xfrm rot="3975465">
            <a:off x="2208196" y="2724748"/>
            <a:ext cx="636998" cy="246221"/>
          </a:xfrm>
          <a:prstGeom prst="rect">
            <a:avLst/>
          </a:prstGeom>
          <a:noFill/>
        </p:spPr>
        <p:txBody>
          <a:bodyPr wrap="square" rtlCol="0">
            <a:spAutoFit/>
          </a:bodyPr>
          <a:lstStyle/>
          <a:p>
            <a:r>
              <a:rPr lang="en-US" altLang="zh-CN" sz="1000"/>
              <a:t>connect</a:t>
            </a:r>
            <a:endParaRPr lang="zh-CN" altLang="en-US" sz="1000"/>
          </a:p>
        </p:txBody>
      </p:sp>
      <p:sp>
        <p:nvSpPr>
          <p:cNvPr id="19" name="文本框 18">
            <a:extLst>
              <a:ext uri="{FF2B5EF4-FFF2-40B4-BE49-F238E27FC236}">
                <a16:creationId xmlns:a16="http://schemas.microsoft.com/office/drawing/2014/main" id="{D5477B70-606D-4A02-A563-E867CF3F9999}"/>
              </a:ext>
            </a:extLst>
          </p:cNvPr>
          <p:cNvSpPr txBox="1"/>
          <p:nvPr/>
        </p:nvSpPr>
        <p:spPr>
          <a:xfrm rot="17552162">
            <a:off x="2848817" y="2500305"/>
            <a:ext cx="678094" cy="246221"/>
          </a:xfrm>
          <a:prstGeom prst="rect">
            <a:avLst/>
          </a:prstGeom>
          <a:noFill/>
        </p:spPr>
        <p:txBody>
          <a:bodyPr wrap="square" rtlCol="0">
            <a:spAutoFit/>
          </a:bodyPr>
          <a:lstStyle/>
          <a:p>
            <a:r>
              <a:rPr lang="en-US" altLang="zh-CN" sz="1000"/>
              <a:t>close</a:t>
            </a:r>
            <a:endParaRPr lang="zh-CN" altLang="en-US" sz="1000"/>
          </a:p>
        </p:txBody>
      </p:sp>
      <p:cxnSp>
        <p:nvCxnSpPr>
          <p:cNvPr id="20" name="直接箭头连接符 19">
            <a:extLst>
              <a:ext uri="{FF2B5EF4-FFF2-40B4-BE49-F238E27FC236}">
                <a16:creationId xmlns:a16="http://schemas.microsoft.com/office/drawing/2014/main" id="{09D51F40-7282-4437-BCB3-07E0AB8BF3E2}"/>
              </a:ext>
            </a:extLst>
          </p:cNvPr>
          <p:cNvCxnSpPr/>
          <p:nvPr/>
        </p:nvCxnSpPr>
        <p:spPr>
          <a:xfrm>
            <a:off x="3874886" y="2141692"/>
            <a:ext cx="636998"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B6DBD61-8218-4D34-B156-91E9B79788F1}"/>
              </a:ext>
            </a:extLst>
          </p:cNvPr>
          <p:cNvCxnSpPr/>
          <p:nvPr/>
        </p:nvCxnSpPr>
        <p:spPr>
          <a:xfrm flipV="1">
            <a:off x="4515480" y="2109827"/>
            <a:ext cx="595901"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2AD9D6A-C6FC-4300-A5A6-6DD7618BFF3E}"/>
              </a:ext>
            </a:extLst>
          </p:cNvPr>
          <p:cNvSpPr txBox="1"/>
          <p:nvPr/>
        </p:nvSpPr>
        <p:spPr>
          <a:xfrm rot="4116928">
            <a:off x="3754446" y="2737847"/>
            <a:ext cx="636998" cy="246221"/>
          </a:xfrm>
          <a:prstGeom prst="rect">
            <a:avLst/>
          </a:prstGeom>
          <a:noFill/>
        </p:spPr>
        <p:txBody>
          <a:bodyPr wrap="square" rtlCol="0">
            <a:spAutoFit/>
          </a:bodyPr>
          <a:lstStyle/>
          <a:p>
            <a:r>
              <a:rPr lang="en-US" altLang="zh-CN" sz="1000"/>
              <a:t>connect</a:t>
            </a:r>
            <a:endParaRPr lang="zh-CN" altLang="en-US" sz="1000"/>
          </a:p>
        </p:txBody>
      </p:sp>
      <p:sp>
        <p:nvSpPr>
          <p:cNvPr id="23" name="文本框 22">
            <a:extLst>
              <a:ext uri="{FF2B5EF4-FFF2-40B4-BE49-F238E27FC236}">
                <a16:creationId xmlns:a16="http://schemas.microsoft.com/office/drawing/2014/main" id="{3F0556D9-43B0-4B34-972B-81BBE9889B3C}"/>
              </a:ext>
            </a:extLst>
          </p:cNvPr>
          <p:cNvSpPr txBox="1"/>
          <p:nvPr/>
        </p:nvSpPr>
        <p:spPr>
          <a:xfrm rot="17552162">
            <a:off x="4395067" y="2513404"/>
            <a:ext cx="678094" cy="246221"/>
          </a:xfrm>
          <a:prstGeom prst="rect">
            <a:avLst/>
          </a:prstGeom>
          <a:noFill/>
        </p:spPr>
        <p:txBody>
          <a:bodyPr wrap="square" rtlCol="0">
            <a:spAutoFit/>
          </a:bodyPr>
          <a:lstStyle/>
          <a:p>
            <a:r>
              <a:rPr lang="en-US" altLang="zh-CN" sz="1000"/>
              <a:t>close</a:t>
            </a:r>
            <a:endParaRPr lang="zh-CN" altLang="en-US" sz="1000"/>
          </a:p>
        </p:txBody>
      </p:sp>
      <p:cxnSp>
        <p:nvCxnSpPr>
          <p:cNvPr id="24" name="直接箭头连接符 23">
            <a:extLst>
              <a:ext uri="{FF2B5EF4-FFF2-40B4-BE49-F238E27FC236}">
                <a16:creationId xmlns:a16="http://schemas.microsoft.com/office/drawing/2014/main" id="{5C6801C9-EE63-4A0F-953C-067CF29FDE43}"/>
              </a:ext>
            </a:extLst>
          </p:cNvPr>
          <p:cNvCxnSpPr/>
          <p:nvPr/>
        </p:nvCxnSpPr>
        <p:spPr>
          <a:xfrm>
            <a:off x="5436352" y="2151965"/>
            <a:ext cx="636998"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F66B9DD-C6EE-48C8-97D1-C0BF433FF187}"/>
              </a:ext>
            </a:extLst>
          </p:cNvPr>
          <p:cNvCxnSpPr/>
          <p:nvPr/>
        </p:nvCxnSpPr>
        <p:spPr>
          <a:xfrm flipV="1">
            <a:off x="6076946" y="2120100"/>
            <a:ext cx="595901"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790488A-9A6B-4036-9ED4-C6CE53DA83D9}"/>
              </a:ext>
            </a:extLst>
          </p:cNvPr>
          <p:cNvSpPr txBox="1"/>
          <p:nvPr/>
        </p:nvSpPr>
        <p:spPr>
          <a:xfrm rot="3968891">
            <a:off x="5315912" y="2748120"/>
            <a:ext cx="636998" cy="246221"/>
          </a:xfrm>
          <a:prstGeom prst="rect">
            <a:avLst/>
          </a:prstGeom>
          <a:noFill/>
        </p:spPr>
        <p:txBody>
          <a:bodyPr wrap="square" rtlCol="0">
            <a:spAutoFit/>
          </a:bodyPr>
          <a:lstStyle/>
          <a:p>
            <a:r>
              <a:rPr lang="en-US" altLang="zh-CN" sz="1000"/>
              <a:t>connect</a:t>
            </a:r>
            <a:endParaRPr lang="zh-CN" altLang="en-US" sz="1000"/>
          </a:p>
        </p:txBody>
      </p:sp>
      <p:sp>
        <p:nvSpPr>
          <p:cNvPr id="27" name="文本框 26">
            <a:extLst>
              <a:ext uri="{FF2B5EF4-FFF2-40B4-BE49-F238E27FC236}">
                <a16:creationId xmlns:a16="http://schemas.microsoft.com/office/drawing/2014/main" id="{AEF8D4FA-B987-41F7-B6A9-2A4E625AE187}"/>
              </a:ext>
            </a:extLst>
          </p:cNvPr>
          <p:cNvSpPr txBox="1"/>
          <p:nvPr/>
        </p:nvSpPr>
        <p:spPr>
          <a:xfrm rot="17552162">
            <a:off x="5956533" y="2523677"/>
            <a:ext cx="678094" cy="246221"/>
          </a:xfrm>
          <a:prstGeom prst="rect">
            <a:avLst/>
          </a:prstGeom>
          <a:noFill/>
        </p:spPr>
        <p:txBody>
          <a:bodyPr wrap="square" rtlCol="0">
            <a:spAutoFit/>
          </a:bodyPr>
          <a:lstStyle/>
          <a:p>
            <a:r>
              <a:rPr lang="en-US" altLang="zh-CN" sz="1000"/>
              <a:t>close</a:t>
            </a:r>
            <a:endParaRPr lang="zh-CN" altLang="en-US" sz="1000"/>
          </a:p>
        </p:txBody>
      </p:sp>
      <p:cxnSp>
        <p:nvCxnSpPr>
          <p:cNvPr id="28" name="直接箭头连接符 27">
            <a:extLst>
              <a:ext uri="{FF2B5EF4-FFF2-40B4-BE49-F238E27FC236}">
                <a16:creationId xmlns:a16="http://schemas.microsoft.com/office/drawing/2014/main" id="{3E0D7165-9874-4FA2-A274-90B4701C76D4}"/>
              </a:ext>
            </a:extLst>
          </p:cNvPr>
          <p:cNvCxnSpPr/>
          <p:nvPr/>
        </p:nvCxnSpPr>
        <p:spPr>
          <a:xfrm>
            <a:off x="2525780" y="4714054"/>
            <a:ext cx="636998"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0D58905-D569-41AB-9827-106060F84263}"/>
              </a:ext>
            </a:extLst>
          </p:cNvPr>
          <p:cNvSpPr txBox="1"/>
          <p:nvPr/>
        </p:nvSpPr>
        <p:spPr>
          <a:xfrm rot="4016529">
            <a:off x="2405340" y="5310209"/>
            <a:ext cx="636998" cy="246221"/>
          </a:xfrm>
          <a:prstGeom prst="rect">
            <a:avLst/>
          </a:prstGeom>
          <a:noFill/>
        </p:spPr>
        <p:txBody>
          <a:bodyPr wrap="square" rtlCol="0">
            <a:spAutoFit/>
          </a:bodyPr>
          <a:lstStyle/>
          <a:p>
            <a:r>
              <a:rPr lang="en-US" altLang="zh-CN" sz="1000"/>
              <a:t>connect</a:t>
            </a:r>
            <a:endParaRPr lang="zh-CN" altLang="en-US" sz="1000"/>
          </a:p>
        </p:txBody>
      </p:sp>
      <p:cxnSp>
        <p:nvCxnSpPr>
          <p:cNvPr id="30" name="直接箭头连接符 29">
            <a:extLst>
              <a:ext uri="{FF2B5EF4-FFF2-40B4-BE49-F238E27FC236}">
                <a16:creationId xmlns:a16="http://schemas.microsoft.com/office/drawing/2014/main" id="{E0A2BE44-43EF-4884-84F8-E72949B7628B}"/>
              </a:ext>
            </a:extLst>
          </p:cNvPr>
          <p:cNvCxnSpPr/>
          <p:nvPr/>
        </p:nvCxnSpPr>
        <p:spPr>
          <a:xfrm flipV="1">
            <a:off x="8316267" y="4749882"/>
            <a:ext cx="595901"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638239D-A169-4BE0-8D51-E7FBBC3EDF95}"/>
              </a:ext>
            </a:extLst>
          </p:cNvPr>
          <p:cNvSpPr txBox="1"/>
          <p:nvPr/>
        </p:nvSpPr>
        <p:spPr>
          <a:xfrm rot="17552162">
            <a:off x="8195854" y="5153459"/>
            <a:ext cx="678094" cy="246221"/>
          </a:xfrm>
          <a:prstGeom prst="rect">
            <a:avLst/>
          </a:prstGeom>
          <a:noFill/>
        </p:spPr>
        <p:txBody>
          <a:bodyPr wrap="square" rtlCol="0">
            <a:spAutoFit/>
          </a:bodyPr>
          <a:lstStyle/>
          <a:p>
            <a:r>
              <a:rPr lang="en-US" altLang="zh-CN" sz="1000"/>
              <a:t>close</a:t>
            </a:r>
            <a:endParaRPr lang="zh-CN" altLang="en-US" sz="1000"/>
          </a:p>
        </p:txBody>
      </p:sp>
      <p:cxnSp>
        <p:nvCxnSpPr>
          <p:cNvPr id="35" name="直接箭头连接符 34">
            <a:extLst>
              <a:ext uri="{FF2B5EF4-FFF2-40B4-BE49-F238E27FC236}">
                <a16:creationId xmlns:a16="http://schemas.microsoft.com/office/drawing/2014/main" id="{7CD4B831-25A8-4960-953A-D8D42E738DC3}"/>
              </a:ext>
            </a:extLst>
          </p:cNvPr>
          <p:cNvCxnSpPr/>
          <p:nvPr/>
        </p:nvCxnSpPr>
        <p:spPr>
          <a:xfrm>
            <a:off x="3162778" y="4714054"/>
            <a:ext cx="587289" cy="148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256EFA0-8E76-428B-A8A9-633179B78D30}"/>
              </a:ext>
            </a:extLst>
          </p:cNvPr>
          <p:cNvCxnSpPr/>
          <p:nvPr/>
        </p:nvCxnSpPr>
        <p:spPr>
          <a:xfrm>
            <a:off x="3565131" y="4749882"/>
            <a:ext cx="575354"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1247EDB-5695-430F-934C-A9AE6BF1285F}"/>
              </a:ext>
            </a:extLst>
          </p:cNvPr>
          <p:cNvCxnSpPr/>
          <p:nvPr/>
        </p:nvCxnSpPr>
        <p:spPr>
          <a:xfrm>
            <a:off x="3923729" y="4749882"/>
            <a:ext cx="635142"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58F4CE8-89F9-44C3-B779-562C461121FA}"/>
              </a:ext>
            </a:extLst>
          </p:cNvPr>
          <p:cNvCxnSpPr/>
          <p:nvPr/>
        </p:nvCxnSpPr>
        <p:spPr>
          <a:xfrm flipV="1">
            <a:off x="4305513" y="4719606"/>
            <a:ext cx="350604"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9607483F-89B2-45B6-9C80-5C3EDF378EC6}"/>
              </a:ext>
            </a:extLst>
          </p:cNvPr>
          <p:cNvCxnSpPr>
            <a:cxnSpLocks/>
          </p:cNvCxnSpPr>
          <p:nvPr/>
        </p:nvCxnSpPr>
        <p:spPr>
          <a:xfrm flipV="1">
            <a:off x="4705026" y="4700722"/>
            <a:ext cx="363194" cy="147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0C08B4F6-52EF-497C-AB8B-BB3A77FD5AAA}"/>
              </a:ext>
            </a:extLst>
          </p:cNvPr>
          <p:cNvCxnSpPr>
            <a:cxnSpLocks/>
          </p:cNvCxnSpPr>
          <p:nvPr/>
        </p:nvCxnSpPr>
        <p:spPr>
          <a:xfrm flipV="1">
            <a:off x="5041733" y="4719606"/>
            <a:ext cx="372308" cy="14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6059722-7BCE-4CEF-8CCF-552EED6E9246}"/>
              </a:ext>
            </a:extLst>
          </p:cNvPr>
          <p:cNvCxnSpPr/>
          <p:nvPr/>
        </p:nvCxnSpPr>
        <p:spPr>
          <a:xfrm>
            <a:off x="5184345" y="4749881"/>
            <a:ext cx="635142"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9ABC83E3-37F0-43B9-92BF-611C67426533}"/>
              </a:ext>
            </a:extLst>
          </p:cNvPr>
          <p:cNvCxnSpPr/>
          <p:nvPr/>
        </p:nvCxnSpPr>
        <p:spPr>
          <a:xfrm>
            <a:off x="5792621" y="4759272"/>
            <a:ext cx="635142"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5D8B9199-C1F5-4503-9F4C-BB7FE29A730D}"/>
              </a:ext>
            </a:extLst>
          </p:cNvPr>
          <p:cNvCxnSpPr/>
          <p:nvPr/>
        </p:nvCxnSpPr>
        <p:spPr>
          <a:xfrm>
            <a:off x="6375477" y="4779187"/>
            <a:ext cx="635142"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1083F9A-899D-4BCF-B57E-6D8F7FE9EA21}"/>
              </a:ext>
            </a:extLst>
          </p:cNvPr>
          <p:cNvCxnSpPr/>
          <p:nvPr/>
        </p:nvCxnSpPr>
        <p:spPr>
          <a:xfrm>
            <a:off x="6991835" y="4779186"/>
            <a:ext cx="635142" cy="144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ADAE9CC-9231-4EDF-917A-EB0711C887F5}"/>
              </a:ext>
            </a:extLst>
          </p:cNvPr>
          <p:cNvCxnSpPr>
            <a:cxnSpLocks/>
          </p:cNvCxnSpPr>
          <p:nvPr/>
        </p:nvCxnSpPr>
        <p:spPr>
          <a:xfrm flipV="1">
            <a:off x="5564594" y="4729046"/>
            <a:ext cx="372308" cy="14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B4DC56A-D6F3-4A6E-A28C-A29C7AA66D83}"/>
              </a:ext>
            </a:extLst>
          </p:cNvPr>
          <p:cNvCxnSpPr>
            <a:cxnSpLocks/>
          </p:cNvCxnSpPr>
          <p:nvPr/>
        </p:nvCxnSpPr>
        <p:spPr>
          <a:xfrm flipV="1">
            <a:off x="6304820" y="4725927"/>
            <a:ext cx="372308" cy="14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67AD09D7-A755-4E8F-BDCE-373C84A7D421}"/>
              </a:ext>
            </a:extLst>
          </p:cNvPr>
          <p:cNvCxnSpPr>
            <a:cxnSpLocks/>
          </p:cNvCxnSpPr>
          <p:nvPr/>
        </p:nvCxnSpPr>
        <p:spPr>
          <a:xfrm flipV="1">
            <a:off x="6992709" y="4738437"/>
            <a:ext cx="372308" cy="14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CE65516D-1B9C-4657-A3F0-9677C45EE58E}"/>
              </a:ext>
            </a:extLst>
          </p:cNvPr>
          <p:cNvCxnSpPr>
            <a:cxnSpLocks/>
          </p:cNvCxnSpPr>
          <p:nvPr/>
        </p:nvCxnSpPr>
        <p:spPr>
          <a:xfrm flipV="1">
            <a:off x="7760447" y="4749932"/>
            <a:ext cx="372308" cy="14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5EDF5EE0-91CE-416D-B772-FE4165A653AF}"/>
              </a:ext>
            </a:extLst>
          </p:cNvPr>
          <p:cNvSpPr txBox="1"/>
          <p:nvPr/>
        </p:nvSpPr>
        <p:spPr>
          <a:xfrm>
            <a:off x="3921781" y="5163121"/>
            <a:ext cx="857992" cy="369332"/>
          </a:xfrm>
          <a:prstGeom prst="rect">
            <a:avLst/>
          </a:prstGeom>
          <a:noFill/>
        </p:spPr>
        <p:txBody>
          <a:bodyPr wrap="square" rtlCol="0">
            <a:spAutoFit/>
          </a:bodyPr>
          <a:lstStyle/>
          <a:p>
            <a:r>
              <a:rPr lang="en-US" altLang="zh-CN"/>
              <a:t>Data</a:t>
            </a:r>
            <a:endParaRPr lang="zh-CN" altLang="en-US"/>
          </a:p>
        </p:txBody>
      </p:sp>
      <p:sp>
        <p:nvSpPr>
          <p:cNvPr id="57" name="文本框 56">
            <a:extLst>
              <a:ext uri="{FF2B5EF4-FFF2-40B4-BE49-F238E27FC236}">
                <a16:creationId xmlns:a16="http://schemas.microsoft.com/office/drawing/2014/main" id="{767D71C6-3E12-410F-B9F4-952223D1554A}"/>
              </a:ext>
            </a:extLst>
          </p:cNvPr>
          <p:cNvSpPr txBox="1"/>
          <p:nvPr/>
        </p:nvSpPr>
        <p:spPr>
          <a:xfrm>
            <a:off x="4977769" y="5180116"/>
            <a:ext cx="857992" cy="369332"/>
          </a:xfrm>
          <a:prstGeom prst="rect">
            <a:avLst/>
          </a:prstGeom>
          <a:noFill/>
        </p:spPr>
        <p:txBody>
          <a:bodyPr wrap="square" rtlCol="0">
            <a:spAutoFit/>
          </a:bodyPr>
          <a:lstStyle/>
          <a:p>
            <a:r>
              <a:rPr lang="en-US" altLang="zh-CN"/>
              <a:t>Data</a:t>
            </a:r>
            <a:endParaRPr lang="zh-CN" altLang="en-US"/>
          </a:p>
        </p:txBody>
      </p:sp>
      <p:sp>
        <p:nvSpPr>
          <p:cNvPr id="58" name="文本框 57">
            <a:extLst>
              <a:ext uri="{FF2B5EF4-FFF2-40B4-BE49-F238E27FC236}">
                <a16:creationId xmlns:a16="http://schemas.microsoft.com/office/drawing/2014/main" id="{8E4D707F-57D4-46C5-BDFB-0C8FAB312ADF}"/>
              </a:ext>
            </a:extLst>
          </p:cNvPr>
          <p:cNvSpPr txBox="1"/>
          <p:nvPr/>
        </p:nvSpPr>
        <p:spPr>
          <a:xfrm>
            <a:off x="6076946" y="5197111"/>
            <a:ext cx="857992" cy="369332"/>
          </a:xfrm>
          <a:prstGeom prst="rect">
            <a:avLst/>
          </a:prstGeom>
          <a:noFill/>
        </p:spPr>
        <p:txBody>
          <a:bodyPr wrap="square" rtlCol="0">
            <a:spAutoFit/>
          </a:bodyPr>
          <a:lstStyle/>
          <a:p>
            <a:r>
              <a:rPr lang="en-US" altLang="zh-CN"/>
              <a:t>Data</a:t>
            </a:r>
            <a:endParaRPr lang="zh-CN" altLang="en-US"/>
          </a:p>
        </p:txBody>
      </p:sp>
      <p:sp>
        <p:nvSpPr>
          <p:cNvPr id="59" name="文本框 58">
            <a:extLst>
              <a:ext uri="{FF2B5EF4-FFF2-40B4-BE49-F238E27FC236}">
                <a16:creationId xmlns:a16="http://schemas.microsoft.com/office/drawing/2014/main" id="{54B4CB31-B470-49F4-B000-3D5AD6A92C17}"/>
              </a:ext>
            </a:extLst>
          </p:cNvPr>
          <p:cNvSpPr txBox="1"/>
          <p:nvPr/>
        </p:nvSpPr>
        <p:spPr>
          <a:xfrm>
            <a:off x="6916701" y="5223864"/>
            <a:ext cx="857992" cy="369332"/>
          </a:xfrm>
          <a:prstGeom prst="rect">
            <a:avLst/>
          </a:prstGeom>
          <a:noFill/>
        </p:spPr>
        <p:txBody>
          <a:bodyPr wrap="square" rtlCol="0">
            <a:spAutoFit/>
          </a:bodyPr>
          <a:lstStyle/>
          <a:p>
            <a:r>
              <a:rPr lang="en-US" altLang="zh-CN"/>
              <a:t>Data</a:t>
            </a:r>
            <a:endParaRPr lang="zh-CN" altLang="en-US"/>
          </a:p>
        </p:txBody>
      </p:sp>
      <p:cxnSp>
        <p:nvCxnSpPr>
          <p:cNvPr id="60" name="直接箭头连接符 59">
            <a:extLst>
              <a:ext uri="{FF2B5EF4-FFF2-40B4-BE49-F238E27FC236}">
                <a16:creationId xmlns:a16="http://schemas.microsoft.com/office/drawing/2014/main" id="{98A591AC-83AA-452A-A846-8BFDD379C29B}"/>
              </a:ext>
            </a:extLst>
          </p:cNvPr>
          <p:cNvCxnSpPr/>
          <p:nvPr/>
        </p:nvCxnSpPr>
        <p:spPr>
          <a:xfrm>
            <a:off x="7082172" y="2181944"/>
            <a:ext cx="636998"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A1C39189-B575-46A6-9895-DC0A55972D49}"/>
              </a:ext>
            </a:extLst>
          </p:cNvPr>
          <p:cNvCxnSpPr/>
          <p:nvPr/>
        </p:nvCxnSpPr>
        <p:spPr>
          <a:xfrm flipV="1">
            <a:off x="7722766" y="2150079"/>
            <a:ext cx="595901" cy="15073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70627BC-D4A2-4DC7-8FCE-9C14B439795D}"/>
              </a:ext>
            </a:extLst>
          </p:cNvPr>
          <p:cNvSpPr txBox="1"/>
          <p:nvPr/>
        </p:nvSpPr>
        <p:spPr>
          <a:xfrm rot="3968891">
            <a:off x="6961732" y="2778099"/>
            <a:ext cx="636998" cy="246221"/>
          </a:xfrm>
          <a:prstGeom prst="rect">
            <a:avLst/>
          </a:prstGeom>
          <a:noFill/>
        </p:spPr>
        <p:txBody>
          <a:bodyPr wrap="square" rtlCol="0">
            <a:spAutoFit/>
          </a:bodyPr>
          <a:lstStyle/>
          <a:p>
            <a:r>
              <a:rPr lang="en-US" altLang="zh-CN" sz="1000"/>
              <a:t>connect</a:t>
            </a:r>
            <a:endParaRPr lang="zh-CN" altLang="en-US" sz="1000"/>
          </a:p>
        </p:txBody>
      </p:sp>
      <p:sp>
        <p:nvSpPr>
          <p:cNvPr id="63" name="文本框 62">
            <a:extLst>
              <a:ext uri="{FF2B5EF4-FFF2-40B4-BE49-F238E27FC236}">
                <a16:creationId xmlns:a16="http://schemas.microsoft.com/office/drawing/2014/main" id="{B11EBC6F-887A-4EFC-9884-80AEF98AE23D}"/>
              </a:ext>
            </a:extLst>
          </p:cNvPr>
          <p:cNvSpPr txBox="1"/>
          <p:nvPr/>
        </p:nvSpPr>
        <p:spPr>
          <a:xfrm rot="17552162">
            <a:off x="7602353" y="2553656"/>
            <a:ext cx="678094" cy="246221"/>
          </a:xfrm>
          <a:prstGeom prst="rect">
            <a:avLst/>
          </a:prstGeom>
          <a:noFill/>
        </p:spPr>
        <p:txBody>
          <a:bodyPr wrap="square" rtlCol="0">
            <a:spAutoFit/>
          </a:bodyPr>
          <a:lstStyle/>
          <a:p>
            <a:r>
              <a:rPr lang="en-US" altLang="zh-CN" sz="1000"/>
              <a:t>close</a:t>
            </a:r>
            <a:endParaRPr lang="zh-CN" altLang="en-US" sz="1000"/>
          </a:p>
        </p:txBody>
      </p:sp>
    </p:spTree>
    <p:extLst>
      <p:ext uri="{BB962C8B-B14F-4D97-AF65-F5344CB8AC3E}">
        <p14:creationId xmlns:p14="http://schemas.microsoft.com/office/powerpoint/2010/main" val="314704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EE7AD-BDEC-B744-83B5-AB95AB897DC7}"/>
              </a:ext>
            </a:extLst>
          </p:cNvPr>
          <p:cNvSpPr>
            <a:spLocks noGrp="1"/>
          </p:cNvSpPr>
          <p:nvPr>
            <p:ph type="title"/>
          </p:nvPr>
        </p:nvSpPr>
        <p:spPr/>
        <p:txBody>
          <a:bodyPr/>
          <a:lstStyle/>
          <a:p>
            <a:r>
              <a:rPr kumimoji="1" lang="zh-CN" altLang="en-US"/>
              <a:t>客户端</a:t>
            </a:r>
            <a:r>
              <a:rPr kumimoji="1" lang="en-US" altLang="zh-CN"/>
              <a:t> API</a:t>
            </a:r>
            <a:endParaRPr kumimoji="1" lang="zh-CN" altLang="en-US"/>
          </a:p>
        </p:txBody>
      </p:sp>
      <p:pic>
        <p:nvPicPr>
          <p:cNvPr id="4" name="内容占位符 3">
            <a:extLst>
              <a:ext uri="{FF2B5EF4-FFF2-40B4-BE49-F238E27FC236}">
                <a16:creationId xmlns:a16="http://schemas.microsoft.com/office/drawing/2014/main" id="{5E500966-DE36-B949-A661-22B1466B032E}"/>
              </a:ext>
            </a:extLst>
          </p:cNvPr>
          <p:cNvPicPr>
            <a:picLocks noGrp="1" noChangeAspect="1"/>
          </p:cNvPicPr>
          <p:nvPr>
            <p:ph idx="1"/>
          </p:nvPr>
        </p:nvPicPr>
        <p:blipFill>
          <a:blip r:embed="rId3"/>
          <a:stretch>
            <a:fillRect/>
          </a:stretch>
        </p:blipFill>
        <p:spPr>
          <a:xfrm>
            <a:off x="7160845" y="1690688"/>
            <a:ext cx="4192955" cy="4351338"/>
          </a:xfrm>
          <a:prstGeom prst="rect">
            <a:avLst/>
          </a:prstGeom>
        </p:spPr>
      </p:pic>
      <p:sp>
        <p:nvSpPr>
          <p:cNvPr id="5" name="文本框 4">
            <a:extLst>
              <a:ext uri="{FF2B5EF4-FFF2-40B4-BE49-F238E27FC236}">
                <a16:creationId xmlns:a16="http://schemas.microsoft.com/office/drawing/2014/main" id="{404F2A97-27A7-2440-984B-081611A4AABC}"/>
              </a:ext>
            </a:extLst>
          </p:cNvPr>
          <p:cNvSpPr txBox="1"/>
          <p:nvPr/>
        </p:nvSpPr>
        <p:spPr>
          <a:xfrm>
            <a:off x="1048215" y="1884556"/>
            <a:ext cx="5687122" cy="2031325"/>
          </a:xfrm>
          <a:prstGeom prst="rect">
            <a:avLst/>
          </a:prstGeom>
          <a:noFill/>
        </p:spPr>
        <p:txBody>
          <a:bodyPr wrap="square" rtlCol="0">
            <a:spAutoFit/>
          </a:bodyPr>
          <a:lstStyle/>
          <a:p>
            <a:r>
              <a:rPr kumimoji="1" lang="zh-CN" altLang="en-US">
                <a:latin typeface="SimSun" panose="02010600030101010101" pitchFamily="2" charset="-122"/>
                <a:ea typeface="SimSun" panose="02010600030101010101" pitchFamily="2" charset="-122"/>
              </a:rPr>
              <a:t>对象属性：</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Websocket.onopen</a:t>
            </a:r>
            <a:r>
              <a:rPr kumimoji="1" lang="en-US" altLang="zh-CN">
                <a:latin typeface="SimSun" panose="02010600030101010101" pitchFamily="2" charset="-122"/>
                <a:ea typeface="SimSun" panose="02010600030101010101" pitchFamily="2" charset="-122"/>
              </a:rPr>
              <a:t>: </a:t>
            </a:r>
            <a:r>
              <a:rPr kumimoji="1" lang="zh-CN" altLang="en-US">
                <a:latin typeface="SimSun" panose="02010600030101010101" pitchFamily="2" charset="-122"/>
                <a:ea typeface="SimSun" panose="02010600030101010101" pitchFamily="2" charset="-122"/>
              </a:rPr>
              <a:t>用于指定连接成功后的回掉函数</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Websocket.onclose</a:t>
            </a:r>
            <a:r>
              <a:rPr kumimoji="1" lang="en-US" altLang="zh-CN">
                <a:latin typeface="SimSun" panose="02010600030101010101" pitchFamily="2" charset="-122"/>
                <a:ea typeface="SimSun" panose="02010600030101010101" pitchFamily="2" charset="-122"/>
              </a:rPr>
              <a:t>: </a:t>
            </a:r>
            <a:r>
              <a:rPr kumimoji="1" lang="zh-CN" altLang="en-US">
                <a:latin typeface="SimSun" panose="02010600030101010101" pitchFamily="2" charset="-122"/>
                <a:ea typeface="SimSun" panose="02010600030101010101" pitchFamily="2" charset="-122"/>
              </a:rPr>
              <a:t>用于指定连接关闭后的回掉函数</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Websocket.onmessage</a:t>
            </a:r>
            <a:r>
              <a:rPr kumimoji="1" lang="en-US" altLang="zh-CN">
                <a:latin typeface="SimSun" panose="02010600030101010101" pitchFamily="2" charset="-122"/>
                <a:ea typeface="SimSun" panose="02010600030101010101" pitchFamily="2" charset="-122"/>
              </a:rPr>
              <a:t>: </a:t>
            </a:r>
            <a:r>
              <a:rPr kumimoji="1" lang="zh-CN" altLang="en-US">
                <a:latin typeface="SimSun" panose="02010600030101010101" pitchFamily="2" charset="-122"/>
                <a:ea typeface="SimSun" panose="02010600030101010101" pitchFamily="2" charset="-122"/>
              </a:rPr>
              <a:t>用于指定当从服务器接收到信息时的回掉函数</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Websocket.onerror</a:t>
            </a:r>
            <a:r>
              <a:rPr kumimoji="1" lang="en-US" altLang="zh-CN">
                <a:latin typeface="SimSun" panose="02010600030101010101" pitchFamily="2" charset="-122"/>
                <a:ea typeface="SimSun" panose="02010600030101010101" pitchFamily="2" charset="-122"/>
              </a:rPr>
              <a:t>: </a:t>
            </a:r>
            <a:r>
              <a:rPr kumimoji="1" lang="zh-CN" altLang="en-US">
                <a:latin typeface="SimSun" panose="02010600030101010101" pitchFamily="2" charset="-122"/>
                <a:ea typeface="SimSun" panose="02010600030101010101" pitchFamily="2" charset="-122"/>
              </a:rPr>
              <a:t>用于指定连接失败后的回掉函数</a:t>
            </a:r>
          </a:p>
          <a:p>
            <a:endParaRPr kumimoji="1" lang="zh-CN" altLang="en-US">
              <a:latin typeface="SimSun" panose="02010600030101010101" pitchFamily="2" charset="-122"/>
              <a:ea typeface="SimSun" panose="02010600030101010101" pitchFamily="2" charset="-122"/>
            </a:endParaRPr>
          </a:p>
        </p:txBody>
      </p:sp>
      <p:sp>
        <p:nvSpPr>
          <p:cNvPr id="6" name="文本框 5">
            <a:extLst>
              <a:ext uri="{FF2B5EF4-FFF2-40B4-BE49-F238E27FC236}">
                <a16:creationId xmlns:a16="http://schemas.microsoft.com/office/drawing/2014/main" id="{8E89FE0D-8A62-834A-B53B-08B414FC28AC}"/>
              </a:ext>
            </a:extLst>
          </p:cNvPr>
          <p:cNvSpPr txBox="1"/>
          <p:nvPr/>
        </p:nvSpPr>
        <p:spPr>
          <a:xfrm>
            <a:off x="1048214" y="3917659"/>
            <a:ext cx="5687121" cy="1200329"/>
          </a:xfrm>
          <a:prstGeom prst="rect">
            <a:avLst/>
          </a:prstGeom>
          <a:noFill/>
        </p:spPr>
        <p:txBody>
          <a:bodyPr wrap="square" rtlCol="0">
            <a:spAutoFit/>
          </a:bodyPr>
          <a:lstStyle/>
          <a:p>
            <a:r>
              <a:rPr kumimoji="1" lang="zh-CN" altLang="en-US">
                <a:latin typeface="SimSun" panose="02010600030101010101" pitchFamily="2" charset="-122"/>
                <a:ea typeface="SimSun" panose="02010600030101010101" pitchFamily="2" charset="-122"/>
              </a:rPr>
              <a:t>对象方法：</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Websocket.send(data)</a:t>
            </a:r>
            <a:r>
              <a:rPr kumimoji="1" lang="zh-CN" altLang="en-US">
                <a:latin typeface="SimSun" panose="02010600030101010101" pitchFamily="2" charset="-122"/>
                <a:ea typeface="SimSun" panose="02010600030101010101" pitchFamily="2" charset="-122"/>
              </a:rPr>
              <a:t>：向服务器发送数据</a:t>
            </a:r>
            <a:endParaRPr kumimoji="1" lang="en-US" altLang="zh-CN">
              <a:latin typeface="SimSun" panose="02010600030101010101" pitchFamily="2" charset="-122"/>
              <a:ea typeface="SimSun" panose="02010600030101010101" pitchFamily="2" charset="-122"/>
            </a:endParaRPr>
          </a:p>
          <a:p>
            <a:r>
              <a:rPr kumimoji="1" lang="en-US" altLang="zh-CN">
                <a:solidFill>
                  <a:srgbClr val="00B0F0"/>
                </a:solidFill>
                <a:latin typeface="SimSun" panose="02010600030101010101" pitchFamily="2" charset="-122"/>
                <a:ea typeface="SimSun" panose="02010600030101010101" pitchFamily="2" charset="-122"/>
              </a:rPr>
              <a:t>Websocket.close([code[, reason]])</a:t>
            </a:r>
            <a:r>
              <a:rPr kumimoji="1" lang="zh-CN" altLang="en-US">
                <a:solidFill>
                  <a:srgbClr val="00B0F0"/>
                </a:solidFill>
                <a:latin typeface="SimSun" panose="02010600030101010101" pitchFamily="2" charset="-122"/>
                <a:ea typeface="SimSun" panose="02010600030101010101" pitchFamily="2" charset="-122"/>
              </a:rPr>
              <a:t>：</a:t>
            </a:r>
            <a:r>
              <a:rPr kumimoji="1" lang="zh-CN" altLang="en-US">
                <a:latin typeface="SimSun" panose="02010600030101010101" pitchFamily="2" charset="-122"/>
                <a:ea typeface="SimSun" panose="02010600030101010101" pitchFamily="2" charset="-122"/>
              </a:rPr>
              <a:t>关闭连接，如果连接已经关闭，则此方法不执行操作</a:t>
            </a:r>
          </a:p>
        </p:txBody>
      </p:sp>
    </p:spTree>
    <p:extLst>
      <p:ext uri="{BB962C8B-B14F-4D97-AF65-F5344CB8AC3E}">
        <p14:creationId xmlns:p14="http://schemas.microsoft.com/office/powerpoint/2010/main" val="313098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159E7-295E-4643-A999-F92E3398492A}"/>
              </a:ext>
            </a:extLst>
          </p:cNvPr>
          <p:cNvSpPr>
            <a:spLocks noGrp="1"/>
          </p:cNvSpPr>
          <p:nvPr>
            <p:ph type="title"/>
          </p:nvPr>
        </p:nvSpPr>
        <p:spPr/>
        <p:txBody>
          <a:bodyPr/>
          <a:lstStyle/>
          <a:p>
            <a:r>
              <a:rPr kumimoji="1" lang="en-US" altLang="zh-CN" dirty="0"/>
              <a:t>Go</a:t>
            </a:r>
            <a:r>
              <a:rPr kumimoji="1" lang="zh-CN" altLang="en-US"/>
              <a:t>服务端实现</a:t>
            </a:r>
          </a:p>
        </p:txBody>
      </p:sp>
      <p:sp>
        <p:nvSpPr>
          <p:cNvPr id="12" name="文本框 11">
            <a:extLst>
              <a:ext uri="{FF2B5EF4-FFF2-40B4-BE49-F238E27FC236}">
                <a16:creationId xmlns:a16="http://schemas.microsoft.com/office/drawing/2014/main" id="{D92ED4B3-28A2-3743-B8D9-B0F8AD61FFE4}"/>
              </a:ext>
            </a:extLst>
          </p:cNvPr>
          <p:cNvSpPr txBox="1"/>
          <p:nvPr/>
        </p:nvSpPr>
        <p:spPr>
          <a:xfrm>
            <a:off x="7720642" y="1863208"/>
            <a:ext cx="3804249" cy="2308324"/>
          </a:xfrm>
          <a:prstGeom prst="rect">
            <a:avLst/>
          </a:prstGeom>
          <a:noFill/>
        </p:spPr>
        <p:txBody>
          <a:bodyPr wrap="square" rtlCol="0">
            <a:spAutoFit/>
          </a:bodyPr>
          <a:lstStyle/>
          <a:p>
            <a:r>
              <a:rPr kumimoji="1" lang="zh-CN" altLang="en-US">
                <a:latin typeface="SimSun" panose="02010600030101010101" pitchFamily="2" charset="-122"/>
                <a:ea typeface="SimSun" panose="02010600030101010101" pitchFamily="2" charset="-122"/>
              </a:rPr>
              <a:t>这里主要就是通过将</a:t>
            </a:r>
            <a:r>
              <a:rPr kumimoji="1" lang="en-US" altLang="zh-CN">
                <a:latin typeface="SimSun" panose="02010600030101010101" pitchFamily="2" charset="-122"/>
                <a:ea typeface="SimSun" panose="02010600030101010101" pitchFamily="2" charset="-122"/>
              </a:rPr>
              <a:t>HTTP</a:t>
            </a:r>
            <a:r>
              <a:rPr kumimoji="1" lang="zh-CN" altLang="en-US">
                <a:latin typeface="SimSun" panose="02010600030101010101" pitchFamily="2" charset="-122"/>
                <a:ea typeface="SimSun" panose="02010600030101010101" pitchFamily="2" charset="-122"/>
              </a:rPr>
              <a:t>协议请求到服务器的连接升级为 </a:t>
            </a:r>
            <a:r>
              <a:rPr kumimoji="1" lang="en-US" altLang="zh-CN">
                <a:latin typeface="SimSun" panose="02010600030101010101" pitchFamily="2" charset="-122"/>
                <a:ea typeface="SimSun" panose="02010600030101010101" pitchFamily="2" charset="-122"/>
              </a:rPr>
              <a:t>websocket </a:t>
            </a:r>
            <a:r>
              <a:rPr kumimoji="1" lang="zh-CN" altLang="en-US">
                <a:latin typeface="SimSun" panose="02010600030101010101" pitchFamily="2" charset="-122"/>
                <a:ea typeface="SimSun" panose="02010600030101010101" pitchFamily="2" charset="-122"/>
              </a:rPr>
              <a:t>协议。</a:t>
            </a:r>
            <a:endParaRPr kumimoji="1" lang="en-US" altLang="zh-CN">
              <a:latin typeface="SimSun" panose="02010600030101010101" pitchFamily="2" charset="-122"/>
              <a:ea typeface="SimSun" panose="02010600030101010101" pitchFamily="2" charset="-122"/>
            </a:endParaRPr>
          </a:p>
          <a:p>
            <a:endParaRPr kumimoji="1" lang="en-US" altLang="zh-CN">
              <a:latin typeface="SimSun" panose="02010600030101010101" pitchFamily="2" charset="-122"/>
              <a:ea typeface="SimSun" panose="02010600030101010101" pitchFamily="2" charset="-122"/>
            </a:endParaRPr>
          </a:p>
          <a:p>
            <a:r>
              <a:rPr kumimoji="1" lang="zh-CN" altLang="en-US">
                <a:latin typeface="SimSun" panose="02010600030101010101" pitchFamily="2" charset="-122"/>
                <a:ea typeface="SimSun" panose="02010600030101010101" pitchFamily="2" charset="-122"/>
              </a:rPr>
              <a:t>可以看到，后面是启了两个协程来分别处理上行数据以及下行数据。</a:t>
            </a:r>
            <a:endParaRPr kumimoji="1" lang="en-US" altLang="zh-CN">
              <a:latin typeface="SimSun" panose="02010600030101010101" pitchFamily="2" charset="-122"/>
              <a:ea typeface="SimSun" panose="02010600030101010101" pitchFamily="2" charset="-122"/>
            </a:endParaRPr>
          </a:p>
          <a:p>
            <a:r>
              <a:rPr kumimoji="1" lang="zh-CN" altLang="en-US">
                <a:latin typeface="SimSun" panose="02010600030101010101" pitchFamily="2" charset="-122"/>
                <a:ea typeface="SimSun" panose="02010600030101010101" pitchFamily="2" charset="-122"/>
              </a:rPr>
              <a:t>它们也都同时持有</a:t>
            </a:r>
            <a:r>
              <a:rPr kumimoji="1" lang="en-US" altLang="zh-CN">
                <a:latin typeface="SimSun" panose="02010600030101010101" pitchFamily="2" charset="-122"/>
                <a:ea typeface="SimSun" panose="02010600030101010101" pitchFamily="2" charset="-122"/>
              </a:rPr>
              <a:t> websocket </a:t>
            </a:r>
            <a:r>
              <a:rPr kumimoji="1" lang="zh-CN" altLang="en-US">
                <a:latin typeface="SimSun" panose="02010600030101010101" pitchFamily="2" charset="-122"/>
                <a:ea typeface="SimSun" panose="02010600030101010101" pitchFamily="2" charset="-122"/>
              </a:rPr>
              <a:t>的连接体对象。</a:t>
            </a:r>
            <a:endParaRPr kumimoji="1" lang="en-US" altLang="zh-CN">
              <a:latin typeface="SimSun" panose="02010600030101010101" pitchFamily="2" charset="-122"/>
              <a:ea typeface="SimSun" panose="02010600030101010101" pitchFamily="2" charset="-122"/>
            </a:endParaRPr>
          </a:p>
        </p:txBody>
      </p:sp>
      <p:pic>
        <p:nvPicPr>
          <p:cNvPr id="15" name="内容占位符 10">
            <a:extLst>
              <a:ext uri="{FF2B5EF4-FFF2-40B4-BE49-F238E27FC236}">
                <a16:creationId xmlns:a16="http://schemas.microsoft.com/office/drawing/2014/main" id="{D7D49216-E231-A547-8ABC-0BA5A4DA2998}"/>
              </a:ext>
            </a:extLst>
          </p:cNvPr>
          <p:cNvPicPr>
            <a:picLocks noGrp="1" noChangeAspect="1"/>
          </p:cNvPicPr>
          <p:nvPr>
            <p:ph idx="1"/>
          </p:nvPr>
        </p:nvPicPr>
        <p:blipFill>
          <a:blip r:embed="rId3"/>
          <a:stretch>
            <a:fillRect/>
          </a:stretch>
        </p:blipFill>
        <p:spPr>
          <a:xfrm>
            <a:off x="1236787" y="1825625"/>
            <a:ext cx="5670553" cy="4351338"/>
          </a:xfrm>
          <a:prstGeom prst="rect">
            <a:avLst/>
          </a:prstGeom>
        </p:spPr>
      </p:pic>
    </p:spTree>
    <p:extLst>
      <p:ext uri="{BB962C8B-B14F-4D97-AF65-F5344CB8AC3E}">
        <p14:creationId xmlns:p14="http://schemas.microsoft.com/office/powerpoint/2010/main" val="145357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159E7-295E-4643-A999-F92E3398492A}"/>
              </a:ext>
            </a:extLst>
          </p:cNvPr>
          <p:cNvSpPr>
            <a:spLocks noGrp="1"/>
          </p:cNvSpPr>
          <p:nvPr>
            <p:ph type="title"/>
          </p:nvPr>
        </p:nvSpPr>
        <p:spPr/>
        <p:txBody>
          <a:bodyPr/>
          <a:lstStyle/>
          <a:p>
            <a:r>
              <a:rPr kumimoji="1" lang="en-US" altLang="zh-CN" dirty="0"/>
              <a:t>Go</a:t>
            </a:r>
            <a:r>
              <a:rPr kumimoji="1" lang="zh-CN" altLang="en-US"/>
              <a:t>服务端实现</a:t>
            </a:r>
          </a:p>
        </p:txBody>
      </p:sp>
      <p:pic>
        <p:nvPicPr>
          <p:cNvPr id="15" name="图片 14">
            <a:extLst>
              <a:ext uri="{FF2B5EF4-FFF2-40B4-BE49-F238E27FC236}">
                <a16:creationId xmlns:a16="http://schemas.microsoft.com/office/drawing/2014/main" id="{05B2C35C-C962-8942-8F1B-425BB8C0C8CB}"/>
              </a:ext>
            </a:extLst>
          </p:cNvPr>
          <p:cNvPicPr>
            <a:picLocks noChangeAspect="1"/>
          </p:cNvPicPr>
          <p:nvPr/>
        </p:nvPicPr>
        <p:blipFill>
          <a:blip r:embed="rId3"/>
          <a:stretch>
            <a:fillRect/>
          </a:stretch>
        </p:blipFill>
        <p:spPr>
          <a:xfrm>
            <a:off x="7740651" y="4883240"/>
            <a:ext cx="4084975" cy="1293723"/>
          </a:xfrm>
          <a:prstGeom prst="rect">
            <a:avLst/>
          </a:prstGeom>
        </p:spPr>
      </p:pic>
      <p:sp>
        <p:nvSpPr>
          <p:cNvPr id="16" name="文本框 15">
            <a:extLst>
              <a:ext uri="{FF2B5EF4-FFF2-40B4-BE49-F238E27FC236}">
                <a16:creationId xmlns:a16="http://schemas.microsoft.com/office/drawing/2014/main" id="{F370AC00-8D87-2E4F-9693-8097E860A717}"/>
              </a:ext>
            </a:extLst>
          </p:cNvPr>
          <p:cNvSpPr txBox="1"/>
          <p:nvPr/>
        </p:nvSpPr>
        <p:spPr>
          <a:xfrm>
            <a:off x="7806906" y="1825625"/>
            <a:ext cx="4018720" cy="3139321"/>
          </a:xfrm>
          <a:prstGeom prst="rect">
            <a:avLst/>
          </a:prstGeom>
          <a:noFill/>
        </p:spPr>
        <p:txBody>
          <a:bodyPr wrap="square" rtlCol="0">
            <a:spAutoFit/>
          </a:bodyPr>
          <a:lstStyle/>
          <a:p>
            <a:r>
              <a:rPr kumimoji="1" lang="zh-CN" altLang="en-US" sz="1600">
                <a:latin typeface="SimSun" panose="02010600030101010101" pitchFamily="2" charset="-122"/>
                <a:ea typeface="SimSun" panose="02010600030101010101" pitchFamily="2" charset="-122"/>
              </a:rPr>
              <a:t>服务端就通过</a:t>
            </a:r>
            <a:r>
              <a:rPr kumimoji="1" lang="en-US" altLang="zh-CN" sz="1600">
                <a:latin typeface="SimSun" panose="02010600030101010101" pitchFamily="2" charset="-122"/>
                <a:ea typeface="SimSun" panose="02010600030101010101" pitchFamily="2" charset="-122"/>
              </a:rPr>
              <a:t> websocket</a:t>
            </a:r>
            <a:r>
              <a:rPr kumimoji="1" lang="zh-CN" altLang="en-US" sz="1600">
                <a:latin typeface="SimSun" panose="02010600030101010101" pitchFamily="2" charset="-122"/>
                <a:ea typeface="SimSun" panose="02010600030101010101" pitchFamily="2" charset="-122"/>
              </a:rPr>
              <a:t>的连接来获取客户端发送过来的消息。并按照约定的格式进行数据解析，并在服务端做相应的逻辑处理。</a:t>
            </a:r>
            <a:endParaRPr kumimoji="1" lang="en-US" altLang="zh-CN" sz="1600">
              <a:latin typeface="SimSun" panose="02010600030101010101" pitchFamily="2" charset="-122"/>
              <a:ea typeface="SimSun" panose="02010600030101010101" pitchFamily="2" charset="-122"/>
            </a:endParaRPr>
          </a:p>
          <a:p>
            <a:endParaRPr kumimoji="1" lang="en-US" altLang="zh-CN" sz="1600">
              <a:latin typeface="SimSun" panose="02010600030101010101" pitchFamily="2" charset="-122"/>
              <a:ea typeface="SimSun" panose="02010600030101010101" pitchFamily="2" charset="-122"/>
            </a:endParaRPr>
          </a:p>
          <a:p>
            <a:r>
              <a:rPr kumimoji="1" lang="zh-CN" altLang="en-US" sz="1600">
                <a:latin typeface="SimSun" panose="02010600030101010101" pitchFamily="2" charset="-122"/>
                <a:ea typeface="SimSun" panose="02010600030101010101" pitchFamily="2" charset="-122"/>
              </a:rPr>
              <a:t>服务端也会将需要推送的消息发送到客户端。客户端按照约定的格式进行解析，再执行相应的任务。</a:t>
            </a:r>
            <a:endParaRPr kumimoji="1" lang="en-US" altLang="zh-CN" sz="1600">
              <a:latin typeface="SimSun" panose="02010600030101010101" pitchFamily="2" charset="-122"/>
              <a:ea typeface="SimSun" panose="02010600030101010101" pitchFamily="2" charset="-122"/>
            </a:endParaRPr>
          </a:p>
          <a:p>
            <a:endParaRPr kumimoji="1" lang="en-US" altLang="zh-CN" sz="1600">
              <a:latin typeface="SimSun" panose="02010600030101010101" pitchFamily="2" charset="-122"/>
              <a:ea typeface="SimSun" panose="02010600030101010101" pitchFamily="2" charset="-122"/>
            </a:endParaRPr>
          </a:p>
          <a:p>
            <a:r>
              <a:rPr kumimoji="1" lang="zh-CN" altLang="en-US" sz="1600">
                <a:latin typeface="SimSun" panose="02010600030101010101" pitchFamily="2" charset="-122"/>
                <a:ea typeface="SimSun" panose="02010600030101010101" pitchFamily="2" charset="-122"/>
              </a:rPr>
              <a:t>因为</a:t>
            </a:r>
            <a:r>
              <a:rPr kumimoji="1" lang="en-US" altLang="zh-CN" sz="1600">
                <a:latin typeface="SimSun" panose="02010600030101010101" pitchFamily="2" charset="-122"/>
                <a:ea typeface="SimSun" panose="02010600030101010101" pitchFamily="2" charset="-122"/>
              </a:rPr>
              <a:t>websocket</a:t>
            </a:r>
            <a:r>
              <a:rPr kumimoji="1" lang="zh-CN" altLang="en-US" sz="1600">
                <a:latin typeface="SimSun" panose="02010600030101010101" pitchFamily="2" charset="-122"/>
                <a:ea typeface="SimSun" panose="02010600030101010101" pitchFamily="2" charset="-122"/>
              </a:rPr>
              <a:t>支持二进制格式，所以这里可以考虑使用</a:t>
            </a:r>
            <a:r>
              <a:rPr kumimoji="1" lang="en-US" altLang="zh-CN" sz="1600">
                <a:latin typeface="SimSun" panose="02010600030101010101" pitchFamily="2" charset="-122"/>
                <a:ea typeface="SimSun" panose="02010600030101010101" pitchFamily="2" charset="-122"/>
              </a:rPr>
              <a:t> protobuf.</a:t>
            </a:r>
            <a:endParaRPr kumimoji="1" lang="zh-CN" altLang="en-US" sz="1600">
              <a:latin typeface="SimSun" panose="02010600030101010101" pitchFamily="2" charset="-122"/>
              <a:ea typeface="SimSun" panose="02010600030101010101" pitchFamily="2" charset="-122"/>
            </a:endParaRPr>
          </a:p>
        </p:txBody>
      </p:sp>
      <p:pic>
        <p:nvPicPr>
          <p:cNvPr id="20" name="内容占位符 19">
            <a:extLst>
              <a:ext uri="{FF2B5EF4-FFF2-40B4-BE49-F238E27FC236}">
                <a16:creationId xmlns:a16="http://schemas.microsoft.com/office/drawing/2014/main" id="{579B3E83-C2D0-094A-ACCD-E3BB7950B68E}"/>
              </a:ext>
            </a:extLst>
          </p:cNvPr>
          <p:cNvPicPr>
            <a:picLocks noGrp="1" noChangeAspect="1"/>
          </p:cNvPicPr>
          <p:nvPr>
            <p:ph idx="1"/>
          </p:nvPr>
        </p:nvPicPr>
        <p:blipFill>
          <a:blip r:embed="rId4"/>
          <a:stretch>
            <a:fillRect/>
          </a:stretch>
        </p:blipFill>
        <p:spPr>
          <a:xfrm>
            <a:off x="917026" y="1825625"/>
            <a:ext cx="5947752" cy="4351338"/>
          </a:xfrm>
          <a:prstGeom prst="rect">
            <a:avLst/>
          </a:prstGeom>
        </p:spPr>
      </p:pic>
    </p:spTree>
    <p:extLst>
      <p:ext uri="{BB962C8B-B14F-4D97-AF65-F5344CB8AC3E}">
        <p14:creationId xmlns:p14="http://schemas.microsoft.com/office/powerpoint/2010/main" val="550314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159E7-295E-4643-A999-F92E3398492A}"/>
              </a:ext>
            </a:extLst>
          </p:cNvPr>
          <p:cNvSpPr>
            <a:spLocks noGrp="1"/>
          </p:cNvSpPr>
          <p:nvPr>
            <p:ph type="title"/>
          </p:nvPr>
        </p:nvSpPr>
        <p:spPr/>
        <p:txBody>
          <a:bodyPr/>
          <a:lstStyle/>
          <a:p>
            <a:r>
              <a:rPr kumimoji="1" lang="en-US" altLang="zh-CN" dirty="0"/>
              <a:t>Go</a:t>
            </a:r>
            <a:r>
              <a:rPr kumimoji="1" lang="zh-CN" altLang="en-US"/>
              <a:t>服务端实现</a:t>
            </a:r>
          </a:p>
        </p:txBody>
      </p:sp>
      <p:sp>
        <p:nvSpPr>
          <p:cNvPr id="7" name="文本框 6">
            <a:extLst>
              <a:ext uri="{FF2B5EF4-FFF2-40B4-BE49-F238E27FC236}">
                <a16:creationId xmlns:a16="http://schemas.microsoft.com/office/drawing/2014/main" id="{FA0D830E-1A73-B74C-AC90-D499C29F7E3B}"/>
              </a:ext>
            </a:extLst>
          </p:cNvPr>
          <p:cNvSpPr txBox="1"/>
          <p:nvPr/>
        </p:nvSpPr>
        <p:spPr>
          <a:xfrm>
            <a:off x="7921925" y="1845872"/>
            <a:ext cx="3955115" cy="2031325"/>
          </a:xfrm>
          <a:prstGeom prst="rect">
            <a:avLst/>
          </a:prstGeom>
          <a:noFill/>
        </p:spPr>
        <p:txBody>
          <a:bodyPr wrap="square" rtlCol="0">
            <a:spAutoFit/>
          </a:bodyPr>
          <a:lstStyle/>
          <a:p>
            <a:r>
              <a:rPr kumimoji="1" lang="zh-CN" altLang="en-US">
                <a:latin typeface="SimSun" panose="02010600030101010101" pitchFamily="2" charset="-122"/>
                <a:ea typeface="SimSun" panose="02010600030101010101" pitchFamily="2" charset="-122"/>
              </a:rPr>
              <a:t>路由工作使用的是表驱动方案。考虑到同一个连接服务会支持很多种消息情况。针对不同的消息类型，需要做不同的逻辑处理。使用</a:t>
            </a:r>
            <a:r>
              <a:rPr kumimoji="1" lang="en-US" altLang="zh-CN">
                <a:latin typeface="SimSun" panose="02010600030101010101" pitchFamily="2" charset="-122"/>
                <a:ea typeface="SimSun" panose="02010600030101010101" pitchFamily="2" charset="-122"/>
              </a:rPr>
              <a:t>IF</a:t>
            </a:r>
            <a:r>
              <a:rPr kumimoji="1" lang="zh-CN" altLang="en-US">
                <a:latin typeface="SimSun" panose="02010600030101010101" pitchFamily="2" charset="-122"/>
                <a:ea typeface="SimSun" panose="02010600030101010101" pitchFamily="2" charset="-122"/>
              </a:rPr>
              <a:t>，</a:t>
            </a:r>
            <a:r>
              <a:rPr kumimoji="1" lang="en-US" altLang="zh-CN">
                <a:latin typeface="SimSun" panose="02010600030101010101" pitchFamily="2" charset="-122"/>
                <a:ea typeface="SimSun" panose="02010600030101010101" pitchFamily="2" charset="-122"/>
              </a:rPr>
              <a:t>Switch</a:t>
            </a:r>
            <a:r>
              <a:rPr kumimoji="1" lang="zh-CN" altLang="en-US">
                <a:latin typeface="SimSun" panose="02010600030101010101" pitchFamily="2" charset="-122"/>
                <a:ea typeface="SimSun" panose="02010600030101010101" pitchFamily="2" charset="-122"/>
              </a:rPr>
              <a:t> 的逻辑相对会冗余，所以这里采用表驱动的方法，只需要配置</a:t>
            </a:r>
            <a:r>
              <a:rPr kumimoji="1" lang="en-US" altLang="zh-CN">
                <a:latin typeface="SimSun" panose="02010600030101010101" pitchFamily="2" charset="-122"/>
                <a:ea typeface="SimSun" panose="02010600030101010101" pitchFamily="2" charset="-122"/>
              </a:rPr>
              <a:t>Map</a:t>
            </a:r>
            <a:r>
              <a:rPr kumimoji="1" lang="zh-CN" altLang="en-US">
                <a:latin typeface="SimSun" panose="02010600030101010101" pitchFamily="2" charset="-122"/>
                <a:ea typeface="SimSun" panose="02010600030101010101" pitchFamily="2" charset="-122"/>
              </a:rPr>
              <a:t>映射表就可以。</a:t>
            </a:r>
          </a:p>
        </p:txBody>
      </p:sp>
      <p:pic>
        <p:nvPicPr>
          <p:cNvPr id="8" name="图片 7">
            <a:extLst>
              <a:ext uri="{FF2B5EF4-FFF2-40B4-BE49-F238E27FC236}">
                <a16:creationId xmlns:a16="http://schemas.microsoft.com/office/drawing/2014/main" id="{2CC485A2-9D35-AE4B-A050-51A7F41302BF}"/>
              </a:ext>
            </a:extLst>
          </p:cNvPr>
          <p:cNvPicPr>
            <a:picLocks noChangeAspect="1"/>
          </p:cNvPicPr>
          <p:nvPr/>
        </p:nvPicPr>
        <p:blipFill>
          <a:blip r:embed="rId3"/>
          <a:stretch>
            <a:fillRect/>
          </a:stretch>
        </p:blipFill>
        <p:spPr>
          <a:xfrm>
            <a:off x="919480" y="1845872"/>
            <a:ext cx="6182858" cy="3833568"/>
          </a:xfrm>
          <a:prstGeom prst="rect">
            <a:avLst/>
          </a:prstGeom>
        </p:spPr>
      </p:pic>
    </p:spTree>
    <p:extLst>
      <p:ext uri="{BB962C8B-B14F-4D97-AF65-F5344CB8AC3E}">
        <p14:creationId xmlns:p14="http://schemas.microsoft.com/office/powerpoint/2010/main" val="2609727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D673F-8733-A948-BD6D-F692A70107E3}"/>
              </a:ext>
            </a:extLst>
          </p:cNvPr>
          <p:cNvSpPr>
            <a:spLocks noGrp="1"/>
          </p:cNvSpPr>
          <p:nvPr>
            <p:ph type="title"/>
          </p:nvPr>
        </p:nvSpPr>
        <p:spPr/>
        <p:txBody>
          <a:bodyPr/>
          <a:lstStyle/>
          <a:p>
            <a:r>
              <a:rPr kumimoji="1" lang="zh-CN" altLang="en-US"/>
              <a:t>消息形式</a:t>
            </a:r>
          </a:p>
        </p:txBody>
      </p:sp>
      <p:pic>
        <p:nvPicPr>
          <p:cNvPr id="15" name="内容占位符 14">
            <a:extLst>
              <a:ext uri="{FF2B5EF4-FFF2-40B4-BE49-F238E27FC236}">
                <a16:creationId xmlns:a16="http://schemas.microsoft.com/office/drawing/2014/main" id="{D84C6AE3-29FE-F447-8123-3978176080DB}"/>
              </a:ext>
            </a:extLst>
          </p:cNvPr>
          <p:cNvPicPr>
            <a:picLocks noGrp="1" noChangeAspect="1"/>
          </p:cNvPicPr>
          <p:nvPr>
            <p:ph idx="1"/>
          </p:nvPr>
        </p:nvPicPr>
        <p:blipFill>
          <a:blip r:embed="rId2"/>
          <a:stretch>
            <a:fillRect/>
          </a:stretch>
        </p:blipFill>
        <p:spPr>
          <a:xfrm>
            <a:off x="5282475" y="1817191"/>
            <a:ext cx="6854120" cy="3850323"/>
          </a:xfrm>
          <a:prstGeom prst="rect">
            <a:avLst/>
          </a:prstGeom>
        </p:spPr>
      </p:pic>
      <p:pic>
        <p:nvPicPr>
          <p:cNvPr id="14" name="图片 13">
            <a:extLst>
              <a:ext uri="{FF2B5EF4-FFF2-40B4-BE49-F238E27FC236}">
                <a16:creationId xmlns:a16="http://schemas.microsoft.com/office/drawing/2014/main" id="{7C08E418-377C-7346-926F-7B4E2DE87F41}"/>
              </a:ext>
            </a:extLst>
          </p:cNvPr>
          <p:cNvPicPr>
            <a:picLocks noChangeAspect="1"/>
          </p:cNvPicPr>
          <p:nvPr/>
        </p:nvPicPr>
        <p:blipFill>
          <a:blip r:embed="rId3"/>
          <a:stretch>
            <a:fillRect/>
          </a:stretch>
        </p:blipFill>
        <p:spPr>
          <a:xfrm>
            <a:off x="0" y="1817191"/>
            <a:ext cx="5282475" cy="4359772"/>
          </a:xfrm>
          <a:prstGeom prst="rect">
            <a:avLst/>
          </a:prstGeom>
        </p:spPr>
      </p:pic>
    </p:spTree>
    <p:extLst>
      <p:ext uri="{BB962C8B-B14F-4D97-AF65-F5344CB8AC3E}">
        <p14:creationId xmlns:p14="http://schemas.microsoft.com/office/powerpoint/2010/main" val="387122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993D7-03D4-F440-B128-8446E8DEB21A}"/>
              </a:ext>
            </a:extLst>
          </p:cNvPr>
          <p:cNvSpPr>
            <a:spLocks noGrp="1"/>
          </p:cNvSpPr>
          <p:nvPr>
            <p:ph type="title"/>
          </p:nvPr>
        </p:nvSpPr>
        <p:spPr/>
        <p:txBody>
          <a:bodyPr/>
          <a:lstStyle/>
          <a:p>
            <a:r>
              <a:rPr kumimoji="1" lang="en-US" altLang="zh-CN" dirty="0"/>
              <a:t>Nginx Proxy</a:t>
            </a:r>
            <a:endParaRPr kumimoji="1" lang="zh-CN" altLang="en-US"/>
          </a:p>
        </p:txBody>
      </p:sp>
      <p:pic>
        <p:nvPicPr>
          <p:cNvPr id="4" name="内容占位符 3">
            <a:extLst>
              <a:ext uri="{FF2B5EF4-FFF2-40B4-BE49-F238E27FC236}">
                <a16:creationId xmlns:a16="http://schemas.microsoft.com/office/drawing/2014/main" id="{5D08FD01-A5D1-A444-BC33-7BC445C2979E}"/>
              </a:ext>
            </a:extLst>
          </p:cNvPr>
          <p:cNvPicPr>
            <a:picLocks noGrp="1" noChangeAspect="1"/>
          </p:cNvPicPr>
          <p:nvPr>
            <p:ph idx="1"/>
          </p:nvPr>
        </p:nvPicPr>
        <p:blipFill>
          <a:blip r:embed="rId3"/>
          <a:stretch>
            <a:fillRect/>
          </a:stretch>
        </p:blipFill>
        <p:spPr>
          <a:xfrm>
            <a:off x="1066010" y="1794205"/>
            <a:ext cx="7185286" cy="4351338"/>
          </a:xfrm>
          <a:prstGeom prst="rect">
            <a:avLst/>
          </a:prstGeom>
        </p:spPr>
      </p:pic>
      <p:sp>
        <p:nvSpPr>
          <p:cNvPr id="5" name="文本框 4">
            <a:extLst>
              <a:ext uri="{FF2B5EF4-FFF2-40B4-BE49-F238E27FC236}">
                <a16:creationId xmlns:a16="http://schemas.microsoft.com/office/drawing/2014/main" id="{BAB611A8-63D9-D844-8F7A-9E7A47EA5F06}"/>
              </a:ext>
            </a:extLst>
          </p:cNvPr>
          <p:cNvSpPr txBox="1"/>
          <p:nvPr/>
        </p:nvSpPr>
        <p:spPr>
          <a:xfrm>
            <a:off x="8676640" y="2302205"/>
            <a:ext cx="3139440" cy="1477328"/>
          </a:xfrm>
          <a:prstGeom prst="rect">
            <a:avLst/>
          </a:prstGeom>
          <a:noFill/>
        </p:spPr>
        <p:txBody>
          <a:bodyPr wrap="square" rtlCol="0">
            <a:spAutoFit/>
          </a:bodyPr>
          <a:lstStyle/>
          <a:p>
            <a:r>
              <a:rPr kumimoji="1" lang="en-US" altLang="zh-CN">
                <a:solidFill>
                  <a:srgbClr val="FFD700"/>
                </a:solidFill>
              </a:rPr>
              <a:t>proxy_read_timeout </a:t>
            </a:r>
            <a:r>
              <a:rPr kumimoji="1" lang="zh-CN" altLang="en-US">
                <a:solidFill>
                  <a:srgbClr val="FFD700"/>
                </a:solidFill>
              </a:rPr>
              <a:t>读超时</a:t>
            </a:r>
            <a:endParaRPr kumimoji="1" lang="en-US" altLang="zh-CN">
              <a:solidFill>
                <a:srgbClr val="FFD700"/>
              </a:solidFill>
            </a:endParaRPr>
          </a:p>
          <a:p>
            <a:r>
              <a:rPr kumimoji="1" lang="zh-CN" altLang="en-US">
                <a:solidFill>
                  <a:schemeClr val="tx1">
                    <a:lumMod val="95000"/>
                  </a:schemeClr>
                </a:solidFill>
              </a:rPr>
              <a:t>在使用</a:t>
            </a:r>
            <a:r>
              <a:rPr kumimoji="1" lang="en-US" altLang="zh-CN">
                <a:solidFill>
                  <a:schemeClr val="tx1">
                    <a:lumMod val="95000"/>
                  </a:schemeClr>
                </a:solidFill>
              </a:rPr>
              <a:t>nginx</a:t>
            </a:r>
            <a:r>
              <a:rPr kumimoji="1" lang="zh-CN" altLang="en-US">
                <a:solidFill>
                  <a:schemeClr val="tx1">
                    <a:lumMod val="95000"/>
                  </a:schemeClr>
                </a:solidFill>
              </a:rPr>
              <a:t>做反向代理时，如果超过设置时间没有收到消息，那么</a:t>
            </a:r>
            <a:r>
              <a:rPr kumimoji="1" lang="en-US" altLang="zh-CN">
                <a:solidFill>
                  <a:schemeClr val="tx1">
                    <a:lumMod val="95000"/>
                  </a:schemeClr>
                </a:solidFill>
              </a:rPr>
              <a:t>nginx</a:t>
            </a:r>
            <a:r>
              <a:rPr kumimoji="1" lang="zh-CN" altLang="en-US">
                <a:solidFill>
                  <a:schemeClr val="tx1">
                    <a:lumMod val="95000"/>
                  </a:schemeClr>
                </a:solidFill>
              </a:rPr>
              <a:t>会断开连接。</a:t>
            </a:r>
          </a:p>
        </p:txBody>
      </p:sp>
    </p:spTree>
    <p:extLst>
      <p:ext uri="{BB962C8B-B14F-4D97-AF65-F5344CB8AC3E}">
        <p14:creationId xmlns:p14="http://schemas.microsoft.com/office/powerpoint/2010/main" val="370956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D9013-5EC9-8442-98D9-4DEB77C907B0}"/>
              </a:ext>
            </a:extLst>
          </p:cNvPr>
          <p:cNvSpPr>
            <a:spLocks noGrp="1"/>
          </p:cNvSpPr>
          <p:nvPr>
            <p:ph type="title"/>
          </p:nvPr>
        </p:nvSpPr>
        <p:spPr/>
        <p:txBody>
          <a:bodyPr/>
          <a:lstStyle/>
          <a:p>
            <a:r>
              <a:rPr kumimoji="1" lang="zh-CN" altLang="en-US"/>
              <a:t>心跳</a:t>
            </a:r>
          </a:p>
        </p:txBody>
      </p:sp>
      <p:sp>
        <p:nvSpPr>
          <p:cNvPr id="3" name="内容占位符 2">
            <a:extLst>
              <a:ext uri="{FF2B5EF4-FFF2-40B4-BE49-F238E27FC236}">
                <a16:creationId xmlns:a16="http://schemas.microsoft.com/office/drawing/2014/main" id="{571CBA5F-A253-8A4E-B9AC-1E693066E993}"/>
              </a:ext>
            </a:extLst>
          </p:cNvPr>
          <p:cNvSpPr>
            <a:spLocks noGrp="1"/>
          </p:cNvSpPr>
          <p:nvPr>
            <p:ph idx="1"/>
          </p:nvPr>
        </p:nvSpPr>
        <p:spPr/>
        <p:txBody>
          <a:bodyPr>
            <a:normAutofit/>
          </a:bodyPr>
          <a:lstStyle/>
          <a:p>
            <a:pPr marL="0" indent="0">
              <a:buNone/>
            </a:pPr>
            <a:r>
              <a:rPr kumimoji="1" lang="zh-CN" altLang="en-US" sz="2400">
                <a:latin typeface="SimSun" panose="02010600030101010101" pitchFamily="2" charset="-122"/>
                <a:ea typeface="SimSun" panose="02010600030101010101" pitchFamily="2" charset="-122"/>
              </a:rPr>
              <a:t>目的是检测客户端和服务端还活着，能够及时发现链路故障问题。</a:t>
            </a:r>
            <a:endParaRPr kumimoji="1" lang="en-US" altLang="zh-CN" sz="2400">
              <a:latin typeface="SimSun" panose="02010600030101010101" pitchFamily="2" charset="-122"/>
              <a:ea typeface="SimSun" panose="02010600030101010101" pitchFamily="2" charset="-122"/>
            </a:endParaRPr>
          </a:p>
          <a:p>
            <a:pPr marL="0" indent="0">
              <a:buNone/>
            </a:pPr>
            <a:r>
              <a:rPr kumimoji="1" lang="zh-CN" altLang="en-US" sz="2400">
                <a:latin typeface="SimSun" panose="02010600030101010101" pitchFamily="2" charset="-122"/>
                <a:ea typeface="SimSun" panose="02010600030101010101" pitchFamily="2" charset="-122"/>
              </a:rPr>
              <a:t>思路：</a:t>
            </a:r>
            <a:endParaRPr kumimoji="1" lang="en-US" altLang="zh-CN" sz="2400">
              <a:latin typeface="SimSun" panose="02010600030101010101" pitchFamily="2" charset="-122"/>
              <a:ea typeface="SimSun" panose="02010600030101010101" pitchFamily="2" charset="-122"/>
            </a:endParaRPr>
          </a:p>
          <a:p>
            <a:pPr marL="457200" indent="-457200">
              <a:buAutoNum type="arabicPeriod"/>
            </a:pPr>
            <a:r>
              <a:rPr kumimoji="1" lang="zh-CN" altLang="en-US" sz="2000">
                <a:latin typeface="SimSun" panose="02010600030101010101" pitchFamily="2" charset="-122"/>
                <a:ea typeface="SimSun" panose="02010600030101010101" pitchFamily="2" charset="-122"/>
              </a:rPr>
              <a:t>每隔一段指定时间（</a:t>
            </a:r>
            <a:r>
              <a:rPr kumimoji="1" lang="en-US" altLang="zh-CN" sz="2000">
                <a:latin typeface="SimSun" panose="02010600030101010101" pitchFamily="2" charset="-122"/>
                <a:ea typeface="SimSun" panose="02010600030101010101" pitchFamily="2" charset="-122"/>
              </a:rPr>
              <a:t>interval),</a:t>
            </a:r>
            <a:r>
              <a:rPr kumimoji="1" lang="zh-CN" altLang="en-US" sz="2000">
                <a:latin typeface="SimSun" panose="02010600030101010101" pitchFamily="2" charset="-122"/>
                <a:ea typeface="SimSun" panose="02010600030101010101" pitchFamily="2" charset="-122"/>
              </a:rPr>
              <a:t>向服务端发送一个数据，服务端收到消息后再发送给客户端，正常情况下客户端通过</a:t>
            </a:r>
            <a:r>
              <a:rPr kumimoji="1" lang="en-US" altLang="zh-CN" sz="2000">
                <a:latin typeface="SimSun" panose="02010600030101010101" pitchFamily="2" charset="-122"/>
                <a:ea typeface="SimSun" panose="02010600030101010101" pitchFamily="2" charset="-122"/>
              </a:rPr>
              <a:t>onmessage</a:t>
            </a:r>
            <a:r>
              <a:rPr kumimoji="1" lang="zh-CN" altLang="en-US" sz="2000">
                <a:latin typeface="SimSun" panose="02010600030101010101" pitchFamily="2" charset="-122"/>
                <a:ea typeface="SimSun" panose="02010600030101010101" pitchFamily="2" charset="-122"/>
              </a:rPr>
              <a:t>事件是能监听到服务器返回数据，说明请求正常。</a:t>
            </a:r>
            <a:endParaRPr kumimoji="1" lang="en-US" altLang="zh-CN" sz="2000">
              <a:latin typeface="SimSun" panose="02010600030101010101" pitchFamily="2" charset="-122"/>
              <a:ea typeface="SimSun" panose="02010600030101010101" pitchFamily="2" charset="-122"/>
            </a:endParaRPr>
          </a:p>
          <a:p>
            <a:pPr marL="457200" indent="-457200">
              <a:buAutoNum type="arabicPeriod"/>
            </a:pPr>
            <a:r>
              <a:rPr kumimoji="1" lang="zh-CN" altLang="en-US" sz="2000">
                <a:latin typeface="SimSun" panose="02010600030101010101" pitchFamily="2" charset="-122"/>
                <a:ea typeface="SimSun" panose="02010600030101010101" pitchFamily="2" charset="-122"/>
              </a:rPr>
              <a:t>如果在这个指定时间内，客户端没有收到服务器端返回的响应消息，就判定连接断开，使用</a:t>
            </a:r>
            <a:r>
              <a:rPr kumimoji="1" lang="en-US" altLang="zh-CN" sz="2000">
                <a:latin typeface="SimSun" panose="02010600030101010101" pitchFamily="2" charset="-122"/>
                <a:ea typeface="SimSun" panose="02010600030101010101" pitchFamily="2" charset="-122"/>
              </a:rPr>
              <a:t>websocket.close()</a:t>
            </a:r>
            <a:r>
              <a:rPr kumimoji="1" lang="zh-CN" altLang="en-US" sz="2000">
                <a:latin typeface="SimSun" panose="02010600030101010101" pitchFamily="2" charset="-122"/>
                <a:ea typeface="SimSun" panose="02010600030101010101" pitchFamily="2" charset="-122"/>
              </a:rPr>
              <a:t>关闭连接。</a:t>
            </a:r>
            <a:endParaRPr kumimoji="1" lang="en-US" altLang="zh-CN" sz="2000">
              <a:latin typeface="SimSun" panose="02010600030101010101" pitchFamily="2" charset="-122"/>
              <a:ea typeface="SimSun" panose="02010600030101010101" pitchFamily="2" charset="-122"/>
            </a:endParaRPr>
          </a:p>
          <a:p>
            <a:pPr marL="457200" indent="-457200">
              <a:buAutoNum type="arabicPeriod"/>
            </a:pPr>
            <a:r>
              <a:rPr kumimoji="1" lang="zh-CN" altLang="en-US" sz="2000">
                <a:latin typeface="SimSun" panose="02010600030101010101" pitchFamily="2" charset="-122"/>
                <a:ea typeface="SimSun" panose="02010600030101010101" pitchFamily="2" charset="-122"/>
              </a:rPr>
              <a:t>这个关闭连接的动作可以通过</a:t>
            </a:r>
            <a:r>
              <a:rPr kumimoji="1" lang="en-US" altLang="zh-CN" sz="2000">
                <a:latin typeface="SimSun" panose="02010600030101010101" pitchFamily="2" charset="-122"/>
                <a:ea typeface="SimSun" panose="02010600030101010101" pitchFamily="2" charset="-122"/>
              </a:rPr>
              <a:t>onclose</a:t>
            </a:r>
            <a:r>
              <a:rPr kumimoji="1" lang="zh-CN" altLang="en-US" sz="2000">
                <a:latin typeface="SimSun" panose="02010600030101010101" pitchFamily="2" charset="-122"/>
                <a:ea typeface="SimSun" panose="02010600030101010101" pitchFamily="2" charset="-122"/>
              </a:rPr>
              <a:t>事件监听到，因此在</a:t>
            </a:r>
            <a:r>
              <a:rPr kumimoji="1" lang="en-US" altLang="zh-CN" sz="2000">
                <a:latin typeface="SimSun" panose="02010600030101010101" pitchFamily="2" charset="-122"/>
                <a:ea typeface="SimSun" panose="02010600030101010101" pitchFamily="2" charset="-122"/>
              </a:rPr>
              <a:t>onclose</a:t>
            </a:r>
            <a:r>
              <a:rPr kumimoji="1" lang="zh-CN" altLang="en-US" sz="2000">
                <a:latin typeface="SimSun" panose="02010600030101010101" pitchFamily="2" charset="-122"/>
                <a:ea typeface="SimSun" panose="02010600030101010101" pitchFamily="2" charset="-122"/>
              </a:rPr>
              <a:t>事件内可以进行</a:t>
            </a:r>
            <a:r>
              <a:rPr kumimoji="1" lang="en-US" altLang="zh-CN" sz="2000">
                <a:latin typeface="SimSun" panose="02010600030101010101" pitchFamily="2" charset="-122"/>
                <a:ea typeface="SimSun" panose="02010600030101010101" pitchFamily="2" charset="-122"/>
              </a:rPr>
              <a:t>reconnect </a:t>
            </a:r>
            <a:r>
              <a:rPr kumimoji="1" lang="zh-CN" altLang="en-US" sz="2000">
                <a:latin typeface="SimSun" panose="02010600030101010101" pitchFamily="2" charset="-122"/>
                <a:ea typeface="SimSun" panose="02010600030101010101" pitchFamily="2" charset="-122"/>
              </a:rPr>
              <a:t>操作。</a:t>
            </a:r>
            <a:endParaRPr kumimoji="1" lang="zh-CN" altLang="en-US" sz="240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982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04798-E347-A146-A192-770D807653C9}"/>
              </a:ext>
            </a:extLst>
          </p:cNvPr>
          <p:cNvSpPr>
            <a:spLocks noGrp="1"/>
          </p:cNvSpPr>
          <p:nvPr>
            <p:ph type="title"/>
          </p:nvPr>
        </p:nvSpPr>
        <p:spPr/>
        <p:txBody>
          <a:bodyPr/>
          <a:lstStyle/>
          <a:p>
            <a:r>
              <a:rPr kumimoji="1" lang="zh-CN" altLang="en-US"/>
              <a:t>参数传递</a:t>
            </a:r>
          </a:p>
        </p:txBody>
      </p:sp>
      <p:sp>
        <p:nvSpPr>
          <p:cNvPr id="3" name="内容占位符 2">
            <a:extLst>
              <a:ext uri="{FF2B5EF4-FFF2-40B4-BE49-F238E27FC236}">
                <a16:creationId xmlns:a16="http://schemas.microsoft.com/office/drawing/2014/main" id="{01A977B1-0AC5-9541-9975-1CFAE4972BDD}"/>
              </a:ext>
            </a:extLst>
          </p:cNvPr>
          <p:cNvSpPr>
            <a:spLocks noGrp="1"/>
          </p:cNvSpPr>
          <p:nvPr>
            <p:ph idx="1"/>
          </p:nvPr>
        </p:nvSpPr>
        <p:spPr/>
        <p:txBody>
          <a:bodyPr/>
          <a:lstStyle/>
          <a:p>
            <a:r>
              <a:rPr kumimoji="1" lang="en-US" altLang="zh-CN"/>
              <a:t>QueryString</a:t>
            </a:r>
            <a:r>
              <a:rPr kumimoji="1" lang="zh-CN" altLang="en-US"/>
              <a:t> </a:t>
            </a:r>
            <a:endParaRPr kumimoji="1" lang="en-US" altLang="zh-CN"/>
          </a:p>
          <a:p>
            <a:r>
              <a:rPr kumimoji="1" lang="en-US" altLang="zh-CN"/>
              <a:t>Sec-Websocket-Protocol</a:t>
            </a:r>
          </a:p>
          <a:p>
            <a:r>
              <a:rPr kumimoji="1" lang="en-US" altLang="zh-CN"/>
              <a:t>Cookie</a:t>
            </a:r>
          </a:p>
          <a:p>
            <a:r>
              <a:rPr kumimoji="1" lang="en-US" altLang="zh-CN"/>
              <a:t>URI</a:t>
            </a:r>
          </a:p>
          <a:p>
            <a:endParaRPr kumimoji="1" lang="en-US" altLang="zh-CN"/>
          </a:p>
          <a:p>
            <a:pPr marL="0" indent="0">
              <a:buNone/>
            </a:pPr>
            <a:endParaRPr kumimoji="1" lang="zh-CN" altLang="en-US"/>
          </a:p>
        </p:txBody>
      </p:sp>
    </p:spTree>
    <p:extLst>
      <p:ext uri="{BB962C8B-B14F-4D97-AF65-F5344CB8AC3E}">
        <p14:creationId xmlns:p14="http://schemas.microsoft.com/office/powerpoint/2010/main" val="13429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D75D7-AAF2-4E3E-9DD0-12E56FAF1A72}"/>
              </a:ext>
            </a:extLst>
          </p:cNvPr>
          <p:cNvSpPr>
            <a:spLocks noGrp="1"/>
          </p:cNvSpPr>
          <p:nvPr>
            <p:ph type="title"/>
          </p:nvPr>
        </p:nvSpPr>
        <p:spPr/>
        <p:txBody>
          <a:bodyPr/>
          <a:lstStyle/>
          <a:p>
            <a:r>
              <a:rPr lang="en-US" altLang="zh-CN"/>
              <a:t>Web</a:t>
            </a:r>
            <a:r>
              <a:rPr lang="zh-CN" altLang="en-US"/>
              <a:t>即时通信方案</a:t>
            </a:r>
          </a:p>
        </p:txBody>
      </p:sp>
      <p:sp>
        <p:nvSpPr>
          <p:cNvPr id="3" name="内容占位符 2">
            <a:extLst>
              <a:ext uri="{FF2B5EF4-FFF2-40B4-BE49-F238E27FC236}">
                <a16:creationId xmlns:a16="http://schemas.microsoft.com/office/drawing/2014/main" id="{639ACE28-7FFC-468F-8E1A-69126439BC5D}"/>
              </a:ext>
            </a:extLst>
          </p:cNvPr>
          <p:cNvSpPr>
            <a:spLocks noGrp="1"/>
          </p:cNvSpPr>
          <p:nvPr>
            <p:ph idx="1"/>
          </p:nvPr>
        </p:nvSpPr>
        <p:spPr/>
        <p:txBody>
          <a:bodyPr/>
          <a:lstStyle/>
          <a:p>
            <a:pPr>
              <a:lnSpc>
                <a:spcPct val="150000"/>
              </a:lnSpc>
            </a:pPr>
            <a:r>
              <a:rPr lang="en-US" altLang="zh-CN">
                <a:latin typeface="SimSun" panose="02010600030101010101" pitchFamily="2" charset="-122"/>
                <a:ea typeface="SimSun" panose="02010600030101010101" pitchFamily="2" charset="-122"/>
              </a:rPr>
              <a:t>Ajax</a:t>
            </a:r>
            <a:r>
              <a:rPr lang="zh-CN" altLang="en-US">
                <a:latin typeface="SimSun" panose="02010600030101010101" pitchFamily="2" charset="-122"/>
                <a:ea typeface="SimSun" panose="02010600030101010101" pitchFamily="2" charset="-122"/>
              </a:rPr>
              <a:t>短轮询</a:t>
            </a:r>
            <a:endParaRPr lang="en-US" altLang="zh-CN">
              <a:latin typeface="SimSun" panose="02010600030101010101" pitchFamily="2" charset="-122"/>
              <a:ea typeface="SimSun" panose="02010600030101010101" pitchFamily="2" charset="-122"/>
            </a:endParaRPr>
          </a:p>
          <a:p>
            <a:pPr>
              <a:lnSpc>
                <a:spcPct val="150000"/>
              </a:lnSpc>
            </a:pPr>
            <a:r>
              <a:rPr lang="en-US" altLang="zh-CN">
                <a:latin typeface="SimSun" panose="02010600030101010101" pitchFamily="2" charset="-122"/>
                <a:ea typeface="SimSun" panose="02010600030101010101" pitchFamily="2" charset="-122"/>
              </a:rPr>
              <a:t>Comet</a:t>
            </a:r>
            <a:r>
              <a:rPr lang="zh-CN" altLang="en-US">
                <a:latin typeface="SimSun" panose="02010600030101010101" pitchFamily="2" charset="-122"/>
                <a:ea typeface="SimSun" panose="02010600030101010101" pitchFamily="2" charset="-122"/>
              </a:rPr>
              <a:t>技术（</a:t>
            </a:r>
            <a:r>
              <a:rPr lang="en-US" altLang="zh-CN">
                <a:latin typeface="SimSun" panose="02010600030101010101" pitchFamily="2" charset="-122"/>
                <a:ea typeface="SimSun" panose="02010600030101010101" pitchFamily="2" charset="-122"/>
              </a:rPr>
              <a:t>Ajax</a:t>
            </a:r>
            <a:r>
              <a:rPr lang="zh-CN" altLang="en-US">
                <a:latin typeface="SimSun" panose="02010600030101010101" pitchFamily="2" charset="-122"/>
                <a:ea typeface="SimSun" panose="02010600030101010101" pitchFamily="2" charset="-122"/>
              </a:rPr>
              <a:t>长轮询）</a:t>
            </a:r>
            <a:endParaRPr lang="en-US" altLang="zh-CN">
              <a:latin typeface="SimSun" panose="02010600030101010101" pitchFamily="2" charset="-122"/>
              <a:ea typeface="SimSun" panose="02010600030101010101" pitchFamily="2" charset="-122"/>
            </a:endParaRPr>
          </a:p>
          <a:p>
            <a:pPr>
              <a:lnSpc>
                <a:spcPct val="150000"/>
              </a:lnSpc>
            </a:pPr>
            <a:r>
              <a:rPr lang="zh-CN" altLang="en-US">
                <a:latin typeface="SimSun" panose="02010600030101010101" pitchFamily="2" charset="-122"/>
                <a:ea typeface="SimSun" panose="02010600030101010101" pitchFamily="2" charset="-122"/>
              </a:rPr>
              <a:t>长连接</a:t>
            </a:r>
            <a:r>
              <a:rPr lang="en-US" altLang="zh-CN">
                <a:latin typeface="SimSun" panose="02010600030101010101" pitchFamily="2" charset="-122"/>
                <a:ea typeface="SimSun" panose="02010600030101010101" pitchFamily="2" charset="-122"/>
              </a:rPr>
              <a:t>SSE</a:t>
            </a:r>
            <a:r>
              <a:rPr lang="zh-CN" altLang="en-US">
                <a:latin typeface="SimSun" panose="02010600030101010101" pitchFamily="2" charset="-122"/>
                <a:ea typeface="SimSun" panose="02010600030101010101" pitchFamily="2" charset="-122"/>
              </a:rPr>
              <a:t>（</a:t>
            </a:r>
            <a:r>
              <a:rPr lang="en-US" altLang="zh-CN">
                <a:latin typeface="SimSun" panose="02010600030101010101" pitchFamily="2" charset="-122"/>
                <a:ea typeface="SimSun" panose="02010600030101010101" pitchFamily="2" charset="-122"/>
              </a:rPr>
              <a:t>Server-sent Events</a:t>
            </a:r>
            <a:r>
              <a:rPr lang="zh-CN" altLang="en-US">
                <a:latin typeface="SimSun" panose="02010600030101010101" pitchFamily="2" charset="-122"/>
                <a:ea typeface="SimSun" panose="02010600030101010101" pitchFamily="2" charset="-122"/>
              </a:rPr>
              <a:t>）</a:t>
            </a:r>
            <a:endParaRPr lang="en-US" altLang="zh-CN">
              <a:latin typeface="SimSun" panose="02010600030101010101" pitchFamily="2" charset="-122"/>
              <a:ea typeface="SimSun" panose="02010600030101010101" pitchFamily="2" charset="-122"/>
            </a:endParaRPr>
          </a:p>
          <a:p>
            <a:pPr>
              <a:lnSpc>
                <a:spcPct val="150000"/>
              </a:lnSpc>
            </a:pPr>
            <a:r>
              <a:rPr lang="en-US" altLang="zh-CN" err="1">
                <a:latin typeface="SimSun" panose="02010600030101010101" pitchFamily="2" charset="-122"/>
                <a:ea typeface="SimSun" panose="02010600030101010101" pitchFamily="2" charset="-122"/>
              </a:rPr>
              <a:t>Websocket</a:t>
            </a:r>
            <a:r>
              <a:rPr lang="zh-CN" altLang="en-US">
                <a:latin typeface="SimSun" panose="02010600030101010101" pitchFamily="2" charset="-122"/>
                <a:ea typeface="SimSun" panose="02010600030101010101" pitchFamily="2" charset="-122"/>
              </a:rPr>
              <a:t>                          </a:t>
            </a:r>
            <a:r>
              <a:rPr lang="zh-CN" altLang="en-US" sz="1800">
                <a:solidFill>
                  <a:schemeClr val="accent1">
                    <a:lumMod val="60000"/>
                    <a:lumOff val="40000"/>
                  </a:schemeClr>
                </a:solidFill>
                <a:latin typeface="SimSun" panose="02010600030101010101" pitchFamily="2" charset="-122"/>
                <a:ea typeface="SimSun" panose="02010600030101010101" pitchFamily="2" charset="-122"/>
              </a:rPr>
              <a:t>基于</a:t>
            </a:r>
            <a:r>
              <a:rPr lang="en-US" altLang="zh-CN" sz="1800" err="1">
                <a:solidFill>
                  <a:schemeClr val="accent1">
                    <a:lumMod val="60000"/>
                    <a:lumOff val="40000"/>
                  </a:schemeClr>
                </a:solidFill>
                <a:latin typeface="SimSun" panose="02010600030101010101" pitchFamily="2" charset="-122"/>
                <a:ea typeface="SimSun" panose="02010600030101010101" pitchFamily="2" charset="-122"/>
              </a:rPr>
              <a:t>websocket</a:t>
            </a:r>
            <a:r>
              <a:rPr lang="zh-CN" altLang="en-US" sz="1800">
                <a:solidFill>
                  <a:schemeClr val="accent1">
                    <a:lumMod val="60000"/>
                    <a:lumOff val="40000"/>
                  </a:schemeClr>
                </a:solidFill>
                <a:latin typeface="SimSun" panose="02010600030101010101" pitchFamily="2" charset="-122"/>
                <a:ea typeface="SimSun" panose="02010600030101010101" pitchFamily="2" charset="-122"/>
              </a:rPr>
              <a:t>协议实现</a:t>
            </a:r>
            <a:endParaRPr lang="en-US" altLang="zh-CN">
              <a:solidFill>
                <a:schemeClr val="accent1">
                  <a:lumMod val="60000"/>
                  <a:lumOff val="40000"/>
                </a:schemeClr>
              </a:solidFill>
              <a:latin typeface="SimSun" panose="02010600030101010101" pitchFamily="2" charset="-122"/>
              <a:ea typeface="SimSun" panose="02010600030101010101" pitchFamily="2" charset="-122"/>
            </a:endParaRPr>
          </a:p>
        </p:txBody>
      </p:sp>
      <p:sp>
        <p:nvSpPr>
          <p:cNvPr id="4" name="右大括号 3">
            <a:extLst>
              <a:ext uri="{FF2B5EF4-FFF2-40B4-BE49-F238E27FC236}">
                <a16:creationId xmlns:a16="http://schemas.microsoft.com/office/drawing/2014/main" id="{7EF6C187-C7FB-4DFD-B353-142D0A70CCA8}"/>
              </a:ext>
            </a:extLst>
          </p:cNvPr>
          <p:cNvSpPr/>
          <p:nvPr/>
        </p:nvSpPr>
        <p:spPr>
          <a:xfrm>
            <a:off x="6832314" y="1842232"/>
            <a:ext cx="760288" cy="2205786"/>
          </a:xfrm>
          <a:prstGeom prst="rightBrac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8D0054F-92D2-45BB-A16C-EDD94FB39379}"/>
              </a:ext>
            </a:extLst>
          </p:cNvPr>
          <p:cNvSpPr txBox="1"/>
          <p:nvPr/>
        </p:nvSpPr>
        <p:spPr>
          <a:xfrm>
            <a:off x="7962471" y="2760459"/>
            <a:ext cx="2373331" cy="369332"/>
          </a:xfrm>
          <a:prstGeom prst="rect">
            <a:avLst/>
          </a:prstGeom>
          <a:noFill/>
        </p:spPr>
        <p:txBody>
          <a:bodyPr wrap="square" rtlCol="0">
            <a:spAutoFit/>
          </a:bodyPr>
          <a:lstStyle/>
          <a:p>
            <a:r>
              <a:rPr lang="zh-CN" altLang="en-US">
                <a:solidFill>
                  <a:schemeClr val="accent1">
                    <a:lumMod val="60000"/>
                    <a:lumOff val="40000"/>
                  </a:schemeClr>
                </a:solidFill>
                <a:latin typeface="SimSun" panose="02010600030101010101" pitchFamily="2" charset="-122"/>
                <a:ea typeface="SimSun" panose="02010600030101010101" pitchFamily="2" charset="-122"/>
              </a:rPr>
              <a:t>基于</a:t>
            </a:r>
            <a:r>
              <a:rPr lang="en-US" altLang="zh-CN">
                <a:solidFill>
                  <a:schemeClr val="accent1">
                    <a:lumMod val="60000"/>
                    <a:lumOff val="40000"/>
                  </a:schemeClr>
                </a:solidFill>
                <a:latin typeface="SimSun" panose="02010600030101010101" pitchFamily="2" charset="-122"/>
                <a:ea typeface="SimSun" panose="02010600030101010101" pitchFamily="2" charset="-122"/>
              </a:rPr>
              <a:t>HTTP</a:t>
            </a:r>
            <a:r>
              <a:rPr lang="zh-CN" altLang="en-US">
                <a:solidFill>
                  <a:schemeClr val="accent1">
                    <a:lumMod val="60000"/>
                    <a:lumOff val="40000"/>
                  </a:schemeClr>
                </a:solidFill>
                <a:latin typeface="SimSun" panose="02010600030101010101" pitchFamily="2" charset="-122"/>
                <a:ea typeface="SimSun" panose="02010600030101010101" pitchFamily="2" charset="-122"/>
              </a:rPr>
              <a:t>协议实现</a:t>
            </a:r>
          </a:p>
        </p:txBody>
      </p:sp>
    </p:spTree>
    <p:extLst>
      <p:ext uri="{BB962C8B-B14F-4D97-AF65-F5344CB8AC3E}">
        <p14:creationId xmlns:p14="http://schemas.microsoft.com/office/powerpoint/2010/main" val="3341126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5D045-73C9-1646-A36D-D8B8AC578607}"/>
              </a:ext>
            </a:extLst>
          </p:cNvPr>
          <p:cNvSpPr>
            <a:spLocks noGrp="1"/>
          </p:cNvSpPr>
          <p:nvPr>
            <p:ph type="title"/>
          </p:nvPr>
        </p:nvSpPr>
        <p:spPr/>
        <p:txBody>
          <a:bodyPr/>
          <a:lstStyle/>
          <a:p>
            <a:r>
              <a:rPr kumimoji="1" lang="zh-CN" altLang="en-US"/>
              <a:t>身份验证</a:t>
            </a:r>
          </a:p>
        </p:txBody>
      </p:sp>
      <p:sp>
        <p:nvSpPr>
          <p:cNvPr id="3" name="内容占位符 2">
            <a:extLst>
              <a:ext uri="{FF2B5EF4-FFF2-40B4-BE49-F238E27FC236}">
                <a16:creationId xmlns:a16="http://schemas.microsoft.com/office/drawing/2014/main" id="{059CC558-0A8D-5144-8224-529134181DAC}"/>
              </a:ext>
            </a:extLst>
          </p:cNvPr>
          <p:cNvSpPr>
            <a:spLocks noGrp="1"/>
          </p:cNvSpPr>
          <p:nvPr>
            <p:ph idx="1"/>
          </p:nvPr>
        </p:nvSpPr>
        <p:spPr/>
        <p:txBody>
          <a:bodyPr>
            <a:normAutofit/>
          </a:bodyPr>
          <a:lstStyle/>
          <a:p>
            <a:pPr marL="0" indent="0">
              <a:buNone/>
            </a:pPr>
            <a:r>
              <a:rPr kumimoji="1" lang="zh-CN" altLang="en-US" sz="2400" b="1">
                <a:solidFill>
                  <a:srgbClr val="FFD700"/>
                </a:solidFill>
                <a:latin typeface="SimSun" panose="02010600030101010101" pitchFamily="2" charset="-122"/>
                <a:ea typeface="SimSun" panose="02010600030101010101" pitchFamily="2" charset="-122"/>
              </a:rPr>
              <a:t>方案一：</a:t>
            </a:r>
            <a:endParaRPr kumimoji="1" lang="en-US" altLang="zh-CN" sz="2400" b="1">
              <a:solidFill>
                <a:srgbClr val="FFD700"/>
              </a:solidFill>
              <a:latin typeface="SimSun" panose="02010600030101010101" pitchFamily="2" charset="-122"/>
              <a:ea typeface="SimSun" panose="02010600030101010101" pitchFamily="2" charset="-122"/>
            </a:endParaRPr>
          </a:p>
          <a:p>
            <a:pPr marL="0" indent="0">
              <a:buNone/>
            </a:pPr>
            <a:r>
              <a:rPr kumimoji="1" lang="zh-CN" altLang="en-US" sz="2400">
                <a:latin typeface="SimSun" panose="02010600030101010101" pitchFamily="2" charset="-122"/>
                <a:ea typeface="SimSun" panose="02010600030101010101" pitchFamily="2" charset="-122"/>
              </a:rPr>
              <a:t>可以通过参数的方式将认证</a:t>
            </a:r>
            <a:r>
              <a:rPr kumimoji="1" lang="en-US" altLang="zh-CN" sz="2400">
                <a:latin typeface="SimSun" panose="02010600030101010101" pitchFamily="2" charset="-122"/>
                <a:ea typeface="SimSun" panose="02010600030101010101" pitchFamily="2" charset="-122"/>
              </a:rPr>
              <a:t>Token</a:t>
            </a:r>
            <a:r>
              <a:rPr kumimoji="1" lang="zh-CN" altLang="en-US" sz="2400">
                <a:latin typeface="SimSun" panose="02010600030101010101" pitchFamily="2" charset="-122"/>
                <a:ea typeface="SimSun" panose="02010600030101010101" pitchFamily="2" charset="-122"/>
              </a:rPr>
              <a:t>信息上传服务器。</a:t>
            </a:r>
            <a:endParaRPr kumimoji="1" lang="en-US" altLang="zh-CN" sz="2400">
              <a:latin typeface="SimSun" panose="02010600030101010101" pitchFamily="2" charset="-122"/>
              <a:ea typeface="SimSun" panose="02010600030101010101" pitchFamily="2" charset="-122"/>
            </a:endParaRPr>
          </a:p>
          <a:p>
            <a:pPr marL="0" indent="0">
              <a:buNone/>
            </a:pPr>
            <a:endParaRPr kumimoji="1" lang="en-US" altLang="zh-CN" sz="2400">
              <a:latin typeface="SimSun" panose="02010600030101010101" pitchFamily="2" charset="-122"/>
              <a:ea typeface="SimSun" panose="02010600030101010101" pitchFamily="2" charset="-122"/>
            </a:endParaRPr>
          </a:p>
          <a:p>
            <a:pPr marL="0" indent="0">
              <a:buNone/>
            </a:pPr>
            <a:r>
              <a:rPr kumimoji="1" lang="zh-CN" altLang="en-US" sz="2400" b="1">
                <a:solidFill>
                  <a:srgbClr val="FFD700"/>
                </a:solidFill>
                <a:latin typeface="SimSun" panose="02010600030101010101" pitchFamily="2" charset="-122"/>
                <a:ea typeface="SimSun" panose="02010600030101010101" pitchFamily="2" charset="-122"/>
              </a:rPr>
              <a:t>方案二：</a:t>
            </a:r>
            <a:endParaRPr kumimoji="1" lang="en-US" altLang="zh-CN" sz="2400" b="1">
              <a:solidFill>
                <a:srgbClr val="FFD700"/>
              </a:solidFill>
              <a:latin typeface="SimSun" panose="02010600030101010101" pitchFamily="2" charset="-122"/>
              <a:ea typeface="SimSun" panose="02010600030101010101" pitchFamily="2" charset="-122"/>
            </a:endParaRPr>
          </a:p>
          <a:p>
            <a:pPr marL="0" indent="0">
              <a:buNone/>
            </a:pPr>
            <a:r>
              <a:rPr kumimoji="1" lang="en-US" altLang="zh-CN" sz="2400">
                <a:latin typeface="SimSun" panose="02010600030101010101" pitchFamily="2" charset="-122"/>
                <a:ea typeface="SimSun" panose="02010600030101010101" pitchFamily="2" charset="-122"/>
              </a:rPr>
              <a:t>Websocket</a:t>
            </a:r>
            <a:r>
              <a:rPr kumimoji="1" lang="zh-CN" altLang="en-US" sz="2400">
                <a:latin typeface="SimSun" panose="02010600030101010101" pitchFamily="2" charset="-122"/>
                <a:ea typeface="SimSun" panose="02010600030101010101" pitchFamily="2" charset="-122"/>
              </a:rPr>
              <a:t>的资源是不需要进行登陆认证的，但是需要再</a:t>
            </a:r>
            <a:r>
              <a:rPr kumimoji="1" lang="en-US" altLang="zh-CN" sz="2400">
                <a:latin typeface="SimSun" panose="02010600030101010101" pitchFamily="2" charset="-122"/>
                <a:ea typeface="SimSun" panose="02010600030101010101" pitchFamily="2" charset="-122"/>
              </a:rPr>
              <a:t>onopen()</a:t>
            </a:r>
            <a:r>
              <a:rPr kumimoji="1" lang="zh-CN" altLang="en-US" sz="2400">
                <a:latin typeface="SimSun" panose="02010600030101010101" pitchFamily="2" charset="-122"/>
                <a:ea typeface="SimSun" panose="02010600030101010101" pitchFamily="2" charset="-122"/>
              </a:rPr>
              <a:t>的时候，将认证</a:t>
            </a:r>
            <a:r>
              <a:rPr kumimoji="1" lang="en-US" altLang="zh-CN" sz="2400">
                <a:latin typeface="SimSun" panose="02010600030101010101" pitchFamily="2" charset="-122"/>
                <a:ea typeface="SimSun" panose="02010600030101010101" pitchFamily="2" charset="-122"/>
              </a:rPr>
              <a:t>Token</a:t>
            </a:r>
            <a:r>
              <a:rPr kumimoji="1" lang="zh-CN" altLang="en-US" sz="2400">
                <a:latin typeface="SimSun" panose="02010600030101010101" pitchFamily="2" charset="-122"/>
                <a:ea typeface="SimSun" panose="02010600030101010101" pitchFamily="2" charset="-122"/>
              </a:rPr>
              <a:t>通过数据帧上传服务器。在服务端，如果在没有收到</a:t>
            </a:r>
            <a:r>
              <a:rPr kumimoji="1" lang="en-US" altLang="zh-CN" sz="2400">
                <a:latin typeface="SimSun" panose="02010600030101010101" pitchFamily="2" charset="-122"/>
                <a:ea typeface="SimSun" panose="02010600030101010101" pitchFamily="2" charset="-122"/>
              </a:rPr>
              <a:t>token</a:t>
            </a:r>
            <a:r>
              <a:rPr kumimoji="1" lang="zh-CN" altLang="en-US" sz="2400">
                <a:latin typeface="SimSun" panose="02010600030101010101" pitchFamily="2" charset="-122"/>
                <a:ea typeface="SimSun" panose="02010600030101010101" pitchFamily="2" charset="-122"/>
              </a:rPr>
              <a:t>数据，并通过验证的情况，不接受任何的数据操作。</a:t>
            </a:r>
          </a:p>
        </p:txBody>
      </p:sp>
    </p:spTree>
    <p:extLst>
      <p:ext uri="{BB962C8B-B14F-4D97-AF65-F5344CB8AC3E}">
        <p14:creationId xmlns:p14="http://schemas.microsoft.com/office/powerpoint/2010/main" val="235296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90495-48E0-6F44-BFBC-4F365CEA1AC2}"/>
              </a:ext>
            </a:extLst>
          </p:cNvPr>
          <p:cNvSpPr>
            <a:spLocks noGrp="1"/>
          </p:cNvSpPr>
          <p:nvPr>
            <p:ph type="title"/>
          </p:nvPr>
        </p:nvSpPr>
        <p:spPr/>
        <p:txBody>
          <a:bodyPr/>
          <a:lstStyle/>
          <a:p>
            <a:r>
              <a:rPr kumimoji="1" lang="en-US" altLang="zh-CN"/>
              <a:t>Websocket</a:t>
            </a:r>
            <a:r>
              <a:rPr kumimoji="1" lang="zh-CN" altLang="en-US"/>
              <a:t>能不能替代</a:t>
            </a:r>
            <a:r>
              <a:rPr kumimoji="1" lang="en-US" altLang="zh-CN"/>
              <a:t>HTTP</a:t>
            </a:r>
            <a:r>
              <a:rPr kumimoji="1" lang="zh-CN" altLang="en-US"/>
              <a:t>？</a:t>
            </a:r>
          </a:p>
        </p:txBody>
      </p:sp>
      <p:sp>
        <p:nvSpPr>
          <p:cNvPr id="3" name="内容占位符 2">
            <a:extLst>
              <a:ext uri="{FF2B5EF4-FFF2-40B4-BE49-F238E27FC236}">
                <a16:creationId xmlns:a16="http://schemas.microsoft.com/office/drawing/2014/main" id="{92C74846-92FF-334F-AA9B-F4FAF885E0B0}"/>
              </a:ext>
            </a:extLst>
          </p:cNvPr>
          <p:cNvSpPr>
            <a:spLocks noGrp="1"/>
          </p:cNvSpPr>
          <p:nvPr>
            <p:ph idx="1"/>
          </p:nvPr>
        </p:nvSpPr>
        <p:spPr/>
        <p:txBody>
          <a:bodyPr/>
          <a:lstStyle/>
          <a:p>
            <a:r>
              <a:rPr kumimoji="1" lang="zh-CN" altLang="en-US"/>
              <a:t>可部分取代</a:t>
            </a:r>
            <a:endParaRPr kumimoji="1" lang="en-US" altLang="zh-CN"/>
          </a:p>
          <a:p>
            <a:endParaRPr kumimoji="1" lang="en-US" altLang="zh-CN"/>
          </a:p>
          <a:p>
            <a:r>
              <a:rPr kumimoji="1" lang="en-US" altLang="zh-CN" sz="1800"/>
              <a:t>HTTP</a:t>
            </a:r>
            <a:r>
              <a:rPr kumimoji="1" lang="zh-CN" altLang="en-US" sz="1800"/>
              <a:t>可以走</a:t>
            </a:r>
            <a:r>
              <a:rPr kumimoji="1" lang="en-US" altLang="zh-CN" sz="1800"/>
              <a:t>nginx</a:t>
            </a:r>
            <a:r>
              <a:rPr kumimoji="1" lang="zh-CN" altLang="en-US" sz="1800"/>
              <a:t>反向代理负载均衡，但是使用了</a:t>
            </a:r>
            <a:r>
              <a:rPr kumimoji="1" lang="en-US" altLang="zh-CN" sz="1800"/>
              <a:t>websocket</a:t>
            </a:r>
            <a:r>
              <a:rPr kumimoji="1" lang="zh-CN" altLang="en-US" sz="1800"/>
              <a:t>这个就没办法了</a:t>
            </a:r>
            <a:endParaRPr kumimoji="1" lang="en-US" altLang="zh-CN" sz="1800"/>
          </a:p>
          <a:p>
            <a:r>
              <a:rPr kumimoji="1" lang="en-US" altLang="zh-CN" sz="1800"/>
              <a:t>HTTP</a:t>
            </a:r>
            <a:r>
              <a:rPr kumimoji="1" lang="zh-CN" altLang="en-US" sz="1800"/>
              <a:t>可以缓存，对于很多变动比较小的资源，咱们可以缓存可以走</a:t>
            </a:r>
            <a:r>
              <a:rPr kumimoji="1" lang="en-US" altLang="zh-CN" sz="1800"/>
              <a:t>cdn</a:t>
            </a:r>
            <a:r>
              <a:rPr kumimoji="1" lang="zh-CN" altLang="en-US" sz="1800"/>
              <a:t>，但是</a:t>
            </a:r>
            <a:r>
              <a:rPr kumimoji="1" lang="en-US" altLang="zh-CN" sz="1800"/>
              <a:t>websocket</a:t>
            </a:r>
            <a:r>
              <a:rPr kumimoji="1" lang="zh-CN" altLang="en-US" sz="1800"/>
              <a:t>不行</a:t>
            </a:r>
            <a:endParaRPr kumimoji="1" lang="en-US" altLang="zh-CN" sz="1800"/>
          </a:p>
          <a:p>
            <a:r>
              <a:rPr kumimoji="1" lang="zh-CN" altLang="en-US" sz="1800"/>
              <a:t>当有大量用户同时在线时，</a:t>
            </a:r>
            <a:r>
              <a:rPr kumimoji="1" lang="en-US" altLang="zh-CN" sz="1800"/>
              <a:t>websocket</a:t>
            </a:r>
            <a:r>
              <a:rPr kumimoji="1" lang="zh-CN" altLang="en-US" sz="1800"/>
              <a:t>需要与服务器长期建立连接关系，消耗服务器资源，但是</a:t>
            </a:r>
            <a:r>
              <a:rPr kumimoji="1" lang="en-US" altLang="zh-CN" sz="1800"/>
              <a:t>http</a:t>
            </a:r>
            <a:r>
              <a:rPr kumimoji="1" lang="zh-CN" altLang="en-US" sz="1800"/>
              <a:t>在不请求的时候，对服务器时零压力</a:t>
            </a:r>
            <a:endParaRPr kumimoji="1" lang="en-US" altLang="zh-CN" sz="1800"/>
          </a:p>
          <a:p>
            <a:r>
              <a:rPr kumimoji="1" lang="zh-CN" altLang="en-US" sz="1800"/>
              <a:t>还有很多响应式的请求，如果要使用</a:t>
            </a:r>
            <a:r>
              <a:rPr kumimoji="1" lang="en-US" altLang="zh-CN" sz="1800"/>
              <a:t>websocket</a:t>
            </a:r>
            <a:r>
              <a:rPr kumimoji="1" lang="zh-CN" altLang="en-US" sz="1800"/>
              <a:t>那么对于请求和响应之间的关系需要建立</a:t>
            </a:r>
            <a:r>
              <a:rPr kumimoji="1" lang="en-US" altLang="zh-CN" sz="1800"/>
              <a:t>Map</a:t>
            </a:r>
            <a:r>
              <a:rPr kumimoji="1" lang="zh-CN" altLang="en-US" sz="1800"/>
              <a:t>映射，复杂度变高。</a:t>
            </a:r>
            <a:endParaRPr kumimoji="1" lang="en-US" altLang="zh-CN" sz="1800"/>
          </a:p>
          <a:p>
            <a:endParaRPr kumimoji="1" lang="zh-CN" altLang="en-US" sz="1800"/>
          </a:p>
        </p:txBody>
      </p:sp>
    </p:spTree>
    <p:extLst>
      <p:ext uri="{BB962C8B-B14F-4D97-AF65-F5344CB8AC3E}">
        <p14:creationId xmlns:p14="http://schemas.microsoft.com/office/powerpoint/2010/main" val="1984822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8950D-2E6F-E04B-BA08-CD31FAE45EE7}"/>
              </a:ext>
            </a:extLst>
          </p:cNvPr>
          <p:cNvSpPr>
            <a:spLocks noGrp="1"/>
          </p:cNvSpPr>
          <p:nvPr>
            <p:ph idx="1"/>
          </p:nvPr>
        </p:nvSpPr>
        <p:spPr/>
        <p:txBody>
          <a:bodyPr/>
          <a:lstStyle/>
          <a:p>
            <a:endParaRPr kumimoji="1" lang="en-US" altLang="zh-CN"/>
          </a:p>
          <a:p>
            <a:endParaRPr kumimoji="1" lang="en-US" altLang="zh-CN"/>
          </a:p>
          <a:p>
            <a:endParaRPr kumimoji="1" lang="en-US" altLang="zh-CN"/>
          </a:p>
          <a:p>
            <a:pPr marL="0" indent="0" algn="ctr">
              <a:buNone/>
            </a:pPr>
            <a:r>
              <a:rPr kumimoji="1" lang="en-US" altLang="zh-CN" sz="6600"/>
              <a:t>Q&amp;A</a:t>
            </a:r>
            <a:endParaRPr kumimoji="1" lang="zh-CN" altLang="en-US" sz="6600"/>
          </a:p>
        </p:txBody>
      </p:sp>
    </p:spTree>
    <p:extLst>
      <p:ext uri="{BB962C8B-B14F-4D97-AF65-F5344CB8AC3E}">
        <p14:creationId xmlns:p14="http://schemas.microsoft.com/office/powerpoint/2010/main" val="1252289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3B4DF-04EA-6547-9B20-4C9F0B3F8A3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22EB84C-1236-A945-81A1-FB15D3F3C38F}"/>
              </a:ext>
            </a:extLst>
          </p:cNvPr>
          <p:cNvSpPr>
            <a:spLocks noGrp="1"/>
          </p:cNvSpPr>
          <p:nvPr>
            <p:ph idx="1"/>
          </p:nvPr>
        </p:nvSpPr>
        <p:spPr/>
        <p:txBody>
          <a:bodyPr/>
          <a:lstStyle/>
          <a:p>
            <a:pPr marL="0" indent="0">
              <a:buNone/>
            </a:pPr>
            <a:endParaRPr kumimoji="1" lang="en-US" altLang="zh-CN"/>
          </a:p>
          <a:p>
            <a:pPr marL="0" indent="0">
              <a:buNone/>
            </a:pPr>
            <a:endParaRPr kumimoji="1" lang="en-US" altLang="zh-CN"/>
          </a:p>
          <a:p>
            <a:pPr marL="0" indent="0">
              <a:buNone/>
            </a:pPr>
            <a:endParaRPr kumimoji="1" lang="en-US" altLang="zh-CN"/>
          </a:p>
          <a:p>
            <a:pPr marL="0" indent="0">
              <a:buNone/>
            </a:pPr>
            <a:endParaRPr kumimoji="1" lang="en-US" altLang="zh-CN"/>
          </a:p>
          <a:p>
            <a:pPr marL="0" indent="0" algn="ctr">
              <a:buNone/>
            </a:pPr>
            <a:r>
              <a:rPr kumimoji="1" lang="zh-CN" altLang="en-US" sz="4800"/>
              <a:t>谢谢</a:t>
            </a:r>
          </a:p>
        </p:txBody>
      </p:sp>
    </p:spTree>
    <p:extLst>
      <p:ext uri="{BB962C8B-B14F-4D97-AF65-F5344CB8AC3E}">
        <p14:creationId xmlns:p14="http://schemas.microsoft.com/office/powerpoint/2010/main" val="415091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63D49-78FB-4D6E-8CD1-5971ACB419FD}"/>
              </a:ext>
            </a:extLst>
          </p:cNvPr>
          <p:cNvSpPr>
            <a:spLocks noGrp="1"/>
          </p:cNvSpPr>
          <p:nvPr>
            <p:ph type="title"/>
          </p:nvPr>
        </p:nvSpPr>
        <p:spPr/>
        <p:txBody>
          <a:bodyPr/>
          <a:lstStyle/>
          <a:p>
            <a:r>
              <a:rPr lang="en-US" altLang="zh-CN"/>
              <a:t>Ajax</a:t>
            </a:r>
            <a:r>
              <a:rPr lang="zh-CN" altLang="en-US"/>
              <a:t>短轮询</a:t>
            </a:r>
          </a:p>
        </p:txBody>
      </p:sp>
      <p:sp>
        <p:nvSpPr>
          <p:cNvPr id="3" name="内容占位符 2">
            <a:extLst>
              <a:ext uri="{FF2B5EF4-FFF2-40B4-BE49-F238E27FC236}">
                <a16:creationId xmlns:a16="http://schemas.microsoft.com/office/drawing/2014/main" id="{AFE00C6B-1244-4145-8FCD-37A4AA21C3B1}"/>
              </a:ext>
            </a:extLst>
          </p:cNvPr>
          <p:cNvSpPr>
            <a:spLocks noGrp="1"/>
          </p:cNvSpPr>
          <p:nvPr>
            <p:ph idx="1"/>
          </p:nvPr>
        </p:nvSpPr>
        <p:spPr/>
        <p:txBody>
          <a:bodyPr>
            <a:normAutofit/>
          </a:bodyPr>
          <a:lstStyle/>
          <a:p>
            <a:pPr marL="0" indent="0">
              <a:buNone/>
            </a:pPr>
            <a:r>
              <a:rPr lang="zh-CN" altLang="en-US" sz="2400">
                <a:latin typeface="SimSun" panose="02010600030101010101" pitchFamily="2" charset="-122"/>
                <a:ea typeface="SimSun" panose="02010600030101010101" pitchFamily="2" charset="-122"/>
              </a:rPr>
              <a:t>短轮询的基本思路就是浏览器每隔一段时间向服务器发送</a:t>
            </a:r>
            <a:r>
              <a:rPr lang="en-US" altLang="zh-CN" sz="2400">
                <a:latin typeface="SimSun" panose="02010600030101010101" pitchFamily="2" charset="-122"/>
                <a:ea typeface="SimSun" panose="02010600030101010101" pitchFamily="2" charset="-122"/>
              </a:rPr>
              <a:t>HTTP</a:t>
            </a:r>
            <a:r>
              <a:rPr lang="zh-CN" altLang="en-US" sz="2400">
                <a:latin typeface="SimSun" panose="02010600030101010101" pitchFamily="2" charset="-122"/>
                <a:ea typeface="SimSun" panose="02010600030101010101" pitchFamily="2" charset="-122"/>
              </a:rPr>
              <a:t>请求，服务器端在受到请求后，不论是否有数据更新，都直接进行响应。</a:t>
            </a:r>
          </a:p>
        </p:txBody>
      </p:sp>
      <p:cxnSp>
        <p:nvCxnSpPr>
          <p:cNvPr id="5" name="直接箭头连接符 4">
            <a:extLst>
              <a:ext uri="{FF2B5EF4-FFF2-40B4-BE49-F238E27FC236}">
                <a16:creationId xmlns:a16="http://schemas.microsoft.com/office/drawing/2014/main" id="{DD8F8E89-4EC0-4AAF-B0B2-0C795534A86C}"/>
              </a:ext>
            </a:extLst>
          </p:cNvPr>
          <p:cNvCxnSpPr>
            <a:cxnSpLocks/>
          </p:cNvCxnSpPr>
          <p:nvPr/>
        </p:nvCxnSpPr>
        <p:spPr>
          <a:xfrm>
            <a:off x="1654234" y="3835040"/>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9" name="直接箭头连接符 8">
            <a:extLst>
              <a:ext uri="{FF2B5EF4-FFF2-40B4-BE49-F238E27FC236}">
                <a16:creationId xmlns:a16="http://schemas.microsoft.com/office/drawing/2014/main" id="{1EE9DD7A-61F0-4906-A7C6-C12E2672C677}"/>
              </a:ext>
            </a:extLst>
          </p:cNvPr>
          <p:cNvCxnSpPr>
            <a:cxnSpLocks/>
          </p:cNvCxnSpPr>
          <p:nvPr/>
        </p:nvCxnSpPr>
        <p:spPr>
          <a:xfrm>
            <a:off x="1654233" y="5342414"/>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10" name="文本框 9">
            <a:extLst>
              <a:ext uri="{FF2B5EF4-FFF2-40B4-BE49-F238E27FC236}">
                <a16:creationId xmlns:a16="http://schemas.microsoft.com/office/drawing/2014/main" id="{0C431073-3D08-4168-A71B-EF28ADE92CC6}"/>
              </a:ext>
            </a:extLst>
          </p:cNvPr>
          <p:cNvSpPr txBox="1"/>
          <p:nvPr/>
        </p:nvSpPr>
        <p:spPr>
          <a:xfrm>
            <a:off x="1654233" y="3429000"/>
            <a:ext cx="1903614" cy="369332"/>
          </a:xfrm>
          <a:prstGeom prst="rect">
            <a:avLst/>
          </a:prstGeom>
          <a:noFill/>
        </p:spPr>
        <p:txBody>
          <a:bodyPr wrap="square" rtlCol="0">
            <a:spAutoFit/>
          </a:bodyPr>
          <a:lstStyle/>
          <a:p>
            <a:r>
              <a:rPr lang="en-US" altLang="zh-CN"/>
              <a:t>Client browser UI</a:t>
            </a:r>
            <a:endParaRPr lang="zh-CN" altLang="en-US"/>
          </a:p>
        </p:txBody>
      </p:sp>
      <p:sp>
        <p:nvSpPr>
          <p:cNvPr id="13" name="文本框 12">
            <a:extLst>
              <a:ext uri="{FF2B5EF4-FFF2-40B4-BE49-F238E27FC236}">
                <a16:creationId xmlns:a16="http://schemas.microsoft.com/office/drawing/2014/main" id="{33E07564-76DD-4115-83B2-C39B68BC6CA0}"/>
              </a:ext>
            </a:extLst>
          </p:cNvPr>
          <p:cNvSpPr txBox="1"/>
          <p:nvPr/>
        </p:nvSpPr>
        <p:spPr>
          <a:xfrm>
            <a:off x="1654233" y="4904509"/>
            <a:ext cx="2036618" cy="369332"/>
          </a:xfrm>
          <a:prstGeom prst="rect">
            <a:avLst/>
          </a:prstGeom>
          <a:noFill/>
        </p:spPr>
        <p:txBody>
          <a:bodyPr wrap="square" rtlCol="0">
            <a:spAutoFit/>
          </a:bodyPr>
          <a:lstStyle/>
          <a:p>
            <a:r>
              <a:rPr lang="en-US" altLang="zh-CN"/>
              <a:t>APP server</a:t>
            </a:r>
            <a:endParaRPr lang="zh-CN" altLang="en-US"/>
          </a:p>
        </p:txBody>
      </p:sp>
      <p:cxnSp>
        <p:nvCxnSpPr>
          <p:cNvPr id="15" name="直接箭头连接符 14">
            <a:extLst>
              <a:ext uri="{FF2B5EF4-FFF2-40B4-BE49-F238E27FC236}">
                <a16:creationId xmlns:a16="http://schemas.microsoft.com/office/drawing/2014/main" id="{4F0D6066-CC1C-4001-B8F6-730E5AE44977}"/>
              </a:ext>
            </a:extLst>
          </p:cNvPr>
          <p:cNvCxnSpPr>
            <a:cxnSpLocks/>
          </p:cNvCxnSpPr>
          <p:nvPr/>
        </p:nvCxnSpPr>
        <p:spPr>
          <a:xfrm>
            <a:off x="2901142" y="3835040"/>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7CE33069-D3B6-4AA0-A3DD-2D0DF3625A22}"/>
              </a:ext>
            </a:extLst>
          </p:cNvPr>
          <p:cNvCxnSpPr>
            <a:cxnSpLocks/>
          </p:cNvCxnSpPr>
          <p:nvPr/>
        </p:nvCxnSpPr>
        <p:spPr>
          <a:xfrm flipV="1">
            <a:off x="3491345" y="3835040"/>
            <a:ext cx="534233" cy="15073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47E56E7-1336-4785-82B2-023C13EB9C81}"/>
              </a:ext>
            </a:extLst>
          </p:cNvPr>
          <p:cNvSpPr txBox="1"/>
          <p:nvPr/>
        </p:nvSpPr>
        <p:spPr>
          <a:xfrm rot="4060599">
            <a:off x="2899922" y="4425096"/>
            <a:ext cx="783664" cy="246221"/>
          </a:xfrm>
          <a:prstGeom prst="rect">
            <a:avLst/>
          </a:prstGeom>
          <a:noFill/>
        </p:spPr>
        <p:txBody>
          <a:bodyPr wrap="square" rtlCol="0">
            <a:spAutoFit/>
          </a:bodyPr>
          <a:lstStyle/>
          <a:p>
            <a:r>
              <a:rPr lang="en-US" altLang="zh-CN" sz="1000"/>
              <a:t>request</a:t>
            </a:r>
            <a:endParaRPr lang="zh-CN" altLang="en-US" sz="1000"/>
          </a:p>
        </p:txBody>
      </p:sp>
      <p:sp>
        <p:nvSpPr>
          <p:cNvPr id="25" name="文本框 24">
            <a:extLst>
              <a:ext uri="{FF2B5EF4-FFF2-40B4-BE49-F238E27FC236}">
                <a16:creationId xmlns:a16="http://schemas.microsoft.com/office/drawing/2014/main" id="{867964F0-294A-43C1-845D-23D22037DBEA}"/>
              </a:ext>
            </a:extLst>
          </p:cNvPr>
          <p:cNvSpPr txBox="1"/>
          <p:nvPr/>
        </p:nvSpPr>
        <p:spPr>
          <a:xfrm rot="6664715">
            <a:off x="3486539" y="4533116"/>
            <a:ext cx="778003" cy="246221"/>
          </a:xfrm>
          <a:prstGeom prst="rect">
            <a:avLst/>
          </a:prstGeom>
          <a:noFill/>
        </p:spPr>
        <p:txBody>
          <a:bodyPr wrap="square" rtlCol="0">
            <a:spAutoFit/>
          </a:bodyPr>
          <a:lstStyle/>
          <a:p>
            <a:r>
              <a:rPr lang="en-US" altLang="zh-CN" sz="1000"/>
              <a:t>response</a:t>
            </a:r>
            <a:endParaRPr lang="zh-CN" altLang="en-US" sz="1000"/>
          </a:p>
        </p:txBody>
      </p:sp>
      <p:sp>
        <p:nvSpPr>
          <p:cNvPr id="28" name="左大括号 27">
            <a:extLst>
              <a:ext uri="{FF2B5EF4-FFF2-40B4-BE49-F238E27FC236}">
                <a16:creationId xmlns:a16="http://schemas.microsoft.com/office/drawing/2014/main" id="{A5EE0C72-4C93-4088-A97B-429ADCCB257A}"/>
              </a:ext>
            </a:extLst>
          </p:cNvPr>
          <p:cNvSpPr/>
          <p:nvPr/>
        </p:nvSpPr>
        <p:spPr>
          <a:xfrm rot="5400000">
            <a:off x="4414445" y="3311237"/>
            <a:ext cx="126133" cy="90387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F466AA6-D89B-48DE-BD7F-299ECF3321D9}"/>
              </a:ext>
            </a:extLst>
          </p:cNvPr>
          <p:cNvSpPr txBox="1"/>
          <p:nvPr/>
        </p:nvSpPr>
        <p:spPr>
          <a:xfrm>
            <a:off x="4221758" y="3404116"/>
            <a:ext cx="799129" cy="246221"/>
          </a:xfrm>
          <a:prstGeom prst="rect">
            <a:avLst/>
          </a:prstGeom>
          <a:noFill/>
        </p:spPr>
        <p:txBody>
          <a:bodyPr wrap="square" rtlCol="0">
            <a:spAutoFit/>
          </a:bodyPr>
          <a:lstStyle/>
          <a:p>
            <a:r>
              <a:rPr lang="en-US" altLang="zh-CN" sz="1000"/>
              <a:t>interval</a:t>
            </a:r>
            <a:endParaRPr lang="zh-CN" altLang="en-US" sz="1000"/>
          </a:p>
        </p:txBody>
      </p:sp>
      <p:cxnSp>
        <p:nvCxnSpPr>
          <p:cNvPr id="30" name="直接箭头连接符 29">
            <a:extLst>
              <a:ext uri="{FF2B5EF4-FFF2-40B4-BE49-F238E27FC236}">
                <a16:creationId xmlns:a16="http://schemas.microsoft.com/office/drawing/2014/main" id="{A95324B4-1CBE-4B45-A34A-46E90AFFD5CB}"/>
              </a:ext>
            </a:extLst>
          </p:cNvPr>
          <p:cNvCxnSpPr>
            <a:cxnSpLocks/>
          </p:cNvCxnSpPr>
          <p:nvPr/>
        </p:nvCxnSpPr>
        <p:spPr>
          <a:xfrm>
            <a:off x="4928340" y="3852785"/>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C9BA1CC7-C578-4578-BA73-611A4D1E4C91}"/>
              </a:ext>
            </a:extLst>
          </p:cNvPr>
          <p:cNvCxnSpPr>
            <a:cxnSpLocks/>
          </p:cNvCxnSpPr>
          <p:nvPr/>
        </p:nvCxnSpPr>
        <p:spPr>
          <a:xfrm flipV="1">
            <a:off x="5518543" y="3852785"/>
            <a:ext cx="534233" cy="15073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33C31D1-7E2A-4617-8FFF-F8208FC07BA8}"/>
              </a:ext>
            </a:extLst>
          </p:cNvPr>
          <p:cNvSpPr txBox="1"/>
          <p:nvPr/>
        </p:nvSpPr>
        <p:spPr>
          <a:xfrm rot="4060599">
            <a:off x="4927120" y="4442841"/>
            <a:ext cx="783664" cy="246221"/>
          </a:xfrm>
          <a:prstGeom prst="rect">
            <a:avLst/>
          </a:prstGeom>
          <a:noFill/>
        </p:spPr>
        <p:txBody>
          <a:bodyPr wrap="square" rtlCol="0">
            <a:spAutoFit/>
          </a:bodyPr>
          <a:lstStyle/>
          <a:p>
            <a:r>
              <a:rPr lang="en-US" altLang="zh-CN" sz="1000"/>
              <a:t>request</a:t>
            </a:r>
            <a:endParaRPr lang="zh-CN" altLang="en-US" sz="1000"/>
          </a:p>
        </p:txBody>
      </p:sp>
      <p:sp>
        <p:nvSpPr>
          <p:cNvPr id="33" name="文本框 32">
            <a:extLst>
              <a:ext uri="{FF2B5EF4-FFF2-40B4-BE49-F238E27FC236}">
                <a16:creationId xmlns:a16="http://schemas.microsoft.com/office/drawing/2014/main" id="{7E24036F-1BDE-487D-9AB0-13B09DE90342}"/>
              </a:ext>
            </a:extLst>
          </p:cNvPr>
          <p:cNvSpPr txBox="1"/>
          <p:nvPr/>
        </p:nvSpPr>
        <p:spPr>
          <a:xfrm rot="6664715">
            <a:off x="5513737" y="4550861"/>
            <a:ext cx="778003" cy="246221"/>
          </a:xfrm>
          <a:prstGeom prst="rect">
            <a:avLst/>
          </a:prstGeom>
          <a:noFill/>
        </p:spPr>
        <p:txBody>
          <a:bodyPr wrap="square" rtlCol="0">
            <a:spAutoFit/>
          </a:bodyPr>
          <a:lstStyle/>
          <a:p>
            <a:r>
              <a:rPr lang="en-US" altLang="zh-CN" sz="1000"/>
              <a:t>response</a:t>
            </a:r>
            <a:endParaRPr lang="zh-CN" altLang="en-US" sz="1000"/>
          </a:p>
        </p:txBody>
      </p:sp>
      <p:sp>
        <p:nvSpPr>
          <p:cNvPr id="34" name="左大括号 33">
            <a:extLst>
              <a:ext uri="{FF2B5EF4-FFF2-40B4-BE49-F238E27FC236}">
                <a16:creationId xmlns:a16="http://schemas.microsoft.com/office/drawing/2014/main" id="{71528A94-6F90-491F-B7D7-1B197A923D5E}"/>
              </a:ext>
            </a:extLst>
          </p:cNvPr>
          <p:cNvSpPr/>
          <p:nvPr/>
        </p:nvSpPr>
        <p:spPr>
          <a:xfrm rot="5400000">
            <a:off x="6441643" y="3328982"/>
            <a:ext cx="126133" cy="90387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1798109-C812-4424-879A-66361919E46F}"/>
              </a:ext>
            </a:extLst>
          </p:cNvPr>
          <p:cNvSpPr txBox="1"/>
          <p:nvPr/>
        </p:nvSpPr>
        <p:spPr>
          <a:xfrm>
            <a:off x="6248956" y="3421861"/>
            <a:ext cx="799129" cy="246221"/>
          </a:xfrm>
          <a:prstGeom prst="rect">
            <a:avLst/>
          </a:prstGeom>
          <a:noFill/>
        </p:spPr>
        <p:txBody>
          <a:bodyPr wrap="square" rtlCol="0">
            <a:spAutoFit/>
          </a:bodyPr>
          <a:lstStyle/>
          <a:p>
            <a:r>
              <a:rPr lang="en-US" altLang="zh-CN" sz="1000"/>
              <a:t>interval</a:t>
            </a:r>
            <a:endParaRPr lang="zh-CN" altLang="en-US" sz="1000"/>
          </a:p>
        </p:txBody>
      </p:sp>
      <p:cxnSp>
        <p:nvCxnSpPr>
          <p:cNvPr id="36" name="直接箭头连接符 35">
            <a:extLst>
              <a:ext uri="{FF2B5EF4-FFF2-40B4-BE49-F238E27FC236}">
                <a16:creationId xmlns:a16="http://schemas.microsoft.com/office/drawing/2014/main" id="{B5FDCF5C-1062-48DD-B4AD-0ACDE4E0B662}"/>
              </a:ext>
            </a:extLst>
          </p:cNvPr>
          <p:cNvCxnSpPr>
            <a:cxnSpLocks/>
          </p:cNvCxnSpPr>
          <p:nvPr/>
        </p:nvCxnSpPr>
        <p:spPr>
          <a:xfrm>
            <a:off x="6955536" y="3882402"/>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A7817CCA-0794-4389-A077-205A0422D6FC}"/>
              </a:ext>
            </a:extLst>
          </p:cNvPr>
          <p:cNvCxnSpPr>
            <a:cxnSpLocks/>
          </p:cNvCxnSpPr>
          <p:nvPr/>
        </p:nvCxnSpPr>
        <p:spPr>
          <a:xfrm flipV="1">
            <a:off x="7545739" y="3882402"/>
            <a:ext cx="534233" cy="15073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5A70EBE-61CE-4CD2-87BB-E3A069AA0DE5}"/>
              </a:ext>
            </a:extLst>
          </p:cNvPr>
          <p:cNvSpPr txBox="1"/>
          <p:nvPr/>
        </p:nvSpPr>
        <p:spPr>
          <a:xfrm rot="4060599">
            <a:off x="6954316" y="4472458"/>
            <a:ext cx="783664" cy="246221"/>
          </a:xfrm>
          <a:prstGeom prst="rect">
            <a:avLst/>
          </a:prstGeom>
          <a:noFill/>
        </p:spPr>
        <p:txBody>
          <a:bodyPr wrap="square" rtlCol="0">
            <a:spAutoFit/>
          </a:bodyPr>
          <a:lstStyle/>
          <a:p>
            <a:r>
              <a:rPr lang="en-US" altLang="zh-CN" sz="1000"/>
              <a:t>request</a:t>
            </a:r>
            <a:endParaRPr lang="zh-CN" altLang="en-US" sz="1000"/>
          </a:p>
        </p:txBody>
      </p:sp>
      <p:sp>
        <p:nvSpPr>
          <p:cNvPr id="39" name="文本框 38">
            <a:extLst>
              <a:ext uri="{FF2B5EF4-FFF2-40B4-BE49-F238E27FC236}">
                <a16:creationId xmlns:a16="http://schemas.microsoft.com/office/drawing/2014/main" id="{30BCDB8A-8534-4837-99AB-D2119643DC88}"/>
              </a:ext>
            </a:extLst>
          </p:cNvPr>
          <p:cNvSpPr txBox="1"/>
          <p:nvPr/>
        </p:nvSpPr>
        <p:spPr>
          <a:xfrm rot="6664715">
            <a:off x="7540933" y="4580478"/>
            <a:ext cx="778003" cy="246221"/>
          </a:xfrm>
          <a:prstGeom prst="rect">
            <a:avLst/>
          </a:prstGeom>
          <a:noFill/>
        </p:spPr>
        <p:txBody>
          <a:bodyPr wrap="square" rtlCol="0">
            <a:spAutoFit/>
          </a:bodyPr>
          <a:lstStyle/>
          <a:p>
            <a:r>
              <a:rPr lang="en-US" altLang="zh-CN" sz="1000"/>
              <a:t>response</a:t>
            </a:r>
            <a:endParaRPr lang="zh-CN" altLang="en-US" sz="1000"/>
          </a:p>
        </p:txBody>
      </p:sp>
      <p:sp>
        <p:nvSpPr>
          <p:cNvPr id="40" name="左大括号 39">
            <a:extLst>
              <a:ext uri="{FF2B5EF4-FFF2-40B4-BE49-F238E27FC236}">
                <a16:creationId xmlns:a16="http://schemas.microsoft.com/office/drawing/2014/main" id="{25C6F8C2-5CDB-4715-B9CE-EA8F392A2A04}"/>
              </a:ext>
            </a:extLst>
          </p:cNvPr>
          <p:cNvSpPr/>
          <p:nvPr/>
        </p:nvSpPr>
        <p:spPr>
          <a:xfrm rot="5400000">
            <a:off x="8468839" y="3358599"/>
            <a:ext cx="126133" cy="90387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3A877C4F-044D-416D-BA8E-D1A3FC759C6D}"/>
              </a:ext>
            </a:extLst>
          </p:cNvPr>
          <p:cNvSpPr txBox="1"/>
          <p:nvPr/>
        </p:nvSpPr>
        <p:spPr>
          <a:xfrm>
            <a:off x="8276152" y="3451478"/>
            <a:ext cx="799129" cy="246221"/>
          </a:xfrm>
          <a:prstGeom prst="rect">
            <a:avLst/>
          </a:prstGeom>
          <a:noFill/>
        </p:spPr>
        <p:txBody>
          <a:bodyPr wrap="square" rtlCol="0">
            <a:spAutoFit/>
          </a:bodyPr>
          <a:lstStyle/>
          <a:p>
            <a:r>
              <a:rPr lang="en-US" altLang="zh-CN" sz="1000"/>
              <a:t>interval</a:t>
            </a:r>
            <a:endParaRPr lang="zh-CN" altLang="en-US" sz="1000"/>
          </a:p>
        </p:txBody>
      </p:sp>
      <p:cxnSp>
        <p:nvCxnSpPr>
          <p:cNvPr id="42" name="直接箭头连接符 41">
            <a:extLst>
              <a:ext uri="{FF2B5EF4-FFF2-40B4-BE49-F238E27FC236}">
                <a16:creationId xmlns:a16="http://schemas.microsoft.com/office/drawing/2014/main" id="{403D17D9-77B3-4356-9C79-794C2141EEDC}"/>
              </a:ext>
            </a:extLst>
          </p:cNvPr>
          <p:cNvCxnSpPr>
            <a:cxnSpLocks/>
          </p:cNvCxnSpPr>
          <p:nvPr/>
        </p:nvCxnSpPr>
        <p:spPr>
          <a:xfrm>
            <a:off x="8999611" y="3919952"/>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43" name="文本框 42">
            <a:extLst>
              <a:ext uri="{FF2B5EF4-FFF2-40B4-BE49-F238E27FC236}">
                <a16:creationId xmlns:a16="http://schemas.microsoft.com/office/drawing/2014/main" id="{1D9A2D35-FA17-4A03-90CB-67077458B929}"/>
              </a:ext>
            </a:extLst>
          </p:cNvPr>
          <p:cNvSpPr txBox="1"/>
          <p:nvPr/>
        </p:nvSpPr>
        <p:spPr>
          <a:xfrm rot="4060599">
            <a:off x="8998391" y="4510008"/>
            <a:ext cx="783664" cy="246221"/>
          </a:xfrm>
          <a:prstGeom prst="rect">
            <a:avLst/>
          </a:prstGeom>
          <a:noFill/>
        </p:spPr>
        <p:txBody>
          <a:bodyPr wrap="square" rtlCol="0">
            <a:spAutoFit/>
          </a:bodyPr>
          <a:lstStyle/>
          <a:p>
            <a:r>
              <a:rPr lang="en-US" altLang="zh-CN" sz="1000"/>
              <a:t>request</a:t>
            </a:r>
            <a:endParaRPr lang="zh-CN" altLang="en-US" sz="1000"/>
          </a:p>
        </p:txBody>
      </p:sp>
    </p:spTree>
    <p:extLst>
      <p:ext uri="{BB962C8B-B14F-4D97-AF65-F5344CB8AC3E}">
        <p14:creationId xmlns:p14="http://schemas.microsoft.com/office/powerpoint/2010/main" val="139988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7C5C8-B04A-4D30-B8D2-D3E1C09490AE}"/>
              </a:ext>
            </a:extLst>
          </p:cNvPr>
          <p:cNvSpPr>
            <a:spLocks noGrp="1"/>
          </p:cNvSpPr>
          <p:nvPr>
            <p:ph type="title"/>
          </p:nvPr>
        </p:nvSpPr>
        <p:spPr/>
        <p:txBody>
          <a:bodyPr/>
          <a:lstStyle/>
          <a:p>
            <a:r>
              <a:rPr lang="en-US" altLang="zh-CN"/>
              <a:t>Comet</a:t>
            </a:r>
            <a:r>
              <a:rPr lang="zh-CN" altLang="en-US"/>
              <a:t>（</a:t>
            </a:r>
            <a:r>
              <a:rPr lang="en-US" altLang="zh-CN"/>
              <a:t>Ajax</a:t>
            </a:r>
            <a:r>
              <a:rPr lang="zh-CN" altLang="en-US"/>
              <a:t>长轮询）</a:t>
            </a:r>
          </a:p>
        </p:txBody>
      </p:sp>
      <p:sp>
        <p:nvSpPr>
          <p:cNvPr id="3" name="内容占位符 2">
            <a:extLst>
              <a:ext uri="{FF2B5EF4-FFF2-40B4-BE49-F238E27FC236}">
                <a16:creationId xmlns:a16="http://schemas.microsoft.com/office/drawing/2014/main" id="{707389DB-B34A-43BA-9114-227E63E4F985}"/>
              </a:ext>
            </a:extLst>
          </p:cNvPr>
          <p:cNvSpPr>
            <a:spLocks noGrp="1"/>
          </p:cNvSpPr>
          <p:nvPr>
            <p:ph idx="1"/>
          </p:nvPr>
        </p:nvSpPr>
        <p:spPr/>
        <p:txBody>
          <a:bodyPr>
            <a:normAutofit/>
          </a:bodyPr>
          <a:lstStyle/>
          <a:p>
            <a:pPr marL="0" indent="0">
              <a:buNone/>
            </a:pPr>
            <a:r>
              <a:rPr lang="zh-CN" altLang="en-US" sz="2400">
                <a:latin typeface="SimSun" panose="02010600030101010101" pitchFamily="2" charset="-122"/>
                <a:ea typeface="SimSun" panose="02010600030101010101" pitchFamily="2" charset="-122"/>
              </a:rPr>
              <a:t>在服务器端受到客户端的请求后先不执行，会保持连接，当服务器判断有数据更新的时候再将数据下发给客户端。否则将一直挂起，直到连接超时。</a:t>
            </a:r>
          </a:p>
        </p:txBody>
      </p:sp>
      <p:cxnSp>
        <p:nvCxnSpPr>
          <p:cNvPr id="4" name="直接箭头连接符 3">
            <a:extLst>
              <a:ext uri="{FF2B5EF4-FFF2-40B4-BE49-F238E27FC236}">
                <a16:creationId xmlns:a16="http://schemas.microsoft.com/office/drawing/2014/main" id="{5B51FEBD-C065-43C0-BF49-E4A5F1F22E29}"/>
              </a:ext>
            </a:extLst>
          </p:cNvPr>
          <p:cNvCxnSpPr>
            <a:cxnSpLocks/>
          </p:cNvCxnSpPr>
          <p:nvPr/>
        </p:nvCxnSpPr>
        <p:spPr>
          <a:xfrm>
            <a:off x="1654234" y="3835040"/>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5" name="直接箭头连接符 4">
            <a:extLst>
              <a:ext uri="{FF2B5EF4-FFF2-40B4-BE49-F238E27FC236}">
                <a16:creationId xmlns:a16="http://schemas.microsoft.com/office/drawing/2014/main" id="{13A7A400-38FB-430F-A06F-A13A1EEA1A87}"/>
              </a:ext>
            </a:extLst>
          </p:cNvPr>
          <p:cNvCxnSpPr>
            <a:cxnSpLocks/>
          </p:cNvCxnSpPr>
          <p:nvPr/>
        </p:nvCxnSpPr>
        <p:spPr>
          <a:xfrm>
            <a:off x="1654233" y="5342414"/>
            <a:ext cx="8528857" cy="7194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6" name="文本框 5">
            <a:extLst>
              <a:ext uri="{FF2B5EF4-FFF2-40B4-BE49-F238E27FC236}">
                <a16:creationId xmlns:a16="http://schemas.microsoft.com/office/drawing/2014/main" id="{589ED10A-AB9B-4FB1-BB69-E79ED2DFE165}"/>
              </a:ext>
            </a:extLst>
          </p:cNvPr>
          <p:cNvSpPr txBox="1"/>
          <p:nvPr/>
        </p:nvSpPr>
        <p:spPr>
          <a:xfrm>
            <a:off x="1654233" y="3429000"/>
            <a:ext cx="1903614" cy="369332"/>
          </a:xfrm>
          <a:prstGeom prst="rect">
            <a:avLst/>
          </a:prstGeom>
          <a:noFill/>
        </p:spPr>
        <p:txBody>
          <a:bodyPr wrap="square" rtlCol="0">
            <a:spAutoFit/>
          </a:bodyPr>
          <a:lstStyle/>
          <a:p>
            <a:r>
              <a:rPr lang="en-US" altLang="zh-CN"/>
              <a:t>Client browser UI</a:t>
            </a:r>
            <a:endParaRPr lang="zh-CN" altLang="en-US"/>
          </a:p>
        </p:txBody>
      </p:sp>
      <p:sp>
        <p:nvSpPr>
          <p:cNvPr id="7" name="文本框 6">
            <a:extLst>
              <a:ext uri="{FF2B5EF4-FFF2-40B4-BE49-F238E27FC236}">
                <a16:creationId xmlns:a16="http://schemas.microsoft.com/office/drawing/2014/main" id="{E5488253-6AEF-46F9-9412-0F73127462FB}"/>
              </a:ext>
            </a:extLst>
          </p:cNvPr>
          <p:cNvSpPr txBox="1"/>
          <p:nvPr/>
        </p:nvSpPr>
        <p:spPr>
          <a:xfrm>
            <a:off x="1654233" y="4904509"/>
            <a:ext cx="2036618" cy="369332"/>
          </a:xfrm>
          <a:prstGeom prst="rect">
            <a:avLst/>
          </a:prstGeom>
          <a:noFill/>
        </p:spPr>
        <p:txBody>
          <a:bodyPr wrap="square" rtlCol="0">
            <a:spAutoFit/>
          </a:bodyPr>
          <a:lstStyle/>
          <a:p>
            <a:r>
              <a:rPr lang="en-US" altLang="zh-CN"/>
              <a:t>APP server</a:t>
            </a:r>
            <a:endParaRPr lang="zh-CN" altLang="en-US"/>
          </a:p>
        </p:txBody>
      </p:sp>
      <p:cxnSp>
        <p:nvCxnSpPr>
          <p:cNvPr id="8" name="直接箭头连接符 7">
            <a:extLst>
              <a:ext uri="{FF2B5EF4-FFF2-40B4-BE49-F238E27FC236}">
                <a16:creationId xmlns:a16="http://schemas.microsoft.com/office/drawing/2014/main" id="{8D13D4FB-CD1E-4211-B14B-2EB15F5D5FF9}"/>
              </a:ext>
            </a:extLst>
          </p:cNvPr>
          <p:cNvCxnSpPr>
            <a:cxnSpLocks/>
          </p:cNvCxnSpPr>
          <p:nvPr/>
        </p:nvCxnSpPr>
        <p:spPr>
          <a:xfrm>
            <a:off x="2901142" y="3835040"/>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a:extLst>
              <a:ext uri="{FF2B5EF4-FFF2-40B4-BE49-F238E27FC236}">
                <a16:creationId xmlns:a16="http://schemas.microsoft.com/office/drawing/2014/main" id="{B8D810CC-1ED5-4E27-9E94-9338228ABC2A}"/>
              </a:ext>
            </a:extLst>
          </p:cNvPr>
          <p:cNvCxnSpPr>
            <a:cxnSpLocks/>
          </p:cNvCxnSpPr>
          <p:nvPr/>
        </p:nvCxnSpPr>
        <p:spPr>
          <a:xfrm flipV="1">
            <a:off x="5320149" y="3835040"/>
            <a:ext cx="534233" cy="15073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174101B-1814-4CFC-A31C-78BA78076F49}"/>
              </a:ext>
            </a:extLst>
          </p:cNvPr>
          <p:cNvSpPr txBox="1"/>
          <p:nvPr/>
        </p:nvSpPr>
        <p:spPr>
          <a:xfrm rot="4060599">
            <a:off x="2899922" y="4425096"/>
            <a:ext cx="783664" cy="246221"/>
          </a:xfrm>
          <a:prstGeom prst="rect">
            <a:avLst/>
          </a:prstGeom>
          <a:noFill/>
        </p:spPr>
        <p:txBody>
          <a:bodyPr wrap="square" rtlCol="0">
            <a:spAutoFit/>
          </a:bodyPr>
          <a:lstStyle/>
          <a:p>
            <a:r>
              <a:rPr lang="en-US" altLang="zh-CN" sz="1000"/>
              <a:t>request</a:t>
            </a:r>
            <a:endParaRPr lang="zh-CN" altLang="en-US" sz="1000"/>
          </a:p>
        </p:txBody>
      </p:sp>
      <p:sp>
        <p:nvSpPr>
          <p:cNvPr id="11" name="文本框 10">
            <a:extLst>
              <a:ext uri="{FF2B5EF4-FFF2-40B4-BE49-F238E27FC236}">
                <a16:creationId xmlns:a16="http://schemas.microsoft.com/office/drawing/2014/main" id="{91F2A5AA-2CB7-43C2-BE72-D7A7CAC40D0D}"/>
              </a:ext>
            </a:extLst>
          </p:cNvPr>
          <p:cNvSpPr txBox="1"/>
          <p:nvPr/>
        </p:nvSpPr>
        <p:spPr>
          <a:xfrm rot="6664715">
            <a:off x="5315343" y="4533116"/>
            <a:ext cx="778003" cy="246221"/>
          </a:xfrm>
          <a:prstGeom prst="rect">
            <a:avLst/>
          </a:prstGeom>
          <a:noFill/>
        </p:spPr>
        <p:txBody>
          <a:bodyPr wrap="square" rtlCol="0">
            <a:spAutoFit/>
          </a:bodyPr>
          <a:lstStyle/>
          <a:p>
            <a:r>
              <a:rPr lang="en-US" altLang="zh-CN" sz="1000"/>
              <a:t>response</a:t>
            </a:r>
            <a:endParaRPr lang="zh-CN" altLang="en-US" sz="1000"/>
          </a:p>
        </p:txBody>
      </p:sp>
      <p:sp>
        <p:nvSpPr>
          <p:cNvPr id="28" name="左大括号 27">
            <a:extLst>
              <a:ext uri="{FF2B5EF4-FFF2-40B4-BE49-F238E27FC236}">
                <a16:creationId xmlns:a16="http://schemas.microsoft.com/office/drawing/2014/main" id="{E82B63B4-D149-45A6-AAF1-FFDAD87814BE}"/>
              </a:ext>
            </a:extLst>
          </p:cNvPr>
          <p:cNvSpPr/>
          <p:nvPr/>
        </p:nvSpPr>
        <p:spPr>
          <a:xfrm rot="16200000">
            <a:off x="4282263" y="4617859"/>
            <a:ext cx="246969" cy="182880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CFCDFDD8-2A87-4CCF-B57D-801EADBFE4F6}"/>
              </a:ext>
            </a:extLst>
          </p:cNvPr>
          <p:cNvSpPr txBox="1"/>
          <p:nvPr/>
        </p:nvSpPr>
        <p:spPr>
          <a:xfrm>
            <a:off x="3683887" y="5693294"/>
            <a:ext cx="1765680" cy="400110"/>
          </a:xfrm>
          <a:prstGeom prst="rect">
            <a:avLst/>
          </a:prstGeom>
          <a:noFill/>
        </p:spPr>
        <p:txBody>
          <a:bodyPr wrap="square" rtlCol="0">
            <a:spAutoFit/>
          </a:bodyPr>
          <a:lstStyle/>
          <a:p>
            <a:r>
              <a:rPr lang="en-US" altLang="zh-CN" sz="1000">
                <a:ea typeface="宋体" panose="02010600030101010101" pitchFamily="2" charset="-122"/>
              </a:rPr>
              <a:t>Waiting response</a:t>
            </a:r>
          </a:p>
          <a:p>
            <a:r>
              <a:rPr lang="en-US" altLang="zh-CN" sz="1000">
                <a:ea typeface="宋体" panose="02010600030101010101" pitchFamily="2" charset="-122"/>
              </a:rPr>
              <a:t>Or timeout</a:t>
            </a:r>
            <a:endParaRPr lang="zh-CN" altLang="en-US" sz="1000">
              <a:ea typeface="宋体" panose="02010600030101010101" pitchFamily="2" charset="-122"/>
            </a:endParaRPr>
          </a:p>
        </p:txBody>
      </p:sp>
      <p:cxnSp>
        <p:nvCxnSpPr>
          <p:cNvPr id="30" name="直接箭头连接符 29">
            <a:extLst>
              <a:ext uri="{FF2B5EF4-FFF2-40B4-BE49-F238E27FC236}">
                <a16:creationId xmlns:a16="http://schemas.microsoft.com/office/drawing/2014/main" id="{BA9AA456-C369-4F3B-9439-0C3843F90539}"/>
              </a:ext>
            </a:extLst>
          </p:cNvPr>
          <p:cNvCxnSpPr>
            <a:cxnSpLocks/>
          </p:cNvCxnSpPr>
          <p:nvPr/>
        </p:nvCxnSpPr>
        <p:spPr>
          <a:xfrm>
            <a:off x="5840265" y="3846218"/>
            <a:ext cx="590203" cy="15073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A1B64E7B-CF79-4507-A66C-E318C06D8626}"/>
              </a:ext>
            </a:extLst>
          </p:cNvPr>
          <p:cNvCxnSpPr>
            <a:cxnSpLocks/>
          </p:cNvCxnSpPr>
          <p:nvPr/>
        </p:nvCxnSpPr>
        <p:spPr>
          <a:xfrm flipV="1">
            <a:off x="8259272" y="3906982"/>
            <a:ext cx="520116" cy="14466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211944C-4A83-4A89-9AA2-443B9E601A4D}"/>
              </a:ext>
            </a:extLst>
          </p:cNvPr>
          <p:cNvSpPr txBox="1"/>
          <p:nvPr/>
        </p:nvSpPr>
        <p:spPr>
          <a:xfrm rot="4060599">
            <a:off x="5839045" y="4436274"/>
            <a:ext cx="783664" cy="246221"/>
          </a:xfrm>
          <a:prstGeom prst="rect">
            <a:avLst/>
          </a:prstGeom>
          <a:noFill/>
        </p:spPr>
        <p:txBody>
          <a:bodyPr wrap="square" rtlCol="0">
            <a:spAutoFit/>
          </a:bodyPr>
          <a:lstStyle/>
          <a:p>
            <a:r>
              <a:rPr lang="en-US" altLang="zh-CN" sz="1000"/>
              <a:t>request</a:t>
            </a:r>
            <a:endParaRPr lang="zh-CN" altLang="en-US" sz="1000"/>
          </a:p>
        </p:txBody>
      </p:sp>
      <p:sp>
        <p:nvSpPr>
          <p:cNvPr id="33" name="文本框 32">
            <a:extLst>
              <a:ext uri="{FF2B5EF4-FFF2-40B4-BE49-F238E27FC236}">
                <a16:creationId xmlns:a16="http://schemas.microsoft.com/office/drawing/2014/main" id="{6EF6BD58-69E7-47CC-8424-9B37B2178121}"/>
              </a:ext>
            </a:extLst>
          </p:cNvPr>
          <p:cNvSpPr txBox="1"/>
          <p:nvPr/>
        </p:nvSpPr>
        <p:spPr>
          <a:xfrm rot="6664715">
            <a:off x="8254466" y="4544294"/>
            <a:ext cx="778003" cy="246221"/>
          </a:xfrm>
          <a:prstGeom prst="rect">
            <a:avLst/>
          </a:prstGeom>
          <a:noFill/>
        </p:spPr>
        <p:txBody>
          <a:bodyPr wrap="square" rtlCol="0">
            <a:spAutoFit/>
          </a:bodyPr>
          <a:lstStyle/>
          <a:p>
            <a:r>
              <a:rPr lang="en-US" altLang="zh-CN" sz="1000"/>
              <a:t>response</a:t>
            </a:r>
            <a:endParaRPr lang="zh-CN" altLang="en-US" sz="1000"/>
          </a:p>
        </p:txBody>
      </p:sp>
      <p:sp>
        <p:nvSpPr>
          <p:cNvPr id="34" name="左大括号 33">
            <a:extLst>
              <a:ext uri="{FF2B5EF4-FFF2-40B4-BE49-F238E27FC236}">
                <a16:creationId xmlns:a16="http://schemas.microsoft.com/office/drawing/2014/main" id="{39F1AE24-58A9-481C-877F-401175C85B4B}"/>
              </a:ext>
            </a:extLst>
          </p:cNvPr>
          <p:cNvSpPr/>
          <p:nvPr/>
        </p:nvSpPr>
        <p:spPr>
          <a:xfrm rot="16200000">
            <a:off x="7221386" y="4629037"/>
            <a:ext cx="246969" cy="182880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7EC6F28-67B4-4D4E-843E-54C2B44B11D5}"/>
              </a:ext>
            </a:extLst>
          </p:cNvPr>
          <p:cNvSpPr txBox="1"/>
          <p:nvPr/>
        </p:nvSpPr>
        <p:spPr>
          <a:xfrm>
            <a:off x="6623010" y="5704472"/>
            <a:ext cx="1765680" cy="400110"/>
          </a:xfrm>
          <a:prstGeom prst="rect">
            <a:avLst/>
          </a:prstGeom>
          <a:noFill/>
        </p:spPr>
        <p:txBody>
          <a:bodyPr wrap="square" rtlCol="0">
            <a:spAutoFit/>
          </a:bodyPr>
          <a:lstStyle/>
          <a:p>
            <a:r>
              <a:rPr lang="en-US" altLang="zh-CN" sz="1000">
                <a:ea typeface="宋体" panose="02010600030101010101" pitchFamily="2" charset="-122"/>
              </a:rPr>
              <a:t>Waiting response</a:t>
            </a:r>
          </a:p>
          <a:p>
            <a:r>
              <a:rPr lang="en-US" altLang="zh-CN" sz="1000">
                <a:ea typeface="宋体" panose="02010600030101010101" pitchFamily="2" charset="-122"/>
              </a:rPr>
              <a:t>Or timeout</a:t>
            </a:r>
            <a:endParaRPr lang="zh-CN" altLang="en-US" sz="1000">
              <a:ea typeface="宋体" panose="02010600030101010101" pitchFamily="2" charset="-122"/>
            </a:endParaRPr>
          </a:p>
        </p:txBody>
      </p:sp>
    </p:spTree>
    <p:extLst>
      <p:ext uri="{BB962C8B-B14F-4D97-AF65-F5344CB8AC3E}">
        <p14:creationId xmlns:p14="http://schemas.microsoft.com/office/powerpoint/2010/main" val="2893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003A4-6E01-4C25-B622-8D977913A67E}"/>
              </a:ext>
            </a:extLst>
          </p:cNvPr>
          <p:cNvSpPr>
            <a:spLocks noGrp="1"/>
          </p:cNvSpPr>
          <p:nvPr>
            <p:ph type="title"/>
          </p:nvPr>
        </p:nvSpPr>
        <p:spPr/>
        <p:txBody>
          <a:bodyPr/>
          <a:lstStyle/>
          <a:p>
            <a:r>
              <a:rPr lang="en-US" altLang="zh-CN"/>
              <a:t>SSE</a:t>
            </a:r>
            <a:endParaRPr lang="zh-CN" altLang="en-US"/>
          </a:p>
        </p:txBody>
      </p:sp>
      <p:sp>
        <p:nvSpPr>
          <p:cNvPr id="3" name="内容占位符 2">
            <a:extLst>
              <a:ext uri="{FF2B5EF4-FFF2-40B4-BE49-F238E27FC236}">
                <a16:creationId xmlns:a16="http://schemas.microsoft.com/office/drawing/2014/main" id="{70456648-81BD-4F2C-BEB5-EC852863AB94}"/>
              </a:ext>
            </a:extLst>
          </p:cNvPr>
          <p:cNvSpPr>
            <a:spLocks noGrp="1"/>
          </p:cNvSpPr>
          <p:nvPr>
            <p:ph idx="1"/>
          </p:nvPr>
        </p:nvSpPr>
        <p:spPr/>
        <p:txBody>
          <a:bodyPr>
            <a:normAutofit/>
          </a:bodyPr>
          <a:lstStyle/>
          <a:p>
            <a:pPr marL="0" indent="0">
              <a:buNone/>
            </a:pPr>
            <a:r>
              <a:rPr lang="en-US" altLang="zh-CN" sz="2400">
                <a:latin typeface="SimSun" panose="02010600030101010101" pitchFamily="2" charset="-122"/>
                <a:ea typeface="SimSun" panose="02010600030101010101" pitchFamily="2" charset="-122"/>
              </a:rPr>
              <a:t>Server-sent Event </a:t>
            </a:r>
            <a:r>
              <a:rPr lang="zh-CN" altLang="en-US" sz="2400">
                <a:latin typeface="SimSun" panose="02010600030101010101" pitchFamily="2" charset="-122"/>
                <a:ea typeface="SimSun" panose="02010600030101010101" pitchFamily="2" charset="-122"/>
              </a:rPr>
              <a:t>服务端推送事件</a:t>
            </a:r>
            <a:endParaRPr lang="en-US" altLang="zh-CN" sz="2400">
              <a:latin typeface="SimSun" panose="02010600030101010101" pitchFamily="2" charset="-122"/>
              <a:ea typeface="SimSun" panose="02010600030101010101" pitchFamily="2" charset="-122"/>
            </a:endParaRPr>
          </a:p>
          <a:p>
            <a:pPr marL="0" indent="0">
              <a:buNone/>
            </a:pPr>
            <a:r>
              <a:rPr lang="zh-CN" altLang="en-US" sz="2400">
                <a:latin typeface="SimSun" panose="02010600030101010101" pitchFamily="2" charset="-122"/>
                <a:ea typeface="SimSun" panose="02010600030101010101" pitchFamily="2" charset="-122"/>
              </a:rPr>
              <a:t>它与长轮询机制类似，区别是每个连接不只是发送一个消息。客户端发送一个请求，服务端保持这个连接直到有新消息发送回客户端，仍然保持着连接，这样连接就可以再次发送消息，由服务器单向发送给客户端。</a:t>
            </a:r>
            <a:endParaRPr lang="en-US" altLang="zh-CN" sz="2400">
              <a:latin typeface="SimSun" panose="02010600030101010101" pitchFamily="2" charset="-122"/>
              <a:ea typeface="SimSun" panose="02010600030101010101" pitchFamily="2" charset="-122"/>
            </a:endParaRPr>
          </a:p>
          <a:p>
            <a:pPr marL="0" indent="0">
              <a:buNone/>
            </a:pPr>
            <a:endParaRPr lang="en-US" altLang="zh-CN">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0239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AB5CA-6D44-0748-A9D2-3D35693696B1}"/>
              </a:ext>
            </a:extLst>
          </p:cNvPr>
          <p:cNvSpPr>
            <a:spLocks noGrp="1"/>
          </p:cNvSpPr>
          <p:nvPr>
            <p:ph type="title"/>
          </p:nvPr>
        </p:nvSpPr>
        <p:spPr/>
        <p:txBody>
          <a:bodyPr/>
          <a:lstStyle/>
          <a:p>
            <a:r>
              <a:rPr kumimoji="1" lang="en-US" altLang="zh-CN"/>
              <a:t>Websocket</a:t>
            </a:r>
            <a:r>
              <a:rPr kumimoji="1" lang="zh-CN" altLang="en-US"/>
              <a:t>协议？</a:t>
            </a:r>
          </a:p>
        </p:txBody>
      </p:sp>
      <p:grpSp>
        <p:nvGrpSpPr>
          <p:cNvPr id="30" name="组合 29">
            <a:extLst>
              <a:ext uri="{FF2B5EF4-FFF2-40B4-BE49-F238E27FC236}">
                <a16:creationId xmlns:a16="http://schemas.microsoft.com/office/drawing/2014/main" id="{F83DDDEB-5A45-1740-91EA-D16CD2FBEDF7}"/>
              </a:ext>
            </a:extLst>
          </p:cNvPr>
          <p:cNvGrpSpPr/>
          <p:nvPr/>
        </p:nvGrpSpPr>
        <p:grpSpPr>
          <a:xfrm>
            <a:off x="6002787" y="2336799"/>
            <a:ext cx="5412839" cy="2549797"/>
            <a:chOff x="4879477" y="2967073"/>
            <a:chExt cx="5412839" cy="2549797"/>
          </a:xfrm>
        </p:grpSpPr>
        <p:grpSp>
          <p:nvGrpSpPr>
            <p:cNvPr id="16" name="组合 15">
              <a:extLst>
                <a:ext uri="{FF2B5EF4-FFF2-40B4-BE49-F238E27FC236}">
                  <a16:creationId xmlns:a16="http://schemas.microsoft.com/office/drawing/2014/main" id="{01FC60AB-AC5D-E347-B475-D98A4AC6588E}"/>
                </a:ext>
              </a:extLst>
            </p:cNvPr>
            <p:cNvGrpSpPr/>
            <p:nvPr/>
          </p:nvGrpSpPr>
          <p:grpSpPr>
            <a:xfrm>
              <a:off x="6709144" y="2967073"/>
              <a:ext cx="3583172" cy="2549797"/>
              <a:chOff x="6709144" y="2967073"/>
              <a:chExt cx="3583172" cy="2549797"/>
            </a:xfrm>
          </p:grpSpPr>
          <p:sp>
            <p:nvSpPr>
              <p:cNvPr id="4" name="矩形 3">
                <a:extLst>
                  <a:ext uri="{FF2B5EF4-FFF2-40B4-BE49-F238E27FC236}">
                    <a16:creationId xmlns:a16="http://schemas.microsoft.com/office/drawing/2014/main" id="{FAA4DA00-09C6-A74C-A1EA-AF6CB6F31441}"/>
                  </a:ext>
                </a:extLst>
              </p:cNvPr>
              <p:cNvSpPr/>
              <p:nvPr/>
            </p:nvSpPr>
            <p:spPr>
              <a:xfrm>
                <a:off x="6709144" y="4879519"/>
                <a:ext cx="3583172" cy="637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E1686785-CDF5-0548-8989-C5DC06813E16}"/>
                  </a:ext>
                </a:extLst>
              </p:cNvPr>
              <p:cNvSpPr/>
              <p:nvPr/>
            </p:nvSpPr>
            <p:spPr>
              <a:xfrm>
                <a:off x="6709144" y="4242168"/>
                <a:ext cx="3583172" cy="637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1244BFE4-C1B8-224E-AF54-D8B5942BC783}"/>
                  </a:ext>
                </a:extLst>
              </p:cNvPr>
              <p:cNvSpPr/>
              <p:nvPr/>
            </p:nvSpPr>
            <p:spPr>
              <a:xfrm>
                <a:off x="6709144" y="3615070"/>
                <a:ext cx="3583172" cy="6373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zh-CN" altLang="en-US"/>
              </a:p>
            </p:txBody>
          </p:sp>
          <p:grpSp>
            <p:nvGrpSpPr>
              <p:cNvPr id="15" name="组合 14">
                <a:extLst>
                  <a:ext uri="{FF2B5EF4-FFF2-40B4-BE49-F238E27FC236}">
                    <a16:creationId xmlns:a16="http://schemas.microsoft.com/office/drawing/2014/main" id="{14D618AD-D5AB-8E49-8FEF-D48ADC99CBBB}"/>
                  </a:ext>
                </a:extLst>
              </p:cNvPr>
              <p:cNvGrpSpPr/>
              <p:nvPr/>
            </p:nvGrpSpPr>
            <p:grpSpPr>
              <a:xfrm>
                <a:off x="6709144" y="2967073"/>
                <a:ext cx="3583172" cy="637351"/>
                <a:chOff x="6709144" y="3104666"/>
                <a:chExt cx="2360428" cy="499758"/>
              </a:xfrm>
            </p:grpSpPr>
            <p:grpSp>
              <p:nvGrpSpPr>
                <p:cNvPr id="11" name="组合 10">
                  <a:extLst>
                    <a:ext uri="{FF2B5EF4-FFF2-40B4-BE49-F238E27FC236}">
                      <a16:creationId xmlns:a16="http://schemas.microsoft.com/office/drawing/2014/main" id="{AC222B8D-F78C-7F49-9880-751F36FEF6CB}"/>
                    </a:ext>
                  </a:extLst>
                </p:cNvPr>
                <p:cNvGrpSpPr/>
                <p:nvPr/>
              </p:nvGrpSpPr>
              <p:grpSpPr>
                <a:xfrm>
                  <a:off x="6709144" y="3104666"/>
                  <a:ext cx="1339703" cy="499758"/>
                  <a:chOff x="6624082" y="2590671"/>
                  <a:chExt cx="1573620" cy="499758"/>
                </a:xfrm>
              </p:grpSpPr>
              <p:sp>
                <p:nvSpPr>
                  <p:cNvPr id="9" name="矩形 8">
                    <a:extLst>
                      <a:ext uri="{FF2B5EF4-FFF2-40B4-BE49-F238E27FC236}">
                        <a16:creationId xmlns:a16="http://schemas.microsoft.com/office/drawing/2014/main" id="{7A909459-A87B-2C4F-986C-0A874049DC10}"/>
                      </a:ext>
                    </a:extLst>
                  </p:cNvPr>
                  <p:cNvSpPr/>
                  <p:nvPr/>
                </p:nvSpPr>
                <p:spPr>
                  <a:xfrm>
                    <a:off x="6624082" y="2590671"/>
                    <a:ext cx="1095154" cy="49973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HTTP</a:t>
                    </a:r>
                    <a:endParaRPr kumimoji="1" lang="zh-CN" altLang="en-US"/>
                  </a:p>
                </p:txBody>
              </p:sp>
              <p:sp>
                <p:nvSpPr>
                  <p:cNvPr id="10" name="矩形 9">
                    <a:extLst>
                      <a:ext uri="{FF2B5EF4-FFF2-40B4-BE49-F238E27FC236}">
                        <a16:creationId xmlns:a16="http://schemas.microsoft.com/office/drawing/2014/main" id="{AD019C07-B716-CC45-A894-554D293146F9}"/>
                      </a:ext>
                    </a:extLst>
                  </p:cNvPr>
                  <p:cNvSpPr/>
                  <p:nvPr/>
                </p:nvSpPr>
                <p:spPr>
                  <a:xfrm>
                    <a:off x="7581013" y="2883093"/>
                    <a:ext cx="616689" cy="207336"/>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合 13">
                  <a:extLst>
                    <a:ext uri="{FF2B5EF4-FFF2-40B4-BE49-F238E27FC236}">
                      <a16:creationId xmlns:a16="http://schemas.microsoft.com/office/drawing/2014/main" id="{9D7C1C90-1ABD-E640-845A-4F60C91CF71F}"/>
                    </a:ext>
                  </a:extLst>
                </p:cNvPr>
                <p:cNvGrpSpPr/>
                <p:nvPr/>
              </p:nvGrpSpPr>
              <p:grpSpPr>
                <a:xfrm>
                  <a:off x="7641504" y="3104666"/>
                  <a:ext cx="1428068" cy="499730"/>
                  <a:chOff x="7641504" y="3104666"/>
                  <a:chExt cx="1428068" cy="499730"/>
                </a:xfrm>
                <a:solidFill>
                  <a:schemeClr val="accent5">
                    <a:lumMod val="20000"/>
                    <a:lumOff val="80000"/>
                  </a:schemeClr>
                </a:solidFill>
              </p:grpSpPr>
              <p:sp>
                <p:nvSpPr>
                  <p:cNvPr id="13" name="矩形 12">
                    <a:extLst>
                      <a:ext uri="{FF2B5EF4-FFF2-40B4-BE49-F238E27FC236}">
                        <a16:creationId xmlns:a16="http://schemas.microsoft.com/office/drawing/2014/main" id="{19A2AED7-209D-FC45-908F-ECE9CB21E6F0}"/>
                      </a:ext>
                    </a:extLst>
                  </p:cNvPr>
                  <p:cNvSpPr/>
                  <p:nvPr/>
                </p:nvSpPr>
                <p:spPr>
                  <a:xfrm>
                    <a:off x="7641504" y="3104666"/>
                    <a:ext cx="641259" cy="292422"/>
                  </a:xfrm>
                  <a:prstGeom prst="rect">
                    <a:avLst/>
                  </a:prstGeom>
                  <a:grp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AE2DA154-2A4B-CA45-99B4-E1B4D503058E}"/>
                      </a:ext>
                    </a:extLst>
                  </p:cNvPr>
                  <p:cNvSpPr/>
                  <p:nvPr/>
                </p:nvSpPr>
                <p:spPr>
                  <a:xfrm>
                    <a:off x="8048847" y="3104666"/>
                    <a:ext cx="1020725" cy="499730"/>
                  </a:xfrm>
                  <a:prstGeom prst="rect">
                    <a:avLst/>
                  </a:prstGeom>
                  <a:grp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Websocket</a:t>
                    </a:r>
                    <a:endParaRPr kumimoji="1" lang="zh-CN" altLang="en-US"/>
                  </a:p>
                </p:txBody>
              </p:sp>
            </p:grpSp>
          </p:grpSp>
        </p:grpSp>
        <p:sp>
          <p:nvSpPr>
            <p:cNvPr id="17" name="文本框 16">
              <a:extLst>
                <a:ext uri="{FF2B5EF4-FFF2-40B4-BE49-F238E27FC236}">
                  <a16:creationId xmlns:a16="http://schemas.microsoft.com/office/drawing/2014/main" id="{4B35F9A9-FBD4-C749-AF91-18275BA5B5A5}"/>
                </a:ext>
              </a:extLst>
            </p:cNvPr>
            <p:cNvSpPr txBox="1"/>
            <p:nvPr/>
          </p:nvSpPr>
          <p:spPr>
            <a:xfrm>
              <a:off x="7581014" y="3817088"/>
              <a:ext cx="1850065" cy="369332"/>
            </a:xfrm>
            <a:prstGeom prst="rect">
              <a:avLst/>
            </a:prstGeom>
            <a:noFill/>
          </p:spPr>
          <p:txBody>
            <a:bodyPr wrap="square" rtlCol="0">
              <a:spAutoFit/>
            </a:bodyPr>
            <a:lstStyle/>
            <a:p>
              <a:r>
                <a:rPr kumimoji="1" lang="en-US" altLang="zh-CN"/>
                <a:t>TCP  ,               UDP</a:t>
              </a:r>
              <a:endParaRPr kumimoji="1" lang="zh-CN" altLang="en-US"/>
            </a:p>
          </p:txBody>
        </p:sp>
        <p:sp>
          <p:nvSpPr>
            <p:cNvPr id="18" name="文本框 17">
              <a:extLst>
                <a:ext uri="{FF2B5EF4-FFF2-40B4-BE49-F238E27FC236}">
                  <a16:creationId xmlns:a16="http://schemas.microsoft.com/office/drawing/2014/main" id="{C8D18724-0C5A-4145-A82A-F18846B4C76B}"/>
                </a:ext>
              </a:extLst>
            </p:cNvPr>
            <p:cNvSpPr txBox="1"/>
            <p:nvPr/>
          </p:nvSpPr>
          <p:spPr>
            <a:xfrm>
              <a:off x="7575697" y="4376177"/>
              <a:ext cx="1951075" cy="369332"/>
            </a:xfrm>
            <a:prstGeom prst="rect">
              <a:avLst/>
            </a:prstGeom>
            <a:noFill/>
          </p:spPr>
          <p:txBody>
            <a:bodyPr wrap="square" rtlCol="0">
              <a:spAutoFit/>
            </a:bodyPr>
            <a:lstStyle/>
            <a:p>
              <a:r>
                <a:rPr kumimoji="1" lang="en-US" altLang="zh-CN"/>
                <a:t>IP  ,                   ICMP</a:t>
              </a:r>
              <a:endParaRPr kumimoji="1" lang="zh-CN" altLang="en-US"/>
            </a:p>
          </p:txBody>
        </p:sp>
        <p:sp>
          <p:nvSpPr>
            <p:cNvPr id="19" name="文本框 18">
              <a:extLst>
                <a:ext uri="{FF2B5EF4-FFF2-40B4-BE49-F238E27FC236}">
                  <a16:creationId xmlns:a16="http://schemas.microsoft.com/office/drawing/2014/main" id="{1EEF44CB-39AB-AE48-8011-FF2845A32A74}"/>
                </a:ext>
              </a:extLst>
            </p:cNvPr>
            <p:cNvSpPr txBox="1"/>
            <p:nvPr/>
          </p:nvSpPr>
          <p:spPr>
            <a:xfrm>
              <a:off x="7575697" y="5003275"/>
              <a:ext cx="1951075" cy="369332"/>
            </a:xfrm>
            <a:prstGeom prst="rect">
              <a:avLst/>
            </a:prstGeom>
            <a:noFill/>
          </p:spPr>
          <p:txBody>
            <a:bodyPr wrap="square" rtlCol="0">
              <a:spAutoFit/>
            </a:bodyPr>
            <a:lstStyle/>
            <a:p>
              <a:r>
                <a:rPr kumimoji="1" lang="en-US" altLang="zh-CN"/>
                <a:t>ARP  ,             RARP</a:t>
              </a:r>
              <a:endParaRPr kumimoji="1" lang="zh-CN" altLang="en-US"/>
            </a:p>
          </p:txBody>
        </p:sp>
        <p:cxnSp>
          <p:nvCxnSpPr>
            <p:cNvPr id="21" name="直线连接符 20">
              <a:extLst>
                <a:ext uri="{FF2B5EF4-FFF2-40B4-BE49-F238E27FC236}">
                  <a16:creationId xmlns:a16="http://schemas.microsoft.com/office/drawing/2014/main" id="{16A169A2-9E22-B849-B311-9B1F4B81E298}"/>
                </a:ext>
              </a:extLst>
            </p:cNvPr>
            <p:cNvCxnSpPr/>
            <p:nvPr/>
          </p:nvCxnSpPr>
          <p:spPr>
            <a:xfrm>
              <a:off x="4880344" y="2967073"/>
              <a:ext cx="1828800" cy="0"/>
            </a:xfrm>
            <a:prstGeom prst="line">
              <a:avLst/>
            </a:prstGeom>
            <a:ln w="19050">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393FC593-19B4-A046-9320-12740141A09D}"/>
                </a:ext>
              </a:extLst>
            </p:cNvPr>
            <p:cNvCxnSpPr/>
            <p:nvPr/>
          </p:nvCxnSpPr>
          <p:spPr>
            <a:xfrm>
              <a:off x="4879477" y="3604388"/>
              <a:ext cx="1828800" cy="0"/>
            </a:xfrm>
            <a:prstGeom prst="line">
              <a:avLst/>
            </a:prstGeom>
            <a:ln w="19050">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E908758D-75AE-9B44-ABDB-D024CAE6718D}"/>
                </a:ext>
              </a:extLst>
            </p:cNvPr>
            <p:cNvCxnSpPr/>
            <p:nvPr/>
          </p:nvCxnSpPr>
          <p:spPr>
            <a:xfrm>
              <a:off x="4879477" y="4252421"/>
              <a:ext cx="1828800" cy="0"/>
            </a:xfrm>
            <a:prstGeom prst="line">
              <a:avLst/>
            </a:prstGeom>
            <a:ln w="19050">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A18BB20D-678E-764A-88A6-474CC0DDEB97}"/>
                </a:ext>
              </a:extLst>
            </p:cNvPr>
            <p:cNvCxnSpPr/>
            <p:nvPr/>
          </p:nvCxnSpPr>
          <p:spPr>
            <a:xfrm>
              <a:off x="4879477" y="4899959"/>
              <a:ext cx="1828800" cy="0"/>
            </a:xfrm>
            <a:prstGeom prst="line">
              <a:avLst/>
            </a:prstGeom>
            <a:ln w="19050">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2D3CB8C3-2E47-4A4A-8018-9E669B7C58B1}"/>
                </a:ext>
              </a:extLst>
            </p:cNvPr>
            <p:cNvCxnSpPr/>
            <p:nvPr/>
          </p:nvCxnSpPr>
          <p:spPr>
            <a:xfrm>
              <a:off x="4897197" y="5506237"/>
              <a:ext cx="1828800" cy="0"/>
            </a:xfrm>
            <a:prstGeom prst="line">
              <a:avLst/>
            </a:prstGeom>
            <a:ln w="19050">
              <a:solidFill>
                <a:schemeClr val="tx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96D564E-08F8-8544-AE62-19BCF18428AB}"/>
                </a:ext>
              </a:extLst>
            </p:cNvPr>
            <p:cNvSpPr txBox="1"/>
            <p:nvPr/>
          </p:nvSpPr>
          <p:spPr>
            <a:xfrm>
              <a:off x="5348180" y="3121640"/>
              <a:ext cx="1005876" cy="369332"/>
            </a:xfrm>
            <a:prstGeom prst="rect">
              <a:avLst/>
            </a:prstGeom>
            <a:noFill/>
          </p:spPr>
          <p:txBody>
            <a:bodyPr wrap="square" rtlCol="0">
              <a:spAutoFit/>
            </a:bodyPr>
            <a:lstStyle/>
            <a:p>
              <a:r>
                <a:rPr kumimoji="1" lang="zh-CN" altLang="en-US"/>
                <a:t>应用层</a:t>
              </a:r>
            </a:p>
          </p:txBody>
        </p:sp>
        <p:sp>
          <p:nvSpPr>
            <p:cNvPr id="27" name="文本框 26">
              <a:extLst>
                <a:ext uri="{FF2B5EF4-FFF2-40B4-BE49-F238E27FC236}">
                  <a16:creationId xmlns:a16="http://schemas.microsoft.com/office/drawing/2014/main" id="{E842D061-4250-DC47-B5A1-ACC2540F915A}"/>
                </a:ext>
              </a:extLst>
            </p:cNvPr>
            <p:cNvSpPr txBox="1"/>
            <p:nvPr/>
          </p:nvSpPr>
          <p:spPr>
            <a:xfrm>
              <a:off x="5362351" y="3752515"/>
              <a:ext cx="1005876" cy="646331"/>
            </a:xfrm>
            <a:prstGeom prst="rect">
              <a:avLst/>
            </a:prstGeom>
            <a:noFill/>
          </p:spPr>
          <p:txBody>
            <a:bodyPr wrap="square" rtlCol="0">
              <a:spAutoFit/>
            </a:bodyPr>
            <a:lstStyle/>
            <a:p>
              <a:r>
                <a:rPr kumimoji="1" lang="zh-CN" altLang="en-US"/>
                <a:t>传输层</a:t>
              </a:r>
            </a:p>
          </p:txBody>
        </p:sp>
        <p:sp>
          <p:nvSpPr>
            <p:cNvPr id="28" name="文本框 27">
              <a:extLst>
                <a:ext uri="{FF2B5EF4-FFF2-40B4-BE49-F238E27FC236}">
                  <a16:creationId xmlns:a16="http://schemas.microsoft.com/office/drawing/2014/main" id="{C7D6A4A7-6EF6-E841-B02A-86F738FF3075}"/>
                </a:ext>
              </a:extLst>
            </p:cNvPr>
            <p:cNvSpPr txBox="1"/>
            <p:nvPr/>
          </p:nvSpPr>
          <p:spPr>
            <a:xfrm>
              <a:off x="5348180" y="4401146"/>
              <a:ext cx="1005876" cy="646331"/>
            </a:xfrm>
            <a:prstGeom prst="rect">
              <a:avLst/>
            </a:prstGeom>
            <a:noFill/>
          </p:spPr>
          <p:txBody>
            <a:bodyPr wrap="square" rtlCol="0">
              <a:spAutoFit/>
            </a:bodyPr>
            <a:lstStyle/>
            <a:p>
              <a:r>
                <a:rPr kumimoji="1" lang="zh-CN" altLang="en-US"/>
                <a:t>网络层</a:t>
              </a:r>
            </a:p>
          </p:txBody>
        </p:sp>
        <p:sp>
          <p:nvSpPr>
            <p:cNvPr id="29" name="文本框 28">
              <a:extLst>
                <a:ext uri="{FF2B5EF4-FFF2-40B4-BE49-F238E27FC236}">
                  <a16:creationId xmlns:a16="http://schemas.microsoft.com/office/drawing/2014/main" id="{A2227FC4-95E6-D246-A034-F5F084B7A1D7}"/>
                </a:ext>
              </a:extLst>
            </p:cNvPr>
            <p:cNvSpPr txBox="1"/>
            <p:nvPr/>
          </p:nvSpPr>
          <p:spPr>
            <a:xfrm>
              <a:off x="5131548" y="5003275"/>
              <a:ext cx="1360097" cy="369332"/>
            </a:xfrm>
            <a:prstGeom prst="rect">
              <a:avLst/>
            </a:prstGeom>
            <a:noFill/>
          </p:spPr>
          <p:txBody>
            <a:bodyPr wrap="square" rtlCol="0">
              <a:spAutoFit/>
            </a:bodyPr>
            <a:lstStyle/>
            <a:p>
              <a:r>
                <a:rPr kumimoji="1" lang="zh-CN" altLang="en-US"/>
                <a:t>数据链路层</a:t>
              </a:r>
            </a:p>
          </p:txBody>
        </p:sp>
      </p:grpSp>
      <p:sp>
        <p:nvSpPr>
          <p:cNvPr id="31" name="文本框 30">
            <a:extLst>
              <a:ext uri="{FF2B5EF4-FFF2-40B4-BE49-F238E27FC236}">
                <a16:creationId xmlns:a16="http://schemas.microsoft.com/office/drawing/2014/main" id="{71866BC1-1EAF-6648-AD60-158DFE47C15A}"/>
              </a:ext>
            </a:extLst>
          </p:cNvPr>
          <p:cNvSpPr txBox="1"/>
          <p:nvPr/>
        </p:nvSpPr>
        <p:spPr>
          <a:xfrm>
            <a:off x="1201478" y="2052084"/>
            <a:ext cx="4422291" cy="1569660"/>
          </a:xfrm>
          <a:prstGeom prst="rect">
            <a:avLst/>
          </a:prstGeom>
          <a:noFill/>
        </p:spPr>
        <p:txBody>
          <a:bodyPr wrap="square" rtlCol="0">
            <a:spAutoFit/>
          </a:bodyPr>
          <a:lstStyle/>
          <a:p>
            <a:r>
              <a:rPr lang="en-US" altLang="zh-CN" sz="2400" err="1">
                <a:latin typeface="SimSun" panose="02010600030101010101" pitchFamily="2" charset="-122"/>
                <a:ea typeface="SimSun" panose="02010600030101010101" pitchFamily="2" charset="-122"/>
              </a:rPr>
              <a:t>Websocket</a:t>
            </a:r>
            <a:r>
              <a:rPr lang="zh-CN" altLang="en-US" sz="2400">
                <a:latin typeface="SimSun" panose="02010600030101010101" pitchFamily="2" charset="-122"/>
                <a:ea typeface="SimSun" panose="02010600030101010101" pitchFamily="2" charset="-122"/>
              </a:rPr>
              <a:t>是</a:t>
            </a:r>
            <a:r>
              <a:rPr lang="en-US" altLang="zh-CN" sz="2400">
                <a:latin typeface="SimSun" panose="02010600030101010101" pitchFamily="2" charset="-122"/>
                <a:ea typeface="SimSun" panose="02010600030101010101" pitchFamily="2" charset="-122"/>
                <a:cs typeface="Arial" panose="020B0604020202020204" pitchFamily="34" charset="0"/>
              </a:rPr>
              <a:t>HTML5</a:t>
            </a:r>
            <a:r>
              <a:rPr lang="zh-CN" altLang="en-US" sz="2400">
                <a:latin typeface="SimSun" panose="02010600030101010101" pitchFamily="2" charset="-122"/>
                <a:ea typeface="SimSun" panose="02010600030101010101" pitchFamily="2" charset="-122"/>
              </a:rPr>
              <a:t>定义的新协议，与传统的</a:t>
            </a:r>
            <a:r>
              <a:rPr lang="en-US" altLang="zh-CN" sz="2400">
                <a:latin typeface="SimSun" panose="02010600030101010101" pitchFamily="2" charset="-122"/>
                <a:ea typeface="SimSun" panose="02010600030101010101" pitchFamily="2" charset="-122"/>
              </a:rPr>
              <a:t>HTTP</a:t>
            </a:r>
            <a:r>
              <a:rPr lang="zh-CN" altLang="en-US" sz="2400">
                <a:latin typeface="SimSun" panose="02010600030101010101" pitchFamily="2" charset="-122"/>
                <a:ea typeface="SimSun" panose="02010600030101010101" pitchFamily="2" charset="-122"/>
              </a:rPr>
              <a:t>协议不同，该协议可以实现服务器端与客户端之间的</a:t>
            </a:r>
            <a:r>
              <a:rPr lang="zh-CN" altLang="en-US" sz="2400" b="1">
                <a:solidFill>
                  <a:schemeClr val="tx2">
                    <a:lumMod val="75000"/>
                  </a:schemeClr>
                </a:solidFill>
                <a:latin typeface="SimSun" panose="02010600030101010101" pitchFamily="2" charset="-122"/>
                <a:ea typeface="SimSun" panose="02010600030101010101" pitchFamily="2" charset="-122"/>
              </a:rPr>
              <a:t>全双工通信</a:t>
            </a:r>
            <a:r>
              <a:rPr lang="zh-CN" altLang="en-US" sz="2400">
                <a:latin typeface="SimSun" panose="02010600030101010101" pitchFamily="2" charset="-122"/>
                <a:ea typeface="SimSun" panose="02010600030101010101" pitchFamily="2" charset="-122"/>
              </a:rPr>
              <a:t>。</a:t>
            </a:r>
            <a:endParaRPr lang="en-US" altLang="zh-CN" sz="2400">
              <a:latin typeface="SimSun" panose="02010600030101010101" pitchFamily="2" charset="-122"/>
              <a:ea typeface="SimSun" panose="02010600030101010101" pitchFamily="2" charset="-122"/>
            </a:endParaRPr>
          </a:p>
        </p:txBody>
      </p:sp>
      <p:sp>
        <p:nvSpPr>
          <p:cNvPr id="32" name="文本框 31">
            <a:extLst>
              <a:ext uri="{FF2B5EF4-FFF2-40B4-BE49-F238E27FC236}">
                <a16:creationId xmlns:a16="http://schemas.microsoft.com/office/drawing/2014/main" id="{DC7A7DB0-3EAC-C74E-AFB3-9CE3A0C5E42D}"/>
              </a:ext>
            </a:extLst>
          </p:cNvPr>
          <p:cNvSpPr txBox="1"/>
          <p:nvPr/>
        </p:nvSpPr>
        <p:spPr>
          <a:xfrm>
            <a:off x="1201478" y="4528645"/>
            <a:ext cx="4210493" cy="923330"/>
          </a:xfrm>
          <a:prstGeom prst="rect">
            <a:avLst/>
          </a:prstGeom>
          <a:noFill/>
        </p:spPr>
        <p:txBody>
          <a:bodyPr wrap="square" rtlCol="0">
            <a:spAutoFit/>
          </a:bodyPr>
          <a:lstStyle/>
          <a:p>
            <a:r>
              <a:rPr kumimoji="1" lang="zh-CN" altLang="en-US"/>
              <a:t>这意味着一旦客户端与服务器端之间创建好连接，那么双方可以随时随地的向对方发送消息，接受消息。</a:t>
            </a:r>
          </a:p>
        </p:txBody>
      </p:sp>
    </p:spTree>
    <p:extLst>
      <p:ext uri="{BB962C8B-B14F-4D97-AF65-F5344CB8AC3E}">
        <p14:creationId xmlns:p14="http://schemas.microsoft.com/office/powerpoint/2010/main" val="297889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5194D-3C2B-46ED-A900-51B437108EC3}"/>
              </a:ext>
            </a:extLst>
          </p:cNvPr>
          <p:cNvSpPr>
            <a:spLocks noGrp="1"/>
          </p:cNvSpPr>
          <p:nvPr>
            <p:ph type="title"/>
          </p:nvPr>
        </p:nvSpPr>
        <p:spPr/>
        <p:txBody>
          <a:bodyPr/>
          <a:lstStyle/>
          <a:p>
            <a:r>
              <a:rPr lang="zh-CN" altLang="en-US"/>
              <a:t>协议概览</a:t>
            </a:r>
          </a:p>
        </p:txBody>
      </p:sp>
      <p:pic>
        <p:nvPicPr>
          <p:cNvPr id="14" name="图片 13">
            <a:extLst>
              <a:ext uri="{FF2B5EF4-FFF2-40B4-BE49-F238E27FC236}">
                <a16:creationId xmlns:a16="http://schemas.microsoft.com/office/drawing/2014/main" id="{96C5993B-15A4-2040-9857-9C39BB3F6689}"/>
              </a:ext>
            </a:extLst>
          </p:cNvPr>
          <p:cNvPicPr>
            <a:picLocks noChangeAspect="1"/>
          </p:cNvPicPr>
          <p:nvPr/>
        </p:nvPicPr>
        <p:blipFill>
          <a:blip r:embed="rId3"/>
          <a:stretch>
            <a:fillRect/>
          </a:stretch>
        </p:blipFill>
        <p:spPr>
          <a:xfrm>
            <a:off x="1289957" y="1387919"/>
            <a:ext cx="9612086" cy="5222696"/>
          </a:xfrm>
          <a:prstGeom prst="rect">
            <a:avLst/>
          </a:prstGeom>
        </p:spPr>
      </p:pic>
    </p:spTree>
    <p:extLst>
      <p:ext uri="{BB962C8B-B14F-4D97-AF65-F5344CB8AC3E}">
        <p14:creationId xmlns:p14="http://schemas.microsoft.com/office/powerpoint/2010/main" val="329395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34DE5-FBFA-D249-B11D-353413B4AC84}"/>
              </a:ext>
            </a:extLst>
          </p:cNvPr>
          <p:cNvSpPr>
            <a:spLocks noGrp="1"/>
          </p:cNvSpPr>
          <p:nvPr>
            <p:ph type="title"/>
          </p:nvPr>
        </p:nvSpPr>
        <p:spPr/>
        <p:txBody>
          <a:bodyPr/>
          <a:lstStyle/>
          <a:p>
            <a:r>
              <a:rPr kumimoji="1" lang="en-US" altLang="zh-CN"/>
              <a:t>Websocket URIs</a:t>
            </a:r>
            <a:endParaRPr kumimoji="1" lang="zh-CN" altLang="en-US"/>
          </a:p>
        </p:txBody>
      </p:sp>
      <p:sp>
        <p:nvSpPr>
          <p:cNvPr id="3" name="内容占位符 2">
            <a:extLst>
              <a:ext uri="{FF2B5EF4-FFF2-40B4-BE49-F238E27FC236}">
                <a16:creationId xmlns:a16="http://schemas.microsoft.com/office/drawing/2014/main" id="{D6BB4008-266F-1345-AB22-A0D9D88B0EEE}"/>
              </a:ext>
            </a:extLst>
          </p:cNvPr>
          <p:cNvSpPr>
            <a:spLocks noGrp="1"/>
          </p:cNvSpPr>
          <p:nvPr>
            <p:ph idx="1"/>
          </p:nvPr>
        </p:nvSpPr>
        <p:spPr/>
        <p:txBody>
          <a:bodyPr>
            <a:normAutofit/>
          </a:bodyPr>
          <a:lstStyle/>
          <a:p>
            <a:pPr marL="0" indent="0">
              <a:buNone/>
            </a:pPr>
            <a:r>
              <a:rPr kumimoji="1" lang="zh-CN" altLang="en-US" sz="2400">
                <a:latin typeface="SimSun" panose="02010600030101010101" pitchFamily="2" charset="-122"/>
                <a:ea typeface="SimSun" panose="02010600030101010101" pitchFamily="2" charset="-122"/>
              </a:rPr>
              <a:t>这里有两种协议方案：</a:t>
            </a:r>
            <a:endParaRPr kumimoji="1" lang="en-US" altLang="zh-CN" sz="2400">
              <a:latin typeface="SimSun" panose="02010600030101010101" pitchFamily="2" charset="-122"/>
              <a:ea typeface="SimSun" panose="02010600030101010101" pitchFamily="2" charset="-122"/>
            </a:endParaRPr>
          </a:p>
          <a:p>
            <a:pPr marL="0" indent="0">
              <a:buNone/>
            </a:pPr>
            <a:endParaRPr kumimoji="1" lang="en-US" altLang="zh-CN" sz="2400">
              <a:latin typeface="SimSun" panose="02010600030101010101" pitchFamily="2" charset="-122"/>
              <a:ea typeface="SimSun" panose="02010600030101010101" pitchFamily="2" charset="-122"/>
              <a:cs typeface="Consolas" panose="020B0609020204030204" pitchFamily="49" charset="0"/>
            </a:endParaRPr>
          </a:p>
          <a:p>
            <a:pPr marL="0" indent="0">
              <a:buNone/>
            </a:pPr>
            <a:endParaRPr kumimoji="1" lang="en-US" altLang="zh-CN" sz="2400">
              <a:latin typeface="SimSun" panose="02010600030101010101" pitchFamily="2" charset="-122"/>
              <a:ea typeface="SimSun" panose="02010600030101010101" pitchFamily="2" charset="-122"/>
              <a:cs typeface="Consolas" panose="020B0609020204030204" pitchFamily="49" charset="0"/>
            </a:endParaRPr>
          </a:p>
          <a:p>
            <a:pPr marL="0" indent="0">
              <a:buNone/>
            </a:pPr>
            <a:r>
              <a:rPr kumimoji="1" lang="zh-CN" altLang="en-US" sz="2400">
                <a:latin typeface="SimSun" panose="02010600030101010101" pitchFamily="2" charset="-122"/>
                <a:ea typeface="SimSun" panose="02010600030101010101" pitchFamily="2" charset="-122"/>
                <a:cs typeface="Consolas" panose="020B0609020204030204" pitchFamily="49" charset="0"/>
              </a:rPr>
              <a:t>端口字段是可选的：默认</a:t>
            </a:r>
            <a:r>
              <a:rPr kumimoji="1" lang="en-US" altLang="zh-CN" sz="2400">
                <a:latin typeface="SimSun" panose="02010600030101010101" pitchFamily="2" charset="-122"/>
                <a:ea typeface="SimSun" panose="02010600030101010101" pitchFamily="2" charset="-122"/>
                <a:cs typeface="Consolas" panose="020B0609020204030204" pitchFamily="49" charset="0"/>
              </a:rPr>
              <a:t>ws</a:t>
            </a:r>
            <a:r>
              <a:rPr kumimoji="1" lang="zh-CN" altLang="en-US" sz="2400">
                <a:latin typeface="SimSun" panose="02010600030101010101" pitchFamily="2" charset="-122"/>
                <a:ea typeface="SimSun" panose="02010600030101010101" pitchFamily="2" charset="-122"/>
                <a:cs typeface="Consolas" panose="020B0609020204030204" pitchFamily="49" charset="0"/>
              </a:rPr>
              <a:t>端口是</a:t>
            </a:r>
            <a:r>
              <a:rPr kumimoji="1" lang="en-US" altLang="zh-CN" sz="2400">
                <a:latin typeface="SimSun" panose="02010600030101010101" pitchFamily="2" charset="-122"/>
                <a:ea typeface="SimSun" panose="02010600030101010101" pitchFamily="2" charset="-122"/>
                <a:cs typeface="Consolas" panose="020B0609020204030204" pitchFamily="49" charset="0"/>
              </a:rPr>
              <a:t>80</a:t>
            </a:r>
            <a:r>
              <a:rPr kumimoji="1" lang="zh-CN" altLang="en-US" sz="2400">
                <a:latin typeface="SimSun" panose="02010600030101010101" pitchFamily="2" charset="-122"/>
                <a:ea typeface="SimSun" panose="02010600030101010101" pitchFamily="2" charset="-122"/>
                <a:cs typeface="Consolas" panose="020B0609020204030204" pitchFamily="49" charset="0"/>
              </a:rPr>
              <a:t>，默认</a:t>
            </a:r>
            <a:r>
              <a:rPr kumimoji="1" lang="en-US" altLang="zh-CN" sz="2400">
                <a:latin typeface="SimSun" panose="02010600030101010101" pitchFamily="2" charset="-122"/>
                <a:ea typeface="SimSun" panose="02010600030101010101" pitchFamily="2" charset="-122"/>
                <a:cs typeface="Consolas" panose="020B0609020204030204" pitchFamily="49" charset="0"/>
              </a:rPr>
              <a:t>wss</a:t>
            </a:r>
            <a:r>
              <a:rPr kumimoji="1" lang="zh-CN" altLang="en-US" sz="2400">
                <a:latin typeface="SimSun" panose="02010600030101010101" pitchFamily="2" charset="-122"/>
                <a:ea typeface="SimSun" panose="02010600030101010101" pitchFamily="2" charset="-122"/>
                <a:cs typeface="Consolas" panose="020B0609020204030204" pitchFamily="49" charset="0"/>
              </a:rPr>
              <a:t>端口是</a:t>
            </a:r>
            <a:r>
              <a:rPr kumimoji="1" lang="en-US" altLang="zh-CN" sz="2400">
                <a:latin typeface="SimSun" panose="02010600030101010101" pitchFamily="2" charset="-122"/>
                <a:ea typeface="SimSun" panose="02010600030101010101" pitchFamily="2" charset="-122"/>
                <a:cs typeface="Consolas" panose="020B0609020204030204" pitchFamily="49" charset="0"/>
              </a:rPr>
              <a:t>443.</a:t>
            </a:r>
          </a:p>
          <a:p>
            <a:pPr marL="0" indent="0">
              <a:buNone/>
            </a:pPr>
            <a:endParaRPr kumimoji="1" lang="en-US" altLang="zh-CN" sz="2400">
              <a:latin typeface="SimSun" panose="02010600030101010101" pitchFamily="2" charset="-122"/>
              <a:ea typeface="SimSun" panose="02010600030101010101" pitchFamily="2" charset="-122"/>
              <a:cs typeface="Consolas" panose="020B0609020204030204" pitchFamily="49" charset="0"/>
            </a:endParaRPr>
          </a:p>
          <a:p>
            <a:pPr marL="0" indent="0">
              <a:buNone/>
            </a:pPr>
            <a:r>
              <a:rPr kumimoji="1" lang="zh-CN" altLang="en-US" sz="2400">
                <a:latin typeface="SimSun" panose="02010600030101010101" pitchFamily="2" charset="-122"/>
                <a:ea typeface="SimSun" panose="02010600030101010101" pitchFamily="2" charset="-122"/>
                <a:cs typeface="Consolas" panose="020B0609020204030204" pitchFamily="49" charset="0"/>
              </a:rPr>
              <a:t>资源名部分：</a:t>
            </a:r>
            <a:endParaRPr kumimoji="1" lang="en-US" altLang="zh-CN" sz="2400">
              <a:latin typeface="SimSun" panose="02010600030101010101" pitchFamily="2" charset="-122"/>
              <a:ea typeface="SimSun" panose="02010600030101010101" pitchFamily="2" charset="-122"/>
              <a:cs typeface="Consolas" panose="020B0609020204030204" pitchFamily="49" charset="0"/>
            </a:endParaRPr>
          </a:p>
          <a:p>
            <a:r>
              <a:rPr kumimoji="1" lang="en-US" altLang="zh-CN" sz="2000">
                <a:latin typeface="SimSun" panose="02010600030101010101" pitchFamily="2" charset="-122"/>
                <a:ea typeface="SimSun" panose="02010600030101010101" pitchFamily="2" charset="-122"/>
                <a:cs typeface="Consolas" panose="020B0609020204030204" pitchFamily="49" charset="0"/>
              </a:rPr>
              <a:t>“/”</a:t>
            </a:r>
            <a:r>
              <a:rPr kumimoji="1" lang="zh-CN" altLang="en-US" sz="2000">
                <a:latin typeface="SimSun" panose="02010600030101010101" pitchFamily="2" charset="-122"/>
                <a:ea typeface="SimSun" panose="02010600030101010101" pitchFamily="2" charset="-122"/>
                <a:cs typeface="Consolas" panose="020B0609020204030204" pitchFamily="49" charset="0"/>
              </a:rPr>
              <a:t>表示路径（</a:t>
            </a:r>
            <a:r>
              <a:rPr kumimoji="1" lang="en-US" altLang="zh-CN" sz="2000">
                <a:latin typeface="SimSun" panose="02010600030101010101" pitchFamily="2" charset="-122"/>
                <a:ea typeface="SimSun" panose="02010600030101010101" pitchFamily="2" charset="-122"/>
                <a:cs typeface="Consolas" panose="020B0609020204030204" pitchFamily="49" charset="0"/>
              </a:rPr>
              <a:t>path)</a:t>
            </a:r>
            <a:r>
              <a:rPr kumimoji="1" lang="zh-CN" altLang="en-US" sz="2000">
                <a:latin typeface="SimSun" panose="02010600030101010101" pitchFamily="2" charset="-122"/>
                <a:ea typeface="SimSun" panose="02010600030101010101" pitchFamily="2" charset="-122"/>
                <a:cs typeface="Consolas" panose="020B0609020204030204" pitchFamily="49" charset="0"/>
              </a:rPr>
              <a:t>部分为空</a:t>
            </a:r>
            <a:endParaRPr kumimoji="1" lang="en-US" altLang="zh-CN" sz="2000">
              <a:latin typeface="SimSun" panose="02010600030101010101" pitchFamily="2" charset="-122"/>
              <a:ea typeface="SimSun" panose="02010600030101010101" pitchFamily="2" charset="-122"/>
              <a:cs typeface="Consolas" panose="020B0609020204030204" pitchFamily="49" charset="0"/>
            </a:endParaRPr>
          </a:p>
          <a:p>
            <a:r>
              <a:rPr kumimoji="1" lang="zh-CN" altLang="en-US" sz="2000">
                <a:latin typeface="SimSun" panose="02010600030101010101" pitchFamily="2" charset="-122"/>
                <a:ea typeface="SimSun" panose="02010600030101010101" pitchFamily="2" charset="-122"/>
                <a:cs typeface="Consolas" panose="020B0609020204030204" pitchFamily="49" charset="0"/>
              </a:rPr>
              <a:t>路径（</a:t>
            </a:r>
            <a:r>
              <a:rPr kumimoji="1" lang="en-US" altLang="zh-CN" sz="2000">
                <a:latin typeface="SimSun" panose="02010600030101010101" pitchFamily="2" charset="-122"/>
                <a:ea typeface="SimSun" panose="02010600030101010101" pitchFamily="2" charset="-122"/>
                <a:cs typeface="Consolas" panose="020B0609020204030204" pitchFamily="49" charset="0"/>
              </a:rPr>
              <a:t>path</a:t>
            </a:r>
            <a:r>
              <a:rPr kumimoji="1" lang="zh-CN" altLang="en-US" sz="2000">
                <a:latin typeface="SimSun" panose="02010600030101010101" pitchFamily="2" charset="-122"/>
                <a:ea typeface="SimSun" panose="02010600030101010101" pitchFamily="2" charset="-122"/>
                <a:cs typeface="Consolas" panose="020B0609020204030204" pitchFamily="49" charset="0"/>
              </a:rPr>
              <a:t>）字段</a:t>
            </a:r>
            <a:endParaRPr kumimoji="1" lang="en-US" altLang="zh-CN" sz="2000">
              <a:latin typeface="SimSun" panose="02010600030101010101" pitchFamily="2" charset="-122"/>
              <a:ea typeface="SimSun" panose="02010600030101010101" pitchFamily="2" charset="-122"/>
              <a:cs typeface="Consolas" panose="020B0609020204030204" pitchFamily="49" charset="0"/>
            </a:endParaRPr>
          </a:p>
          <a:p>
            <a:r>
              <a:rPr kumimoji="1" lang="zh-CN" altLang="en-US" sz="2000">
                <a:latin typeface="SimSun" panose="02010600030101010101" pitchFamily="2" charset="-122"/>
                <a:ea typeface="SimSun" panose="02010600030101010101" pitchFamily="2" charset="-122"/>
                <a:cs typeface="Consolas" panose="020B0609020204030204" pitchFamily="49" charset="0"/>
              </a:rPr>
              <a:t>“？”表示非空查询参数（</a:t>
            </a:r>
            <a:r>
              <a:rPr kumimoji="1" lang="en-US" altLang="zh-CN" sz="2000">
                <a:latin typeface="SimSun" panose="02010600030101010101" pitchFamily="2" charset="-122"/>
                <a:ea typeface="SimSun" panose="02010600030101010101" pitchFamily="2" charset="-122"/>
                <a:cs typeface="Consolas" panose="020B0609020204030204" pitchFamily="49" charset="0"/>
              </a:rPr>
              <a:t>query</a:t>
            </a:r>
            <a:r>
              <a:rPr kumimoji="1" lang="zh-CN" altLang="en-US" sz="2000">
                <a:latin typeface="SimSun" panose="02010600030101010101" pitchFamily="2" charset="-122"/>
                <a:ea typeface="SimSun" panose="02010600030101010101" pitchFamily="2" charset="-122"/>
                <a:cs typeface="Consolas" panose="020B0609020204030204" pitchFamily="49" charset="0"/>
              </a:rPr>
              <a:t>）</a:t>
            </a:r>
            <a:endParaRPr kumimoji="1" lang="en-US" altLang="zh-CN" sz="2000">
              <a:latin typeface="SimSun" panose="02010600030101010101" pitchFamily="2" charset="-122"/>
              <a:ea typeface="SimSun" panose="02010600030101010101" pitchFamily="2" charset="-122"/>
              <a:cs typeface="Consolas" panose="020B0609020204030204" pitchFamily="49" charset="0"/>
            </a:endParaRPr>
          </a:p>
          <a:p>
            <a:r>
              <a:rPr kumimoji="1" lang="zh-CN" altLang="en-US" sz="2000">
                <a:latin typeface="SimSun" panose="02010600030101010101" pitchFamily="2" charset="-122"/>
                <a:ea typeface="SimSun" panose="02010600030101010101" pitchFamily="2" charset="-122"/>
                <a:cs typeface="Consolas" panose="020B0609020204030204" pitchFamily="49" charset="0"/>
              </a:rPr>
              <a:t>查询参数（</a:t>
            </a:r>
            <a:r>
              <a:rPr kumimoji="1" lang="en-US" altLang="zh-CN" sz="2000">
                <a:latin typeface="SimSun" panose="02010600030101010101" pitchFamily="2" charset="-122"/>
                <a:ea typeface="SimSun" panose="02010600030101010101" pitchFamily="2" charset="-122"/>
                <a:cs typeface="Consolas" panose="020B0609020204030204" pitchFamily="49" charset="0"/>
              </a:rPr>
              <a:t>query</a:t>
            </a:r>
            <a:r>
              <a:rPr kumimoji="1" lang="zh-CN" altLang="en-US" sz="2000">
                <a:latin typeface="SimSun" panose="02010600030101010101" pitchFamily="2" charset="-122"/>
                <a:ea typeface="SimSun" panose="02010600030101010101" pitchFamily="2" charset="-122"/>
                <a:cs typeface="Consolas" panose="020B0609020204030204" pitchFamily="49" charset="0"/>
              </a:rPr>
              <a:t>）</a:t>
            </a:r>
            <a:endParaRPr kumimoji="1" lang="zh-CN" altLang="en-US" sz="2400">
              <a:latin typeface="SimSun" panose="02010600030101010101" pitchFamily="2" charset="-122"/>
              <a:ea typeface="SimSun" panose="02010600030101010101" pitchFamily="2" charset="-122"/>
              <a:cs typeface="Consolas" panose="020B0609020204030204" pitchFamily="49" charset="0"/>
            </a:endParaRPr>
          </a:p>
        </p:txBody>
      </p:sp>
      <p:pic>
        <p:nvPicPr>
          <p:cNvPr id="4" name="图片 3">
            <a:extLst>
              <a:ext uri="{FF2B5EF4-FFF2-40B4-BE49-F238E27FC236}">
                <a16:creationId xmlns:a16="http://schemas.microsoft.com/office/drawing/2014/main" id="{BCDB3066-9FF3-6C4F-A047-71349BF04A6F}"/>
              </a:ext>
            </a:extLst>
          </p:cNvPr>
          <p:cNvPicPr>
            <a:picLocks noChangeAspect="1"/>
          </p:cNvPicPr>
          <p:nvPr/>
        </p:nvPicPr>
        <p:blipFill>
          <a:blip r:embed="rId3"/>
          <a:stretch>
            <a:fillRect/>
          </a:stretch>
        </p:blipFill>
        <p:spPr>
          <a:xfrm>
            <a:off x="1181100" y="2307771"/>
            <a:ext cx="10172700" cy="762000"/>
          </a:xfrm>
          <a:prstGeom prst="rect">
            <a:avLst/>
          </a:prstGeom>
        </p:spPr>
      </p:pic>
    </p:spTree>
    <p:extLst>
      <p:ext uri="{BB962C8B-B14F-4D97-AF65-F5344CB8AC3E}">
        <p14:creationId xmlns:p14="http://schemas.microsoft.com/office/powerpoint/2010/main" val="1704978478"/>
      </p:ext>
    </p:extLst>
  </p:cSld>
  <p:clrMapOvr>
    <a:masterClrMapping/>
  </p:clrMapOvr>
</p:sld>
</file>

<file path=ppt/theme/theme1.xml><?xml version="1.0" encoding="utf-8"?>
<a:theme xmlns:a="http://schemas.openxmlformats.org/drawingml/2006/main" name="深度">
  <a:themeElements>
    <a:clrScheme name="深度">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深度">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TM04033923[[fn=深度]]</Template>
  <TotalTime>7760</TotalTime>
  <Words>4490</Words>
  <Application>Microsoft Macintosh PowerPoint</Application>
  <PresentationFormat>宽屏</PresentationFormat>
  <Paragraphs>382</Paragraphs>
  <Slides>33</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华文楷体</vt:lpstr>
      <vt:lpstr>SimSun</vt:lpstr>
      <vt:lpstr>SimSun</vt:lpstr>
      <vt:lpstr>Arial</vt:lpstr>
      <vt:lpstr>Corbel</vt:lpstr>
      <vt:lpstr>深度</vt:lpstr>
      <vt:lpstr>Websockets</vt:lpstr>
      <vt:lpstr>背景</vt:lpstr>
      <vt:lpstr>Web即时通信方案</vt:lpstr>
      <vt:lpstr>Ajax短轮询</vt:lpstr>
      <vt:lpstr>Comet（Ajax长轮询）</vt:lpstr>
      <vt:lpstr>SSE</vt:lpstr>
      <vt:lpstr>Websocket协议？</vt:lpstr>
      <vt:lpstr>协议概览</vt:lpstr>
      <vt:lpstr>Websocket URIs</vt:lpstr>
      <vt:lpstr>连接握手</vt:lpstr>
      <vt:lpstr>连接握手</vt:lpstr>
      <vt:lpstr>连接握手</vt:lpstr>
      <vt:lpstr>连接握手</vt:lpstr>
      <vt:lpstr>连接握手</vt:lpstr>
      <vt:lpstr>连接握手</vt:lpstr>
      <vt:lpstr>结束握手</vt:lpstr>
      <vt:lpstr>消息帧</vt:lpstr>
      <vt:lpstr>Opcode</vt:lpstr>
      <vt:lpstr>为什么要分片</vt:lpstr>
      <vt:lpstr>Websocke与HTTP的关系</vt:lpstr>
      <vt:lpstr>Websocket vs HTTP</vt:lpstr>
      <vt:lpstr>客户端 API</vt:lpstr>
      <vt:lpstr>Go服务端实现</vt:lpstr>
      <vt:lpstr>Go服务端实现</vt:lpstr>
      <vt:lpstr>Go服务端实现</vt:lpstr>
      <vt:lpstr>消息形式</vt:lpstr>
      <vt:lpstr>Nginx Proxy</vt:lpstr>
      <vt:lpstr>心跳</vt:lpstr>
      <vt:lpstr>参数传递</vt:lpstr>
      <vt:lpstr>身份验证</vt:lpstr>
      <vt:lpstr>Websocket能不能替代HTTP？</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dc:title>
  <dc:creator>Chen Yarong</dc:creator>
  <cp:lastModifiedBy>Chen Yarong</cp:lastModifiedBy>
  <cp:revision>619</cp:revision>
  <dcterms:created xsi:type="dcterms:W3CDTF">2021-01-10T02:53:05Z</dcterms:created>
  <dcterms:modified xsi:type="dcterms:W3CDTF">2021-04-21T10:29:58Z</dcterms:modified>
</cp:coreProperties>
</file>