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6" r:id="rId5"/>
    <p:sldId id="261" r:id="rId6"/>
    <p:sldId id="268" r:id="rId7"/>
    <p:sldId id="287" r:id="rId8"/>
    <p:sldId id="267" r:id="rId9"/>
    <p:sldId id="260" r:id="rId10"/>
    <p:sldId id="270" r:id="rId11"/>
    <p:sldId id="288" r:id="rId12"/>
    <p:sldId id="289" r:id="rId13"/>
    <p:sldId id="271" r:id="rId14"/>
    <p:sldId id="272" r:id="rId15"/>
    <p:sldId id="290" r:id="rId16"/>
    <p:sldId id="291" r:id="rId17"/>
    <p:sldId id="292" r:id="rId18"/>
    <p:sldId id="293" r:id="rId19"/>
    <p:sldId id="262" r:id="rId20"/>
    <p:sldId id="273" r:id="rId21"/>
    <p:sldId id="263" r:id="rId22"/>
    <p:sldId id="297" r:id="rId23"/>
    <p:sldId id="295" r:id="rId24"/>
    <p:sldId id="296" r:id="rId25"/>
    <p:sldId id="298" r:id="rId26"/>
    <p:sldId id="274" r:id="rId27"/>
    <p:sldId id="299" r:id="rId28"/>
    <p:sldId id="277" r:id="rId29"/>
    <p:sldId id="278" r:id="rId30"/>
    <p:sldId id="300" r:id="rId31"/>
    <p:sldId id="279" r:id="rId32"/>
    <p:sldId id="265" r:id="rId33"/>
    <p:sldId id="280" r:id="rId34"/>
    <p:sldId id="281" r:id="rId35"/>
    <p:sldId id="283" r:id="rId36"/>
    <p:sldId id="285" r:id="rId37"/>
    <p:sldId id="284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C2713-7CA9-4067-91AF-29DFB8917107}" type="datetimeFigureOut">
              <a:rPr lang="en-US" smtClean="0"/>
              <a:pPr/>
              <a:t>3/4/11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E674-2D54-4FFB-9BE4-58AE35D94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rot="5400000">
            <a:off x="-2967037" y="2967037"/>
            <a:ext cx="6858000" cy="923925"/>
            <a:chOff x="0" y="0"/>
            <a:chExt cx="5760" cy="128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7438" y="1443038"/>
            <a:ext cx="7767637" cy="21336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0163" y="4425950"/>
            <a:ext cx="6264275" cy="1616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0D6016-007E-4138-800A-895759D8DE40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AC4CD-E3D0-42FB-A7BF-23EA31C9E169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0C71-5C30-41F0-A428-29436BDCEB6E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E4E92-AB32-41CA-A329-FF86853F50CF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DE056-3EAE-4DCD-B1E0-2D1382DBC420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53504-8E8C-40A0-85E5-E7F04B082CA3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4023A-FF75-4DA8-A727-B8581EDF705D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79FB9-5DB2-4C57-AD43-2B1B0B9073EF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FA169-682C-4FEC-B367-5940981233BA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9040F-DA6E-4215-B0A3-01580EC3BB6F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5FC2C-A30D-455C-AF8A-12598CF61C8A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93663"/>
            <a:chOff x="0" y="0"/>
            <a:chExt cx="5760" cy="128"/>
          </a:xfrm>
        </p:grpSpPr>
        <p:sp>
          <p:nvSpPr>
            <p:cNvPr id="260100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1" name="Rectangle 5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0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18C0C45-4D18-48FE-9E2F-9E5DE58B8839}" type="datetime1">
              <a:rPr lang="en-US" smtClean="0"/>
              <a:pPr/>
              <a:t>3/4/11</a:t>
            </a:fld>
            <a:endParaRPr lang="en-US"/>
          </a:p>
        </p:txBody>
      </p:sp>
      <p:sp>
        <p:nvSpPr>
          <p:cNvPr id="260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0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C1FCBB2-DD41-4DDC-82DB-B36801B1D0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scslogo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68013" y="144204"/>
            <a:ext cx="444088" cy="4618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61118" y="233915"/>
            <a:ext cx="3736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Carnegie Mellon University, School of Computer Science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yrus@cmu.edu" TargetMode="External"/><Relationship Id="rId3" Type="http://schemas.openxmlformats.org/officeDocument/2006/relationships/hyperlink" Target="mailto:youngseok@cs.cm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Criteria for</a:t>
            </a:r>
            <a:br>
              <a:rPr lang="en-US" dirty="0" smtClean="0"/>
            </a:br>
            <a:r>
              <a:rPr lang="en-US" dirty="0" smtClean="0"/>
              <a:t>Class-Directed</a:t>
            </a:r>
            <a:br>
              <a:rPr lang="en-US" dirty="0" smtClean="0"/>
            </a:br>
            <a:r>
              <a:rPr lang="en-US" dirty="0" smtClean="0"/>
              <a:t>Interactive Code Completion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25950"/>
            <a:ext cx="7386639" cy="1616075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Friday 4 Mar 2011</a:t>
            </a:r>
          </a:p>
          <a:p>
            <a:pPr algn="r"/>
            <a:r>
              <a:rPr lang="en-US" sz="2800" dirty="0" smtClean="0"/>
              <a:t>Cyrus Omar (</a:t>
            </a:r>
            <a:r>
              <a:rPr lang="en-US" sz="2800" dirty="0" smtClean="0">
                <a:hlinkClick r:id="rId2"/>
              </a:rPr>
              <a:t>cyrus@cmu.edu</a:t>
            </a:r>
            <a:r>
              <a:rPr lang="en-US" sz="2800" dirty="0" smtClean="0"/>
              <a:t>)</a:t>
            </a:r>
          </a:p>
          <a:p>
            <a:pPr algn="r"/>
            <a:r>
              <a:rPr lang="en-US" sz="2800" dirty="0" smtClean="0"/>
              <a:t>YoungSeok Yoon (</a:t>
            </a:r>
            <a:r>
              <a:rPr lang="en-US" sz="2800" dirty="0" smtClean="0">
                <a:hlinkClick r:id="rId3"/>
              </a:rPr>
              <a:t>youngseok@cs.cmu.edu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803" r="80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Color</a:t>
            </a:r>
            <a:endParaRPr lang="en-US" dirty="0"/>
          </a:p>
        </p:txBody>
      </p:sp>
      <p:pic>
        <p:nvPicPr>
          <p:cNvPr id="5" name="Content Placeholder 4" descr="mockup-color-palet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4702"/>
            <a:ext cx="8229600" cy="43407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803" r="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293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Regular Expressions</a:t>
            </a:r>
            <a:endParaRPr lang="en-US" dirty="0"/>
          </a:p>
        </p:txBody>
      </p:sp>
      <p:pic>
        <p:nvPicPr>
          <p:cNvPr id="5" name="Content Placeholder 4" descr="mockup-regex-palet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25154"/>
            <a:ext cx="8229600" cy="31998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SQL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 descr="mockup-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7694"/>
            <a:ext cx="8229600" cy="4114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smtClean="0"/>
              <a:t>of three 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Color</a:t>
            </a:r>
            <a:r>
              <a:rPr lang="en-US" dirty="0" smtClean="0"/>
              <a:t>, </a:t>
            </a:r>
            <a:r>
              <a:rPr lang="en-US" b="1" dirty="0" smtClean="0"/>
              <a:t>Regular Expressions</a:t>
            </a:r>
            <a:r>
              <a:rPr lang="en-US" dirty="0" smtClean="0"/>
              <a:t>, </a:t>
            </a:r>
            <a:r>
              <a:rPr lang="en-US" b="1" dirty="0" smtClean="0"/>
              <a:t>SQL query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Ask which </a:t>
            </a:r>
            <a:r>
              <a:rPr lang="en-US" b="1" dirty="0" smtClean="0">
                <a:solidFill>
                  <a:srgbClr val="800000"/>
                </a:solidFill>
              </a:rPr>
              <a:t>strategy </a:t>
            </a:r>
            <a:r>
              <a:rPr lang="en-US" b="1" dirty="0" smtClean="0">
                <a:solidFill>
                  <a:srgbClr val="800000"/>
                </a:solidFill>
              </a:rPr>
              <a:t>they would </a:t>
            </a:r>
            <a:r>
              <a:rPr lang="en-US" b="1" dirty="0" smtClean="0">
                <a:solidFill>
                  <a:srgbClr val="800000"/>
                </a:solidFill>
              </a:rPr>
              <a:t>naturally use to instantiate the given class</a:t>
            </a:r>
          </a:p>
          <a:p>
            <a:pPr lvl="1"/>
            <a:r>
              <a:rPr lang="en-US" dirty="0" smtClean="0"/>
              <a:t>Show them </a:t>
            </a:r>
            <a:r>
              <a:rPr lang="en-US" dirty="0" smtClean="0"/>
              <a:t>mockup screenshots of our tool</a:t>
            </a:r>
            <a:endParaRPr lang="en-US" dirty="0" smtClean="0"/>
          </a:p>
          <a:p>
            <a:pPr lvl="1"/>
            <a:r>
              <a:rPr lang="en-US" dirty="0" smtClean="0"/>
              <a:t>Ask how often they would use the </a:t>
            </a:r>
            <a:r>
              <a:rPr lang="en-US" dirty="0" smtClean="0"/>
              <a:t>tool if they </a:t>
            </a:r>
            <a:r>
              <a:rPr lang="en-US" dirty="0" smtClean="0"/>
              <a:t>wanted to instantiate the class</a:t>
            </a:r>
          </a:p>
          <a:p>
            <a:pPr lvl="1"/>
            <a:r>
              <a:rPr lang="en-US" i="1" dirty="0" smtClean="0"/>
              <a:t>Ask </a:t>
            </a:r>
            <a:r>
              <a:rPr lang="en-US" i="1" dirty="0" smtClean="0"/>
              <a:t>them to qualify the answer or make suggestions</a:t>
            </a:r>
            <a:r>
              <a:rPr lang="en-US" dirty="0" smtClean="0"/>
              <a:t> </a:t>
            </a:r>
            <a:r>
              <a:rPr lang="en-US" b="1" dirty="0" smtClean="0"/>
              <a:t>(open-ended)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Default Strategy – Color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87714"/>
            <a:ext cx="4191000" cy="49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6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Default Strategy – Regex,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3911600" cy="260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86000"/>
            <a:ext cx="337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Default Strategy – Regex,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1722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Usefulness of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“Consider situations where you need to instantiate the [specified] class. What portion of the time, in these situations, do you think you would use this feature?”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3429000"/>
            <a:ext cx="7572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Survey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Method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Statistics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 Principles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Design Constraints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Palette Design Considerations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smtClean="0"/>
              <a:t>Design Principles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System Design Constraints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Palette Design Considerations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Separation of Concerns</a:t>
            </a:r>
          </a:p>
          <a:p>
            <a:pPr lvl="1"/>
            <a:r>
              <a:rPr lang="en-US" dirty="0" smtClean="0"/>
              <a:t>Professional developers are </a:t>
            </a:r>
            <a:r>
              <a:rPr lang="en-US" b="1" dirty="0" smtClean="0"/>
              <a:t>very </a:t>
            </a:r>
            <a:r>
              <a:rPr lang="en-US" dirty="0" smtClean="0"/>
              <a:t>wary of mixing code and data</a:t>
            </a:r>
          </a:p>
          <a:p>
            <a:pPr lvl="2"/>
            <a:r>
              <a:rPr lang="en-US" dirty="0" smtClean="0"/>
              <a:t>Many responses (</a:t>
            </a:r>
            <a:r>
              <a:rPr lang="en-US" b="1" dirty="0" smtClean="0"/>
              <a:t>54</a:t>
            </a:r>
            <a:r>
              <a:rPr lang="en-US" dirty="0" smtClean="0"/>
              <a:t> of 193) expressed general sentiment or specific </a:t>
            </a:r>
            <a:r>
              <a:rPr lang="en-US" dirty="0" smtClean="0"/>
              <a:t>preference for </a:t>
            </a:r>
            <a:r>
              <a:rPr lang="en-US" dirty="0" smtClean="0"/>
              <a:t>project-wide color </a:t>
            </a:r>
            <a:r>
              <a:rPr lang="en-US" dirty="0" smtClean="0"/>
              <a:t>theme or external resource </a:t>
            </a:r>
            <a:r>
              <a:rPr lang="en-US" dirty="0" smtClean="0"/>
              <a:t>file</a:t>
            </a:r>
          </a:p>
          <a:p>
            <a:pPr lvl="3"/>
            <a:r>
              <a:rPr lang="en-US" b="1" dirty="0" smtClean="0"/>
              <a:t>33</a:t>
            </a:r>
            <a:r>
              <a:rPr lang="en-US" dirty="0" smtClean="0"/>
              <a:t> of 193 expressed </a:t>
            </a:r>
            <a:r>
              <a:rPr lang="en-US" dirty="0" smtClean="0"/>
              <a:t>that </a:t>
            </a:r>
            <a:r>
              <a:rPr lang="en-US" dirty="0" smtClean="0"/>
              <a:t>color picking is the ‘designer’s job’</a:t>
            </a:r>
          </a:p>
          <a:p>
            <a:pPr lvl="3"/>
            <a:r>
              <a:rPr lang="en-US" b="1" dirty="0" smtClean="0"/>
              <a:t>17</a:t>
            </a:r>
            <a:r>
              <a:rPr lang="en-US" dirty="0" smtClean="0"/>
              <a:t> of 193 said they would only use to define named constants</a:t>
            </a:r>
          </a:p>
          <a:p>
            <a:pPr lvl="2"/>
            <a:r>
              <a:rPr lang="en-US" dirty="0" smtClean="0"/>
              <a:t>Database connection strings also considered configuration. Saved queries in DB also mentioned often.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Separation of Concerns</a:t>
            </a:r>
          </a:p>
          <a:p>
            <a:pPr lvl="1"/>
            <a:r>
              <a:rPr lang="en-US" dirty="0" smtClean="0"/>
              <a:t>Professional developers are </a:t>
            </a:r>
            <a:r>
              <a:rPr lang="en-US" b="1" dirty="0" smtClean="0"/>
              <a:t>very </a:t>
            </a:r>
            <a:r>
              <a:rPr lang="en-US" dirty="0" smtClean="0"/>
              <a:t>wary of mixing code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505200"/>
            <a:ext cx="7467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Tool encourages bad practice. Hard-coding color choices in code is a bad practice. Most developers are not good graphical designers.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648200"/>
            <a:ext cx="74676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Dude, that is </a:t>
            </a:r>
            <a:r>
              <a:rPr lang="en-US" dirty="0" smtClean="0"/>
              <a:t>_super_ </a:t>
            </a:r>
            <a:r>
              <a:rPr lang="en-US" dirty="0"/>
              <a:t>nasty. I can't imagine a situation where this would be a good idea. Magic numbers don't belong in the middle of code like that.</a:t>
            </a:r>
          </a:p>
        </p:txBody>
      </p:sp>
    </p:spTree>
    <p:extLst>
      <p:ext uri="{BB962C8B-B14F-4D97-AF65-F5344CB8AC3E}">
        <p14:creationId xmlns:p14="http://schemas.microsoft.com/office/powerpoint/2010/main" val="116611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Separation of Concerns</a:t>
            </a:r>
          </a:p>
          <a:p>
            <a:pPr lvl="1"/>
            <a:r>
              <a:rPr lang="en-US" dirty="0"/>
              <a:t>Some expressed that they would use </a:t>
            </a:r>
            <a:r>
              <a:rPr lang="en-US" dirty="0" smtClean="0"/>
              <a:t>palettes for </a:t>
            </a:r>
            <a:r>
              <a:rPr lang="en-US" b="1" dirty="0"/>
              <a:t>prototyping</a:t>
            </a:r>
            <a:r>
              <a:rPr lang="en-US" dirty="0"/>
              <a:t>, but not </a:t>
            </a:r>
            <a:r>
              <a:rPr lang="en-US" dirty="0" smtClean="0"/>
              <a:t>production (14)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few said or implied that tool would be useful for configuration file editors, </a:t>
            </a:r>
            <a:r>
              <a:rPr lang="en-US" dirty="0" err="1" smtClean="0"/>
              <a:t>stylesheet</a:t>
            </a:r>
            <a:r>
              <a:rPr lang="en-US" dirty="0" smtClean="0"/>
              <a:t> editors, etc. </a:t>
            </a:r>
          </a:p>
          <a:p>
            <a:pPr lvl="2"/>
            <a:r>
              <a:rPr lang="en-US" dirty="0" smtClean="0"/>
              <a:t>Suggests a need for typed configuration files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Others suggested that it would be useful if it could be integrated into IDE resource managers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Separation of Concerns</a:t>
            </a:r>
          </a:p>
          <a:p>
            <a:pPr lvl="1"/>
            <a:r>
              <a:rPr lang="en-US" dirty="0" smtClean="0"/>
              <a:t>Regular expressions were considered part of the </a:t>
            </a:r>
            <a:r>
              <a:rPr lang="en-US" b="1" dirty="0" smtClean="0"/>
              <a:t>program logic</a:t>
            </a:r>
            <a:r>
              <a:rPr lang="en-US" dirty="0" smtClean="0"/>
              <a:t>, not 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3429000"/>
            <a:ext cx="7572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4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Separation of Concerns</a:t>
            </a:r>
          </a:p>
          <a:p>
            <a:pPr lvl="1"/>
            <a:r>
              <a:rPr lang="en-US" dirty="0" smtClean="0"/>
              <a:t>But the comments containing test cases were viewed with skepticism.</a:t>
            </a:r>
          </a:p>
          <a:p>
            <a:pPr lvl="1"/>
            <a:r>
              <a:rPr lang="en-US" dirty="0" smtClean="0"/>
              <a:t>Professional developers wanted these to automatically become </a:t>
            </a:r>
            <a:r>
              <a:rPr lang="en-US" b="1" dirty="0" smtClean="0"/>
              <a:t>unit tests </a:t>
            </a:r>
            <a:r>
              <a:rPr lang="en-US" dirty="0" smtClean="0"/>
              <a:t>(</a:t>
            </a:r>
            <a:r>
              <a:rPr lang="en-US" b="1" dirty="0" smtClean="0"/>
              <a:t>35</a:t>
            </a:r>
            <a:r>
              <a:rPr lang="en-US" dirty="0" smtClean="0"/>
              <a:t> of 143)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6629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This is effectively unit testing -- why not output a function with these unit tests, instead of a comment block?</a:t>
            </a:r>
          </a:p>
        </p:txBody>
      </p:sp>
    </p:spTree>
    <p:extLst>
      <p:ext uri="{BB962C8B-B14F-4D97-AF65-F5344CB8AC3E}">
        <p14:creationId xmlns:p14="http://schemas.microsoft.com/office/powerpoint/2010/main" val="189298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Reversibility (</a:t>
            </a:r>
            <a:r>
              <a:rPr lang="en-US" sz="2800" b="1" dirty="0" smtClean="0"/>
              <a:t>19</a:t>
            </a:r>
            <a:r>
              <a:rPr lang="en-US" sz="2800" dirty="0" smtClean="0"/>
              <a:t> across classes)</a:t>
            </a:r>
            <a:endParaRPr lang="en-US" sz="2800" dirty="0" smtClean="0"/>
          </a:p>
          <a:p>
            <a:pPr lvl="1"/>
            <a:r>
              <a:rPr lang="en-US" sz="2400" dirty="0" smtClean="0"/>
              <a:t>Bring palette back up from data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Palette settings and state</a:t>
            </a:r>
          </a:p>
          <a:p>
            <a:pPr lvl="1"/>
            <a:r>
              <a:rPr lang="en-US" sz="2400" dirty="0" smtClean="0"/>
              <a:t>Wanted recent regexes + control over comments (</a:t>
            </a:r>
            <a:r>
              <a:rPr lang="en-US" sz="2400" b="1" dirty="0" smtClean="0"/>
              <a:t>12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Persistent database connection information (</a:t>
            </a:r>
            <a:r>
              <a:rPr lang="en-US" sz="2400" b="1" dirty="0"/>
              <a:t>9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Recent colors (</a:t>
            </a:r>
            <a:r>
              <a:rPr lang="en-US" sz="2400" b="1" dirty="0" smtClean="0"/>
              <a:t>20</a:t>
            </a:r>
            <a:r>
              <a:rPr lang="en-US" sz="24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Interaction with code context</a:t>
            </a:r>
          </a:p>
          <a:p>
            <a:pPr lvl="1"/>
            <a:r>
              <a:rPr lang="en-US" sz="2400" dirty="0" smtClean="0"/>
              <a:t>SQL queries are complex, dynamic, use variables (</a:t>
            </a:r>
            <a:r>
              <a:rPr lang="en-US" sz="2400" b="1" dirty="0" smtClean="0"/>
              <a:t>13</a:t>
            </a:r>
            <a:r>
              <a:rPr lang="en-US" sz="2400" dirty="0" smtClean="0"/>
              <a:t>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Performance</a:t>
            </a:r>
            <a:endParaRPr lang="en-US" sz="2800" dirty="0" smtClean="0"/>
          </a:p>
          <a:p>
            <a:pPr lvl="1"/>
            <a:r>
              <a:rPr lang="en-US" sz="2400" dirty="0" smtClean="0"/>
              <a:t>Developers wary of slow IDEs</a:t>
            </a:r>
          </a:p>
          <a:p>
            <a:pPr lvl="1"/>
            <a:r>
              <a:rPr lang="en-US" sz="2400" dirty="0" smtClean="0"/>
              <a:t>Mentioned several times in survey, most popular comment on </a:t>
            </a:r>
            <a:r>
              <a:rPr lang="en-US" sz="2400" dirty="0" err="1" smtClean="0"/>
              <a:t>reddit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IDE/language independence</a:t>
            </a:r>
          </a:p>
          <a:p>
            <a:pPr lvl="1"/>
            <a:r>
              <a:rPr lang="en-US" sz="2400" dirty="0" smtClean="0"/>
              <a:t>Several expressed a desire for IDE or even language independence of this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Design Principles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Design Constraints</a:t>
            </a:r>
          </a:p>
          <a:p>
            <a:pPr lvl="1"/>
            <a:r>
              <a:rPr lang="en-US" dirty="0" smtClean="0"/>
              <a:t>Palette Design Considerations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vs. </a:t>
            </a:r>
            <a:r>
              <a:rPr lang="en-US" dirty="0" smtClean="0"/>
              <a:t>Complexity</a:t>
            </a:r>
            <a:endParaRPr lang="en-US" dirty="0" smtClean="0"/>
          </a:p>
          <a:p>
            <a:pPr lvl="1"/>
            <a:r>
              <a:rPr lang="en-US" dirty="0" smtClean="0"/>
              <a:t>Developers are split</a:t>
            </a:r>
          </a:p>
          <a:p>
            <a:pPr lvl="2"/>
            <a:r>
              <a:rPr lang="en-US" dirty="0" smtClean="0"/>
              <a:t>Our color palette was considered too complex by many (</a:t>
            </a:r>
            <a:r>
              <a:rPr lang="en-US" b="1" dirty="0" smtClean="0"/>
              <a:t>26</a:t>
            </a:r>
            <a:r>
              <a:rPr lang="en-US" dirty="0" smtClean="0"/>
              <a:t>), would be satisfied with seeing colors next to a list a color names (</a:t>
            </a:r>
            <a:r>
              <a:rPr lang="en-US" b="1" dirty="0" smtClean="0"/>
              <a:t>26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regex and SQL palettes were considered too simple (</a:t>
            </a:r>
            <a:r>
              <a:rPr lang="en-US" b="1" dirty="0" smtClean="0"/>
              <a:t>12</a:t>
            </a:r>
            <a:r>
              <a:rPr lang="en-US" dirty="0" smtClean="0"/>
              <a:t>, </a:t>
            </a:r>
            <a:r>
              <a:rPr lang="en-US" b="1" dirty="0" smtClean="0"/>
              <a:t>15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Developers wanted syntax highlighting, match highlighting</a:t>
            </a:r>
          </a:p>
          <a:p>
            <a:pPr lvl="3"/>
            <a:r>
              <a:rPr lang="en-US" dirty="0" smtClean="0"/>
              <a:t>Developers wanted to be able to browse SQL database</a:t>
            </a:r>
            <a:endParaRPr lang="en-US" dirty="0"/>
          </a:p>
          <a:p>
            <a:pPr lvl="1"/>
            <a:r>
              <a:rPr lang="en-US" dirty="0" smtClean="0"/>
              <a:t>Several suggested using tabbed palettes to make different </a:t>
            </a:r>
            <a:r>
              <a:rPr lang="en-US" dirty="0" smtClean="0"/>
              <a:t>views available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dirty="0" err="1" smtClean="0"/>
              <a:t>SurveyMonkey</a:t>
            </a:r>
            <a:endParaRPr lang="en-US" dirty="0" smtClean="0"/>
          </a:p>
          <a:p>
            <a:r>
              <a:rPr lang="en-US" dirty="0"/>
              <a:t>Target: professional </a:t>
            </a:r>
            <a:r>
              <a:rPr lang="en-US" dirty="0" smtClean="0"/>
              <a:t>developers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 smtClean="0"/>
              <a:t>recruited from</a:t>
            </a:r>
            <a:endParaRPr lang="en-US" dirty="0" smtClean="0"/>
          </a:p>
          <a:p>
            <a:pPr lvl="1"/>
            <a:r>
              <a:rPr lang="en-US" dirty="0" smtClean="0"/>
              <a:t>“reddit.com” </a:t>
            </a:r>
            <a:r>
              <a:rPr lang="en-US" dirty="0" smtClean="0"/>
              <a:t>/r/programming </a:t>
            </a:r>
            <a:r>
              <a:rPr lang="en-US" dirty="0" smtClean="0"/>
              <a:t>page </a:t>
            </a:r>
            <a:endParaRPr lang="en-US" dirty="0" smtClean="0"/>
          </a:p>
          <a:p>
            <a:pPr lvl="2"/>
            <a:r>
              <a:rPr lang="en-US" dirty="0" smtClean="0"/>
              <a:t>Collaborative </a:t>
            </a:r>
            <a:r>
              <a:rPr lang="en-US" dirty="0" smtClean="0"/>
              <a:t>filtering (</a:t>
            </a:r>
            <a:r>
              <a:rPr lang="en-US" dirty="0" err="1" smtClean="0"/>
              <a:t>upvotes</a:t>
            </a:r>
            <a:r>
              <a:rPr lang="en-US" dirty="0" smtClean="0"/>
              <a:t>/</a:t>
            </a:r>
            <a:r>
              <a:rPr lang="en-US" dirty="0" err="1" smtClean="0"/>
              <a:t>downvotes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~340,000 registered readers</a:t>
            </a:r>
            <a:endParaRPr lang="en-US" dirty="0" smtClean="0"/>
          </a:p>
          <a:p>
            <a:pPr lvl="1"/>
            <a:r>
              <a:rPr lang="en-US" dirty="0" err="1" smtClean="0"/>
              <a:t>cs</a:t>
            </a:r>
            <a:r>
              <a:rPr lang="en-US" dirty="0" smtClean="0"/>
              <a:t>-students mailing list </a:t>
            </a:r>
            <a:r>
              <a:rPr lang="en-US" dirty="0" smtClean="0"/>
              <a:t>(22)</a:t>
            </a:r>
          </a:p>
          <a:p>
            <a:r>
              <a:rPr lang="en-US" dirty="0" smtClean="0"/>
              <a:t>696 people started the survey </a:t>
            </a:r>
            <a:r>
              <a:rPr lang="en-US" sz="2000" dirty="0" smtClean="0"/>
              <a:t>(</a:t>
            </a:r>
            <a:r>
              <a:rPr lang="en-US" sz="2000" dirty="0" smtClean="0"/>
              <a:t>~20  minutes long)</a:t>
            </a:r>
            <a:endParaRPr lang="en-US" dirty="0" smtClean="0"/>
          </a:p>
          <a:p>
            <a:pPr lvl="1"/>
            <a:r>
              <a:rPr lang="en-US" b="1" dirty="0" smtClean="0"/>
              <a:t>475</a:t>
            </a:r>
            <a:r>
              <a:rPr lang="en-US" dirty="0" smtClean="0"/>
              <a:t> people completed the survey, we only analyzed these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Navigability</a:t>
            </a:r>
            <a:endParaRPr lang="en-US" dirty="0" smtClean="0"/>
          </a:p>
          <a:p>
            <a:pPr lvl="1"/>
            <a:r>
              <a:rPr lang="en-US" dirty="0" smtClean="0"/>
              <a:t>Strong antipathy toward the mouse (</a:t>
            </a:r>
            <a:r>
              <a:rPr lang="en-US" b="1" dirty="0" smtClean="0"/>
              <a:t>12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Mostly directed at Color palette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581400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everything is keyboard controlled, then perhaps I'd consider using it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408044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Design Principles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Design Constraints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Palette Design Considerations</a:t>
            </a:r>
          </a:p>
          <a:p>
            <a:pPr lvl="1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 / Tricky / Literal Syntax (16)</a:t>
            </a:r>
          </a:p>
          <a:p>
            <a:pPr lvl="1"/>
            <a:r>
              <a:rPr lang="en-US" dirty="0"/>
              <a:t>Example classes</a:t>
            </a:r>
          </a:p>
          <a:p>
            <a:pPr lvl="2"/>
            <a:r>
              <a:rPr lang="en-US" dirty="0"/>
              <a:t>string, vector, dictionary, matrix, embedded languages</a:t>
            </a:r>
          </a:p>
          <a:p>
            <a:pPr lvl="2"/>
            <a:r>
              <a:rPr lang="en-US" dirty="0"/>
              <a:t>URLs, paths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people wanted</a:t>
            </a:r>
          </a:p>
          <a:p>
            <a:pPr lvl="2"/>
            <a:r>
              <a:rPr lang="en-US" dirty="0" smtClean="0"/>
              <a:t>syntax highlighting</a:t>
            </a:r>
          </a:p>
          <a:p>
            <a:pPr lvl="2"/>
            <a:r>
              <a:rPr lang="en-US" dirty="0" smtClean="0"/>
              <a:t>auto-completion</a:t>
            </a:r>
          </a:p>
          <a:p>
            <a:pPr lvl="2"/>
            <a:r>
              <a:rPr lang="en-US" b="1" dirty="0" smtClean="0"/>
              <a:t>escaping properly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Parameter Implications (11)</a:t>
            </a:r>
          </a:p>
          <a:p>
            <a:pPr lvl="1"/>
            <a:r>
              <a:rPr lang="en-US" dirty="0" smtClean="0"/>
              <a:t>What people wanted</a:t>
            </a:r>
          </a:p>
          <a:p>
            <a:pPr lvl="2"/>
            <a:r>
              <a:rPr lang="en-US" dirty="0" smtClean="0"/>
              <a:t>modify the parameters more easily</a:t>
            </a:r>
          </a:p>
          <a:p>
            <a:pPr lvl="2"/>
            <a:r>
              <a:rPr lang="en-US" dirty="0" smtClean="0"/>
              <a:t>seeing the modification results directly</a:t>
            </a:r>
            <a:br>
              <a:rPr lang="en-US" dirty="0" smtClean="0"/>
            </a:br>
            <a:r>
              <a:rPr lang="en-US" dirty="0" smtClean="0"/>
              <a:t>without running the application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classes</a:t>
            </a:r>
          </a:p>
          <a:p>
            <a:pPr lvl="2"/>
            <a:r>
              <a:rPr lang="en-US" dirty="0" smtClean="0"/>
              <a:t>audio tweaks</a:t>
            </a:r>
          </a:p>
          <a:p>
            <a:pPr lvl="2"/>
            <a:r>
              <a:rPr lang="en-US" dirty="0" smtClean="0"/>
              <a:t>3D transformation matrices</a:t>
            </a:r>
          </a:p>
          <a:p>
            <a:pPr lvl="2"/>
            <a:r>
              <a:rPr lang="en-US" dirty="0" smtClean="0"/>
              <a:t>number/string/date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Languages (17)</a:t>
            </a:r>
          </a:p>
          <a:p>
            <a:pPr lvl="1"/>
            <a:r>
              <a:rPr lang="en-US" dirty="0" smtClean="0"/>
              <a:t>What people wanted</a:t>
            </a:r>
          </a:p>
          <a:p>
            <a:pPr lvl="2"/>
            <a:r>
              <a:rPr lang="en-US" dirty="0" smtClean="0"/>
              <a:t>testing the query result directly</a:t>
            </a:r>
            <a:br>
              <a:rPr lang="en-US" dirty="0" smtClean="0"/>
            </a:br>
            <a:r>
              <a:rPr lang="en-US" dirty="0" smtClean="0"/>
              <a:t>without running the application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classes</a:t>
            </a:r>
          </a:p>
          <a:p>
            <a:pPr lvl="2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SQL query</a:t>
            </a:r>
          </a:p>
          <a:p>
            <a:pPr lvl="2"/>
            <a:r>
              <a:rPr lang="en-US" dirty="0" err="1" smtClean="0"/>
              <a:t>XPath</a:t>
            </a:r>
            <a:r>
              <a:rPr lang="en-US" dirty="0" smtClean="0"/>
              <a:t> /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Elements (27)</a:t>
            </a:r>
          </a:p>
          <a:p>
            <a:pPr lvl="1"/>
            <a:r>
              <a:rPr lang="en-US" dirty="0" smtClean="0"/>
              <a:t>What people wanted</a:t>
            </a:r>
          </a:p>
          <a:p>
            <a:pPr lvl="2"/>
            <a:r>
              <a:rPr lang="en-US" dirty="0" smtClean="0"/>
              <a:t>checking the graphical property directly</a:t>
            </a:r>
          </a:p>
          <a:p>
            <a:pPr lvl="2"/>
            <a:r>
              <a:rPr lang="en-US" dirty="0" smtClean="0"/>
              <a:t>manipulating the layout of GUI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classes</a:t>
            </a:r>
          </a:p>
          <a:p>
            <a:pPr lvl="2"/>
            <a:r>
              <a:rPr lang="en-US" dirty="0" smtClean="0"/>
              <a:t>color, font, shape, thickness, etc.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, layouts, any swing components,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Instantiation Procedures (5)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err="1" smtClean="0"/>
              <a:t>BufferedReader</a:t>
            </a:r>
            <a:r>
              <a:rPr lang="en-US" dirty="0" smtClean="0"/>
              <a:t> reader = new </a:t>
            </a:r>
            <a:r>
              <a:rPr lang="en-US" dirty="0" err="1" smtClean="0"/>
              <a:t>BufferedReader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new </a:t>
            </a:r>
            <a:r>
              <a:rPr lang="en-US" dirty="0" err="1" smtClean="0"/>
              <a:t>FileReader</a:t>
            </a:r>
            <a:r>
              <a:rPr lang="en-US" dirty="0" smtClean="0"/>
              <a:t>(path));</a:t>
            </a:r>
          </a:p>
          <a:p>
            <a:pPr lvl="2"/>
            <a:r>
              <a:rPr lang="en-US" dirty="0" err="1" smtClean="0"/>
              <a:t>BufferedImage</a:t>
            </a:r>
            <a:r>
              <a:rPr lang="en-US" dirty="0" smtClean="0"/>
              <a:t> image = </a:t>
            </a:r>
            <a:r>
              <a:rPr lang="en-US" dirty="0" err="1" smtClean="0"/>
              <a:t>ImageIO.read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new File(path));</a:t>
            </a:r>
          </a:p>
          <a:p>
            <a:pPr lvl="2"/>
            <a:r>
              <a:rPr lang="en-US" dirty="0" smtClean="0"/>
              <a:t>any classes where factory pattern is used</a:t>
            </a:r>
          </a:p>
          <a:p>
            <a:pPr lvl="2"/>
            <a:r>
              <a:rPr lang="en-US" dirty="0" smtClean="0"/>
              <a:t>connection string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by Example (2)</a:t>
            </a:r>
          </a:p>
          <a:p>
            <a:pPr lvl="1"/>
            <a:r>
              <a:rPr lang="en-US" dirty="0" smtClean="0"/>
              <a:t>Example classes</a:t>
            </a:r>
          </a:p>
          <a:p>
            <a:pPr lvl="2"/>
            <a:r>
              <a:rPr lang="en-US" dirty="0" smtClean="0"/>
              <a:t>keyboard keys (e.g., shortcut)</a:t>
            </a:r>
          </a:p>
          <a:p>
            <a:pPr lvl="2"/>
            <a:r>
              <a:rPr lang="en-US" dirty="0" smtClean="0"/>
              <a:t>regular expression</a:t>
            </a:r>
          </a:p>
          <a:p>
            <a:endParaRPr lang="en-US" dirty="0" smtClean="0"/>
          </a:p>
          <a:p>
            <a:r>
              <a:rPr lang="en-US" dirty="0" smtClean="0"/>
              <a:t>Integrating with Documentation, Tutorial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developers would be willing to use these for a number of use cases, but have stiff requirements from the </a:t>
            </a:r>
            <a:r>
              <a:rPr lang="en-US" dirty="0" smtClean="0"/>
              <a:t>architecture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Prefer help with </a:t>
            </a:r>
            <a:r>
              <a:rPr lang="en-US" b="1" dirty="0" smtClean="0"/>
              <a:t>program logic</a:t>
            </a:r>
            <a:r>
              <a:rPr lang="en-US" dirty="0" smtClean="0"/>
              <a:t>, not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Q1) </a:t>
            </a:r>
            <a:r>
              <a:rPr lang="en-US" sz="2400" dirty="0" smtClean="0"/>
              <a:t>Familiarity with various programming languages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familiar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6248400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Q2) </a:t>
            </a:r>
            <a:r>
              <a:rPr lang="en-US" sz="2400" dirty="0" smtClean="0"/>
              <a:t>Familiarity with code editors and IDEs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IDE-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057400"/>
            <a:ext cx="6249940" cy="468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Participant’s experience with regular expressions and SQL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Along with experience with programming languages, </a:t>
            </a:r>
            <a:r>
              <a:rPr lang="en-US" dirty="0" smtClean="0"/>
              <a:t>implies </a:t>
            </a:r>
            <a:r>
              <a:rPr lang="en-US" dirty="0" smtClean="0"/>
              <a:t>that </a:t>
            </a:r>
            <a:r>
              <a:rPr lang="en-US" b="1" dirty="0" smtClean="0"/>
              <a:t>most </a:t>
            </a:r>
            <a:r>
              <a:rPr lang="en-US" b="1" dirty="0" smtClean="0"/>
              <a:t>participants are </a:t>
            </a:r>
            <a:r>
              <a:rPr lang="en-US" b="1" dirty="0" smtClean="0"/>
              <a:t>professional programmers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971800"/>
            <a:ext cx="70294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smtClean="0"/>
              <a:t>of three 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Color</a:t>
            </a:r>
            <a:r>
              <a:rPr lang="en-US" dirty="0" smtClean="0"/>
              <a:t>, </a:t>
            </a:r>
            <a:r>
              <a:rPr lang="en-US" b="1" dirty="0" smtClean="0"/>
              <a:t>Regular Expressions</a:t>
            </a:r>
            <a:r>
              <a:rPr lang="en-US" dirty="0" smtClean="0"/>
              <a:t>, </a:t>
            </a:r>
            <a:r>
              <a:rPr lang="en-US" b="1" dirty="0" smtClean="0"/>
              <a:t>SQL query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Ask which </a:t>
            </a:r>
            <a:r>
              <a:rPr lang="en-US" dirty="0" smtClean="0"/>
              <a:t>strategy </a:t>
            </a:r>
            <a:r>
              <a:rPr lang="en-US" dirty="0" smtClean="0"/>
              <a:t>they would </a:t>
            </a:r>
            <a:r>
              <a:rPr lang="en-US" dirty="0" smtClean="0"/>
              <a:t>naturally use to instantiate the given class</a:t>
            </a:r>
          </a:p>
          <a:p>
            <a:pPr lvl="1"/>
            <a:r>
              <a:rPr lang="en-US" dirty="0" smtClean="0"/>
              <a:t>Show them </a:t>
            </a:r>
            <a:r>
              <a:rPr lang="en-US" dirty="0" smtClean="0"/>
              <a:t>mockup screenshots of our tool</a:t>
            </a:r>
            <a:endParaRPr lang="en-US" dirty="0" smtClean="0"/>
          </a:p>
          <a:p>
            <a:pPr lvl="1"/>
            <a:r>
              <a:rPr lang="en-US" dirty="0" smtClean="0"/>
              <a:t>Ask how often they would use the </a:t>
            </a:r>
            <a:r>
              <a:rPr lang="en-US" dirty="0" smtClean="0"/>
              <a:t>tool if they </a:t>
            </a:r>
            <a:r>
              <a:rPr lang="en-US" dirty="0" smtClean="0"/>
              <a:t>wanted to instantiate the class</a:t>
            </a:r>
          </a:p>
          <a:p>
            <a:pPr lvl="1"/>
            <a:r>
              <a:rPr lang="en-US" i="1" dirty="0" smtClean="0"/>
              <a:t>Ask </a:t>
            </a:r>
            <a:r>
              <a:rPr lang="en-US" i="1" dirty="0" smtClean="0"/>
              <a:t>them to qualify the answer or make suggestions</a:t>
            </a:r>
            <a:r>
              <a:rPr lang="en-US" dirty="0" smtClean="0"/>
              <a:t> </a:t>
            </a:r>
            <a:r>
              <a:rPr lang="en-US" b="1" dirty="0" smtClean="0"/>
              <a:t>(open-ended)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other classes could benefit from these kind of interactive palettes</a:t>
            </a:r>
            <a:br>
              <a:rPr lang="en-US" dirty="0" smtClean="0"/>
            </a:br>
            <a:r>
              <a:rPr lang="en-US" b="1" dirty="0" smtClean="0"/>
              <a:t>(open-ended)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CBB2-DD41-4DDC-82DB-B36801B1D0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_polo">
  <a:themeElements>
    <a:clrScheme name="lecture template_polo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lecture template_pol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template_pol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template_pol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scs</Template>
  <TotalTime>374</TotalTime>
  <Words>981</Words>
  <Application>Microsoft Macintosh PowerPoint</Application>
  <PresentationFormat>On-screen Show (4:3)</PresentationFormat>
  <Paragraphs>238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lecture template_polo</vt:lpstr>
      <vt:lpstr>Usability Criteria for Class-Directed Interactive Code Completion</vt:lpstr>
      <vt:lpstr>Outline</vt:lpstr>
      <vt:lpstr>Survey Method</vt:lpstr>
      <vt:lpstr>Survey Method</vt:lpstr>
      <vt:lpstr>Participant Experience</vt:lpstr>
      <vt:lpstr>Participant Experience</vt:lpstr>
      <vt:lpstr>Participant Experience</vt:lpstr>
      <vt:lpstr>I. Mockups</vt:lpstr>
      <vt:lpstr>II. Suggestions</vt:lpstr>
      <vt:lpstr>Mockup – Color</vt:lpstr>
      <vt:lpstr>Mockup – Color</vt:lpstr>
      <vt:lpstr>Mockup – Color</vt:lpstr>
      <vt:lpstr>Mockup – Regular Expressions</vt:lpstr>
      <vt:lpstr>Mockup – SQL queries</vt:lpstr>
      <vt:lpstr>Mockups</vt:lpstr>
      <vt:lpstr>Default Strategy – Color </vt:lpstr>
      <vt:lpstr>Default Strategy – Regex, SQL</vt:lpstr>
      <vt:lpstr>Default Strategy – Regex, SQL</vt:lpstr>
      <vt:lpstr>Usefulness of Mockups</vt:lpstr>
      <vt:lpstr>Outline</vt:lpstr>
      <vt:lpstr>System Design Constraints</vt:lpstr>
      <vt:lpstr>System Design Constraints</vt:lpstr>
      <vt:lpstr>System Design Constraints</vt:lpstr>
      <vt:lpstr>System Design Constraints</vt:lpstr>
      <vt:lpstr>System Design Constraints</vt:lpstr>
      <vt:lpstr>System Design Constraints</vt:lpstr>
      <vt:lpstr>System Design Constraints</vt:lpstr>
      <vt:lpstr>Outline</vt:lpstr>
      <vt:lpstr>Palette Design Considerations</vt:lpstr>
      <vt:lpstr>Palette Design Considerations</vt:lpstr>
      <vt:lpstr>Outline</vt:lpstr>
      <vt:lpstr>Suggestions</vt:lpstr>
      <vt:lpstr>Suggestions</vt:lpstr>
      <vt:lpstr>Suggestions</vt:lpstr>
      <vt:lpstr>Suggestions</vt:lpstr>
      <vt:lpstr>Suggestions</vt:lpstr>
      <vt:lpstr>Suggestions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for Graphical Code Completion</dc:title>
  <dc:creator>YoungSeok Yoon</dc:creator>
  <cp:lastModifiedBy>Cyrus Omar</cp:lastModifiedBy>
  <cp:revision>43</cp:revision>
  <dcterms:created xsi:type="dcterms:W3CDTF">2011-03-04T03:06:49Z</dcterms:created>
  <dcterms:modified xsi:type="dcterms:W3CDTF">2011-03-04T15:24:15Z</dcterms:modified>
</cp:coreProperties>
</file>