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258" r:id="rId6"/>
    <p:sldId id="259" r:id="rId7"/>
    <p:sldId id="260" r:id="rId8"/>
    <p:sldId id="261" r:id="rId9"/>
    <p:sldId id="262" r:id="rId10"/>
    <p:sldId id="263" r:id="rId11"/>
    <p:sldId id="264"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11/24/2021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3009" y="-541735"/>
            <a:ext cx="6811617" cy="3080440"/>
          </a:xfrm>
        </p:spPr>
        <p:txBody>
          <a:bodyPr vert="horz" wrap="square" lIns="0" tIns="0" rIns="0" bIns="0" rtlCol="0" anchor="b" anchorCtr="0">
            <a:normAutofit/>
          </a:bodyPr>
          <a:lstStyle/>
          <a:p>
            <a:pPr algn="just"/>
            <a:r>
              <a:rPr lang="en-US" sz="2800" b="1" kern="1200" dirty="0">
                <a:solidFill>
                  <a:schemeClr val="tx1"/>
                </a:solidFill>
                <a:latin typeface="Tisa Offc Serif Pro Thin" panose="020B0604020202020204" pitchFamily="2" charset="0"/>
                <a:cs typeface="Titr" panose="00000700000000000000" pitchFamily="2" charset="-78"/>
              </a:rPr>
              <a:t>Investigation of the relation between Human’s brain object recognition and its working memory using advanced EEG signal analysis and ML techniques</a:t>
            </a:r>
            <a:endParaRPr lang="en-US" sz="2800" kern="1200" dirty="0">
              <a:solidFill>
                <a:schemeClr val="tx1"/>
              </a:solidFill>
              <a:latin typeface="Tisa Offc Serif Pro Thin" panose="020B0604020202020204" pitchFamily="2" charset="0"/>
              <a:cs typeface="Titr" panose="00000700000000000000" pitchFamily="2" charset="-78"/>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1" b="33826"/>
          <a:stretch/>
        </p:blipFill>
        <p:spPr>
          <a:xfrm>
            <a:off x="6917635" y="2"/>
            <a:ext cx="5271965"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48" name="Group 32">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49" name="Freeform: Shape 33">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34">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a:extLst>
              <a:ext uri="{FF2B5EF4-FFF2-40B4-BE49-F238E27FC236}">
                <a16:creationId xmlns:a16="http://schemas.microsoft.com/office/drawing/2014/main" id="{6EF92D76-2A1E-4A93-81D3-2CF520609711}"/>
              </a:ext>
            </a:extLst>
          </p:cNvPr>
          <p:cNvPicPr/>
          <p:nvPr/>
        </p:nvPicPr>
        <p:blipFill rotWithShape="1">
          <a:blip r:embed="rId4">
            <a:extLst>
              <a:ext uri="{28A0092B-C50C-407E-A947-70E740481C1C}">
                <a14:useLocalDpi xmlns:a14="http://schemas.microsoft.com/office/drawing/2010/main" val="0"/>
              </a:ext>
            </a:extLst>
          </a:blip>
          <a:srcRect r="8836"/>
          <a:stretch/>
        </p:blipFill>
        <p:spPr bwMode="auto">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a:noFill/>
        </p:spPr>
      </p:pic>
      <p:sp>
        <p:nvSpPr>
          <p:cNvPr id="51" name="Rectangle 36">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5" name="Picture 14">
            <a:extLst>
              <a:ext uri="{FF2B5EF4-FFF2-40B4-BE49-F238E27FC236}">
                <a16:creationId xmlns:a16="http://schemas.microsoft.com/office/drawing/2014/main" id="{8BB204DB-F80D-4DCA-A1BC-E63DC7315E4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28590"/>
            <a:ext cx="6973882" cy="4400821"/>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Total Cross correlation of the Pre-frontal and right occipital. The x axis is frequency and y axis the correlation value.</a:t>
            </a:r>
            <a:endParaRPr lang="en-US" sz="1600" dirty="0"/>
          </a:p>
        </p:txBody>
      </p:sp>
      <p:sp>
        <p:nvSpPr>
          <p:cNvPr id="49" name="Oval 48">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11347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5" name="Picture 14">
            <a:extLst>
              <a:ext uri="{FF2B5EF4-FFF2-40B4-BE49-F238E27FC236}">
                <a16:creationId xmlns:a16="http://schemas.microsoft.com/office/drawing/2014/main" id="{42F34059-EC0E-4472-AC71-3B2E08F92B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7097"/>
            <a:ext cx="6973882" cy="4323806"/>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differentiation of Total Cross correlation of the Pre-frontal and left occipital with Pre-frontal and right occipital. The x axis is frequency and y axis the correlation value.</a:t>
            </a:r>
            <a:endParaRPr lang="en-US" sz="1600" dirty="0"/>
          </a:p>
        </p:txBody>
      </p:sp>
      <p:sp>
        <p:nvSpPr>
          <p:cNvPr id="49" name="Oval 48">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344066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 name="Freeform: Shape 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Shape 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7" name="Rectangle 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3448D-F8F4-4C55-A2F1-EF250092857C}"/>
              </a:ext>
            </a:extLst>
          </p:cNvPr>
          <p:cNvSpPr>
            <a:spLocks noGrp="1"/>
          </p:cNvSpPr>
          <p:nvPr>
            <p:ph type="title"/>
          </p:nvPr>
        </p:nvSpPr>
        <p:spPr>
          <a:xfrm>
            <a:off x="550862" y="580363"/>
            <a:ext cx="5437188" cy="1333055"/>
          </a:xfrm>
        </p:spPr>
        <p:txBody>
          <a:bodyPr vert="horz" wrap="square" lIns="0" tIns="0" rIns="0" bIns="0" rtlCol="0" anchor="t" anchorCtr="0">
            <a:normAutofit fontScale="90000"/>
          </a:bodyPr>
          <a:lstStyle/>
          <a:p>
            <a:r>
              <a:rPr lang="en-US" b="1" kern="1200" dirty="0">
                <a:solidFill>
                  <a:schemeClr val="tx1"/>
                </a:solidFill>
                <a:latin typeface="+mj-lt"/>
                <a:ea typeface="+mj-ea"/>
                <a:cs typeface="+mj-cs"/>
              </a:rPr>
              <a:t>Conclusion and future works</a:t>
            </a:r>
            <a:br>
              <a:rPr lang="en-US" b="1" kern="1200" dirty="0">
                <a:solidFill>
                  <a:schemeClr val="tx1"/>
                </a:solidFill>
                <a:latin typeface="+mj-lt"/>
                <a:ea typeface="+mj-ea"/>
                <a:cs typeface="+mj-cs"/>
              </a:rPr>
            </a:br>
            <a:endParaRPr lang="en-US" kern="1200" dirty="0">
              <a:solidFill>
                <a:schemeClr val="tx1"/>
              </a:solidFill>
              <a:latin typeface="+mj-lt"/>
              <a:ea typeface="+mj-ea"/>
              <a:cs typeface="+mj-cs"/>
            </a:endParaRPr>
          </a:p>
        </p:txBody>
      </p:sp>
      <p:grpSp>
        <p:nvGrpSpPr>
          <p:cNvPr id="79" name="Group 7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80" name="Freeform: Shape 7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50" name="Picture 2" descr="Image Noise Reduction in 10 Minutes with Deep Convolutional Autoencoders |  by Orhan Gazi Yalçın | Towards Data Science">
            <a:extLst>
              <a:ext uri="{FF2B5EF4-FFF2-40B4-BE49-F238E27FC236}">
                <a16:creationId xmlns:a16="http://schemas.microsoft.com/office/drawing/2014/main" id="{2F033D70-539D-48D2-8356-7F55F0BFC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r="1" b="1"/>
          <a:stretch/>
        </p:blipFill>
        <p:spPr bwMode="auto">
          <a:xfrm>
            <a:off x="550862" y="2172694"/>
            <a:ext cx="5773738" cy="3590626"/>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4081815-183E-4C7C-8B19-D58ED372C535}"/>
              </a:ext>
            </a:extLst>
          </p:cNvPr>
          <p:cNvSpPr>
            <a:spLocks noGrp="1"/>
          </p:cNvSpPr>
          <p:nvPr>
            <p:ph idx="1"/>
          </p:nvPr>
        </p:nvSpPr>
        <p:spPr>
          <a:xfrm>
            <a:off x="7140575" y="1520825"/>
            <a:ext cx="4500562" cy="4572000"/>
          </a:xfrm>
        </p:spPr>
        <p:txBody>
          <a:bodyPr vert="horz" wrap="square" lIns="0" tIns="0" rIns="0" bIns="0" rtlCol="0" anchor="t">
            <a:normAutofit/>
          </a:bodyPr>
          <a:lstStyle/>
          <a:p>
            <a:pPr>
              <a:buFont typeface="Arial" panose="020B0604020202020204" pitchFamily="34" charset="0"/>
              <a:buChar char="•"/>
            </a:pPr>
            <a:r>
              <a:rPr lang="en-US" sz="1900"/>
              <a:t>We can see how different areas of the brain communicate in the diagrams above. The cross-correlation of the distinct lobes is difficult to interpret at first look (Figure 2-10). When we look at Figures 11–13, which show the entire cross correlations, we can see that several harmonics have emerged. Of course, we cannot determine how different brain lobes communicate, but the above data may be used to train a convolutional autoencoder (CAE), which is more instructive and informative. Since the CAE may extract a large number of features.</a:t>
            </a:r>
          </a:p>
          <a:p>
            <a:pPr>
              <a:buFont typeface="Arial" panose="020B0604020202020204" pitchFamily="34" charset="0"/>
              <a:buChar char="•"/>
            </a:pPr>
            <a:endParaRPr lang="en-US" sz="1900"/>
          </a:p>
        </p:txBody>
      </p:sp>
      <p:sp>
        <p:nvSpPr>
          <p:cNvPr id="7" name="Date Placeholder 6">
            <a:extLst>
              <a:ext uri="{FF2B5EF4-FFF2-40B4-BE49-F238E27FC236}">
                <a16:creationId xmlns:a16="http://schemas.microsoft.com/office/drawing/2014/main" id="{D2B4EAD5-D977-48A5-A858-93AD3F8A841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3" name="Freeform: Shape 8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ooter Placeholder 7">
            <a:extLst>
              <a:ext uri="{FF2B5EF4-FFF2-40B4-BE49-F238E27FC236}">
                <a16:creationId xmlns:a16="http://schemas.microsoft.com/office/drawing/2014/main" id="{CA5CD292-9FB9-411F-BDBE-3873472A1E6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9546AA78-D5C2-4114-8A19-D5B172F78B9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56385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5" name="Freeform: Shape 1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EDD7F-0C33-4D07-AC57-83791EDEE5FE}"/>
              </a:ext>
            </a:extLst>
          </p:cNvPr>
          <p:cNvSpPr>
            <a:spLocks noGrp="1"/>
          </p:cNvSpPr>
          <p:nvPr>
            <p:ph type="title"/>
          </p:nvPr>
        </p:nvSpPr>
        <p:spPr>
          <a:xfrm>
            <a:off x="550862" y="580363"/>
            <a:ext cx="5437188" cy="1997855"/>
          </a:xfrm>
        </p:spPr>
        <p:txBody>
          <a:bodyPr vert="horz" wrap="square" lIns="0" tIns="0" rIns="0" bIns="0" rtlCol="0" anchor="t" anchorCtr="0">
            <a:normAutofit/>
          </a:bodyPr>
          <a:lstStyle/>
          <a:p>
            <a:pPr>
              <a:lnSpc>
                <a:spcPct val="100000"/>
              </a:lnSpc>
            </a:pPr>
            <a:r>
              <a:rPr lang="en-US" dirty="0"/>
              <a:t>References</a:t>
            </a:r>
            <a:endParaRPr lang="en-US"/>
          </a:p>
        </p:txBody>
      </p:sp>
      <p:sp>
        <p:nvSpPr>
          <p:cNvPr id="22" name="Oval 21">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25"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BE3029C9-C029-465E-B795-2879B6C6F005}"/>
              </a:ext>
            </a:extLst>
          </p:cNvPr>
          <p:cNvSpPr>
            <a:spLocks noGrp="1"/>
          </p:cNvSpPr>
          <p:nvPr>
            <p:ph idx="1"/>
          </p:nvPr>
        </p:nvSpPr>
        <p:spPr>
          <a:xfrm>
            <a:off x="7140575" y="1520825"/>
            <a:ext cx="4500562" cy="4572000"/>
          </a:xfrm>
        </p:spPr>
        <p:txBody>
          <a:bodyPr vert="horz" wrap="square" lIns="0" tIns="0" rIns="0" bIns="0" rtlCol="0" anchor="t">
            <a:normAutofit/>
          </a:bodyPr>
          <a:lstStyle/>
          <a:p>
            <a:pPr>
              <a:lnSpc>
                <a:spcPct val="100000"/>
              </a:lnSpc>
              <a:buFont typeface="Arial" panose="020B0604020202020204" pitchFamily="34" charset="0"/>
              <a:buChar char="•"/>
            </a:pPr>
            <a:r>
              <a:rPr lang="en-US" sz="1700" dirty="0"/>
              <a:t>1.	Wardle, </a:t>
            </a:r>
            <a:r>
              <a:rPr lang="en-US" sz="1700" dirty="0" err="1"/>
              <a:t>S.G</a:t>
            </a:r>
            <a:r>
              <a:rPr lang="en-US" sz="1700" dirty="0"/>
              <a:t>. and C.I. Baker, </a:t>
            </a:r>
            <a:r>
              <a:rPr lang="en-US" sz="1700" i="1" dirty="0"/>
              <a:t>Recent advances in understanding object recognition in the human brain: deep neural networks, temporal dynamics, and context.</a:t>
            </a:r>
            <a:r>
              <a:rPr lang="en-US" sz="1700" dirty="0"/>
              <a:t> </a:t>
            </a:r>
            <a:r>
              <a:rPr lang="en-US" sz="1700" dirty="0" err="1"/>
              <a:t>F1000Research</a:t>
            </a:r>
            <a:r>
              <a:rPr lang="en-US" sz="1700" dirty="0"/>
              <a:t>, 2020. </a:t>
            </a:r>
            <a:r>
              <a:rPr lang="en-US" sz="1700" b="1" dirty="0"/>
              <a:t>9</a:t>
            </a:r>
            <a:r>
              <a:rPr lang="en-US" sz="1700" dirty="0"/>
              <a:t>.</a:t>
            </a:r>
          </a:p>
          <a:p>
            <a:pPr>
              <a:lnSpc>
                <a:spcPct val="100000"/>
              </a:lnSpc>
              <a:buFont typeface="Arial" panose="020B0604020202020204" pitchFamily="34" charset="0"/>
              <a:buChar char="•"/>
            </a:pPr>
            <a:r>
              <a:rPr lang="en-US" sz="1700" dirty="0"/>
              <a:t>2.	</a:t>
            </a:r>
            <a:r>
              <a:rPr lang="en-US" sz="1700" dirty="0" err="1"/>
              <a:t>Cichy</a:t>
            </a:r>
            <a:r>
              <a:rPr lang="en-US" sz="1700" dirty="0"/>
              <a:t>, </a:t>
            </a:r>
            <a:r>
              <a:rPr lang="en-US" sz="1700" dirty="0" err="1"/>
              <a:t>R.M</a:t>
            </a:r>
            <a:r>
              <a:rPr lang="en-US" sz="1700" dirty="0"/>
              <a:t>. and D. Kaiser, </a:t>
            </a:r>
            <a:r>
              <a:rPr lang="en-US" sz="1700" i="1" dirty="0"/>
              <a:t>Deep neural networks as scientific models.</a:t>
            </a:r>
            <a:r>
              <a:rPr lang="en-US" sz="1700" dirty="0"/>
              <a:t> Trends in cognitive sciences, 2019. </a:t>
            </a:r>
            <a:r>
              <a:rPr lang="en-US" sz="1700" b="1" dirty="0"/>
              <a:t>23</a:t>
            </a:r>
            <a:r>
              <a:rPr lang="en-US" sz="1700" dirty="0"/>
              <a:t>(4): p. 305-317.</a:t>
            </a:r>
          </a:p>
          <a:p>
            <a:pPr>
              <a:lnSpc>
                <a:spcPct val="100000"/>
              </a:lnSpc>
              <a:buFont typeface="Arial" panose="020B0604020202020204" pitchFamily="34" charset="0"/>
              <a:buChar char="•"/>
            </a:pPr>
            <a:r>
              <a:rPr lang="en-US" sz="1700" dirty="0"/>
              <a:t>3.	Khosla, M., G.H. Ngo, K. Jamison, A. </a:t>
            </a:r>
            <a:r>
              <a:rPr lang="en-US" sz="1700" dirty="0" err="1"/>
              <a:t>Kuceyeski</a:t>
            </a:r>
            <a:r>
              <a:rPr lang="en-US" sz="1700" dirty="0"/>
              <a:t>, and M.R. </a:t>
            </a:r>
            <a:r>
              <a:rPr lang="en-US" sz="1700" dirty="0" err="1"/>
              <a:t>Sabuncu</a:t>
            </a:r>
            <a:r>
              <a:rPr lang="en-US" sz="1700" dirty="0"/>
              <a:t>, </a:t>
            </a:r>
            <a:r>
              <a:rPr lang="en-US" sz="1700" i="1" dirty="0"/>
              <a:t>Cortical response to naturalistic stimuli is largely predictable with deep neural networks.</a:t>
            </a:r>
            <a:r>
              <a:rPr lang="en-US" sz="1700" dirty="0"/>
              <a:t> Science Advances, 2021. </a:t>
            </a:r>
            <a:r>
              <a:rPr lang="en-US" sz="1700" b="1" dirty="0"/>
              <a:t>7</a:t>
            </a:r>
            <a:r>
              <a:rPr lang="en-US" sz="1700" dirty="0"/>
              <a:t>(22): p. </a:t>
            </a:r>
            <a:r>
              <a:rPr lang="en-US" sz="1700" dirty="0" err="1"/>
              <a:t>eabe7547</a:t>
            </a:r>
            <a:r>
              <a:rPr lang="en-US" sz="1700" dirty="0"/>
              <a:t>.</a:t>
            </a:r>
          </a:p>
          <a:p>
            <a:pPr>
              <a:lnSpc>
                <a:spcPct val="100000"/>
              </a:lnSpc>
              <a:buFont typeface="Arial" panose="020B0604020202020204" pitchFamily="34" charset="0"/>
              <a:buChar char="•"/>
            </a:pPr>
            <a:r>
              <a:rPr lang="en-US" sz="1700" b="1" dirty="0"/>
              <a:t> </a:t>
            </a:r>
            <a:endParaRPr lang="en-US" sz="1700" dirty="0"/>
          </a:p>
          <a:p>
            <a:pPr>
              <a:lnSpc>
                <a:spcPct val="100000"/>
              </a:lnSpc>
              <a:buFont typeface="Arial" panose="020B0604020202020204" pitchFamily="34" charset="0"/>
              <a:buChar char="•"/>
            </a:pPr>
            <a:endParaRPr lang="en-US" sz="1700" dirty="0"/>
          </a:p>
        </p:txBody>
      </p:sp>
      <p:sp>
        <p:nvSpPr>
          <p:cNvPr id="7" name="Date Placeholder 6">
            <a:extLst>
              <a:ext uri="{FF2B5EF4-FFF2-40B4-BE49-F238E27FC236}">
                <a16:creationId xmlns:a16="http://schemas.microsoft.com/office/drawing/2014/main" id="{4720B092-C192-4CD0-AFE1-5741E1E3D081}"/>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407B9CDA-5538-487F-854D-315E1E21370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ECDC207-7C46-49BD-8814-1173FCC4585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2419420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A6991-785A-47D5-95F4-BEC08040E82D}"/>
              </a:ext>
            </a:extLst>
          </p:cNvPr>
          <p:cNvSpPr>
            <a:spLocks noGrp="1"/>
          </p:cNvSpPr>
          <p:nvPr>
            <p:ph type="title"/>
          </p:nvPr>
        </p:nvSpPr>
        <p:spPr>
          <a:xfrm>
            <a:off x="550862" y="580363"/>
            <a:ext cx="6379210" cy="1333057"/>
          </a:xfrm>
        </p:spPr>
        <p:txBody>
          <a:bodyPr vert="horz" wrap="square" lIns="0" tIns="0" rIns="0" bIns="0" rtlCol="0" anchor="t" anchorCtr="0">
            <a:normAutofit/>
          </a:bodyPr>
          <a:lstStyle/>
          <a:p>
            <a:pPr>
              <a:lnSpc>
                <a:spcPct val="100000"/>
              </a:lnSpc>
            </a:pPr>
            <a:r>
              <a:rPr lang="en-US" sz="4800" kern="1200" dirty="0">
                <a:solidFill>
                  <a:schemeClr val="tx1"/>
                </a:solidFill>
                <a:latin typeface="+mj-lt"/>
                <a:ea typeface="+mj-ea"/>
                <a:cs typeface="+mj-cs"/>
              </a:rPr>
              <a:t>Intro</a:t>
            </a:r>
          </a:p>
        </p:txBody>
      </p:sp>
      <p:sp>
        <p:nvSpPr>
          <p:cNvPr id="24" name="Oval 23">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8C248752-ECD3-4A00-9B31-58533327764A}"/>
              </a:ext>
            </a:extLst>
          </p:cNvPr>
          <p:cNvPicPr>
            <a:picLocks noChangeAspect="1"/>
          </p:cNvPicPr>
          <p:nvPr/>
        </p:nvPicPr>
        <p:blipFill rotWithShape="1">
          <a:blip r:embed="rId2"/>
          <a:srcRect r="14459"/>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26" name="Group 25">
            <a:extLst>
              <a:ext uri="{FF2B5EF4-FFF2-40B4-BE49-F238E27FC236}">
                <a16:creationId xmlns:a16="http://schemas.microsoft.com/office/drawing/2014/main" id="{F8ED97E8-4320-4F9F-8AB2-2EC6D9FC9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0191" y="1665774"/>
            <a:ext cx="1262947" cy="1335600"/>
            <a:chOff x="2678417" y="2427951"/>
            <a:chExt cx="1262947" cy="1335600"/>
          </a:xfrm>
        </p:grpSpPr>
        <p:sp>
          <p:nvSpPr>
            <p:cNvPr id="27" name="Freeform: Shape 26">
              <a:extLst>
                <a:ext uri="{FF2B5EF4-FFF2-40B4-BE49-F238E27FC236}">
                  <a16:creationId xmlns:a16="http://schemas.microsoft.com/office/drawing/2014/main" id="{DDAE1E3F-711D-4F2E-AF4B-0A3CF77C56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17A35D9-9F09-4A9F-AD47-CF2115100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3DD9A832-DC73-463E-BF3E-5C79FB43086E}"/>
              </a:ext>
            </a:extLst>
          </p:cNvPr>
          <p:cNvSpPr>
            <a:spLocks noGrp="1"/>
          </p:cNvSpPr>
          <p:nvPr>
            <p:ph idx="1"/>
          </p:nvPr>
        </p:nvSpPr>
        <p:spPr>
          <a:xfrm>
            <a:off x="7140575" y="1520825"/>
            <a:ext cx="4500562" cy="2808288"/>
          </a:xfrm>
        </p:spPr>
        <p:txBody>
          <a:bodyPr vert="horz" wrap="square" lIns="0" tIns="0" rIns="0" bIns="0" rtlCol="0" anchor="t">
            <a:normAutofit/>
          </a:bodyPr>
          <a:lstStyle/>
          <a:p>
            <a:pPr>
              <a:lnSpc>
                <a:spcPct val="100000"/>
              </a:lnSpc>
              <a:buFont typeface="Arial" panose="020B0604020202020204" pitchFamily="34" charset="0"/>
              <a:buChar char="•"/>
            </a:pPr>
            <a:r>
              <a:rPr lang="en-US" sz="1400"/>
              <a:t>I believe that Neuroscience and Artificial Intelligence have pushed each other forward. The concept of artificial neural networks (ANNs), which is inspired by the concept of biological neural networks, has undoubtedly altered AI history. When we look at the milestones of ANNs like convolution, long-term short memory, attention, learning algorithms, and so on, we can see how bio-thoughts influenced them. For this reason, I would like to use analysis the role of brain’s different parts communications in object recognition task.</a:t>
            </a:r>
          </a:p>
          <a:p>
            <a:pPr>
              <a:lnSpc>
                <a:spcPct val="100000"/>
              </a:lnSpc>
              <a:buFont typeface="Arial" panose="020B0604020202020204" pitchFamily="34" charset="0"/>
              <a:buChar char="•"/>
            </a:pPr>
            <a:r>
              <a:rPr lang="en-US" sz="1400"/>
              <a:t>In the following I tried to propose a few questions and answers to provide the reader with a better perspective.</a:t>
            </a:r>
          </a:p>
        </p:txBody>
      </p:sp>
      <p:grpSp>
        <p:nvGrpSpPr>
          <p:cNvPr id="30" name="Group 29">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31" name="Freeform: Shape 30">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Shape 31">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Date Placeholder 6">
            <a:extLst>
              <a:ext uri="{FF2B5EF4-FFF2-40B4-BE49-F238E27FC236}">
                <a16:creationId xmlns:a16="http://schemas.microsoft.com/office/drawing/2014/main" id="{72DCCE6E-0932-4728-BC67-D4F471B2D01A}"/>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91DBD3B0-8DA4-49FA-8465-FA94E58088F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664BE89-34AE-4FE2-94E8-D74B9678591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3321186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43149-AC99-43A8-91F4-34673EB08DF4}"/>
              </a:ext>
            </a:extLst>
          </p:cNvPr>
          <p:cNvSpPr>
            <a:spLocks noGrp="1"/>
          </p:cNvSpPr>
          <p:nvPr>
            <p:ph type="title"/>
          </p:nvPr>
        </p:nvSpPr>
        <p:spPr>
          <a:xfrm>
            <a:off x="550863" y="549275"/>
            <a:ext cx="5437185" cy="1997855"/>
          </a:xfrm>
        </p:spPr>
        <p:txBody>
          <a:bodyPr vert="horz" wrap="square" lIns="0" tIns="0" rIns="0" bIns="0" rtlCol="0" anchor="b" anchorCtr="0">
            <a:normAutofit/>
          </a:bodyPr>
          <a:lstStyle/>
          <a:p>
            <a:pPr>
              <a:lnSpc>
                <a:spcPct val="100000"/>
              </a:lnSpc>
            </a:pPr>
            <a:r>
              <a:rPr lang="en-US" dirty="0"/>
              <a:t>EEG and ten/20</a:t>
            </a:r>
            <a:endParaRPr lang="en-US"/>
          </a:p>
        </p:txBody>
      </p:sp>
      <p:sp>
        <p:nvSpPr>
          <p:cNvPr id="3" name="Content Placeholder 2">
            <a:extLst>
              <a:ext uri="{FF2B5EF4-FFF2-40B4-BE49-F238E27FC236}">
                <a16:creationId xmlns:a16="http://schemas.microsoft.com/office/drawing/2014/main" id="{ED68395E-1243-4FC0-B8B7-C304A538847A}"/>
              </a:ext>
            </a:extLst>
          </p:cNvPr>
          <p:cNvSpPr>
            <a:spLocks noGrp="1"/>
          </p:cNvSpPr>
          <p:nvPr>
            <p:ph idx="1"/>
          </p:nvPr>
        </p:nvSpPr>
        <p:spPr>
          <a:xfrm>
            <a:off x="550863" y="2677306"/>
            <a:ext cx="5437187" cy="3415519"/>
          </a:xfrm>
        </p:spPr>
        <p:txBody>
          <a:bodyPr vert="horz" wrap="square" lIns="0" tIns="0" rIns="0" bIns="0" rtlCol="0" anchor="t">
            <a:normAutofit/>
          </a:bodyPr>
          <a:lstStyle/>
          <a:p>
            <a:pPr>
              <a:lnSpc>
                <a:spcPct val="100000"/>
              </a:lnSpc>
              <a:buFont typeface="Arial" panose="020B0604020202020204" pitchFamily="34" charset="0"/>
              <a:buChar char="•"/>
            </a:pPr>
            <a:r>
              <a:rPr lang="en-US" sz="1600" b="1" dirty="0"/>
              <a:t>Ten/20 coordinating system</a:t>
            </a:r>
          </a:p>
          <a:p>
            <a:pPr algn="just">
              <a:lnSpc>
                <a:spcPct val="100000"/>
              </a:lnSpc>
              <a:buFont typeface="Arial" panose="020B0604020202020204" pitchFamily="34" charset="0"/>
              <a:buChar char="•"/>
            </a:pPr>
            <a:r>
              <a:rPr lang="en-US" sz="1600" dirty="0"/>
              <a:t>The Ten/20 system is a measurement system that divides the human scalp into 19 sections and measures it. Each electrode of the EEG recording device will be positioned on one of these 19 locations in this arrangement. This system is in place. Pre-frontal (</a:t>
            </a:r>
            <a:r>
              <a:rPr lang="en-US" sz="1600" dirty="0" err="1"/>
              <a:t>Fp</a:t>
            </a:r>
            <a:r>
              <a:rPr lang="en-US" sz="1600" dirty="0"/>
              <a:t>), frontal (F), temporal (T), parietal (P), occipital (O), and central (C) are the names of the brain regions (C). The idea behind this brain partitioning is that distinct brain areas (Lobes) are important in different cognitive tasks. For example, visual processors are in the occipital lobes, working memory is in the temporal lobes, and auditory lobes are in the auditory lobe....</a:t>
            </a:r>
          </a:p>
        </p:txBody>
      </p:sp>
      <p:pic>
        <p:nvPicPr>
          <p:cNvPr id="13" name="Picture 12">
            <a:extLst>
              <a:ext uri="{FF2B5EF4-FFF2-40B4-BE49-F238E27FC236}">
                <a16:creationId xmlns:a16="http://schemas.microsoft.com/office/drawing/2014/main" id="{4F54351F-907A-4719-8581-57562DB386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924675" y="964672"/>
            <a:ext cx="4713922" cy="4928655"/>
          </a:xfrm>
          <a:custGeom>
            <a:avLst/>
            <a:gdLst/>
            <a:ahLst/>
            <a:cxnLst/>
            <a:rect l="l" t="t" r="r" b="b"/>
            <a:pathLst>
              <a:path w="4713922" h="5759450">
                <a:moveTo>
                  <a:pt x="0" y="0"/>
                </a:moveTo>
                <a:lnTo>
                  <a:pt x="4713922" y="0"/>
                </a:lnTo>
                <a:lnTo>
                  <a:pt x="4713922" y="5759450"/>
                </a:lnTo>
                <a:lnTo>
                  <a:pt x="0" y="5759450"/>
                </a:lnTo>
                <a:close/>
              </a:path>
            </a:pathLst>
          </a:custGeom>
          <a:noFill/>
        </p:spPr>
      </p:pic>
      <p:sp>
        <p:nvSpPr>
          <p:cNvPr id="7" name="Date Placeholder 6">
            <a:extLst>
              <a:ext uri="{FF2B5EF4-FFF2-40B4-BE49-F238E27FC236}">
                <a16:creationId xmlns:a16="http://schemas.microsoft.com/office/drawing/2014/main" id="{C284AD75-4E19-4127-8A9E-1D37D18F9662}"/>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4F63DAF9-8C25-4506-8DE7-540DF62D134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C0E3002-FAC3-48CE-8A86-AC288860056C}"/>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40302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8"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DD656-FF40-4D0D-96AE-AA5823C4B1A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400" b="1" dirty="0"/>
              <a:t>Brains different regions’ cognitive function</a:t>
            </a:r>
            <a:br>
              <a:rPr lang="en-US" sz="3400" b="1" dirty="0"/>
            </a:br>
            <a:endParaRPr lang="en-US" sz="3400" dirty="0"/>
          </a:p>
        </p:txBody>
      </p:sp>
      <p:pic>
        <p:nvPicPr>
          <p:cNvPr id="10" name="Picture 9">
            <a:extLst>
              <a:ext uri="{FF2B5EF4-FFF2-40B4-BE49-F238E27FC236}">
                <a16:creationId xmlns:a16="http://schemas.microsoft.com/office/drawing/2014/main" id="{82B1CA5D-0A5B-4944-BFA7-C3B8573EB14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3403" y="766989"/>
            <a:ext cx="5092062" cy="5324021"/>
          </a:xfrm>
          <a:custGeom>
            <a:avLst/>
            <a:gdLst/>
            <a:ahLst/>
            <a:cxnLst/>
            <a:rect l="l" t="t" r="r" b="b"/>
            <a:pathLst>
              <a:path w="5092062" h="5759450">
                <a:moveTo>
                  <a:pt x="0" y="0"/>
                </a:moveTo>
                <a:lnTo>
                  <a:pt x="5092062" y="0"/>
                </a:lnTo>
                <a:lnTo>
                  <a:pt x="5092062" y="5759450"/>
                </a:lnTo>
                <a:lnTo>
                  <a:pt x="0" y="5759450"/>
                </a:lnTo>
                <a:close/>
              </a:path>
            </a:pathLst>
          </a:custGeom>
          <a:noFill/>
        </p:spPr>
      </p:pic>
      <p:sp>
        <p:nvSpPr>
          <p:cNvPr id="3" name="Content Placeholder 2">
            <a:extLst>
              <a:ext uri="{FF2B5EF4-FFF2-40B4-BE49-F238E27FC236}">
                <a16:creationId xmlns:a16="http://schemas.microsoft.com/office/drawing/2014/main" id="{9B36A686-5978-4536-8000-DFDF87F01D8F}"/>
              </a:ext>
            </a:extLst>
          </p:cNvPr>
          <p:cNvSpPr>
            <a:spLocks noGrp="1"/>
          </p:cNvSpPr>
          <p:nvPr>
            <p:ph idx="1"/>
          </p:nvPr>
        </p:nvSpPr>
        <p:spPr>
          <a:xfrm>
            <a:off x="6201410" y="2677306"/>
            <a:ext cx="5437187" cy="3415519"/>
          </a:xfrm>
        </p:spPr>
        <p:txBody>
          <a:bodyPr vert="horz" wrap="square" lIns="0" tIns="0" rIns="0" bIns="0" rtlCol="0" anchor="t">
            <a:normAutofit/>
          </a:bodyPr>
          <a:lstStyle/>
          <a:p>
            <a:pPr>
              <a:buFont typeface="Arial" panose="020B0604020202020204" pitchFamily="34" charset="0"/>
              <a:buChar char="•"/>
            </a:pPr>
            <a:r>
              <a:rPr lang="en-US"/>
              <a:t>According to the Johns Hopkins’ neurology department. </a:t>
            </a:r>
          </a:p>
          <a:p>
            <a:pPr>
              <a:buFont typeface="Arial" panose="020B0604020202020204" pitchFamily="34" charset="0"/>
              <a:buChar char="•"/>
            </a:pPr>
            <a:r>
              <a:rPr lang="en-US"/>
              <a:t>Frontal lobe. The largest lobe of the brain, located in the front of the head, the frontal lobe is involved in personality characteristics, decision-making and movement. Recognition of smell usually involves parts of the frontal lobe. The frontal lobe contains Broca’s area, which is associated with speech ability.</a:t>
            </a:r>
          </a:p>
          <a:p>
            <a:pPr>
              <a:buFont typeface="Arial" panose="020B0604020202020204" pitchFamily="34" charset="0"/>
              <a:buChar char="•"/>
            </a:pPr>
            <a:endParaRPr lang="en-US"/>
          </a:p>
        </p:txBody>
      </p:sp>
      <p:sp>
        <p:nvSpPr>
          <p:cNvPr id="7" name="Date Placeholder 6">
            <a:extLst>
              <a:ext uri="{FF2B5EF4-FFF2-40B4-BE49-F238E27FC236}">
                <a16:creationId xmlns:a16="http://schemas.microsoft.com/office/drawing/2014/main" id="{6B57F240-7D3C-4BAF-BF39-77C7B038EE3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9" name="Slide Number Placeholder 8">
            <a:extLst>
              <a:ext uri="{FF2B5EF4-FFF2-40B4-BE49-F238E27FC236}">
                <a16:creationId xmlns:a16="http://schemas.microsoft.com/office/drawing/2014/main" id="{C9F54A1B-E314-4D10-ADF8-DAB7B307065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1223572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8"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DD656-FF40-4D0D-96AE-AA5823C4B1A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400" b="1" dirty="0"/>
              <a:t>Brains different regions’ cognitive function</a:t>
            </a:r>
            <a:br>
              <a:rPr lang="en-US" sz="3400" b="1" dirty="0"/>
            </a:br>
            <a:endParaRPr lang="en-US" sz="3400" dirty="0"/>
          </a:p>
        </p:txBody>
      </p:sp>
      <p:pic>
        <p:nvPicPr>
          <p:cNvPr id="10" name="Picture 9">
            <a:extLst>
              <a:ext uri="{FF2B5EF4-FFF2-40B4-BE49-F238E27FC236}">
                <a16:creationId xmlns:a16="http://schemas.microsoft.com/office/drawing/2014/main" id="{82B1CA5D-0A5B-4944-BFA7-C3B8573EB14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3403" y="766989"/>
            <a:ext cx="5092062" cy="5324021"/>
          </a:xfrm>
          <a:custGeom>
            <a:avLst/>
            <a:gdLst/>
            <a:ahLst/>
            <a:cxnLst/>
            <a:rect l="l" t="t" r="r" b="b"/>
            <a:pathLst>
              <a:path w="5092062" h="5759450">
                <a:moveTo>
                  <a:pt x="0" y="0"/>
                </a:moveTo>
                <a:lnTo>
                  <a:pt x="5092062" y="0"/>
                </a:lnTo>
                <a:lnTo>
                  <a:pt x="5092062" y="5759450"/>
                </a:lnTo>
                <a:lnTo>
                  <a:pt x="0" y="5759450"/>
                </a:lnTo>
                <a:close/>
              </a:path>
            </a:pathLst>
          </a:custGeom>
          <a:noFill/>
        </p:spPr>
      </p:pic>
      <p:sp>
        <p:nvSpPr>
          <p:cNvPr id="3" name="Content Placeholder 2">
            <a:extLst>
              <a:ext uri="{FF2B5EF4-FFF2-40B4-BE49-F238E27FC236}">
                <a16:creationId xmlns:a16="http://schemas.microsoft.com/office/drawing/2014/main" id="{9B36A686-5978-4536-8000-DFDF87F01D8F}"/>
              </a:ext>
            </a:extLst>
          </p:cNvPr>
          <p:cNvSpPr>
            <a:spLocks noGrp="1"/>
          </p:cNvSpPr>
          <p:nvPr>
            <p:ph idx="1"/>
          </p:nvPr>
        </p:nvSpPr>
        <p:spPr>
          <a:xfrm>
            <a:off x="6201410" y="2677306"/>
            <a:ext cx="5437187" cy="3415519"/>
          </a:xfrm>
        </p:spPr>
        <p:txBody>
          <a:bodyPr vert="horz" wrap="square" lIns="0" tIns="0" rIns="0" bIns="0" rtlCol="0" anchor="t">
            <a:normAutofit fontScale="85000" lnSpcReduction="20000"/>
          </a:bodyPr>
          <a:lstStyle/>
          <a:p>
            <a:r>
              <a:rPr lang="en-US" dirty="0"/>
              <a:t>Parietal lobe. The middle part of the brain, the parietal lobe helps a person identify objects and understand spatial relationships (where one’s body is compared with objects around the person). The parietal lobe is also involved in interpreting pain and touch in the body. The parietal lobe houses Wernicke’s area, which helps the brain understand spoken language.</a:t>
            </a:r>
          </a:p>
          <a:p>
            <a:r>
              <a:rPr lang="en-US" dirty="0"/>
              <a:t>Occipital lobe. The occipital lobe is the back part of the brain that is involved with vision.</a:t>
            </a:r>
          </a:p>
          <a:p>
            <a:r>
              <a:rPr lang="en-US" dirty="0"/>
              <a:t>Temporal lobe. The sides of the brain, temporal lobes are involved in short-term memory, speech, musical rhythm and some degree of smell recognition.</a:t>
            </a:r>
          </a:p>
          <a:p>
            <a:pPr>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6B57F240-7D3C-4BAF-BF39-77C7B038EE3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9" name="Slide Number Placeholder 8">
            <a:extLst>
              <a:ext uri="{FF2B5EF4-FFF2-40B4-BE49-F238E27FC236}">
                <a16:creationId xmlns:a16="http://schemas.microsoft.com/office/drawing/2014/main" id="{C9F54A1B-E314-4D10-ADF8-DAB7B307065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150221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5" name="Rectangle 4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0BF71-9BA9-4688-9C7A-43E7F4A22343}"/>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700" b="1"/>
              <a:t>EEG data cross-correlation analysis</a:t>
            </a:r>
            <a:br>
              <a:rPr lang="en-US" sz="3700" b="1"/>
            </a:br>
            <a:endParaRPr lang="en-US" sz="3700"/>
          </a:p>
        </p:txBody>
      </p:sp>
      <p:pic>
        <p:nvPicPr>
          <p:cNvPr id="10" name="Picture 9">
            <a:extLst>
              <a:ext uri="{FF2B5EF4-FFF2-40B4-BE49-F238E27FC236}">
                <a16:creationId xmlns:a16="http://schemas.microsoft.com/office/drawing/2014/main" id="{DD9059DE-9ADF-4855-B602-ED4A98A88C53}"/>
              </a:ext>
            </a:extLst>
          </p:cNvPr>
          <p:cNvPicPr>
            <a:picLocks noChangeAspect="1"/>
          </p:cNvPicPr>
          <p:nvPr/>
        </p:nvPicPr>
        <p:blipFill rotWithShape="1">
          <a:blip r:embed="rId2"/>
          <a:srcRect l="52279" t="46844" r="21142" b="26519"/>
          <a:stretch/>
        </p:blipFill>
        <p:spPr>
          <a:xfrm>
            <a:off x="553403" y="1993732"/>
            <a:ext cx="5092062" cy="2870536"/>
          </a:xfrm>
          <a:custGeom>
            <a:avLst/>
            <a:gdLst/>
            <a:ahLst/>
            <a:cxnLst/>
            <a:rect l="l" t="t" r="r" b="b"/>
            <a:pathLst>
              <a:path w="5092062" h="5759450">
                <a:moveTo>
                  <a:pt x="0" y="0"/>
                </a:moveTo>
                <a:lnTo>
                  <a:pt x="5092062" y="0"/>
                </a:lnTo>
                <a:lnTo>
                  <a:pt x="5092062" y="5759450"/>
                </a:lnTo>
                <a:lnTo>
                  <a:pt x="0" y="5759450"/>
                </a:lnTo>
                <a:close/>
              </a:path>
            </a:pathLst>
          </a:cu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62CD67-3D96-4B77-B1B9-FB06709D7526}"/>
                  </a:ext>
                </a:extLst>
              </p:cNvPr>
              <p:cNvSpPr>
                <a:spLocks noGrp="1"/>
              </p:cNvSpPr>
              <p:nvPr>
                <p:ph idx="1"/>
              </p:nvPr>
            </p:nvSpPr>
            <p:spPr>
              <a:xfrm>
                <a:off x="6201410" y="2677306"/>
                <a:ext cx="5437187" cy="3415519"/>
              </a:xfrm>
            </p:spPr>
            <p:txBody>
              <a:bodyPr vert="horz" wrap="square" lIns="0" tIns="0" rIns="0" bIns="0" rtlCol="0" anchor="t">
                <a:normAutofit/>
              </a:bodyPr>
              <a:lstStyle/>
              <a:p>
                <a:pPr>
                  <a:lnSpc>
                    <a:spcPct val="100000"/>
                  </a:lnSpc>
                  <a:buFont typeface="Arial" panose="020B0604020202020204" pitchFamily="34" charset="0"/>
                  <a:buChar char="•"/>
                </a:pPr>
                <a:r>
                  <a:rPr lang="en-US" sz="1600" dirty="0"/>
                  <a:t>The cross-</a:t>
                </a:r>
                <a:r>
                  <a:rPr lang="en-US" sz="1600" dirty="0">
                    <a:effectLst/>
                  </a:rPr>
                  <a:t>correlation between two EEG channels measures the level of dependency between their frequency components. More specifically, If the cross-correlation of two EEG channels is   1   at   a   time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0</m:t>
                    </m:r>
                  </m:oMath>
                </a14:m>
                <a:r>
                  <a:rPr lang="en-US" sz="1600" dirty="0"/>
                  <a:t>,      the   EEGs   are   behaving similarly.  That is, </a:t>
                </a:r>
                <a:r>
                  <a:rPr lang="en-US" sz="1600" dirty="0">
                    <a:effectLst/>
                  </a:rPr>
                  <a:t>the amplitudes for the two channels are equal. Similarly, if the cross-correlation between two EEG channels   is   0.8   at   time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1</m:t>
                    </m:r>
                  </m:oMath>
                </a14:m>
                <a:r>
                  <a:rPr lang="en-US" sz="1600" dirty="0"/>
                  <a:t>,   then   the   EEGs   are </a:t>
                </a:r>
                <a:r>
                  <a:rPr lang="en-US" sz="1600" dirty="0">
                    <a:effectLst/>
                  </a:rPr>
                  <a:t>behaving similarly at the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1</m:t>
                    </m:r>
                  </m:oMath>
                </a14:m>
                <a:r>
                  <a:rPr lang="en-US" sz="1600" dirty="0"/>
                  <a:t> and </a:t>
                </a:r>
                <a:r>
                  <a:rPr lang="en-US" sz="1600" dirty="0">
                    <a:effectLst/>
                  </a:rPr>
                  <a:t>the amplitudes of their components are 80% equal. Any   negative   correlation   means   the channels frequency components are correlated but their behavior is the opposite. Furthermore, the values around zero means EEG channels   are   acting   independently (Dowdy, Wearden, &amp; Chilko, 2011).</a:t>
                </a:r>
                <a:endParaRPr lang="en-US" sz="1600" dirty="0"/>
              </a:p>
            </p:txBody>
          </p:sp>
        </mc:Choice>
        <mc:Fallback>
          <p:sp>
            <p:nvSpPr>
              <p:cNvPr id="3" name="Content Placeholder 2">
                <a:extLst>
                  <a:ext uri="{FF2B5EF4-FFF2-40B4-BE49-F238E27FC236}">
                    <a16:creationId xmlns:a16="http://schemas.microsoft.com/office/drawing/2014/main" id="{6862CD67-3D96-4B77-B1B9-FB06709D7526}"/>
                  </a:ext>
                </a:extLst>
              </p:cNvPr>
              <p:cNvSpPr>
                <a:spLocks noGrp="1" noRot="1" noChangeAspect="1" noMove="1" noResize="1" noEditPoints="1" noAdjustHandles="1" noChangeArrowheads="1" noChangeShapeType="1" noTextEdit="1"/>
              </p:cNvSpPr>
              <p:nvPr>
                <p:ph idx="1"/>
              </p:nvPr>
            </p:nvSpPr>
            <p:spPr>
              <a:xfrm>
                <a:off x="6201410" y="2677306"/>
                <a:ext cx="5437187" cy="3415519"/>
              </a:xfrm>
              <a:blipFill>
                <a:blip r:embed="rId3"/>
                <a:stretch>
                  <a:fillRect l="-2130" t="-1786" r="-4372"/>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2A616AD7-CFEF-4B36-85A2-2B6D943E57A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BA4DF458-521F-4813-B0E3-16111744C5D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CE37212-D48F-4A8B-BCEA-D56D02E30E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083815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BF660-3EA6-497D-BBD0-98D42E06C946}"/>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0" name="Picture 9">
            <a:extLst>
              <a:ext uri="{FF2B5EF4-FFF2-40B4-BE49-F238E27FC236}">
                <a16:creationId xmlns:a16="http://schemas.microsoft.com/office/drawing/2014/main" id="{16A6F3BA-FBB3-4C2F-A217-B3B610714C1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1679"/>
            <a:ext cx="6973882" cy="4334643"/>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59AFF3EB-040C-4FA7-B356-F16462BF59CC}"/>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sz="1600" i="1"/>
              <a:t>:Pre-Frontal and Frontal lobe Cross -Correlation. The x axis is frequency and y axis the correlation value.</a:t>
            </a:r>
          </a:p>
          <a:p>
            <a:pPr>
              <a:buFont typeface="Arial" panose="020B0604020202020204" pitchFamily="34" charset="0"/>
              <a:buChar char="•"/>
            </a:pPr>
            <a:endParaRPr lang="en-US" sz="1600"/>
          </a:p>
        </p:txBody>
      </p:sp>
      <p:sp>
        <p:nvSpPr>
          <p:cNvPr id="34" name="Oval 33">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385C9E70-4887-41BA-8E36-952A6B9A9F1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772C173D-D9FE-418F-B747-C4828232F383}"/>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54594905-6E7D-40E2-A808-3435500899E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137159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6"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0" name="Picture 9">
            <a:extLst>
              <a:ext uri="{FF2B5EF4-FFF2-40B4-BE49-F238E27FC236}">
                <a16:creationId xmlns:a16="http://schemas.microsoft.com/office/drawing/2014/main" id="{F0F08D2D-9CC8-40D7-9BDC-777491B7E82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1679"/>
            <a:ext cx="6973882" cy="4334643"/>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Pre-Frontal and Temporal lobe Cross -Correlation. The x axis is frequency and y axis the correlation value.</a:t>
            </a:r>
          </a:p>
        </p:txBody>
      </p:sp>
      <p:sp>
        <p:nvSpPr>
          <p:cNvPr id="23" name="Oval 22">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469171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9" name="Freeform: Shape 2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4" name="Rectangle 3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20" name="Picture 19">
            <a:extLst>
              <a:ext uri="{FF2B5EF4-FFF2-40B4-BE49-F238E27FC236}">
                <a16:creationId xmlns:a16="http://schemas.microsoft.com/office/drawing/2014/main" id="{C4796DFA-E8F4-4F64-8CC4-D6F69687F62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188686"/>
            <a:ext cx="6973882" cy="4480629"/>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Total Cross correlation of the Pre-frontal and left occipital. The x axis is frequency and y axis the correlation value.</a:t>
            </a:r>
            <a:endParaRPr lang="en-US" sz="1600" dirty="0"/>
          </a:p>
        </p:txBody>
      </p:sp>
      <p:sp>
        <p:nvSpPr>
          <p:cNvPr id="36" name="Oval 35">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188054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1080</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Gill Sans MT</vt:lpstr>
      <vt:lpstr>Tisa Offc Serif Pro Thin</vt:lpstr>
      <vt:lpstr>Walbaum Display</vt:lpstr>
      <vt:lpstr>3DFloatVTI</vt:lpstr>
      <vt:lpstr>Investigation of the relation between Human’s brain object recognition and its working memory using advanced EEG signal analysis and ML techniques</vt:lpstr>
      <vt:lpstr>Intro</vt:lpstr>
      <vt:lpstr>EEG and ten/20</vt:lpstr>
      <vt:lpstr>Brains different regions’ cognitive function </vt:lpstr>
      <vt:lpstr>Brains different regions’ cognitive function </vt:lpstr>
      <vt:lpstr>EEG data cross-correlation analysis </vt:lpstr>
      <vt:lpstr>Cross Correlation analysis</vt:lpstr>
      <vt:lpstr>Cross Correlation analysis</vt:lpstr>
      <vt:lpstr>Cross Correlation analysis</vt:lpstr>
      <vt:lpstr>Cross Correlation analysis</vt:lpstr>
      <vt:lpstr>Cross Correlation analysis</vt:lpstr>
      <vt:lpstr>Conclusion and future works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the relation between Human’s brain object recognition and its working memory using advanced EEG signal analysis and ML techniques</dc:title>
  <dc:creator>Kalantarpour, Cyrus</dc:creator>
  <cp:lastModifiedBy>Kalantarpour, Cyrus</cp:lastModifiedBy>
  <cp:revision>1</cp:revision>
  <dcterms:created xsi:type="dcterms:W3CDTF">2021-11-24T08:02:50Z</dcterms:created>
  <dcterms:modified xsi:type="dcterms:W3CDTF">2021-11-24T08:04:05Z</dcterms:modified>
</cp:coreProperties>
</file>