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2"/>
  </p:notesMasterIdLst>
  <p:handoutMasterIdLst>
    <p:handoutMasterId r:id="rId23"/>
  </p:handoutMasterIdLst>
  <p:sldIdLst>
    <p:sldId id="257" r:id="rId5"/>
    <p:sldId id="258" r:id="rId6"/>
    <p:sldId id="259" r:id="rId7"/>
    <p:sldId id="260" r:id="rId8"/>
    <p:sldId id="261" r:id="rId9"/>
    <p:sldId id="262" r:id="rId10"/>
    <p:sldId id="263" r:id="rId11"/>
    <p:sldId id="264" r:id="rId12"/>
    <p:sldId id="266" r:id="rId13"/>
    <p:sldId id="268" r:id="rId14"/>
    <p:sldId id="269" r:id="rId15"/>
    <p:sldId id="270" r:id="rId16"/>
    <p:sldId id="272" r:id="rId17"/>
    <p:sldId id="273" r:id="rId18"/>
    <p:sldId id="274" r:id="rId19"/>
    <p:sldId id="275"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p:scale>
          <a:sx n="148" d="100"/>
          <a:sy n="148" d="100"/>
        </p:scale>
        <p:origin x="-3378" y="-120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1/12/2022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20">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Oval 22">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2" name="Group 24">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3" name="Freeform: Shape 25">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26">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Oval 27">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28">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7" name="Rectangle 30">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53009" y="-541735"/>
            <a:ext cx="6811617" cy="3080440"/>
          </a:xfrm>
        </p:spPr>
        <p:txBody>
          <a:bodyPr vert="horz" wrap="square" lIns="0" tIns="0" rIns="0" bIns="0" rtlCol="0" anchor="b" anchorCtr="0">
            <a:normAutofit/>
          </a:bodyPr>
          <a:lstStyle/>
          <a:p>
            <a:pPr algn="just"/>
            <a:r>
              <a:rPr lang="en-US" sz="2800" b="1" kern="1200" dirty="0">
                <a:solidFill>
                  <a:schemeClr val="tx1"/>
                </a:solidFill>
                <a:latin typeface="Tisa Offc Serif Pro Thin" panose="020B0604020202020204" pitchFamily="2" charset="0"/>
                <a:cs typeface="Titr" panose="00000700000000000000" pitchFamily="2" charset="-78"/>
              </a:rPr>
              <a:t>Investigation of the relation between Human’s brain object recognition and its working memory using advanced EEG signal analysis and ML techniques-Final Stage</a:t>
            </a:r>
            <a:endParaRPr lang="en-US" sz="2800" kern="1200" dirty="0">
              <a:solidFill>
                <a:schemeClr val="tx1"/>
              </a:solidFill>
              <a:latin typeface="Tisa Offc Serif Pro Thin" panose="020B0604020202020204" pitchFamily="2" charset="0"/>
              <a:cs typeface="Titr" panose="00000700000000000000" pitchFamily="2" charset="-78"/>
            </a:endParaRP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r="-1" b="33826"/>
          <a:stretch/>
        </p:blipFill>
        <p:spPr>
          <a:xfrm>
            <a:off x="6917635" y="2"/>
            <a:ext cx="5271965" cy="3428999"/>
          </a:xfrm>
          <a:custGeom>
            <a:avLst/>
            <a:gdLst/>
            <a:ahLst/>
            <a:cxnLst/>
            <a:rect l="l" t="t" r="r" b="b"/>
            <a:pathLst>
              <a:path w="5632453" h="3428999">
                <a:moveTo>
                  <a:pt x="0" y="0"/>
                </a:moveTo>
                <a:lnTo>
                  <a:pt x="5632453" y="0"/>
                </a:lnTo>
                <a:lnTo>
                  <a:pt x="5632453" y="3428999"/>
                </a:lnTo>
                <a:lnTo>
                  <a:pt x="0" y="3428999"/>
                </a:lnTo>
                <a:close/>
              </a:path>
            </a:pathLst>
          </a:custGeom>
        </p:spPr>
      </p:pic>
      <p:grpSp>
        <p:nvGrpSpPr>
          <p:cNvPr id="48" name="Group 32">
            <a:extLst>
              <a:ext uri="{FF2B5EF4-FFF2-40B4-BE49-F238E27FC236}">
                <a16:creationId xmlns:a16="http://schemas.microsoft.com/office/drawing/2014/main" id="{819DC2A4-EB0C-4DA7-8B5B-4B1F4243A6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1636" y="5457992"/>
            <a:ext cx="667802" cy="631474"/>
            <a:chOff x="10478914" y="1506691"/>
            <a:chExt cx="667802" cy="631474"/>
          </a:xfrm>
        </p:grpSpPr>
        <p:sp>
          <p:nvSpPr>
            <p:cNvPr id="49" name="Freeform: Shape 33">
              <a:extLst>
                <a:ext uri="{FF2B5EF4-FFF2-40B4-BE49-F238E27FC236}">
                  <a16:creationId xmlns:a16="http://schemas.microsoft.com/office/drawing/2014/main" id="{3B1D6106-2FE2-43D2-9C05-B11DB97DDF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Oval 34">
              <a:extLst>
                <a:ext uri="{FF2B5EF4-FFF2-40B4-BE49-F238E27FC236}">
                  <a16:creationId xmlns:a16="http://schemas.microsoft.com/office/drawing/2014/main" id="{5EA3FCD8-3C26-4FDE-89C6-D23C051A4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7" name="Picture 6">
            <a:extLst>
              <a:ext uri="{FF2B5EF4-FFF2-40B4-BE49-F238E27FC236}">
                <a16:creationId xmlns:a16="http://schemas.microsoft.com/office/drawing/2014/main" id="{6EF92D76-2A1E-4A93-81D3-2CF520609711}"/>
              </a:ext>
            </a:extLst>
          </p:cNvPr>
          <p:cNvPicPr/>
          <p:nvPr/>
        </p:nvPicPr>
        <p:blipFill rotWithShape="1">
          <a:blip r:embed="rId4">
            <a:extLst>
              <a:ext uri="{28A0092B-C50C-407E-A947-70E740481C1C}">
                <a14:useLocalDpi xmlns:a14="http://schemas.microsoft.com/office/drawing/2010/main" val="0"/>
              </a:ext>
            </a:extLst>
          </a:blip>
          <a:srcRect r="8836"/>
          <a:stretch/>
        </p:blipFill>
        <p:spPr bwMode="auto">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a:noFill/>
        </p:spPr>
      </p:pic>
      <p:sp>
        <p:nvSpPr>
          <p:cNvPr id="51" name="Rectangle 36">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5" name="Picture 14">
            <a:extLst>
              <a:ext uri="{FF2B5EF4-FFF2-40B4-BE49-F238E27FC236}">
                <a16:creationId xmlns:a16="http://schemas.microsoft.com/office/drawing/2014/main" id="{8BB204DB-F80D-4DCA-A1BC-E63DC7315E4C}"/>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28590"/>
            <a:ext cx="6973882" cy="4400821"/>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Total Cross correlation of the Pre-frontal and right occipital. The x axis is frequency and y axis the correlation value.</a:t>
            </a:r>
            <a:endParaRPr lang="en-US" sz="1600" dirty="0"/>
          </a:p>
        </p:txBody>
      </p:sp>
      <p:sp>
        <p:nvSpPr>
          <p:cNvPr id="49" name="Oval 48">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10</a:t>
            </a:fld>
            <a:endParaRPr lang="en-US">
              <a:solidFill>
                <a:schemeClr val="tx1">
                  <a:alpha val="80000"/>
                </a:schemeClr>
              </a:solidFill>
            </a:endParaRPr>
          </a:p>
        </p:txBody>
      </p:sp>
    </p:spTree>
    <p:extLst>
      <p:ext uri="{BB962C8B-B14F-4D97-AF65-F5344CB8AC3E}">
        <p14:creationId xmlns:p14="http://schemas.microsoft.com/office/powerpoint/2010/main" val="3113475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2" name="Freeform: Shape 4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Freeform: Shape 4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7" name="Rectangle 4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5" name="Picture 14">
            <a:extLst>
              <a:ext uri="{FF2B5EF4-FFF2-40B4-BE49-F238E27FC236}">
                <a16:creationId xmlns:a16="http://schemas.microsoft.com/office/drawing/2014/main" id="{42F34059-EC0E-4472-AC71-3B2E08F92B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7097"/>
            <a:ext cx="6973882" cy="4323806"/>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differentiation of Total Cross correlation of the Pre-frontal and left occipital with Pre-frontal and right occipital. The x axis is frequency and y axis the correlation value.</a:t>
            </a:r>
            <a:endParaRPr lang="en-US" sz="1600" dirty="0"/>
          </a:p>
        </p:txBody>
      </p:sp>
      <p:sp>
        <p:nvSpPr>
          <p:cNvPr id="49" name="Oval 48">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344066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72" name="Freeform: Shape 7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Freeform: Shape 7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77" name="Rectangle 7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3448D-F8F4-4C55-A2F1-EF250092857C}"/>
              </a:ext>
            </a:extLst>
          </p:cNvPr>
          <p:cNvSpPr>
            <a:spLocks noGrp="1"/>
          </p:cNvSpPr>
          <p:nvPr>
            <p:ph type="title"/>
          </p:nvPr>
        </p:nvSpPr>
        <p:spPr>
          <a:xfrm>
            <a:off x="550862" y="580363"/>
            <a:ext cx="5437188" cy="1333055"/>
          </a:xfrm>
        </p:spPr>
        <p:txBody>
          <a:bodyPr vert="horz" wrap="square" lIns="0" tIns="0" rIns="0" bIns="0" rtlCol="0" anchor="t" anchorCtr="0">
            <a:normAutofit fontScale="90000"/>
          </a:bodyPr>
          <a:lstStyle/>
          <a:p>
            <a:r>
              <a:rPr lang="en-US" b="1" kern="1200" dirty="0">
                <a:solidFill>
                  <a:schemeClr val="tx1"/>
                </a:solidFill>
                <a:latin typeface="+mj-lt"/>
                <a:ea typeface="+mj-ea"/>
                <a:cs typeface="+mj-cs"/>
              </a:rPr>
              <a:t>Conclusion and future works</a:t>
            </a:r>
            <a:br>
              <a:rPr lang="en-US" b="1" kern="1200" dirty="0">
                <a:solidFill>
                  <a:schemeClr val="tx1"/>
                </a:solidFill>
                <a:latin typeface="+mj-lt"/>
                <a:ea typeface="+mj-ea"/>
                <a:cs typeface="+mj-cs"/>
              </a:rPr>
            </a:br>
            <a:endParaRPr lang="en-US" kern="1200" dirty="0">
              <a:solidFill>
                <a:schemeClr val="tx1"/>
              </a:solidFill>
              <a:latin typeface="+mj-lt"/>
              <a:ea typeface="+mj-ea"/>
              <a:cs typeface="+mj-cs"/>
            </a:endParaRPr>
          </a:p>
        </p:txBody>
      </p:sp>
      <p:grpSp>
        <p:nvGrpSpPr>
          <p:cNvPr id="79" name="Group 78">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80" name="Freeform: Shape 79">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Oval 80">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050" name="Picture 2" descr="Image Noise Reduction in 10 Minutes with Deep Convolutional Autoencoders |  by Orhan Gazi Yalçın | Towards Data Science">
            <a:extLst>
              <a:ext uri="{FF2B5EF4-FFF2-40B4-BE49-F238E27FC236}">
                <a16:creationId xmlns:a16="http://schemas.microsoft.com/office/drawing/2014/main" id="{2F033D70-539D-48D2-8356-7F55F0BFC80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 r="1" b="1"/>
          <a:stretch/>
        </p:blipFill>
        <p:spPr bwMode="auto">
          <a:xfrm>
            <a:off x="550862" y="2172694"/>
            <a:ext cx="5773738" cy="3590626"/>
          </a:xfrm>
          <a:custGeom>
            <a:avLst/>
            <a:gdLst/>
            <a:ahLst/>
            <a:cxnLst/>
            <a:rect l="l" t="t" r="r" b="b"/>
            <a:pathLst>
              <a:path w="5773738" h="3779838">
                <a:moveTo>
                  <a:pt x="0" y="0"/>
                </a:moveTo>
                <a:lnTo>
                  <a:pt x="5773738" y="0"/>
                </a:lnTo>
                <a:lnTo>
                  <a:pt x="5773738" y="3779838"/>
                </a:lnTo>
                <a:lnTo>
                  <a:pt x="0" y="3779838"/>
                </a:ln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44081815-183E-4C7C-8B19-D58ED372C535}"/>
              </a:ext>
            </a:extLst>
          </p:cNvPr>
          <p:cNvSpPr>
            <a:spLocks noGrp="1"/>
          </p:cNvSpPr>
          <p:nvPr>
            <p:ph idx="1"/>
          </p:nvPr>
        </p:nvSpPr>
        <p:spPr>
          <a:xfrm>
            <a:off x="7140575" y="1520825"/>
            <a:ext cx="4500562" cy="4572000"/>
          </a:xfrm>
        </p:spPr>
        <p:txBody>
          <a:bodyPr vert="horz" wrap="square" lIns="0" tIns="0" rIns="0" bIns="0" rtlCol="0" anchor="t">
            <a:normAutofit/>
          </a:bodyPr>
          <a:lstStyle/>
          <a:p>
            <a:pPr>
              <a:buFont typeface="Arial" panose="020B0604020202020204" pitchFamily="34" charset="0"/>
              <a:buChar char="•"/>
            </a:pPr>
            <a:r>
              <a:rPr lang="en-US" sz="1900"/>
              <a:t>We can see how different areas of the brain communicate in the diagrams above. The cross-correlation of the distinct lobes is difficult to interpret at first look (Figure 2-10). When we look at Figures 11–13, which show the entire cross correlations, we can see that several harmonics have emerged. Of course, we cannot determine how different brain lobes communicate, but the above data may be used to train a convolutional autoencoder (CAE), which is more instructive and informative. Since the CAE may extract a large number of features.</a:t>
            </a:r>
          </a:p>
          <a:p>
            <a:pPr>
              <a:buFont typeface="Arial" panose="020B0604020202020204" pitchFamily="34" charset="0"/>
              <a:buChar char="•"/>
            </a:pPr>
            <a:endParaRPr lang="en-US" sz="1900"/>
          </a:p>
        </p:txBody>
      </p:sp>
      <p:sp>
        <p:nvSpPr>
          <p:cNvPr id="7" name="Date Placeholder 6">
            <a:extLst>
              <a:ext uri="{FF2B5EF4-FFF2-40B4-BE49-F238E27FC236}">
                <a16:creationId xmlns:a16="http://schemas.microsoft.com/office/drawing/2014/main" id="{D2B4EAD5-D977-48A5-A858-93AD3F8A841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3" name="Freeform: Shape 82">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ooter Placeholder 7">
            <a:extLst>
              <a:ext uri="{FF2B5EF4-FFF2-40B4-BE49-F238E27FC236}">
                <a16:creationId xmlns:a16="http://schemas.microsoft.com/office/drawing/2014/main" id="{CA5CD292-9FB9-411F-BDBE-3873472A1E6C}"/>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9546AA78-D5C2-4114-8A19-D5B172F78B9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12</a:t>
            </a:fld>
            <a:endParaRPr lang="en-US">
              <a:solidFill>
                <a:schemeClr val="tx1">
                  <a:alpha val="80000"/>
                </a:schemeClr>
              </a:solidFill>
            </a:endParaRPr>
          </a:p>
        </p:txBody>
      </p:sp>
    </p:spTree>
    <p:extLst>
      <p:ext uri="{BB962C8B-B14F-4D97-AF65-F5344CB8AC3E}">
        <p14:creationId xmlns:p14="http://schemas.microsoft.com/office/powerpoint/2010/main" val="256385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F238-692C-4150-BCA5-11ABB16CA629}"/>
              </a:ext>
            </a:extLst>
          </p:cNvPr>
          <p:cNvSpPr>
            <a:spLocks noGrp="1"/>
          </p:cNvSpPr>
          <p:nvPr>
            <p:ph type="title"/>
          </p:nvPr>
        </p:nvSpPr>
        <p:spPr>
          <a:xfrm>
            <a:off x="2073760" y="559346"/>
            <a:ext cx="8044480" cy="3987564"/>
          </a:xfrm>
        </p:spPr>
        <p:txBody>
          <a:bodyPr/>
          <a:lstStyle/>
          <a:p>
            <a:pPr algn="ctr"/>
            <a:r>
              <a:rPr lang="en-US" sz="5400" dirty="0"/>
              <a:t>The Final Stage</a:t>
            </a:r>
            <a:br>
              <a:rPr lang="en-US" sz="5400" dirty="0"/>
            </a:br>
            <a:r>
              <a:rPr lang="en-US" sz="5400" dirty="0"/>
              <a:t>Fuzzy Causal  Effect Variational Autoencoder</a:t>
            </a:r>
          </a:p>
        </p:txBody>
      </p:sp>
      <p:sp>
        <p:nvSpPr>
          <p:cNvPr id="3" name="Content Placeholder 2">
            <a:extLst>
              <a:ext uri="{FF2B5EF4-FFF2-40B4-BE49-F238E27FC236}">
                <a16:creationId xmlns:a16="http://schemas.microsoft.com/office/drawing/2014/main" id="{017451ED-1338-4028-B2B9-D7E850977C1B}"/>
              </a:ext>
            </a:extLst>
          </p:cNvPr>
          <p:cNvSpPr>
            <a:spLocks noGrp="1"/>
          </p:cNvSpPr>
          <p:nvPr>
            <p:ph idx="1"/>
          </p:nvPr>
        </p:nvSpPr>
        <p:spPr/>
        <p:txBody>
          <a:bodyPr/>
          <a:lstStyle/>
          <a:p>
            <a:endParaRPr lang="en-US"/>
          </a:p>
        </p:txBody>
      </p:sp>
      <p:sp>
        <p:nvSpPr>
          <p:cNvPr id="9" name="Slide Number Placeholder 8">
            <a:extLst>
              <a:ext uri="{FF2B5EF4-FFF2-40B4-BE49-F238E27FC236}">
                <a16:creationId xmlns:a16="http://schemas.microsoft.com/office/drawing/2014/main" id="{D65C947A-04FF-4056-BE9D-AA7E4C21F9C0}"/>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40824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65" name="Group 6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66" name="Freeform: Shape 6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7" name="Oval 6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Oval 6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9" name="Freeform: Shape 6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71" name="Rectangle 7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746ECF6E-1937-4212-B2E3-E2F43AD7A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2413"/>
            <a:ext cx="670118" cy="1080000"/>
          </a:xfrm>
          <a:custGeom>
            <a:avLst/>
            <a:gdLst>
              <a:gd name="connsiteX0" fmla="*/ 130118 w 670118"/>
              <a:gd name="connsiteY0" fmla="*/ 0 h 1080000"/>
              <a:gd name="connsiteX1" fmla="*/ 670118 w 670118"/>
              <a:gd name="connsiteY1" fmla="*/ 540000 h 1080000"/>
              <a:gd name="connsiteX2" fmla="*/ 130118 w 670118"/>
              <a:gd name="connsiteY2" fmla="*/ 1080000 h 1080000"/>
              <a:gd name="connsiteX3" fmla="*/ 21289 w 670118"/>
              <a:gd name="connsiteY3" fmla="*/ 1069029 h 1080000"/>
              <a:gd name="connsiteX4" fmla="*/ 0 w 670118"/>
              <a:gd name="connsiteY4" fmla="*/ 1062421 h 1080000"/>
              <a:gd name="connsiteX5" fmla="*/ 0 w 670118"/>
              <a:gd name="connsiteY5" fmla="*/ 17579 h 1080000"/>
              <a:gd name="connsiteX6" fmla="*/ 21289 w 670118"/>
              <a:gd name="connsiteY6" fmla="*/ 10971 h 1080000"/>
              <a:gd name="connsiteX7" fmla="*/ 130118 w 670118"/>
              <a:gd name="connsiteY7" fmla="*/ 0 h 1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0118" h="1080000">
                <a:moveTo>
                  <a:pt x="130118" y="0"/>
                </a:moveTo>
                <a:cubicBezTo>
                  <a:pt x="428352" y="0"/>
                  <a:pt x="670118" y="241766"/>
                  <a:pt x="670118" y="540000"/>
                </a:cubicBezTo>
                <a:cubicBezTo>
                  <a:pt x="670118" y="838234"/>
                  <a:pt x="428352" y="1080000"/>
                  <a:pt x="130118" y="1080000"/>
                </a:cubicBezTo>
                <a:cubicBezTo>
                  <a:pt x="92839" y="1080000"/>
                  <a:pt x="56442" y="1076223"/>
                  <a:pt x="21289" y="1069029"/>
                </a:cubicBezTo>
                <a:lnTo>
                  <a:pt x="0" y="1062421"/>
                </a:lnTo>
                <a:lnTo>
                  <a:pt x="0" y="17579"/>
                </a:lnTo>
                <a:lnTo>
                  <a:pt x="21289" y="10971"/>
                </a:lnTo>
                <a:cubicBezTo>
                  <a:pt x="56442" y="3778"/>
                  <a:pt x="92839" y="0"/>
                  <a:pt x="130118"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ECB1D97D-23E1-4FC2-B976-0DF4EBE75735}"/>
              </a:ext>
            </a:extLst>
          </p:cNvPr>
          <p:cNvSpPr>
            <a:spLocks noGrp="1"/>
          </p:cNvSpPr>
          <p:nvPr>
            <p:ph type="title"/>
          </p:nvPr>
        </p:nvSpPr>
        <p:spPr>
          <a:xfrm>
            <a:off x="550864" y="549275"/>
            <a:ext cx="5437186" cy="2663806"/>
          </a:xfrm>
        </p:spPr>
        <p:txBody>
          <a:bodyPr vert="horz" wrap="square" lIns="0" tIns="0" rIns="0" bIns="0" rtlCol="0" anchor="b" anchorCtr="0">
            <a:normAutofit/>
          </a:bodyPr>
          <a:lstStyle/>
          <a:p>
            <a:pPr>
              <a:lnSpc>
                <a:spcPct val="100000"/>
              </a:lnSpc>
            </a:pPr>
            <a:r>
              <a:rPr lang="en-US" sz="6400" dirty="0"/>
              <a:t>Variational Autoencoder</a:t>
            </a:r>
          </a:p>
        </p:txBody>
      </p:sp>
      <p:grpSp>
        <p:nvGrpSpPr>
          <p:cNvPr id="75" name="Group 74">
            <a:extLst>
              <a:ext uri="{FF2B5EF4-FFF2-40B4-BE49-F238E27FC236}">
                <a16:creationId xmlns:a16="http://schemas.microsoft.com/office/drawing/2014/main" id="{7119AF2A-3C22-4BC0-A8C5-A077AA201C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47431" y="842413"/>
            <a:ext cx="762805" cy="734873"/>
            <a:chOff x="7950336" y="1300590"/>
            <a:chExt cx="762805" cy="734873"/>
          </a:xfrm>
        </p:grpSpPr>
        <p:sp>
          <p:nvSpPr>
            <p:cNvPr id="76" name="Freeform 5">
              <a:extLst>
                <a:ext uri="{FF2B5EF4-FFF2-40B4-BE49-F238E27FC236}">
                  <a16:creationId xmlns:a16="http://schemas.microsoft.com/office/drawing/2014/main" id="{E2A3E344-FE73-466B-9169-50D95B1DEB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20298" y="1428832"/>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0" scaled="0"/>
              <a:tileRect/>
            </a:gradFill>
            <a:ln>
              <a:noFill/>
            </a:ln>
            <a:effectLst>
              <a:innerShdw blurRad="254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7" name="Freeform 6">
              <a:extLst>
                <a:ext uri="{FF2B5EF4-FFF2-40B4-BE49-F238E27FC236}">
                  <a16:creationId xmlns:a16="http://schemas.microsoft.com/office/drawing/2014/main" id="{DEA66A1E-1BD8-4765-A717-BA22028078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066503" y="1339815"/>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60000"/>
                  </a:schemeClr>
                </a:gs>
                <a:gs pos="100000">
                  <a:schemeClr val="accent1">
                    <a:lumMod val="60000"/>
                    <a:lumOff val="40000"/>
                  </a:schemeClr>
                </a:gs>
              </a:gsLst>
              <a:lin ang="180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8" name="Freeform 8">
              <a:extLst>
                <a:ext uri="{FF2B5EF4-FFF2-40B4-BE49-F238E27FC236}">
                  <a16:creationId xmlns:a16="http://schemas.microsoft.com/office/drawing/2014/main" id="{D12B08F5-F02D-4B4E-975E-C41ED7AA9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3600000">
              <a:off x="8217173" y="1608753"/>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60000"/>
                  </a:schemeClr>
                </a:gs>
                <a:gs pos="100000">
                  <a:schemeClr val="accent1">
                    <a:lumMod val="60000"/>
                    <a:lumOff val="40000"/>
                    <a:alpha val="60000"/>
                  </a:schemeClr>
                </a:gs>
              </a:gsLst>
              <a:lin ang="18000000" scaled="0"/>
              <a:tileRect/>
            </a:gradFill>
            <a:ln>
              <a:noFill/>
            </a:ln>
            <a:effectLst>
              <a:innerShdw blurRad="508000">
                <a:schemeClr val="bg2"/>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Content Placeholder 10" descr="Diagram&#10;&#10;Description automatically generated">
            <a:extLst>
              <a:ext uri="{FF2B5EF4-FFF2-40B4-BE49-F238E27FC236}">
                <a16:creationId xmlns:a16="http://schemas.microsoft.com/office/drawing/2014/main" id="{E1923C68-189D-4E95-AD52-08724C5584E3}"/>
              </a:ext>
            </a:extLst>
          </p:cNvPr>
          <p:cNvPicPr>
            <a:picLocks noChangeAspect="1"/>
          </p:cNvPicPr>
          <p:nvPr/>
        </p:nvPicPr>
        <p:blipFill>
          <a:blip r:embed="rId2"/>
          <a:stretch>
            <a:fillRect/>
          </a:stretch>
        </p:blipFill>
        <p:spPr>
          <a:xfrm>
            <a:off x="6535842" y="549275"/>
            <a:ext cx="5083992" cy="2351345"/>
          </a:xfrm>
          <a:custGeom>
            <a:avLst/>
            <a:gdLst/>
            <a:ahLst/>
            <a:cxnLst/>
            <a:rect l="l" t="t" r="r" b="b"/>
            <a:pathLst>
              <a:path w="5083992" h="2880518">
                <a:moveTo>
                  <a:pt x="0" y="0"/>
                </a:moveTo>
                <a:lnTo>
                  <a:pt x="5083992" y="0"/>
                </a:lnTo>
                <a:lnTo>
                  <a:pt x="5083992" y="2880518"/>
                </a:lnTo>
                <a:lnTo>
                  <a:pt x="0" y="2880518"/>
                </a:lnTo>
                <a:close/>
              </a:path>
            </a:pathLst>
          </a:custGeom>
        </p:spPr>
      </p:pic>
      <p:sp>
        <p:nvSpPr>
          <p:cNvPr id="80" name="Freeform: Shape 79">
            <a:extLst>
              <a:ext uri="{FF2B5EF4-FFF2-40B4-BE49-F238E27FC236}">
                <a16:creationId xmlns:a16="http://schemas.microsoft.com/office/drawing/2014/main" id="{57B709FF-BFDC-4D26-9990-BC26F14D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695687" y="5744830"/>
            <a:ext cx="998223" cy="1262947"/>
          </a:xfrm>
          <a:custGeom>
            <a:avLst/>
            <a:gdLst>
              <a:gd name="connsiteX0" fmla="*/ 458223 w 998223"/>
              <a:gd name="connsiteY0" fmla="*/ 0 h 1262947"/>
              <a:gd name="connsiteX1" fmla="*/ 982597 w 998223"/>
              <a:gd name="connsiteY1" fmla="*/ 931034 h 1262947"/>
              <a:gd name="connsiteX2" fmla="*/ 987252 w 998223"/>
              <a:gd name="connsiteY2" fmla="*/ 938533 h 1262947"/>
              <a:gd name="connsiteX3" fmla="*/ 998223 w 998223"/>
              <a:gd name="connsiteY3" fmla="*/ 992947 h 1262947"/>
              <a:gd name="connsiteX4" fmla="*/ 458223 w 998223"/>
              <a:gd name="connsiteY4" fmla="*/ 1262947 h 1262947"/>
              <a:gd name="connsiteX5" fmla="*/ 448893 w 998223"/>
              <a:gd name="connsiteY5" fmla="*/ 1262476 h 1262947"/>
              <a:gd name="connsiteX6" fmla="*/ 0 w 998223"/>
              <a:gd name="connsiteY6" fmla="*/ 813583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8223" h="1262947">
                <a:moveTo>
                  <a:pt x="458223" y="0"/>
                </a:moveTo>
                <a:lnTo>
                  <a:pt x="982597" y="931034"/>
                </a:lnTo>
                <a:lnTo>
                  <a:pt x="987252" y="938533"/>
                </a:lnTo>
                <a:cubicBezTo>
                  <a:pt x="994446" y="956109"/>
                  <a:pt x="998223" y="974307"/>
                  <a:pt x="998223" y="992947"/>
                </a:cubicBezTo>
                <a:cubicBezTo>
                  <a:pt x="998223" y="1142064"/>
                  <a:pt x="756457" y="1262947"/>
                  <a:pt x="458223" y="1262947"/>
                </a:cubicBezTo>
                <a:lnTo>
                  <a:pt x="448893" y="1262476"/>
                </a:lnTo>
                <a:lnTo>
                  <a:pt x="0" y="813583"/>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27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2" name="Freeform: Shape 81">
            <a:extLst>
              <a:ext uri="{FF2B5EF4-FFF2-40B4-BE49-F238E27FC236}">
                <a16:creationId xmlns:a16="http://schemas.microsoft.com/office/drawing/2014/main" id="{6F427B2B-E8F7-4FF7-AA4D-580128383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188044" y="6135961"/>
            <a:ext cx="540000" cy="976595"/>
          </a:xfrm>
          <a:custGeom>
            <a:avLst/>
            <a:gdLst>
              <a:gd name="connsiteX0" fmla="*/ 164903 w 540000"/>
              <a:gd name="connsiteY0" fmla="*/ 42436 h 976595"/>
              <a:gd name="connsiteX1" fmla="*/ 270000 w 540000"/>
              <a:gd name="connsiteY1" fmla="*/ 0 h 976595"/>
              <a:gd name="connsiteX2" fmla="*/ 540000 w 540000"/>
              <a:gd name="connsiteY2" fmla="*/ 540000 h 976595"/>
              <a:gd name="connsiteX3" fmla="*/ 539530 w 540000"/>
              <a:gd name="connsiteY3" fmla="*/ 549329 h 976595"/>
              <a:gd name="connsiteX4" fmla="*/ 112264 w 540000"/>
              <a:gd name="connsiteY4" fmla="*/ 976595 h 976595"/>
              <a:gd name="connsiteX5" fmla="*/ 79081 w 540000"/>
              <a:gd name="connsiteY5" fmla="*/ 921838 h 976595"/>
              <a:gd name="connsiteX6" fmla="*/ 0 w 540000"/>
              <a:gd name="connsiteY6" fmla="*/ 540000 h 976595"/>
              <a:gd name="connsiteX7" fmla="*/ 164903 w 540000"/>
              <a:gd name="connsiteY7" fmla="*/ 42436 h 97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000" h="976595">
                <a:moveTo>
                  <a:pt x="164903" y="42436"/>
                </a:moveTo>
                <a:cubicBezTo>
                  <a:pt x="197206" y="15110"/>
                  <a:pt x="232721" y="0"/>
                  <a:pt x="270000" y="0"/>
                </a:cubicBezTo>
                <a:cubicBezTo>
                  <a:pt x="419117" y="0"/>
                  <a:pt x="540000" y="241766"/>
                  <a:pt x="540000" y="540000"/>
                </a:cubicBezTo>
                <a:lnTo>
                  <a:pt x="539530" y="549329"/>
                </a:lnTo>
                <a:lnTo>
                  <a:pt x="112264" y="976595"/>
                </a:lnTo>
                <a:lnTo>
                  <a:pt x="79081" y="921838"/>
                </a:lnTo>
                <a:cubicBezTo>
                  <a:pt x="30221" y="824117"/>
                  <a:pt x="0" y="689117"/>
                  <a:pt x="0" y="540000"/>
                </a:cubicBezTo>
                <a:cubicBezTo>
                  <a:pt x="0" y="316324"/>
                  <a:pt x="67997" y="124412"/>
                  <a:pt x="164903" y="4243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3" name="Content Placeholder 12" descr="Chart, histogram&#10;&#10;Description automatically generated">
            <a:extLst>
              <a:ext uri="{FF2B5EF4-FFF2-40B4-BE49-F238E27FC236}">
                <a16:creationId xmlns:a16="http://schemas.microsoft.com/office/drawing/2014/main" id="{19BA61A5-2445-46EF-946F-B991B6086EB9}"/>
              </a:ext>
            </a:extLst>
          </p:cNvPr>
          <p:cNvPicPr>
            <a:picLocks noGrp="1" noChangeAspect="1"/>
          </p:cNvPicPr>
          <p:nvPr>
            <p:ph idx="1"/>
          </p:nvPr>
        </p:nvPicPr>
        <p:blipFill>
          <a:blip r:embed="rId3"/>
          <a:stretch>
            <a:fillRect/>
          </a:stretch>
        </p:blipFill>
        <p:spPr>
          <a:xfrm>
            <a:off x="457621" y="3167917"/>
            <a:ext cx="4874306" cy="2437153"/>
          </a:xfrm>
        </p:spPr>
      </p:pic>
      <p:pic>
        <p:nvPicPr>
          <p:cNvPr id="40" name="Picture 2" descr="Image Noise Reduction in 10 Minutes with Deep Convolutional Autoencoders |  by Orhan Gazi Yalçın | Towards Data Science">
            <a:extLst>
              <a:ext uri="{FF2B5EF4-FFF2-40B4-BE49-F238E27FC236}">
                <a16:creationId xmlns:a16="http://schemas.microsoft.com/office/drawing/2014/main" id="{1DB2EBCA-8610-45B1-8ECA-C90498E665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 r="1" b="1"/>
          <a:stretch/>
        </p:blipFill>
        <p:spPr bwMode="auto">
          <a:xfrm>
            <a:off x="6514541" y="3536949"/>
            <a:ext cx="5126595" cy="2997697"/>
          </a:xfrm>
          <a:custGeom>
            <a:avLst/>
            <a:gdLst/>
            <a:ahLst/>
            <a:cxnLst/>
            <a:rect l="l" t="t" r="r" b="b"/>
            <a:pathLst>
              <a:path w="5083992" h="2880518">
                <a:moveTo>
                  <a:pt x="0" y="0"/>
                </a:moveTo>
                <a:lnTo>
                  <a:pt x="5083992" y="0"/>
                </a:lnTo>
                <a:lnTo>
                  <a:pt x="5083992" y="2880518"/>
                </a:lnTo>
                <a:lnTo>
                  <a:pt x="0" y="2880518"/>
                </a:lnTo>
                <a:close/>
              </a:path>
            </a:pathLst>
          </a:cu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8110A7D0-617E-476E-8F2C-6F3846335F40}"/>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14</a:t>
            </a:fld>
            <a:endParaRPr lang="en-US">
              <a:solidFill>
                <a:schemeClr val="tx1">
                  <a:alpha val="80000"/>
                </a:schemeClr>
              </a:solidFill>
            </a:endParaRPr>
          </a:p>
        </p:txBody>
      </p:sp>
      <p:sp>
        <p:nvSpPr>
          <p:cNvPr id="14" name="Rectangle: Rounded Corners 13">
            <a:extLst>
              <a:ext uri="{FF2B5EF4-FFF2-40B4-BE49-F238E27FC236}">
                <a16:creationId xmlns:a16="http://schemas.microsoft.com/office/drawing/2014/main" id="{E3558AA8-5C9D-4317-B3B2-87A0F655CAA2}"/>
              </a:ext>
            </a:extLst>
          </p:cNvPr>
          <p:cNvSpPr/>
          <p:nvPr/>
        </p:nvSpPr>
        <p:spPr>
          <a:xfrm>
            <a:off x="1709665" y="5702596"/>
            <a:ext cx="2370217" cy="34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 distribution</a:t>
            </a:r>
          </a:p>
        </p:txBody>
      </p:sp>
      <p:sp>
        <p:nvSpPr>
          <p:cNvPr id="59" name="Rectangle: Rounded Corners 58">
            <a:extLst>
              <a:ext uri="{FF2B5EF4-FFF2-40B4-BE49-F238E27FC236}">
                <a16:creationId xmlns:a16="http://schemas.microsoft.com/office/drawing/2014/main" id="{AF6C2B7D-4333-4438-80C2-CBD88A063816}"/>
              </a:ext>
            </a:extLst>
          </p:cNvPr>
          <p:cNvSpPr/>
          <p:nvPr/>
        </p:nvSpPr>
        <p:spPr>
          <a:xfrm>
            <a:off x="5458092" y="132049"/>
            <a:ext cx="3179314" cy="34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Variational Autoencoder</a:t>
            </a:r>
          </a:p>
        </p:txBody>
      </p:sp>
      <p:sp>
        <p:nvSpPr>
          <p:cNvPr id="60" name="Rectangle: Rounded Corners 59">
            <a:extLst>
              <a:ext uri="{FF2B5EF4-FFF2-40B4-BE49-F238E27FC236}">
                <a16:creationId xmlns:a16="http://schemas.microsoft.com/office/drawing/2014/main" id="{48CA4F5F-BC14-41A9-A8F0-53D9C5DDB096}"/>
              </a:ext>
            </a:extLst>
          </p:cNvPr>
          <p:cNvSpPr/>
          <p:nvPr/>
        </p:nvSpPr>
        <p:spPr>
          <a:xfrm>
            <a:off x="5391514" y="3190517"/>
            <a:ext cx="3179314" cy="34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Autoencoder</a:t>
            </a:r>
          </a:p>
        </p:txBody>
      </p:sp>
    </p:spTree>
    <p:extLst>
      <p:ext uri="{BB962C8B-B14F-4D97-AF65-F5344CB8AC3E}">
        <p14:creationId xmlns:p14="http://schemas.microsoft.com/office/powerpoint/2010/main" val="26535822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9" grpId="0" animBg="1"/>
      <p:bldP spid="6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oup 21">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3" name="Freeform: Shape 22">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28" name="Rectangle 2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7497DD-0D9B-44FB-BA6C-17B9B992DE65}"/>
              </a:ext>
            </a:extLst>
          </p:cNvPr>
          <p:cNvSpPr>
            <a:spLocks noGrp="1"/>
          </p:cNvSpPr>
          <p:nvPr>
            <p:ph type="title"/>
          </p:nvPr>
        </p:nvSpPr>
        <p:spPr>
          <a:xfrm>
            <a:off x="550863" y="549275"/>
            <a:ext cx="6371409" cy="984885"/>
          </a:xfrm>
        </p:spPr>
        <p:txBody>
          <a:bodyPr vert="horz" wrap="square" lIns="0" tIns="0" rIns="0" bIns="0" rtlCol="0" anchor="ctr" anchorCtr="0">
            <a:normAutofit/>
          </a:bodyPr>
          <a:lstStyle/>
          <a:p>
            <a:pPr>
              <a:lnSpc>
                <a:spcPct val="100000"/>
              </a:lnSpc>
            </a:pPr>
            <a:r>
              <a:rPr lang="en-US" sz="4400"/>
              <a:t>A quick intro to Causality</a:t>
            </a:r>
          </a:p>
        </p:txBody>
      </p:sp>
      <p:pic>
        <p:nvPicPr>
          <p:cNvPr id="11" name="Picture 10">
            <a:extLst>
              <a:ext uri="{FF2B5EF4-FFF2-40B4-BE49-F238E27FC236}">
                <a16:creationId xmlns:a16="http://schemas.microsoft.com/office/drawing/2014/main" id="{DB923C41-894B-4B75-82AF-791AE2499951}"/>
              </a:ext>
            </a:extLst>
          </p:cNvPr>
          <p:cNvPicPr>
            <a:picLocks noChangeAspect="1"/>
          </p:cNvPicPr>
          <p:nvPr/>
        </p:nvPicPr>
        <p:blipFill>
          <a:blip r:embed="rId2"/>
          <a:stretch>
            <a:fillRect/>
          </a:stretch>
        </p:blipFill>
        <p:spPr>
          <a:xfrm>
            <a:off x="553266" y="2188649"/>
            <a:ext cx="6371409" cy="4120076"/>
          </a:xfrm>
          <a:custGeom>
            <a:avLst/>
            <a:gdLst/>
            <a:ahLst/>
            <a:cxnLst/>
            <a:rect l="l" t="t" r="r" b="b"/>
            <a:pathLst>
              <a:path w="6922273" h="4225290">
                <a:moveTo>
                  <a:pt x="0" y="0"/>
                </a:moveTo>
                <a:lnTo>
                  <a:pt x="6922273" y="0"/>
                </a:lnTo>
                <a:lnTo>
                  <a:pt x="6922273" y="4225290"/>
                </a:lnTo>
                <a:lnTo>
                  <a:pt x="0" y="4225290"/>
                </a:lnTo>
                <a:close/>
              </a:path>
            </a:pathLst>
          </a:custGeom>
        </p:spPr>
      </p:pic>
      <p:pic>
        <p:nvPicPr>
          <p:cNvPr id="4" name="Picture 3" descr="Timeline&#10;&#10;Description automatically generated">
            <a:extLst>
              <a:ext uri="{FF2B5EF4-FFF2-40B4-BE49-F238E27FC236}">
                <a16:creationId xmlns:a16="http://schemas.microsoft.com/office/drawing/2014/main" id="{0533B232-E524-4837-9778-73FD0EB931A6}"/>
              </a:ext>
            </a:extLst>
          </p:cNvPr>
          <p:cNvPicPr>
            <a:picLocks noChangeAspect="1"/>
          </p:cNvPicPr>
          <p:nvPr/>
        </p:nvPicPr>
        <p:blipFill>
          <a:blip r:embed="rId3"/>
          <a:stretch>
            <a:fillRect/>
          </a:stretch>
        </p:blipFill>
        <p:spPr>
          <a:xfrm>
            <a:off x="7140575" y="2147929"/>
            <a:ext cx="4498159" cy="4160796"/>
          </a:xfrm>
          <a:custGeom>
            <a:avLst/>
            <a:gdLst/>
            <a:ahLst/>
            <a:cxnLst/>
            <a:rect l="l" t="t" r="r" b="b"/>
            <a:pathLst>
              <a:path w="6922273" h="4225290">
                <a:moveTo>
                  <a:pt x="0" y="0"/>
                </a:moveTo>
                <a:lnTo>
                  <a:pt x="6922273" y="0"/>
                </a:lnTo>
                <a:lnTo>
                  <a:pt x="6922273" y="4225290"/>
                </a:lnTo>
                <a:lnTo>
                  <a:pt x="0" y="4225290"/>
                </a:lnTo>
                <a:close/>
              </a:path>
            </a:pathLst>
          </a:custGeom>
        </p:spPr>
      </p:pic>
      <p:sp>
        <p:nvSpPr>
          <p:cNvPr id="30" name="Rectangle 29">
            <a:extLst>
              <a:ext uri="{FF2B5EF4-FFF2-40B4-BE49-F238E27FC236}">
                <a16:creationId xmlns:a16="http://schemas.microsoft.com/office/drawing/2014/main" id="{5337EA23-6703-4C96-9EEB-A408CBDD6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8">
            <a:extLst>
              <a:ext uri="{FF2B5EF4-FFF2-40B4-BE49-F238E27FC236}">
                <a16:creationId xmlns:a16="http://schemas.microsoft.com/office/drawing/2014/main" id="{BB1938DA-B965-4F70-BCA6-656380B9105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15</a:t>
            </a:fld>
            <a:endParaRPr lang="en-US">
              <a:solidFill>
                <a:schemeClr val="tx1">
                  <a:alpha val="80000"/>
                </a:schemeClr>
              </a:solidFill>
            </a:endParaRPr>
          </a:p>
        </p:txBody>
      </p:sp>
    </p:spTree>
    <p:extLst>
      <p:ext uri="{BB962C8B-B14F-4D97-AF65-F5344CB8AC3E}">
        <p14:creationId xmlns:p14="http://schemas.microsoft.com/office/powerpoint/2010/main" val="1666189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descr="Diagram&#10;&#10;Description automatically generated">
            <a:extLst>
              <a:ext uri="{FF2B5EF4-FFF2-40B4-BE49-F238E27FC236}">
                <a16:creationId xmlns:a16="http://schemas.microsoft.com/office/drawing/2014/main" id="{D5926F81-6390-4ACC-841A-BA604394C8BA}"/>
              </a:ext>
            </a:extLst>
          </p:cNvPr>
          <p:cNvPicPr>
            <a:picLocks noGrp="1" noChangeAspect="1"/>
          </p:cNvPicPr>
          <p:nvPr>
            <p:ph idx="1"/>
          </p:nvPr>
        </p:nvPicPr>
        <p:blipFill rotWithShape="1">
          <a:blip r:embed="rId2"/>
          <a:srcRect b="15860"/>
          <a:stretch/>
        </p:blipFill>
        <p:spPr>
          <a:xfrm>
            <a:off x="5882681" y="703515"/>
            <a:ext cx="6037682" cy="3924930"/>
          </a:xfrm>
        </p:spPr>
      </p:pic>
      <p:sp>
        <p:nvSpPr>
          <p:cNvPr id="7" name="Date Placeholder 6">
            <a:extLst>
              <a:ext uri="{FF2B5EF4-FFF2-40B4-BE49-F238E27FC236}">
                <a16:creationId xmlns:a16="http://schemas.microsoft.com/office/drawing/2014/main" id="{592E4F39-CB7B-4178-A4D1-3F663A9A84BF}"/>
              </a:ext>
            </a:extLst>
          </p:cNvPr>
          <p:cNvSpPr>
            <a:spLocks noGrp="1"/>
          </p:cNvSpPr>
          <p:nvPr>
            <p:ph type="dt" sz="half" idx="10"/>
          </p:nvPr>
        </p:nvSpPr>
        <p:spPr/>
        <p:txBody>
          <a:bodyPr/>
          <a:lstStyle/>
          <a:p>
            <a:r>
              <a:rPr lang="en-US"/>
              <a:t>Tuesday, February 2, 20XX</a:t>
            </a:r>
          </a:p>
        </p:txBody>
      </p:sp>
      <p:sp>
        <p:nvSpPr>
          <p:cNvPr id="8" name="Footer Placeholder 7">
            <a:extLst>
              <a:ext uri="{FF2B5EF4-FFF2-40B4-BE49-F238E27FC236}">
                <a16:creationId xmlns:a16="http://schemas.microsoft.com/office/drawing/2014/main" id="{69EE693E-C696-461D-9977-00688ED549B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F4364E-3BAC-42F8-A4A9-36F8D79E21C9}"/>
              </a:ext>
            </a:extLst>
          </p:cNvPr>
          <p:cNvSpPr>
            <a:spLocks noGrp="1"/>
          </p:cNvSpPr>
          <p:nvPr>
            <p:ph type="sldNum" sz="quarter" idx="12"/>
          </p:nvPr>
        </p:nvSpPr>
        <p:spPr/>
        <p:txBody>
          <a:bodyPr/>
          <a:lstStyle/>
          <a:p>
            <a:fld id="{DBA1B0FB-D917-4C8C-928F-313BD683BF39}" type="slidenum">
              <a:rPr lang="en-US" smtClean="0"/>
              <a:t>16</a:t>
            </a:fld>
            <a:endParaRPr lang="en-US"/>
          </a:p>
        </p:txBody>
      </p:sp>
      <p:pic>
        <p:nvPicPr>
          <p:cNvPr id="10" name="Content Placeholder 10" descr="Diagram&#10;&#10;Description automatically generated">
            <a:extLst>
              <a:ext uri="{FF2B5EF4-FFF2-40B4-BE49-F238E27FC236}">
                <a16:creationId xmlns:a16="http://schemas.microsoft.com/office/drawing/2014/main" id="{7161F334-7E1A-4E58-9816-F3F5A7451D51}"/>
              </a:ext>
            </a:extLst>
          </p:cNvPr>
          <p:cNvPicPr>
            <a:picLocks noChangeAspect="1"/>
          </p:cNvPicPr>
          <p:nvPr/>
        </p:nvPicPr>
        <p:blipFill>
          <a:blip r:embed="rId3"/>
          <a:stretch>
            <a:fillRect/>
          </a:stretch>
        </p:blipFill>
        <p:spPr>
          <a:xfrm>
            <a:off x="271637" y="683587"/>
            <a:ext cx="5083992" cy="2351345"/>
          </a:xfrm>
          <a:custGeom>
            <a:avLst/>
            <a:gdLst/>
            <a:ahLst/>
            <a:cxnLst/>
            <a:rect l="l" t="t" r="r" b="b"/>
            <a:pathLst>
              <a:path w="5083992" h="2880518">
                <a:moveTo>
                  <a:pt x="0" y="0"/>
                </a:moveTo>
                <a:lnTo>
                  <a:pt x="5083992" y="0"/>
                </a:lnTo>
                <a:lnTo>
                  <a:pt x="5083992" y="2880518"/>
                </a:lnTo>
                <a:lnTo>
                  <a:pt x="0" y="2880518"/>
                </a:lnTo>
                <a:close/>
              </a:path>
            </a:pathLst>
          </a:custGeom>
        </p:spPr>
      </p:pic>
      <p:sp>
        <p:nvSpPr>
          <p:cNvPr id="11" name="Rectangle: Rounded Corners 10">
            <a:extLst>
              <a:ext uri="{FF2B5EF4-FFF2-40B4-BE49-F238E27FC236}">
                <a16:creationId xmlns:a16="http://schemas.microsoft.com/office/drawing/2014/main" id="{6D3B703E-6207-4111-BF12-E73F4B62EF94}"/>
              </a:ext>
            </a:extLst>
          </p:cNvPr>
          <p:cNvSpPr/>
          <p:nvPr/>
        </p:nvSpPr>
        <p:spPr>
          <a:xfrm>
            <a:off x="1223976" y="290860"/>
            <a:ext cx="3179314" cy="34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Variational Autoencoder</a:t>
            </a:r>
          </a:p>
        </p:txBody>
      </p:sp>
      <p:sp>
        <p:nvSpPr>
          <p:cNvPr id="14" name="Rectangle: Rounded Corners 13">
            <a:extLst>
              <a:ext uri="{FF2B5EF4-FFF2-40B4-BE49-F238E27FC236}">
                <a16:creationId xmlns:a16="http://schemas.microsoft.com/office/drawing/2014/main" id="{3A05D4B1-9070-433B-BF48-25A32E53E1C3}"/>
              </a:ext>
            </a:extLst>
          </p:cNvPr>
          <p:cNvSpPr/>
          <p:nvPr/>
        </p:nvSpPr>
        <p:spPr>
          <a:xfrm>
            <a:off x="7311865" y="290860"/>
            <a:ext cx="3179314" cy="3407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FCEVAE</a:t>
            </a:r>
          </a:p>
        </p:txBody>
      </p:sp>
      <p:sp>
        <p:nvSpPr>
          <p:cNvPr id="15" name="Oval 14">
            <a:extLst>
              <a:ext uri="{FF2B5EF4-FFF2-40B4-BE49-F238E27FC236}">
                <a16:creationId xmlns:a16="http://schemas.microsoft.com/office/drawing/2014/main" id="{3ED630D8-66D9-4A4F-A7DF-9B8EEFC50E6A}"/>
              </a:ext>
            </a:extLst>
          </p:cNvPr>
          <p:cNvSpPr/>
          <p:nvPr/>
        </p:nvSpPr>
        <p:spPr>
          <a:xfrm>
            <a:off x="7778045" y="4700372"/>
            <a:ext cx="2517422" cy="936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for cause extraction </a:t>
            </a:r>
          </a:p>
        </p:txBody>
      </p:sp>
      <p:sp>
        <p:nvSpPr>
          <p:cNvPr id="16" name="Oval 15">
            <a:extLst>
              <a:ext uri="{FF2B5EF4-FFF2-40B4-BE49-F238E27FC236}">
                <a16:creationId xmlns:a16="http://schemas.microsoft.com/office/drawing/2014/main" id="{61D30299-BB12-4207-988F-D664E2AF154B}"/>
              </a:ext>
            </a:extLst>
          </p:cNvPr>
          <p:cNvSpPr/>
          <p:nvPr/>
        </p:nvSpPr>
        <p:spPr>
          <a:xfrm>
            <a:off x="1554922" y="3142534"/>
            <a:ext cx="2517422" cy="9369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for correlation extraction </a:t>
            </a:r>
          </a:p>
        </p:txBody>
      </p:sp>
    </p:spTree>
    <p:extLst>
      <p:ext uri="{BB962C8B-B14F-4D97-AF65-F5344CB8AC3E}">
        <p14:creationId xmlns:p14="http://schemas.microsoft.com/office/powerpoint/2010/main" val="32305966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5" name="Freeform: Shape 14">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Freeform: Shape 17">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0" name="Rectangle 19">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1EDD7F-0C33-4D07-AC57-83791EDEE5FE}"/>
              </a:ext>
            </a:extLst>
          </p:cNvPr>
          <p:cNvSpPr>
            <a:spLocks noGrp="1"/>
          </p:cNvSpPr>
          <p:nvPr>
            <p:ph type="title"/>
          </p:nvPr>
        </p:nvSpPr>
        <p:spPr>
          <a:xfrm>
            <a:off x="550862" y="580363"/>
            <a:ext cx="5437188" cy="1997855"/>
          </a:xfrm>
        </p:spPr>
        <p:txBody>
          <a:bodyPr vert="horz" wrap="square" lIns="0" tIns="0" rIns="0" bIns="0" rtlCol="0" anchor="t" anchorCtr="0">
            <a:normAutofit/>
          </a:bodyPr>
          <a:lstStyle/>
          <a:p>
            <a:pPr>
              <a:lnSpc>
                <a:spcPct val="100000"/>
              </a:lnSpc>
            </a:pPr>
            <a:r>
              <a:rPr lang="en-US" dirty="0"/>
              <a:t>References</a:t>
            </a:r>
            <a:endParaRPr lang="en-US"/>
          </a:p>
        </p:txBody>
      </p:sp>
      <p:sp>
        <p:nvSpPr>
          <p:cNvPr id="22" name="Oval 21">
            <a:extLst>
              <a:ext uri="{FF2B5EF4-FFF2-40B4-BE49-F238E27FC236}">
                <a16:creationId xmlns:a16="http://schemas.microsoft.com/office/drawing/2014/main" id="{6959C3E7-D59B-44C4-9BBD-3BC2A41A0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151" y="3295640"/>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3654876B-FB01-4E58-9C9F-3D510011B1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22329" y="4018501"/>
            <a:ext cx="1468514" cy="1521012"/>
            <a:chOff x="8926879" y="88028"/>
            <a:chExt cx="1468514" cy="1521012"/>
          </a:xfrm>
        </p:grpSpPr>
        <p:sp>
          <p:nvSpPr>
            <p:cNvPr id="25" name="Freeform 5">
              <a:extLst>
                <a:ext uri="{FF2B5EF4-FFF2-40B4-BE49-F238E27FC236}">
                  <a16:creationId xmlns:a16="http://schemas.microsoft.com/office/drawing/2014/main" id="{6EE14B10-2C91-4CF8-ABB6-7E21AA98CC1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153221" y="88028"/>
              <a:ext cx="1242172" cy="729202"/>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eform 6">
              <a:extLst>
                <a:ext uri="{FF2B5EF4-FFF2-40B4-BE49-F238E27FC236}">
                  <a16:creationId xmlns:a16="http://schemas.microsoft.com/office/drawing/2014/main" id="{5A93B35E-1AB2-4CCC-91AC-122E57A18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8926879" y="221946"/>
              <a:ext cx="611884" cy="1076550"/>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4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8">
              <a:extLst>
                <a:ext uri="{FF2B5EF4-FFF2-40B4-BE49-F238E27FC236}">
                  <a16:creationId xmlns:a16="http://schemas.microsoft.com/office/drawing/2014/main" id="{E9951197-11BD-489A-BF2C-E542541AB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9455555" y="532490"/>
              <a:ext cx="630288" cy="1076550"/>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40000"/>
                    <a:lumOff val="60000"/>
                    <a:alpha val="60000"/>
                  </a:schemeClr>
                </a:gs>
              </a:gsLst>
              <a:lin ang="18000000" scaled="0"/>
              <a:tileRect/>
            </a:gradFill>
            <a:ln>
              <a:noFill/>
            </a:ln>
            <a:effectLst>
              <a:innerShdw blurRad="508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BE3029C9-C029-465E-B795-2879B6C6F005}"/>
              </a:ext>
            </a:extLst>
          </p:cNvPr>
          <p:cNvSpPr>
            <a:spLocks noGrp="1"/>
          </p:cNvSpPr>
          <p:nvPr>
            <p:ph idx="1"/>
          </p:nvPr>
        </p:nvSpPr>
        <p:spPr>
          <a:xfrm>
            <a:off x="7140575" y="1520825"/>
            <a:ext cx="4500562" cy="4572000"/>
          </a:xfrm>
        </p:spPr>
        <p:txBody>
          <a:bodyPr vert="horz" wrap="square" lIns="0" tIns="0" rIns="0" bIns="0" rtlCol="0" anchor="t">
            <a:normAutofit/>
          </a:bodyPr>
          <a:lstStyle/>
          <a:p>
            <a:pPr>
              <a:lnSpc>
                <a:spcPct val="100000"/>
              </a:lnSpc>
              <a:buFont typeface="Arial" panose="020B0604020202020204" pitchFamily="34" charset="0"/>
              <a:buChar char="•"/>
            </a:pPr>
            <a:r>
              <a:rPr lang="en-US" sz="1700" dirty="0"/>
              <a:t>1.	Wardle, </a:t>
            </a:r>
            <a:r>
              <a:rPr lang="en-US" sz="1700" dirty="0" err="1"/>
              <a:t>S.G</a:t>
            </a:r>
            <a:r>
              <a:rPr lang="en-US" sz="1700" dirty="0"/>
              <a:t>. and C.I. Baker, </a:t>
            </a:r>
            <a:r>
              <a:rPr lang="en-US" sz="1700" i="1" dirty="0"/>
              <a:t>Recent advances in understanding object recognition in the human brain: deep neural networks, temporal dynamics, and context.</a:t>
            </a:r>
            <a:r>
              <a:rPr lang="en-US" sz="1700" dirty="0"/>
              <a:t> </a:t>
            </a:r>
            <a:r>
              <a:rPr lang="en-US" sz="1700" dirty="0" err="1"/>
              <a:t>F1000Research</a:t>
            </a:r>
            <a:r>
              <a:rPr lang="en-US" sz="1700" dirty="0"/>
              <a:t>, 2020. </a:t>
            </a:r>
            <a:r>
              <a:rPr lang="en-US" sz="1700" b="1" dirty="0"/>
              <a:t>9</a:t>
            </a:r>
            <a:r>
              <a:rPr lang="en-US" sz="1700" dirty="0"/>
              <a:t>.</a:t>
            </a:r>
          </a:p>
          <a:p>
            <a:pPr>
              <a:lnSpc>
                <a:spcPct val="100000"/>
              </a:lnSpc>
              <a:buFont typeface="Arial" panose="020B0604020202020204" pitchFamily="34" charset="0"/>
              <a:buChar char="•"/>
            </a:pPr>
            <a:r>
              <a:rPr lang="en-US" sz="1700" dirty="0"/>
              <a:t>2.	</a:t>
            </a:r>
            <a:r>
              <a:rPr lang="en-US" sz="1700" dirty="0" err="1"/>
              <a:t>Cichy</a:t>
            </a:r>
            <a:r>
              <a:rPr lang="en-US" sz="1700" dirty="0"/>
              <a:t>, </a:t>
            </a:r>
            <a:r>
              <a:rPr lang="en-US" sz="1700" dirty="0" err="1"/>
              <a:t>R.M</a:t>
            </a:r>
            <a:r>
              <a:rPr lang="en-US" sz="1700" dirty="0"/>
              <a:t>. and D. Kaiser, </a:t>
            </a:r>
            <a:r>
              <a:rPr lang="en-US" sz="1700" i="1" dirty="0"/>
              <a:t>Deep neural networks as scientific models.</a:t>
            </a:r>
            <a:r>
              <a:rPr lang="en-US" sz="1700" dirty="0"/>
              <a:t> Trends in cognitive sciences, 2019. </a:t>
            </a:r>
            <a:r>
              <a:rPr lang="en-US" sz="1700" b="1" dirty="0"/>
              <a:t>23</a:t>
            </a:r>
            <a:r>
              <a:rPr lang="en-US" sz="1700" dirty="0"/>
              <a:t>(4): p. 305-317.</a:t>
            </a:r>
          </a:p>
          <a:p>
            <a:pPr>
              <a:lnSpc>
                <a:spcPct val="100000"/>
              </a:lnSpc>
              <a:buFont typeface="Arial" panose="020B0604020202020204" pitchFamily="34" charset="0"/>
              <a:buChar char="•"/>
            </a:pPr>
            <a:r>
              <a:rPr lang="en-US" sz="1700" dirty="0"/>
              <a:t>3.	Khosla, M., G.H. Ngo, K. Jamison, A. </a:t>
            </a:r>
            <a:r>
              <a:rPr lang="en-US" sz="1700" dirty="0" err="1"/>
              <a:t>Kuceyeski</a:t>
            </a:r>
            <a:r>
              <a:rPr lang="en-US" sz="1700" dirty="0"/>
              <a:t>, and M.R. </a:t>
            </a:r>
            <a:r>
              <a:rPr lang="en-US" sz="1700" dirty="0" err="1"/>
              <a:t>Sabuncu</a:t>
            </a:r>
            <a:r>
              <a:rPr lang="en-US" sz="1700" dirty="0"/>
              <a:t>, </a:t>
            </a:r>
            <a:r>
              <a:rPr lang="en-US" sz="1700" i="1" dirty="0"/>
              <a:t>Cortical response to naturalistic stimuli is largely predictable with deep neural networks.</a:t>
            </a:r>
            <a:r>
              <a:rPr lang="en-US" sz="1700" dirty="0"/>
              <a:t> Science Advances, 2021. </a:t>
            </a:r>
            <a:r>
              <a:rPr lang="en-US" sz="1700" b="1" dirty="0"/>
              <a:t>7</a:t>
            </a:r>
            <a:r>
              <a:rPr lang="en-US" sz="1700" dirty="0"/>
              <a:t>(22): p. </a:t>
            </a:r>
            <a:r>
              <a:rPr lang="en-US" sz="1700" dirty="0" err="1"/>
              <a:t>eabe7547</a:t>
            </a:r>
            <a:r>
              <a:rPr lang="en-US" sz="1700" dirty="0"/>
              <a:t>.</a:t>
            </a:r>
          </a:p>
          <a:p>
            <a:pPr>
              <a:lnSpc>
                <a:spcPct val="100000"/>
              </a:lnSpc>
              <a:buFont typeface="Arial" panose="020B0604020202020204" pitchFamily="34" charset="0"/>
              <a:buChar char="•"/>
            </a:pPr>
            <a:r>
              <a:rPr lang="en-US" sz="1700" b="1" dirty="0"/>
              <a:t> </a:t>
            </a:r>
            <a:endParaRPr lang="en-US" sz="1700" dirty="0"/>
          </a:p>
          <a:p>
            <a:pPr>
              <a:lnSpc>
                <a:spcPct val="100000"/>
              </a:lnSpc>
              <a:buFont typeface="Arial" panose="020B0604020202020204" pitchFamily="34" charset="0"/>
              <a:buChar char="•"/>
            </a:pPr>
            <a:endParaRPr lang="en-US" sz="1700" dirty="0"/>
          </a:p>
        </p:txBody>
      </p:sp>
      <p:sp>
        <p:nvSpPr>
          <p:cNvPr id="7" name="Date Placeholder 6">
            <a:extLst>
              <a:ext uri="{FF2B5EF4-FFF2-40B4-BE49-F238E27FC236}">
                <a16:creationId xmlns:a16="http://schemas.microsoft.com/office/drawing/2014/main" id="{4720B092-C192-4CD0-AFE1-5741E1E3D081}"/>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407B9CDA-5538-487F-854D-315E1E21370A}"/>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ECDC207-7C46-49BD-8814-1173FCC4585D}"/>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17</a:t>
            </a:fld>
            <a:endParaRPr lang="en-US">
              <a:solidFill>
                <a:schemeClr val="tx1">
                  <a:alpha val="80000"/>
                </a:schemeClr>
              </a:solidFill>
            </a:endParaRPr>
          </a:p>
        </p:txBody>
      </p:sp>
    </p:spTree>
    <p:extLst>
      <p:ext uri="{BB962C8B-B14F-4D97-AF65-F5344CB8AC3E}">
        <p14:creationId xmlns:p14="http://schemas.microsoft.com/office/powerpoint/2010/main" val="2419420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4"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5"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59" name="Rectangle 4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6A6991-785A-47D5-95F4-BEC08040E82D}"/>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100000"/>
              </a:lnSpc>
            </a:pPr>
            <a:r>
              <a:rPr lang="en-US" kern="1200" dirty="0">
                <a:solidFill>
                  <a:schemeClr val="tx1"/>
                </a:solidFill>
                <a:latin typeface="+mj-lt"/>
                <a:ea typeface="+mj-ea"/>
                <a:cs typeface="+mj-cs"/>
              </a:rPr>
              <a:t>Intro</a:t>
            </a:r>
          </a:p>
        </p:txBody>
      </p:sp>
      <p:grpSp>
        <p:nvGrpSpPr>
          <p:cNvPr id="60" name="Group 46">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61" name="Freeform: Shape 47">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Oval 48">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11" name="Picture 10">
            <a:extLst>
              <a:ext uri="{FF2B5EF4-FFF2-40B4-BE49-F238E27FC236}">
                <a16:creationId xmlns:a16="http://schemas.microsoft.com/office/drawing/2014/main" id="{8C248752-ECD3-4A00-9B31-58533327764A}"/>
              </a:ext>
            </a:extLst>
          </p:cNvPr>
          <p:cNvPicPr>
            <a:picLocks noChangeAspect="1"/>
          </p:cNvPicPr>
          <p:nvPr/>
        </p:nvPicPr>
        <p:blipFill rotWithShape="1">
          <a:blip r:embed="rId2"/>
          <a:srcRect t="12712" r="-2" b="-2"/>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3DD9A832-DC73-463E-BF3E-5C79FB43086E}"/>
              </a:ext>
            </a:extLst>
          </p:cNvPr>
          <p:cNvSpPr>
            <a:spLocks noGrp="1"/>
          </p:cNvSpPr>
          <p:nvPr>
            <p:ph idx="1"/>
          </p:nvPr>
        </p:nvSpPr>
        <p:spPr>
          <a:xfrm>
            <a:off x="7140575" y="1520825"/>
            <a:ext cx="4500562" cy="4572000"/>
          </a:xfrm>
        </p:spPr>
        <p:txBody>
          <a:bodyPr vert="horz" wrap="square" lIns="0" tIns="0" rIns="0" bIns="0" rtlCol="0" anchor="t">
            <a:normAutofit/>
          </a:bodyPr>
          <a:lstStyle/>
          <a:p>
            <a:pPr>
              <a:lnSpc>
                <a:spcPct val="100000"/>
              </a:lnSpc>
              <a:buFont typeface="Arial" panose="020B0604020202020204" pitchFamily="34" charset="0"/>
              <a:buChar char="•"/>
            </a:pPr>
            <a:r>
              <a:rPr lang="en-US" sz="1700"/>
              <a:t>I believe that Neuroscience and Artificial Intelligence have pushed each other forward. The concept of artificial neural networks (ANNs), which is inspired by the concept of biological neural networks, has undoubtedly altered AI history. When we look at the milestones of ANNs like convolution, long-term short memory, attention, learning algorithms, and so on, we can see how bio-thoughts influenced them. For this reason, I would like to use analysis the role of brain’s different parts communications in object recognition task.</a:t>
            </a:r>
          </a:p>
          <a:p>
            <a:pPr>
              <a:lnSpc>
                <a:spcPct val="100000"/>
              </a:lnSpc>
              <a:buFont typeface="Arial" panose="020B0604020202020204" pitchFamily="34" charset="0"/>
              <a:buChar char="•"/>
            </a:pPr>
            <a:r>
              <a:rPr lang="en-US" sz="1700"/>
              <a:t>In the following I tried to propose a few questions and answers to provide the reader with a better perspective.</a:t>
            </a:r>
          </a:p>
        </p:txBody>
      </p:sp>
      <p:sp>
        <p:nvSpPr>
          <p:cNvPr id="51" name="Freeform: Shape 50">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Slide Number Placeholder 8">
            <a:extLst>
              <a:ext uri="{FF2B5EF4-FFF2-40B4-BE49-F238E27FC236}">
                <a16:creationId xmlns:a16="http://schemas.microsoft.com/office/drawing/2014/main" id="{4664BE89-34AE-4FE2-94E8-D74B9678591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2</a:t>
            </a:fld>
            <a:endParaRPr lang="en-US">
              <a:solidFill>
                <a:schemeClr val="tx1">
                  <a:alpha val="80000"/>
                </a:schemeClr>
              </a:solidFill>
            </a:endParaRPr>
          </a:p>
        </p:txBody>
      </p:sp>
    </p:spTree>
    <p:extLst>
      <p:ext uri="{BB962C8B-B14F-4D97-AF65-F5344CB8AC3E}">
        <p14:creationId xmlns:p14="http://schemas.microsoft.com/office/powerpoint/2010/main" val="3321186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9" name="Freeform: Shape 1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Oval 1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Shape 2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43149-AC99-43A8-91F4-34673EB08DF4}"/>
              </a:ext>
            </a:extLst>
          </p:cNvPr>
          <p:cNvSpPr>
            <a:spLocks noGrp="1"/>
          </p:cNvSpPr>
          <p:nvPr>
            <p:ph type="title"/>
          </p:nvPr>
        </p:nvSpPr>
        <p:spPr>
          <a:xfrm>
            <a:off x="550863" y="549275"/>
            <a:ext cx="5437185" cy="1997855"/>
          </a:xfrm>
        </p:spPr>
        <p:txBody>
          <a:bodyPr vert="horz" wrap="square" lIns="0" tIns="0" rIns="0" bIns="0" rtlCol="0" anchor="b" anchorCtr="0">
            <a:normAutofit/>
          </a:bodyPr>
          <a:lstStyle/>
          <a:p>
            <a:pPr>
              <a:lnSpc>
                <a:spcPct val="100000"/>
              </a:lnSpc>
            </a:pPr>
            <a:r>
              <a:rPr lang="en-US" dirty="0"/>
              <a:t>EEG and ten/20</a:t>
            </a:r>
            <a:endParaRPr lang="en-US"/>
          </a:p>
        </p:txBody>
      </p:sp>
      <p:sp>
        <p:nvSpPr>
          <p:cNvPr id="3" name="Content Placeholder 2">
            <a:extLst>
              <a:ext uri="{FF2B5EF4-FFF2-40B4-BE49-F238E27FC236}">
                <a16:creationId xmlns:a16="http://schemas.microsoft.com/office/drawing/2014/main" id="{ED68395E-1243-4FC0-B8B7-C304A538847A}"/>
              </a:ext>
            </a:extLst>
          </p:cNvPr>
          <p:cNvSpPr>
            <a:spLocks noGrp="1"/>
          </p:cNvSpPr>
          <p:nvPr>
            <p:ph idx="1"/>
          </p:nvPr>
        </p:nvSpPr>
        <p:spPr>
          <a:xfrm>
            <a:off x="550863" y="2677306"/>
            <a:ext cx="5437187" cy="3415519"/>
          </a:xfrm>
        </p:spPr>
        <p:txBody>
          <a:bodyPr vert="horz" wrap="square" lIns="0" tIns="0" rIns="0" bIns="0" rtlCol="0" anchor="t">
            <a:normAutofit/>
          </a:bodyPr>
          <a:lstStyle/>
          <a:p>
            <a:pPr>
              <a:lnSpc>
                <a:spcPct val="100000"/>
              </a:lnSpc>
              <a:buFont typeface="Arial" panose="020B0604020202020204" pitchFamily="34" charset="0"/>
              <a:buChar char="•"/>
            </a:pPr>
            <a:r>
              <a:rPr lang="en-US" sz="1600" b="1" dirty="0"/>
              <a:t>Ten/20 coordinating system</a:t>
            </a:r>
          </a:p>
          <a:p>
            <a:pPr algn="just">
              <a:lnSpc>
                <a:spcPct val="100000"/>
              </a:lnSpc>
              <a:buFont typeface="Arial" panose="020B0604020202020204" pitchFamily="34" charset="0"/>
              <a:buChar char="•"/>
            </a:pPr>
            <a:r>
              <a:rPr lang="en-US" sz="1600" dirty="0"/>
              <a:t>The Ten/20 system is a measurement system that divides the human scalp into 19 sections and measures it. Each electrode of the EEG recording device will be positioned on one of these 19 locations in this arrangement. This system is in place. Pre-frontal (</a:t>
            </a:r>
            <a:r>
              <a:rPr lang="en-US" sz="1600" dirty="0" err="1"/>
              <a:t>Fp</a:t>
            </a:r>
            <a:r>
              <a:rPr lang="en-US" sz="1600" dirty="0"/>
              <a:t>), frontal (F), temporal (T), parietal (P), occipital (O), and central (C) are the names of the brain regions (C). The idea behind this brain partitioning is that distinct brain areas (Lobes) are important in different cognitive tasks. For example, visual processors are in the occipital lobes, working memory is in the temporal lobes, and auditory lobes are in the auditory lobe....</a:t>
            </a:r>
          </a:p>
        </p:txBody>
      </p:sp>
      <p:pic>
        <p:nvPicPr>
          <p:cNvPr id="13" name="Picture 12">
            <a:extLst>
              <a:ext uri="{FF2B5EF4-FFF2-40B4-BE49-F238E27FC236}">
                <a16:creationId xmlns:a16="http://schemas.microsoft.com/office/drawing/2014/main" id="{4F54351F-907A-4719-8581-57562DB386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924675" y="964672"/>
            <a:ext cx="4713922" cy="4928655"/>
          </a:xfrm>
          <a:custGeom>
            <a:avLst/>
            <a:gdLst/>
            <a:ahLst/>
            <a:cxnLst/>
            <a:rect l="l" t="t" r="r" b="b"/>
            <a:pathLst>
              <a:path w="4713922" h="5759450">
                <a:moveTo>
                  <a:pt x="0" y="0"/>
                </a:moveTo>
                <a:lnTo>
                  <a:pt x="4713922" y="0"/>
                </a:lnTo>
                <a:lnTo>
                  <a:pt x="4713922" y="5759450"/>
                </a:lnTo>
                <a:lnTo>
                  <a:pt x="0" y="5759450"/>
                </a:lnTo>
                <a:close/>
              </a:path>
            </a:pathLst>
          </a:custGeom>
          <a:noFill/>
        </p:spPr>
      </p:pic>
      <p:sp>
        <p:nvSpPr>
          <p:cNvPr id="7" name="Date Placeholder 6">
            <a:extLst>
              <a:ext uri="{FF2B5EF4-FFF2-40B4-BE49-F238E27FC236}">
                <a16:creationId xmlns:a16="http://schemas.microsoft.com/office/drawing/2014/main" id="{C284AD75-4E19-4127-8A9E-1D37D18F9662}"/>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4F63DAF9-8C25-4506-8DE7-540DF62D134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2C0E3002-FAC3-48CE-8A86-AC288860056C}"/>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40302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8"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DD656-FF40-4D0D-96AE-AA5823C4B1A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400" b="1" dirty="0"/>
              <a:t>Brains different regions’ cognitive function</a:t>
            </a:r>
            <a:br>
              <a:rPr lang="en-US" sz="3400" b="1" dirty="0"/>
            </a:br>
            <a:endParaRPr lang="en-US" sz="3400" dirty="0"/>
          </a:p>
        </p:txBody>
      </p:sp>
      <p:pic>
        <p:nvPicPr>
          <p:cNvPr id="10" name="Picture 9">
            <a:extLst>
              <a:ext uri="{FF2B5EF4-FFF2-40B4-BE49-F238E27FC236}">
                <a16:creationId xmlns:a16="http://schemas.microsoft.com/office/drawing/2014/main" id="{82B1CA5D-0A5B-4944-BFA7-C3B8573EB14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3403" y="766989"/>
            <a:ext cx="5092062" cy="5324021"/>
          </a:xfrm>
          <a:custGeom>
            <a:avLst/>
            <a:gdLst/>
            <a:ahLst/>
            <a:cxnLst/>
            <a:rect l="l" t="t" r="r" b="b"/>
            <a:pathLst>
              <a:path w="5092062" h="5759450">
                <a:moveTo>
                  <a:pt x="0" y="0"/>
                </a:moveTo>
                <a:lnTo>
                  <a:pt x="5092062" y="0"/>
                </a:lnTo>
                <a:lnTo>
                  <a:pt x="5092062" y="5759450"/>
                </a:lnTo>
                <a:lnTo>
                  <a:pt x="0" y="5759450"/>
                </a:lnTo>
                <a:close/>
              </a:path>
            </a:pathLst>
          </a:custGeom>
          <a:noFill/>
        </p:spPr>
      </p:pic>
      <p:sp>
        <p:nvSpPr>
          <p:cNvPr id="3" name="Content Placeholder 2">
            <a:extLst>
              <a:ext uri="{FF2B5EF4-FFF2-40B4-BE49-F238E27FC236}">
                <a16:creationId xmlns:a16="http://schemas.microsoft.com/office/drawing/2014/main" id="{9B36A686-5978-4536-8000-DFDF87F01D8F}"/>
              </a:ext>
            </a:extLst>
          </p:cNvPr>
          <p:cNvSpPr>
            <a:spLocks noGrp="1"/>
          </p:cNvSpPr>
          <p:nvPr>
            <p:ph idx="1"/>
          </p:nvPr>
        </p:nvSpPr>
        <p:spPr>
          <a:xfrm>
            <a:off x="6201410" y="2677306"/>
            <a:ext cx="5437187" cy="3415519"/>
          </a:xfrm>
        </p:spPr>
        <p:txBody>
          <a:bodyPr vert="horz" wrap="square" lIns="0" tIns="0" rIns="0" bIns="0" rtlCol="0" anchor="t">
            <a:normAutofit/>
          </a:bodyPr>
          <a:lstStyle/>
          <a:p>
            <a:pPr>
              <a:buFont typeface="Arial" panose="020B0604020202020204" pitchFamily="34" charset="0"/>
              <a:buChar char="•"/>
            </a:pPr>
            <a:r>
              <a:rPr lang="en-US"/>
              <a:t>According to the Johns Hopkins’ neurology department. </a:t>
            </a:r>
          </a:p>
          <a:p>
            <a:pPr>
              <a:buFont typeface="Arial" panose="020B0604020202020204" pitchFamily="34" charset="0"/>
              <a:buChar char="•"/>
            </a:pPr>
            <a:r>
              <a:rPr lang="en-US"/>
              <a:t>Frontal lobe. The largest lobe of the brain, located in the front of the head, the frontal lobe is involved in personality characteristics, decision-making and movement. Recognition of smell usually involves parts of the frontal lobe. The frontal lobe contains Broca’s area, which is associated with speech ability.</a:t>
            </a:r>
          </a:p>
          <a:p>
            <a:pPr>
              <a:buFont typeface="Arial" panose="020B0604020202020204" pitchFamily="34" charset="0"/>
              <a:buChar char="•"/>
            </a:pPr>
            <a:endParaRPr lang="en-US"/>
          </a:p>
        </p:txBody>
      </p:sp>
      <p:sp>
        <p:nvSpPr>
          <p:cNvPr id="7" name="Date Placeholder 6">
            <a:extLst>
              <a:ext uri="{FF2B5EF4-FFF2-40B4-BE49-F238E27FC236}">
                <a16:creationId xmlns:a16="http://schemas.microsoft.com/office/drawing/2014/main" id="{6B57F240-7D3C-4BAF-BF39-77C7B038EE3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9" name="Slide Number Placeholder 8">
            <a:extLst>
              <a:ext uri="{FF2B5EF4-FFF2-40B4-BE49-F238E27FC236}">
                <a16:creationId xmlns:a16="http://schemas.microsoft.com/office/drawing/2014/main" id="{C9F54A1B-E314-4D10-ADF8-DAB7B307065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4</a:t>
            </a:fld>
            <a:endParaRPr lang="en-US">
              <a:solidFill>
                <a:schemeClr val="tx1">
                  <a:alpha val="80000"/>
                </a:schemeClr>
              </a:solidFill>
            </a:endParaRPr>
          </a:p>
        </p:txBody>
      </p:sp>
    </p:spTree>
    <p:extLst>
      <p:ext uri="{BB962C8B-B14F-4D97-AF65-F5344CB8AC3E}">
        <p14:creationId xmlns:p14="http://schemas.microsoft.com/office/powerpoint/2010/main" val="1223572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4"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8"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0DD656-FF40-4D0D-96AE-AA5823C4B1AC}"/>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400" b="1" dirty="0"/>
              <a:t>Brains different regions’ cognitive function</a:t>
            </a:r>
            <a:br>
              <a:rPr lang="en-US" sz="3400" b="1" dirty="0"/>
            </a:br>
            <a:endParaRPr lang="en-US" sz="3400" dirty="0"/>
          </a:p>
        </p:txBody>
      </p:sp>
      <p:pic>
        <p:nvPicPr>
          <p:cNvPr id="10" name="Picture 9">
            <a:extLst>
              <a:ext uri="{FF2B5EF4-FFF2-40B4-BE49-F238E27FC236}">
                <a16:creationId xmlns:a16="http://schemas.microsoft.com/office/drawing/2014/main" id="{82B1CA5D-0A5B-4944-BFA7-C3B8573EB14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3403" y="766989"/>
            <a:ext cx="5092062" cy="5324021"/>
          </a:xfrm>
          <a:custGeom>
            <a:avLst/>
            <a:gdLst/>
            <a:ahLst/>
            <a:cxnLst/>
            <a:rect l="l" t="t" r="r" b="b"/>
            <a:pathLst>
              <a:path w="5092062" h="5759450">
                <a:moveTo>
                  <a:pt x="0" y="0"/>
                </a:moveTo>
                <a:lnTo>
                  <a:pt x="5092062" y="0"/>
                </a:lnTo>
                <a:lnTo>
                  <a:pt x="5092062" y="5759450"/>
                </a:lnTo>
                <a:lnTo>
                  <a:pt x="0" y="5759450"/>
                </a:lnTo>
                <a:close/>
              </a:path>
            </a:pathLst>
          </a:custGeom>
          <a:noFill/>
        </p:spPr>
      </p:pic>
      <p:sp>
        <p:nvSpPr>
          <p:cNvPr id="3" name="Content Placeholder 2">
            <a:extLst>
              <a:ext uri="{FF2B5EF4-FFF2-40B4-BE49-F238E27FC236}">
                <a16:creationId xmlns:a16="http://schemas.microsoft.com/office/drawing/2014/main" id="{9B36A686-5978-4536-8000-DFDF87F01D8F}"/>
              </a:ext>
            </a:extLst>
          </p:cNvPr>
          <p:cNvSpPr>
            <a:spLocks noGrp="1"/>
          </p:cNvSpPr>
          <p:nvPr>
            <p:ph idx="1"/>
          </p:nvPr>
        </p:nvSpPr>
        <p:spPr>
          <a:xfrm>
            <a:off x="6201410" y="2677306"/>
            <a:ext cx="5437187" cy="3415519"/>
          </a:xfrm>
        </p:spPr>
        <p:txBody>
          <a:bodyPr vert="horz" wrap="square" lIns="0" tIns="0" rIns="0" bIns="0" rtlCol="0" anchor="t">
            <a:normAutofit fontScale="85000" lnSpcReduction="20000"/>
          </a:bodyPr>
          <a:lstStyle/>
          <a:p>
            <a:r>
              <a:rPr lang="en-US" dirty="0"/>
              <a:t>Parietal lobe. The middle part of the brain, the parietal lobe helps a person identify objects and understand spatial relationships (where one’s body is compared with objects around the person). The parietal lobe is also involved in interpreting pain and touch in the body. The parietal lobe houses Wernicke’s area, which helps the brain understand spoken language.</a:t>
            </a:r>
          </a:p>
          <a:p>
            <a:r>
              <a:rPr lang="en-US" dirty="0"/>
              <a:t>Occipital lobe. The occipital lobe is the back part of the brain that is involved with vision.</a:t>
            </a:r>
          </a:p>
          <a:p>
            <a:r>
              <a:rPr lang="en-US" dirty="0"/>
              <a:t>Temporal lobe. The sides of the brain, temporal lobes are involved in short-term memory, speech, musical rhythm and some degree of smell recognition.</a:t>
            </a:r>
          </a:p>
          <a:p>
            <a:pPr>
              <a:buFont typeface="Arial" panose="020B0604020202020204" pitchFamily="34" charset="0"/>
              <a:buChar char="•"/>
            </a:pPr>
            <a:endParaRPr lang="en-US" dirty="0"/>
          </a:p>
        </p:txBody>
      </p:sp>
      <p:sp>
        <p:nvSpPr>
          <p:cNvPr id="7" name="Date Placeholder 6">
            <a:extLst>
              <a:ext uri="{FF2B5EF4-FFF2-40B4-BE49-F238E27FC236}">
                <a16:creationId xmlns:a16="http://schemas.microsoft.com/office/drawing/2014/main" id="{6B57F240-7D3C-4BAF-BF39-77C7B038EE35}"/>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9" name="Slide Number Placeholder 8">
            <a:extLst>
              <a:ext uri="{FF2B5EF4-FFF2-40B4-BE49-F238E27FC236}">
                <a16:creationId xmlns:a16="http://schemas.microsoft.com/office/drawing/2014/main" id="{C9F54A1B-E314-4D10-ADF8-DAB7B307065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5</a:t>
            </a:fld>
            <a:endParaRPr lang="en-US">
              <a:solidFill>
                <a:schemeClr val="tx1">
                  <a:alpha val="80000"/>
                </a:schemeClr>
              </a:solidFill>
            </a:endParaRPr>
          </a:p>
        </p:txBody>
      </p:sp>
    </p:spTree>
    <p:extLst>
      <p:ext uri="{BB962C8B-B14F-4D97-AF65-F5344CB8AC3E}">
        <p14:creationId xmlns:p14="http://schemas.microsoft.com/office/powerpoint/2010/main" val="1502217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40" name="Freeform: Shape 39">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Oval 40">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45" name="Rectangle 4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0BF71-9BA9-4688-9C7A-43E7F4A22343}"/>
              </a:ext>
            </a:extLst>
          </p:cNvPr>
          <p:cNvSpPr>
            <a:spLocks noGrp="1"/>
          </p:cNvSpPr>
          <p:nvPr>
            <p:ph type="title"/>
          </p:nvPr>
        </p:nvSpPr>
        <p:spPr>
          <a:xfrm>
            <a:off x="6201412" y="549275"/>
            <a:ext cx="5437185" cy="1997855"/>
          </a:xfrm>
        </p:spPr>
        <p:txBody>
          <a:bodyPr vert="horz" wrap="square" lIns="0" tIns="0" rIns="0" bIns="0" rtlCol="0" anchor="b" anchorCtr="0">
            <a:normAutofit/>
          </a:bodyPr>
          <a:lstStyle/>
          <a:p>
            <a:r>
              <a:rPr lang="en-US" sz="3700" b="1"/>
              <a:t>EEG data cross-correlation analysis</a:t>
            </a:r>
            <a:br>
              <a:rPr lang="en-US" sz="3700" b="1"/>
            </a:br>
            <a:endParaRPr lang="en-US" sz="3700"/>
          </a:p>
        </p:txBody>
      </p:sp>
      <p:pic>
        <p:nvPicPr>
          <p:cNvPr id="10" name="Picture 9">
            <a:extLst>
              <a:ext uri="{FF2B5EF4-FFF2-40B4-BE49-F238E27FC236}">
                <a16:creationId xmlns:a16="http://schemas.microsoft.com/office/drawing/2014/main" id="{DD9059DE-9ADF-4855-B602-ED4A98A88C53}"/>
              </a:ext>
            </a:extLst>
          </p:cNvPr>
          <p:cNvPicPr>
            <a:picLocks noChangeAspect="1"/>
          </p:cNvPicPr>
          <p:nvPr/>
        </p:nvPicPr>
        <p:blipFill rotWithShape="1">
          <a:blip r:embed="rId2"/>
          <a:srcRect l="52279" t="46844" r="21142" b="26519"/>
          <a:stretch/>
        </p:blipFill>
        <p:spPr>
          <a:xfrm>
            <a:off x="553403" y="1993732"/>
            <a:ext cx="5092062" cy="2870536"/>
          </a:xfrm>
          <a:custGeom>
            <a:avLst/>
            <a:gdLst/>
            <a:ahLst/>
            <a:cxnLst/>
            <a:rect l="l" t="t" r="r" b="b"/>
            <a:pathLst>
              <a:path w="5092062" h="5759450">
                <a:moveTo>
                  <a:pt x="0" y="0"/>
                </a:moveTo>
                <a:lnTo>
                  <a:pt x="5092062" y="0"/>
                </a:lnTo>
                <a:lnTo>
                  <a:pt x="5092062" y="5759450"/>
                </a:lnTo>
                <a:lnTo>
                  <a:pt x="0" y="5759450"/>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62CD67-3D96-4B77-B1B9-FB06709D7526}"/>
                  </a:ext>
                </a:extLst>
              </p:cNvPr>
              <p:cNvSpPr>
                <a:spLocks noGrp="1"/>
              </p:cNvSpPr>
              <p:nvPr>
                <p:ph idx="1"/>
              </p:nvPr>
            </p:nvSpPr>
            <p:spPr>
              <a:xfrm>
                <a:off x="6201410" y="2677306"/>
                <a:ext cx="5437187" cy="3415519"/>
              </a:xfrm>
            </p:spPr>
            <p:txBody>
              <a:bodyPr vert="horz" wrap="square" lIns="0" tIns="0" rIns="0" bIns="0" rtlCol="0" anchor="t">
                <a:normAutofit/>
              </a:bodyPr>
              <a:lstStyle/>
              <a:p>
                <a:pPr>
                  <a:lnSpc>
                    <a:spcPct val="100000"/>
                  </a:lnSpc>
                  <a:buFont typeface="Arial" panose="020B0604020202020204" pitchFamily="34" charset="0"/>
                  <a:buChar char="•"/>
                </a:pPr>
                <a:r>
                  <a:rPr lang="en-US" sz="1600" dirty="0"/>
                  <a:t>The cross-</a:t>
                </a:r>
                <a:r>
                  <a:rPr lang="en-US" sz="1600" dirty="0">
                    <a:effectLst/>
                  </a:rPr>
                  <a:t>correlation between two EEG channels measures the level of dependency between their frequency components. More specifically, If the cross-correlation of two EEG channels is   1   at   a   time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0</m:t>
                    </m:r>
                  </m:oMath>
                </a14:m>
                <a:r>
                  <a:rPr lang="en-US" sz="1600" dirty="0"/>
                  <a:t>,      the   EEGs   are   behaving similarly.  That is, </a:t>
                </a:r>
                <a:r>
                  <a:rPr lang="en-US" sz="1600" dirty="0">
                    <a:effectLst/>
                  </a:rPr>
                  <a:t>the amplitudes for the two channels are equal. Similarly, if the cross-correlation between two EEG channels   is   0.8   at   time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1</m:t>
                    </m:r>
                  </m:oMath>
                </a14:m>
                <a:r>
                  <a:rPr lang="en-US" sz="1600" dirty="0"/>
                  <a:t>,   then   the   EEGs   are </a:t>
                </a:r>
                <a:r>
                  <a:rPr lang="en-US" sz="1600" dirty="0">
                    <a:effectLst/>
                  </a:rPr>
                  <a:t>behaving similarly at the </a:t>
                </a:r>
                <a14:m>
                  <m:oMath xmlns:m="http://schemas.openxmlformats.org/officeDocument/2006/math">
                    <m:r>
                      <a:rPr lang="en-US" sz="1600" i="1">
                        <a:latin typeface="Cambria Math" panose="02040503050406030204" pitchFamily="18" charset="0"/>
                      </a:rPr>
                      <m:t>𝑡</m:t>
                    </m:r>
                    <m:r>
                      <a:rPr lang="en-US" sz="1600" i="1">
                        <a:latin typeface="Cambria Math" panose="02040503050406030204" pitchFamily="18" charset="0"/>
                      </a:rPr>
                      <m:t>1</m:t>
                    </m:r>
                  </m:oMath>
                </a14:m>
                <a:r>
                  <a:rPr lang="en-US" sz="1600" dirty="0"/>
                  <a:t> and </a:t>
                </a:r>
                <a:r>
                  <a:rPr lang="en-US" sz="1600" dirty="0">
                    <a:effectLst/>
                  </a:rPr>
                  <a:t>the amplitudes of their components are 80% equal. Any   negative   correlation   means   the channels frequency components are correlated but their behavior is the opposite. Furthermore, the values around zero means EEG channels   are   acting   independently (Dowdy, Wearden, &amp; Chilko, 2011).</a:t>
                </a:r>
                <a:endParaRPr lang="en-US" sz="1600" dirty="0"/>
              </a:p>
            </p:txBody>
          </p:sp>
        </mc:Choice>
        <mc:Fallback xmlns="">
          <p:sp>
            <p:nvSpPr>
              <p:cNvPr id="3" name="Content Placeholder 2">
                <a:extLst>
                  <a:ext uri="{FF2B5EF4-FFF2-40B4-BE49-F238E27FC236}">
                    <a16:creationId xmlns:a16="http://schemas.microsoft.com/office/drawing/2014/main" id="{6862CD67-3D96-4B77-B1B9-FB06709D7526}"/>
                  </a:ext>
                </a:extLst>
              </p:cNvPr>
              <p:cNvSpPr>
                <a:spLocks noGrp="1" noRot="1" noChangeAspect="1" noMove="1" noResize="1" noEditPoints="1" noAdjustHandles="1" noChangeArrowheads="1" noChangeShapeType="1" noTextEdit="1"/>
              </p:cNvSpPr>
              <p:nvPr>
                <p:ph idx="1"/>
              </p:nvPr>
            </p:nvSpPr>
            <p:spPr>
              <a:xfrm>
                <a:off x="6201410" y="2677306"/>
                <a:ext cx="5437187" cy="3415519"/>
              </a:xfrm>
              <a:blipFill>
                <a:blip r:embed="rId3"/>
                <a:stretch>
                  <a:fillRect l="-2130" t="-1786" r="-4372"/>
                </a:stretch>
              </a:blipFill>
            </p:spPr>
            <p:txBody>
              <a:bodyPr/>
              <a:lstStyle/>
              <a:p>
                <a:r>
                  <a:rPr lang="en-US">
                    <a:noFill/>
                  </a:rPr>
                  <a:t> </a:t>
                </a:r>
              </a:p>
            </p:txBody>
          </p:sp>
        </mc:Fallback>
      </mc:AlternateContent>
      <p:sp>
        <p:nvSpPr>
          <p:cNvPr id="7" name="Date Placeholder 6">
            <a:extLst>
              <a:ext uri="{FF2B5EF4-FFF2-40B4-BE49-F238E27FC236}">
                <a16:creationId xmlns:a16="http://schemas.microsoft.com/office/drawing/2014/main" id="{2A616AD7-CFEF-4B36-85A2-2B6D943E57A8}"/>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BA4DF458-521F-4813-B0E3-16111744C5D0}"/>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7CE37212-D48F-4A8B-BCEA-D56D02E30E65}"/>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6</a:t>
            </a:fld>
            <a:endParaRPr lang="en-US">
              <a:solidFill>
                <a:schemeClr val="tx1">
                  <a:alpha val="80000"/>
                </a:schemeClr>
              </a:solidFill>
            </a:endParaRPr>
          </a:p>
        </p:txBody>
      </p:sp>
    </p:spTree>
    <p:extLst>
      <p:ext uri="{BB962C8B-B14F-4D97-AF65-F5344CB8AC3E}">
        <p14:creationId xmlns:p14="http://schemas.microsoft.com/office/powerpoint/2010/main" val="2083815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7" name="Freeform: Shape 26">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8" name="Oval 27">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eform: Shape 29">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2" name="Rectangle 31">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BF660-3EA6-497D-BBD0-98D42E06C946}"/>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0" name="Picture 9">
            <a:extLst>
              <a:ext uri="{FF2B5EF4-FFF2-40B4-BE49-F238E27FC236}">
                <a16:creationId xmlns:a16="http://schemas.microsoft.com/office/drawing/2014/main" id="{16A6F3BA-FBB3-4C2F-A217-B3B610714C1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1679"/>
            <a:ext cx="6973882" cy="4334643"/>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59AFF3EB-040C-4FA7-B356-F16462BF59CC}"/>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sz="1600" i="1"/>
              <a:t>:Pre-Frontal and Frontal lobe Cross -Correlation. The x axis is frequency and y axis the correlation value.</a:t>
            </a:r>
          </a:p>
          <a:p>
            <a:pPr>
              <a:buFont typeface="Arial" panose="020B0604020202020204" pitchFamily="34" charset="0"/>
              <a:buChar char="•"/>
            </a:pPr>
            <a:endParaRPr lang="en-US" sz="1600"/>
          </a:p>
        </p:txBody>
      </p:sp>
      <p:sp>
        <p:nvSpPr>
          <p:cNvPr id="34" name="Oval 33">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385C9E70-4887-41BA-8E36-952A6B9A9F1F}"/>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772C173D-D9FE-418F-B747-C4828232F383}"/>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54594905-6E7D-40E2-A808-3435500899EF}"/>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7</a:t>
            </a:fld>
            <a:endParaRPr lang="en-US">
              <a:solidFill>
                <a:schemeClr val="tx1">
                  <a:alpha val="80000"/>
                </a:schemeClr>
              </a:solidFill>
            </a:endParaRPr>
          </a:p>
        </p:txBody>
      </p:sp>
    </p:spTree>
    <p:extLst>
      <p:ext uri="{BB962C8B-B14F-4D97-AF65-F5344CB8AC3E}">
        <p14:creationId xmlns:p14="http://schemas.microsoft.com/office/powerpoint/2010/main" val="137159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6" name="Freeform: Shape 15">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Oval 16">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Shape 18">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21" name="Rectangle 2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10" name="Picture 9">
            <a:extLst>
              <a:ext uri="{FF2B5EF4-FFF2-40B4-BE49-F238E27FC236}">
                <a16:creationId xmlns:a16="http://schemas.microsoft.com/office/drawing/2014/main" id="{F0F08D2D-9CC8-40D7-9BDC-777491B7E82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261679"/>
            <a:ext cx="6973882" cy="4334643"/>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sz="1600" dirty="0"/>
              <a:t>Pre-Frontal and Temporal lobe Cross -Correlation. The x axis is frequency and y axis the correlation value.</a:t>
            </a:r>
          </a:p>
        </p:txBody>
      </p:sp>
      <p:sp>
        <p:nvSpPr>
          <p:cNvPr id="23" name="Oval 22">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8</a:t>
            </a:fld>
            <a:endParaRPr lang="en-US">
              <a:solidFill>
                <a:schemeClr val="tx1">
                  <a:alpha val="80000"/>
                </a:schemeClr>
              </a:solidFill>
            </a:endParaRPr>
          </a:p>
        </p:txBody>
      </p:sp>
    </p:spTree>
    <p:extLst>
      <p:ext uri="{BB962C8B-B14F-4D97-AF65-F5344CB8AC3E}">
        <p14:creationId xmlns:p14="http://schemas.microsoft.com/office/powerpoint/2010/main" val="469171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29" name="Freeform: Shape 28">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 name="Oval 29">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eform: Shape 31">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34" name="Rectangle 3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95195-43C2-4B73-888B-8CEA584A90DB}"/>
              </a:ext>
            </a:extLst>
          </p:cNvPr>
          <p:cNvSpPr>
            <a:spLocks noGrp="1"/>
          </p:cNvSpPr>
          <p:nvPr>
            <p:ph type="title"/>
          </p:nvPr>
        </p:nvSpPr>
        <p:spPr>
          <a:xfrm>
            <a:off x="8075612" y="549275"/>
            <a:ext cx="3565524" cy="1997855"/>
          </a:xfrm>
        </p:spPr>
        <p:txBody>
          <a:bodyPr vert="horz" wrap="square" lIns="0" tIns="0" rIns="0" bIns="0" rtlCol="0" anchor="b" anchorCtr="0">
            <a:normAutofit/>
          </a:bodyPr>
          <a:lstStyle/>
          <a:p>
            <a:r>
              <a:rPr lang="en-US" i="1" dirty="0"/>
              <a:t>Cross Correlation analysis</a:t>
            </a:r>
            <a:endParaRPr lang="en-US" dirty="0"/>
          </a:p>
        </p:txBody>
      </p:sp>
      <p:pic>
        <p:nvPicPr>
          <p:cNvPr id="20" name="Picture 19">
            <a:extLst>
              <a:ext uri="{FF2B5EF4-FFF2-40B4-BE49-F238E27FC236}">
                <a16:creationId xmlns:a16="http://schemas.microsoft.com/office/drawing/2014/main" id="{C4796DFA-E8F4-4F64-8CC4-D6F69687F622}"/>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550864" y="1188686"/>
            <a:ext cx="6973882" cy="4480629"/>
          </a:xfrm>
          <a:custGeom>
            <a:avLst/>
            <a:gdLst/>
            <a:ahLst/>
            <a:cxnLst/>
            <a:rect l="l" t="t" r="r" b="b"/>
            <a:pathLst>
              <a:path w="6973882" h="5759451">
                <a:moveTo>
                  <a:pt x="0" y="0"/>
                </a:moveTo>
                <a:lnTo>
                  <a:pt x="6973882" y="0"/>
                </a:lnTo>
                <a:lnTo>
                  <a:pt x="6973882" y="5759451"/>
                </a:lnTo>
                <a:lnTo>
                  <a:pt x="0" y="5759451"/>
                </a:lnTo>
                <a:close/>
              </a:path>
            </a:pathLst>
          </a:custGeom>
          <a:noFill/>
        </p:spPr>
      </p:pic>
      <p:sp>
        <p:nvSpPr>
          <p:cNvPr id="3" name="Content Placeholder 2">
            <a:extLst>
              <a:ext uri="{FF2B5EF4-FFF2-40B4-BE49-F238E27FC236}">
                <a16:creationId xmlns:a16="http://schemas.microsoft.com/office/drawing/2014/main" id="{27B07B8B-982D-4248-9323-3A4D5643E408}"/>
              </a:ext>
            </a:extLst>
          </p:cNvPr>
          <p:cNvSpPr>
            <a:spLocks noGrp="1"/>
          </p:cNvSpPr>
          <p:nvPr>
            <p:ph idx="1"/>
          </p:nvPr>
        </p:nvSpPr>
        <p:spPr>
          <a:xfrm>
            <a:off x="8075611" y="2677306"/>
            <a:ext cx="3565525" cy="3415519"/>
          </a:xfrm>
        </p:spPr>
        <p:txBody>
          <a:bodyPr vert="horz" wrap="square" lIns="0" tIns="0" rIns="0" bIns="0" rtlCol="0" anchor="t">
            <a:normAutofit/>
          </a:bodyPr>
          <a:lstStyle/>
          <a:p>
            <a:pPr>
              <a:buFont typeface="Arial" panose="020B0604020202020204" pitchFamily="34" charset="0"/>
              <a:buChar char="•"/>
            </a:pPr>
            <a:r>
              <a:rPr lang="en-US" dirty="0"/>
              <a:t>Total Cross correlation of the Pre-frontal and left occipital. The x axis is frequency and y axis the correlation value.</a:t>
            </a:r>
            <a:endParaRPr lang="en-US" sz="1600" dirty="0"/>
          </a:p>
        </p:txBody>
      </p:sp>
      <p:sp>
        <p:nvSpPr>
          <p:cNvPr id="36" name="Oval 35">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Date Placeholder 6">
            <a:extLst>
              <a:ext uri="{FF2B5EF4-FFF2-40B4-BE49-F238E27FC236}">
                <a16:creationId xmlns:a16="http://schemas.microsoft.com/office/drawing/2014/main" id="{BD3D873D-596F-44ED-873A-A0612880F7B0}"/>
              </a:ext>
            </a:extLst>
          </p:cNvPr>
          <p:cNvSpPr>
            <a:spLocks noGrp="1"/>
          </p:cNvSpPr>
          <p:nvPr>
            <p:ph type="dt" sz="half" idx="10"/>
          </p:nvPr>
        </p:nvSpPr>
        <p:spPr>
          <a:xfrm>
            <a:off x="550863" y="6507212"/>
            <a:ext cx="2628900" cy="153888"/>
          </a:xfrm>
        </p:spPr>
        <p:txBody>
          <a:bodyPr vert="horz" wrap="square" lIns="0" tIns="0" rIns="0" bIns="0" rtlCol="0" anchor="ctr">
            <a:normAutofit/>
          </a:bodyPr>
          <a:lstStyle/>
          <a:p>
            <a:pPr>
              <a:spcAft>
                <a:spcPts val="600"/>
              </a:spcAft>
            </a:pPr>
            <a:r>
              <a:rPr lang="en-US">
                <a:solidFill>
                  <a:schemeClr val="tx1">
                    <a:alpha val="80000"/>
                  </a:schemeClr>
                </a:solidFill>
              </a:rPr>
              <a:t>Tuesday, February 2, 20XX</a:t>
            </a:r>
          </a:p>
        </p:txBody>
      </p:sp>
      <p:sp>
        <p:nvSpPr>
          <p:cNvPr id="8" name="Footer Placeholder 7">
            <a:extLst>
              <a:ext uri="{FF2B5EF4-FFF2-40B4-BE49-F238E27FC236}">
                <a16:creationId xmlns:a16="http://schemas.microsoft.com/office/drawing/2014/main" id="{1D6338A0-6D26-4973-8769-440FF6F8D701}"/>
              </a:ext>
            </a:extLst>
          </p:cNvPr>
          <p:cNvSpPr>
            <a:spLocks noGrp="1"/>
          </p:cNvSpPr>
          <p:nvPr>
            <p:ph type="ftr" sz="quarter" idx="11"/>
          </p:nvPr>
        </p:nvSpPr>
        <p:spPr>
          <a:xfrm>
            <a:off x="3359150" y="6507212"/>
            <a:ext cx="6379210" cy="153888"/>
          </a:xfrm>
        </p:spPr>
        <p:txBody>
          <a:bodyPr vert="horz" wrap="square" lIns="0" tIns="0" rIns="0" bIns="0" rtlCol="0" anchor="ctr">
            <a:normAutofit/>
          </a:bodyPr>
          <a:lstStyle/>
          <a:p>
            <a:pPr>
              <a:spcAft>
                <a:spcPts val="600"/>
              </a:spcAft>
            </a:pPr>
            <a:r>
              <a:rPr lang="en-US" kern="1200">
                <a:solidFill>
                  <a:schemeClr val="tx1">
                    <a:alpha val="80000"/>
                  </a:schemeClr>
                </a:solidFill>
                <a:latin typeface="+mn-lt"/>
                <a:ea typeface="+mn-ea"/>
                <a:cs typeface="+mn-cs"/>
              </a:rPr>
              <a:t>Sample Footer Text</a:t>
            </a:r>
          </a:p>
        </p:txBody>
      </p:sp>
      <p:sp>
        <p:nvSpPr>
          <p:cNvPr id="9" name="Slide Number Placeholder 8">
            <a:extLst>
              <a:ext uri="{FF2B5EF4-FFF2-40B4-BE49-F238E27FC236}">
                <a16:creationId xmlns:a16="http://schemas.microsoft.com/office/drawing/2014/main" id="{43518911-5659-455D-9C9E-1932A3F2F7B4}"/>
              </a:ext>
            </a:extLst>
          </p:cNvPr>
          <p:cNvSpPr>
            <a:spLocks noGrp="1"/>
          </p:cNvSpPr>
          <p:nvPr>
            <p:ph type="sldNum" sz="quarter" idx="12"/>
          </p:nvPr>
        </p:nvSpPr>
        <p:spPr>
          <a:xfrm>
            <a:off x="9948863" y="6507212"/>
            <a:ext cx="1692274" cy="153888"/>
          </a:xfrm>
        </p:spPr>
        <p:txBody>
          <a:bodyPr vert="horz" wrap="square" lIns="0" tIns="0" rIns="0" bIns="0" rtlCol="0" anchor="ctr">
            <a:normAutofit/>
          </a:bodyPr>
          <a:lstStyle/>
          <a:p>
            <a:pPr>
              <a:spcAft>
                <a:spcPts val="600"/>
              </a:spcAft>
            </a:pPr>
            <a:fld id="{DBA1B0FB-D917-4C8C-928F-313BD683BF39}" type="slidenum">
              <a:rPr lang="en-US" smtClean="0">
                <a:solidFill>
                  <a:schemeClr val="tx1">
                    <a:alpha val="80000"/>
                  </a:schemeClr>
                </a:solidFill>
              </a:rPr>
              <a:pPr>
                <a:spcAft>
                  <a:spcPts val="600"/>
                </a:spcAft>
              </a:pPr>
              <a:t>9</a:t>
            </a:fld>
            <a:endParaRPr lang="en-US">
              <a:solidFill>
                <a:schemeClr val="tx1">
                  <a:alpha val="80000"/>
                </a:schemeClr>
              </a:solidFill>
            </a:endParaRPr>
          </a:p>
        </p:txBody>
      </p:sp>
    </p:spTree>
    <p:extLst>
      <p:ext uri="{BB962C8B-B14F-4D97-AF65-F5344CB8AC3E}">
        <p14:creationId xmlns:p14="http://schemas.microsoft.com/office/powerpoint/2010/main" val="3188054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326</TotalTime>
  <Words>1117</Words>
  <Application>Microsoft Office PowerPoint</Application>
  <PresentationFormat>Widescreen</PresentationFormat>
  <Paragraphs>82</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Cambria Math</vt:lpstr>
      <vt:lpstr>Gill Sans MT</vt:lpstr>
      <vt:lpstr>Tisa Offc Serif Pro Thin</vt:lpstr>
      <vt:lpstr>Walbaum Display</vt:lpstr>
      <vt:lpstr>3DFloatVTI</vt:lpstr>
      <vt:lpstr>Investigation of the relation between Human’s brain object recognition and its working memory using advanced EEG signal analysis and ML techniques-Final Stage</vt:lpstr>
      <vt:lpstr>Intro</vt:lpstr>
      <vt:lpstr>EEG and ten/20</vt:lpstr>
      <vt:lpstr>Brains different regions’ cognitive function </vt:lpstr>
      <vt:lpstr>Brains different regions’ cognitive function </vt:lpstr>
      <vt:lpstr>EEG data cross-correlation analysis </vt:lpstr>
      <vt:lpstr>Cross Correlation analysis</vt:lpstr>
      <vt:lpstr>Cross Correlation analysis</vt:lpstr>
      <vt:lpstr>Cross Correlation analysis</vt:lpstr>
      <vt:lpstr>Cross Correlation analysis</vt:lpstr>
      <vt:lpstr>Cross Correlation analysis</vt:lpstr>
      <vt:lpstr>Conclusion and future works </vt:lpstr>
      <vt:lpstr>The Final Stage Fuzzy Causal  Effect Variational Autoencoder</vt:lpstr>
      <vt:lpstr>Variational Autoencoder</vt:lpstr>
      <vt:lpstr>A quick intro to Causality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the relation between Human’s brain object recognition and its working memory using advanced EEG signal analysis and ML techniques-Final Stage</dc:title>
  <dc:creator>Kalantarpour, Cyrus</dc:creator>
  <cp:lastModifiedBy>Kalantarpour, Cyrus</cp:lastModifiedBy>
  <cp:revision>2</cp:revision>
  <dcterms:created xsi:type="dcterms:W3CDTF">2022-01-12T14:30:44Z</dcterms:created>
  <dcterms:modified xsi:type="dcterms:W3CDTF">2022-01-12T19:57:29Z</dcterms:modified>
</cp:coreProperties>
</file>