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 descr="C:\Users\k00009472\AppData\Local\Packages\Microsoft.Windows.Photos_8wekyb3d8bbwe\TempState\ShareServiceTempFolder\ChatGPT Image Jul 23, 2025, 07_04_30 PM.jpe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7812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Cyrus mutuku, BA-Econ &amp; Mathematics, MA –Economics, MBF-Financial Sector Policy, PGD-customs, Data Scientist!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1643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614150"/>
            <a:ext cx="9601196" cy="100993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Outline 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24084"/>
            <a:ext cx="9601196" cy="425178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Introduction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 smtClean="0"/>
              <a:t>Problem </a:t>
            </a:r>
          </a:p>
          <a:p>
            <a:pPr marL="457200" indent="-457200">
              <a:buAutoNum type="arabicPeriod"/>
            </a:pPr>
            <a:r>
              <a:rPr lang="en-US" dirty="0" smtClean="0"/>
              <a:t>Methodology</a:t>
            </a:r>
          </a:p>
          <a:p>
            <a:pPr marL="457200" indent="-457200">
              <a:buAutoNum type="arabicPeriod"/>
            </a:pPr>
            <a:r>
              <a:rPr lang="en-US" dirty="0" smtClean="0"/>
              <a:t>Findings </a:t>
            </a:r>
          </a:p>
          <a:p>
            <a:pPr marL="457200" indent="-457200">
              <a:buAutoNum type="arabicPeriod"/>
            </a:pPr>
            <a:r>
              <a:rPr lang="en-US" dirty="0" smtClean="0"/>
              <a:t>Recommendations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52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40939"/>
            <a:ext cx="9601196" cy="39629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Introduction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201003"/>
            <a:ext cx="9601196" cy="467486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The aviation </a:t>
            </a:r>
            <a:r>
              <a:rPr lang="en-US" dirty="0"/>
              <a:t>industry is a high-opportunity, high-risk sector.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General </a:t>
            </a:r>
            <a:r>
              <a:rPr lang="en-US" dirty="0"/>
              <a:t>aviation has a fatality rate of 1.05 per 100,000 flight hours.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/>
              <a:t>  </a:t>
            </a:r>
            <a:r>
              <a:rPr lang="en-US" dirty="0"/>
              <a:t>Over 80% of recorded incidents involve private or instructional flights.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Study </a:t>
            </a:r>
            <a:r>
              <a:rPr lang="en-US" dirty="0"/>
              <a:t>spans 1982–2022, analyzing 30,000+ aviation incidents.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b="1" dirty="0" smtClean="0"/>
              <a:t>Goal</a:t>
            </a:r>
            <a:r>
              <a:rPr lang="en-US" b="1" dirty="0"/>
              <a:t>: </a:t>
            </a:r>
            <a:r>
              <a:rPr lang="en-US" dirty="0"/>
              <a:t>Support safe aircraft procurement using historical data.</a:t>
            </a:r>
          </a:p>
          <a:p>
            <a:pPr>
              <a:buFont typeface="Wingdings" panose="05000000000000000000" pitchFamily="2" charset="2"/>
              <a:buChar char="q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948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27290"/>
            <a:ext cx="9601196" cy="423587"/>
          </a:xfrm>
        </p:spPr>
        <p:txBody>
          <a:bodyPr>
            <a:normAutofit fontScale="90000"/>
          </a:bodyPr>
          <a:lstStyle/>
          <a:p>
            <a:r>
              <a:rPr lang="en-GB" b="1" dirty="0"/>
              <a:t>Problem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692323"/>
            <a:ext cx="9601196" cy="418354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Problem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 smtClean="0"/>
              <a:t>Aircraft </a:t>
            </a:r>
            <a:r>
              <a:rPr lang="en-US" dirty="0"/>
              <a:t>safety varies across types and missions.</a:t>
            </a:r>
          </a:p>
          <a:p>
            <a:r>
              <a:rPr lang="en-US" dirty="0" smtClean="0"/>
              <a:t>Lack </a:t>
            </a:r>
            <a:r>
              <a:rPr lang="en-US" dirty="0"/>
              <a:t>of structured safety metrics increases investment risk.</a:t>
            </a:r>
          </a:p>
          <a:p>
            <a:r>
              <a:rPr lang="en-US" b="1" dirty="0" smtClean="0"/>
              <a:t>The objectives are</a:t>
            </a:r>
            <a:r>
              <a:rPr lang="en-US" dirty="0" smtClean="0"/>
              <a:t>:</a:t>
            </a:r>
          </a:p>
          <a:p>
            <a:pPr marL="982663" lvl="0" indent="-457200">
              <a:buFont typeface="+mj-lt"/>
              <a:buAutoNum type="arabicParenR"/>
            </a:pPr>
            <a:r>
              <a:rPr lang="en-GB" dirty="0"/>
              <a:t>Identify airplanes used for business and private operations. </a:t>
            </a:r>
          </a:p>
          <a:p>
            <a:pPr marL="982663" lvl="0" indent="-457200">
              <a:buFont typeface="+mj-lt"/>
              <a:buAutoNum type="arabicParenR"/>
            </a:pPr>
            <a:r>
              <a:rPr lang="en-GB" dirty="0"/>
              <a:t>Compute risk indices based on injury severity and aircraft damage. </a:t>
            </a:r>
          </a:p>
          <a:p>
            <a:pPr marL="982663" lvl="0" indent="-457200">
              <a:buFont typeface="+mj-lt"/>
              <a:buAutoNum type="arabicParenR"/>
            </a:pPr>
            <a:r>
              <a:rPr lang="en-GB" dirty="0"/>
              <a:t>Recommend aircraft models with the lowest safety risk for investment consideration.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55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586348"/>
            <a:ext cx="9601196" cy="628304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Methodology</a:t>
            </a:r>
            <a:endParaRPr lang="en-GB" b="1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295400" y="1214438"/>
            <a:ext cx="9601200" cy="4660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1. Selected Airplanes and Helicopters only.</a:t>
            </a:r>
          </a:p>
          <a:p>
            <a:pPr marL="0" indent="0">
              <a:buNone/>
            </a:pPr>
            <a:r>
              <a:rPr dirty="0"/>
              <a:t>2. Grouped flight purpose</a:t>
            </a:r>
            <a:r>
              <a:rPr dirty="0" smtClean="0"/>
              <a:t>:</a:t>
            </a:r>
          </a:p>
          <a:p>
            <a:pPr marL="0" indent="0">
              <a:buNone/>
            </a:pPr>
            <a:r>
              <a:rPr dirty="0" smtClean="0"/>
              <a:t> Business: Corporate, Ferry, Positioning</a:t>
            </a:r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Private: Personal, Instructional</a:t>
            </a:r>
          </a:p>
          <a:p>
            <a:pPr marL="0" indent="0">
              <a:buNone/>
            </a:pPr>
            <a:r>
              <a:rPr b="1" dirty="0" smtClean="0"/>
              <a:t>Safety </a:t>
            </a:r>
            <a:r>
              <a:rPr b="1" dirty="0"/>
              <a:t>Indices:</a:t>
            </a:r>
          </a:p>
          <a:p>
            <a:pPr marL="0" indent="0">
              <a:buNone/>
            </a:pPr>
            <a:r>
              <a:rPr b="1" dirty="0" smtClean="0"/>
              <a:t>Survival </a:t>
            </a:r>
            <a:r>
              <a:rPr b="1" dirty="0"/>
              <a:t>Index </a:t>
            </a:r>
            <a:r>
              <a:rPr lang="en-US" b="1" dirty="0" smtClean="0"/>
              <a:t>% </a:t>
            </a:r>
            <a:r>
              <a:rPr dirty="0" smtClean="0"/>
              <a:t>= </a:t>
            </a:r>
            <a:r>
              <a:rPr dirty="0"/>
              <a:t>(Uninjured / Total) × 100</a:t>
            </a:r>
          </a:p>
          <a:p>
            <a:pPr marL="0" indent="0">
              <a:buNone/>
            </a:pPr>
            <a:r>
              <a:rPr b="1" dirty="0" smtClean="0"/>
              <a:t>Severity Index</a:t>
            </a:r>
            <a:r>
              <a:rPr lang="en-US" b="1" dirty="0" smtClean="0"/>
              <a:t> % </a:t>
            </a:r>
            <a:r>
              <a:rPr b="1" dirty="0" smtClean="0"/>
              <a:t> </a:t>
            </a:r>
            <a:r>
              <a:rPr dirty="0"/>
              <a:t>= (</a:t>
            </a:r>
            <a:r>
              <a:rPr dirty="0" err="1"/>
              <a:t>Avg</a:t>
            </a:r>
            <a:r>
              <a:rPr dirty="0"/>
              <a:t> Damage Score / 3) × 100</a:t>
            </a:r>
          </a:p>
          <a:p>
            <a:pPr marL="0" indent="0">
              <a:buNone/>
            </a:pPr>
            <a:r>
              <a:rPr dirty="0" smtClean="0"/>
              <a:t>Minor </a:t>
            </a:r>
            <a:r>
              <a:rPr dirty="0"/>
              <a:t>= 1, Substantial = 2, Destroyed = 3</a:t>
            </a:r>
          </a:p>
        </p:txBody>
      </p:sp>
    </p:spTree>
    <p:extLst>
      <p:ext uri="{BB962C8B-B14F-4D97-AF65-F5344CB8AC3E}">
        <p14:creationId xmlns:p14="http://schemas.microsoft.com/office/powerpoint/2010/main" val="212926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448" y="586347"/>
            <a:ext cx="9601196" cy="69654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Findings:</a:t>
            </a:r>
            <a:r>
              <a:rPr lang="en-GB" dirty="0"/>
              <a:t> Flight Purpose Distribution</a:t>
            </a:r>
            <a:r>
              <a:rPr lang="en-US" dirty="0" smtClean="0"/>
              <a:t> 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1405719"/>
            <a:ext cx="4718304" cy="4464729"/>
          </a:xfrm>
        </p:spPr>
        <p:txBody>
          <a:bodyPr/>
          <a:lstStyle/>
          <a:p>
            <a:r>
              <a:rPr lang="en-US" dirty="0"/>
              <a:t>Personal and instructional flights account for over 80% of incidents.</a:t>
            </a:r>
          </a:p>
          <a:p>
            <a:r>
              <a:rPr lang="en-US" dirty="0" smtClean="0"/>
              <a:t>Business </a:t>
            </a:r>
            <a:r>
              <a:rPr lang="en-US" dirty="0"/>
              <a:t>flights form a minority but remain critical for procurement analysis.</a:t>
            </a:r>
          </a:p>
          <a:p>
            <a:r>
              <a:rPr lang="en-US" dirty="0" smtClean="0"/>
              <a:t>Risk </a:t>
            </a:r>
            <a:r>
              <a:rPr lang="en-US" dirty="0"/>
              <a:t>profiles differ by flight mission type.</a:t>
            </a:r>
          </a:p>
          <a:p>
            <a:r>
              <a:rPr lang="en-US" dirty="0" smtClean="0"/>
              <a:t>Need </a:t>
            </a:r>
            <a:r>
              <a:rPr lang="en-US" dirty="0"/>
              <a:t>to assess safety relative to usage context.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Content Placeholder 4" descr="C:\Users\k00009472\AppData\Local\Microsoft\Windows\INetCache\Content.MSO\F7B92330.tmp"/>
          <p:cNvPicPr>
            <a:picLocks noGrp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8" y="1282890"/>
            <a:ext cx="5498956" cy="45875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58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617" y="559051"/>
            <a:ext cx="9601196" cy="46453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Survival vs Severity</a:t>
            </a:r>
            <a:endParaRPr lang="en-GB" b="1" dirty="0"/>
          </a:p>
        </p:txBody>
      </p:sp>
      <p:pic>
        <p:nvPicPr>
          <p:cNvPr id="3" name="Picture 2" descr="C:\Users\k00009472\AppData\Local\Microsoft\Windows\INetCache\Content.MSO\4C023288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1002" y="1023582"/>
            <a:ext cx="9867331" cy="4995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42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k00009472\AppData\Local\Microsoft\Windows\INetCache\Content.MSO\CB5A7BDF.t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05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</TotalTime>
  <Words>263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PowerPoint Presentation</vt:lpstr>
      <vt:lpstr>Outline  </vt:lpstr>
      <vt:lpstr>Introduction</vt:lpstr>
      <vt:lpstr>Problem &amp; Objectives</vt:lpstr>
      <vt:lpstr>Methodology</vt:lpstr>
      <vt:lpstr>Findings: Flight Purpose Distribution </vt:lpstr>
      <vt:lpstr>Survival vs Severity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cyrus m mutuku</dc:creator>
  <cp:lastModifiedBy>cyrus m mutuku</cp:lastModifiedBy>
  <cp:revision>8</cp:revision>
  <dcterms:created xsi:type="dcterms:W3CDTF">2025-07-25T12:34:41Z</dcterms:created>
  <dcterms:modified xsi:type="dcterms:W3CDTF">2025-07-26T16:58:48Z</dcterms:modified>
</cp:coreProperties>
</file>