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8" r:id="rId3"/>
    <p:sldId id="259" r:id="rId4"/>
    <p:sldId id="257" r:id="rId5"/>
    <p:sldId id="260" r:id="rId6"/>
    <p:sldId id="261" r:id="rId7"/>
    <p:sldId id="263" r:id="rId8"/>
    <p:sldId id="283" r:id="rId9"/>
    <p:sldId id="264" r:id="rId10"/>
    <p:sldId id="265" r:id="rId11"/>
    <p:sldId id="266" r:id="rId12"/>
    <p:sldId id="267" r:id="rId13"/>
    <p:sldId id="268" r:id="rId14"/>
    <p:sldId id="269" r:id="rId15"/>
    <p:sldId id="270" r:id="rId16"/>
    <p:sldId id="280" r:id="rId17"/>
    <p:sldId id="277" r:id="rId18"/>
    <p:sldId id="281" r:id="rId19"/>
    <p:sldId id="278" r:id="rId20"/>
    <p:sldId id="279" r:id="rId21"/>
    <p:sldId id="282" r:id="rId22"/>
    <p:sldId id="273" r:id="rId23"/>
    <p:sldId id="284" r:id="rId24"/>
    <p:sldId id="285" r:id="rId25"/>
    <p:sldId id="274" r:id="rId26"/>
    <p:sldId id="275"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A0EEC6-9E5B-6040-B9BD-4AF573E872E6}">
          <p14:sldIdLst>
            <p14:sldId id="256"/>
            <p14:sldId id="258"/>
            <p14:sldId id="259"/>
            <p14:sldId id="257"/>
            <p14:sldId id="260"/>
            <p14:sldId id="261"/>
            <p14:sldId id="263"/>
            <p14:sldId id="283"/>
          </p14:sldIdLst>
        </p14:section>
        <p14:section name="Parastoo" id="{4B41DFC2-9648-ED46-8A41-AE83A94310D8}">
          <p14:sldIdLst>
            <p14:sldId id="264"/>
            <p14:sldId id="265"/>
            <p14:sldId id="266"/>
            <p14:sldId id="267"/>
            <p14:sldId id="268"/>
            <p14:sldId id="269"/>
            <p14:sldId id="270"/>
          </p14:sldIdLst>
        </p14:section>
        <p14:section name="Cyrus" id="{04470728-D51C-E446-929F-8C810E9AF890}">
          <p14:sldIdLst>
            <p14:sldId id="280"/>
            <p14:sldId id="277"/>
            <p14:sldId id="281"/>
            <p14:sldId id="278"/>
            <p14:sldId id="279"/>
            <p14:sldId id="282"/>
          </p14:sldIdLst>
        </p14:section>
        <p14:section name="John" id="{7A401C20-3636-B546-9CF0-11FED4B93153}">
          <p14:sldIdLst>
            <p14:sldId id="273"/>
            <p14:sldId id="284"/>
            <p14:sldId id="285"/>
          </p14:sldIdLst>
        </p14:section>
        <p14:section name="Seranica" id="{9A0EEC91-5F66-AA4E-987B-F22015E3EEB4}">
          <p14:sldIdLst>
            <p14:sldId id="274"/>
          </p14:sldIdLst>
        </p14:section>
        <p14:section name="Finishing" id="{29AD30B7-51FC-4040-90B2-467DFF313351}">
          <p14:sldIdLst>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76B4"/>
    <a:srgbClr val="FF7F0F"/>
    <a:srgbClr val="45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22"/>
    <p:restoredTop sz="96327"/>
  </p:normalViewPr>
  <p:slideViewPr>
    <p:cSldViewPr snapToGrid="0" snapToObjects="1">
      <p:cViewPr varScale="1">
        <p:scale>
          <a:sx n="114" d="100"/>
          <a:sy n="114" d="100"/>
        </p:scale>
        <p:origin x="4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10/26/2020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811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884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10/26/2020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633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10/26/2020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00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10/26/2020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573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755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431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696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4703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10/26/2020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8818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333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10/26/2020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024597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commons.wikimedia.org/wiki/File:World_Health_Organization_Logo.svg" TargetMode="External"/><Relationship Id="rId2" Type="http://schemas.openxmlformats.org/officeDocument/2006/relationships/hyperlink" Target="https://www.optalert.com/the-evolution-of-road-safety/" TargetMode="External"/><Relationship Id="rId1" Type="http://schemas.openxmlformats.org/officeDocument/2006/relationships/slideLayout" Target="../slideLayouts/slideLayout2.xml"/><Relationship Id="rId5" Type="http://schemas.openxmlformats.org/officeDocument/2006/relationships/hyperlink" Target="https://www.who.int/violence_injury_prevention/road_safety_status/2018/en/" TargetMode="External"/><Relationship Id="rId4" Type="http://schemas.openxmlformats.org/officeDocument/2006/relationships/hyperlink" Target="https://knowinjury.org.au/2016/12/funding-for-road-trauma-data-another-step-towards-safer-australian-road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tats.oecd.org/" TargetMode="External"/><Relationship Id="rId7" Type="http://schemas.openxmlformats.org/officeDocument/2006/relationships/image" Target="../media/image4.png"/><Relationship Id="rId2" Type="http://schemas.openxmlformats.org/officeDocument/2006/relationships/hyperlink" Target="https://www.who.int/data/gho"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data.gov.au/data/dataset/australian-road-deaths-database/resource/fd646fdc-7788-4bea-a736-e4aeb0dd09a8" TargetMode="External"/><Relationship Id="rId4" Type="http://schemas.openxmlformats.org/officeDocument/2006/relationships/hyperlink" Target="https://apps.who.int/gho/data/node.main.A989?lang=e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891E66-199A-0843-9394-68D3B49A62D7}"/>
              </a:ext>
            </a:extLst>
          </p:cNvPr>
          <p:cNvSpPr>
            <a:spLocks noGrp="1"/>
          </p:cNvSpPr>
          <p:nvPr>
            <p:ph type="ctrTitle"/>
          </p:nvPr>
        </p:nvSpPr>
        <p:spPr>
          <a:xfrm>
            <a:off x="8109235" y="863695"/>
            <a:ext cx="3511233" cy="3779995"/>
          </a:xfrm>
        </p:spPr>
        <p:txBody>
          <a:bodyPr anchor="ctr">
            <a:normAutofit/>
          </a:bodyPr>
          <a:lstStyle/>
          <a:p>
            <a:r>
              <a:rPr lang="en-HK" dirty="0"/>
              <a:t>Road Safety</a:t>
            </a:r>
            <a:endParaRPr lang="en-US" dirty="0">
              <a:solidFill>
                <a:schemeClr val="tx1"/>
              </a:solidFill>
            </a:endParaRPr>
          </a:p>
        </p:txBody>
      </p:sp>
      <p:sp>
        <p:nvSpPr>
          <p:cNvPr id="3" name="Subtitle 2">
            <a:extLst>
              <a:ext uri="{FF2B5EF4-FFF2-40B4-BE49-F238E27FC236}">
                <a16:creationId xmlns:a16="http://schemas.microsoft.com/office/drawing/2014/main" id="{6F7369A6-AC58-CD4E-B1FD-3A4B82D1D49E}"/>
              </a:ext>
            </a:extLst>
          </p:cNvPr>
          <p:cNvSpPr>
            <a:spLocks noGrp="1"/>
          </p:cNvSpPr>
          <p:nvPr>
            <p:ph type="subTitle" idx="1"/>
          </p:nvPr>
        </p:nvSpPr>
        <p:spPr>
          <a:xfrm>
            <a:off x="8109236" y="4175760"/>
            <a:ext cx="3511233" cy="2225040"/>
          </a:xfrm>
        </p:spPr>
        <p:txBody>
          <a:bodyPr anchor="t">
            <a:normAutofit/>
          </a:bodyPr>
          <a:lstStyle/>
          <a:p>
            <a:r>
              <a:rPr lang="en-US" sz="2000" dirty="0"/>
              <a:t>By:</a:t>
            </a:r>
          </a:p>
          <a:p>
            <a:r>
              <a:rPr lang="en-US" sz="2000" dirty="0" err="1"/>
              <a:t>Parastoo</a:t>
            </a:r>
            <a:r>
              <a:rPr lang="en-US" sz="2000" dirty="0"/>
              <a:t> </a:t>
            </a:r>
            <a:r>
              <a:rPr lang="en-US" sz="2000" dirty="0" err="1"/>
              <a:t>Razavi</a:t>
            </a:r>
            <a:endParaRPr lang="en-US" sz="2000" dirty="0"/>
          </a:p>
          <a:p>
            <a:r>
              <a:rPr lang="en-US" sz="2000" dirty="0"/>
              <a:t>Cyrus Au Yeung</a:t>
            </a:r>
          </a:p>
          <a:p>
            <a:r>
              <a:rPr lang="en-US" sz="2000" dirty="0"/>
              <a:t>John Bingley</a:t>
            </a:r>
          </a:p>
          <a:p>
            <a:r>
              <a:rPr lang="en-US" sz="2000" dirty="0" err="1"/>
              <a:t>Seranica</a:t>
            </a:r>
            <a:r>
              <a:rPr lang="en-US" sz="2000" dirty="0"/>
              <a:t> Williamson</a:t>
            </a:r>
          </a:p>
        </p:txBody>
      </p:sp>
      <p:pic>
        <p:nvPicPr>
          <p:cNvPr id="22" name="Picture 3">
            <a:extLst>
              <a:ext uri="{FF2B5EF4-FFF2-40B4-BE49-F238E27FC236}">
                <a16:creationId xmlns:a16="http://schemas.microsoft.com/office/drawing/2014/main" id="{CAA3A90F-C654-4E0B-BEE7-B2D21449EACC}"/>
              </a:ext>
            </a:extLst>
          </p:cNvPr>
          <p:cNvPicPr>
            <a:picLocks noChangeAspect="1"/>
          </p:cNvPicPr>
          <p:nvPr/>
        </p:nvPicPr>
        <p:blipFill rotWithShape="1">
          <a:blip r:embed="rId2"/>
          <a:srcRect l="4770" r="21864" b="-1"/>
          <a:stretch/>
        </p:blipFill>
        <p:spPr>
          <a:xfrm>
            <a:off x="20" y="10"/>
            <a:ext cx="7537685" cy="6857990"/>
          </a:xfrm>
          <a:prstGeom prst="rect">
            <a:avLst/>
          </a:prstGeom>
        </p:spPr>
      </p:pic>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268762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DAC1D67-5DB9-ED4A-8C92-8E4ECD0368CC}"/>
              </a:ext>
            </a:extLst>
          </p:cNvPr>
          <p:cNvSpPr>
            <a:spLocks noGrp="1"/>
          </p:cNvSpPr>
          <p:nvPr>
            <p:ph type="title"/>
          </p:nvPr>
        </p:nvSpPr>
        <p:spPr>
          <a:xfrm>
            <a:off x="609906" y="702155"/>
            <a:ext cx="3568661" cy="1269713"/>
          </a:xfrm>
        </p:spPr>
        <p:txBody>
          <a:bodyPr>
            <a:normAutofit/>
          </a:bodyPr>
          <a:lstStyle/>
          <a:p>
            <a:pPr>
              <a:lnSpc>
                <a:spcPct val="90000"/>
              </a:lnSpc>
            </a:pPr>
            <a:r>
              <a:rPr lang="en-HK" sz="2400"/>
              <a:t>Influence of child restraints laws on road traffic deaths</a:t>
            </a:r>
            <a:endParaRPr lang="en-US" sz="2400"/>
          </a:p>
        </p:txBody>
      </p:sp>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9E3D4C1-D2AA-834D-9CAB-B3944ECB0BEA}"/>
              </a:ext>
            </a:extLst>
          </p:cNvPr>
          <p:cNvSpPr>
            <a:spLocks noGrp="1"/>
          </p:cNvSpPr>
          <p:nvPr>
            <p:ph idx="1"/>
          </p:nvPr>
        </p:nvSpPr>
        <p:spPr>
          <a:xfrm>
            <a:off x="609906" y="2125384"/>
            <a:ext cx="3568661" cy="4275416"/>
          </a:xfrm>
        </p:spPr>
        <p:txBody>
          <a:bodyPr>
            <a:normAutofit/>
          </a:bodyPr>
          <a:lstStyle/>
          <a:p>
            <a:pPr>
              <a:lnSpc>
                <a:spcPct val="90000"/>
              </a:lnSpc>
            </a:pPr>
            <a:r>
              <a:rPr lang="en-US" dirty="0"/>
              <a:t>Although children are very vulnerable and based on WHO reports the first cause of death between them is driving accidents but only 84 countries of 175 countries used child restraints laws which is just 48% in all around the world.</a:t>
            </a:r>
          </a:p>
          <a:p>
            <a:pPr>
              <a:lnSpc>
                <a:spcPct val="90000"/>
              </a:lnSpc>
            </a:pPr>
            <a:r>
              <a:rPr lang="en-US" dirty="0"/>
              <a:t>We can see in this bar chart, 90% of countries with high income level are using this law. This percentage for middle income countries is 36% and just 17% of low income countries are protecting children in this area. </a:t>
            </a:r>
          </a:p>
        </p:txBody>
      </p:sp>
      <p:pic>
        <p:nvPicPr>
          <p:cNvPr id="4" name="child_restraints_income.png" descr="child_restraints_income.png">
            <a:extLst>
              <a:ext uri="{FF2B5EF4-FFF2-40B4-BE49-F238E27FC236}">
                <a16:creationId xmlns:a16="http://schemas.microsoft.com/office/drawing/2014/main" id="{253863C4-5DD0-8A4A-9176-C0981A7711C6}"/>
              </a:ext>
            </a:extLst>
          </p:cNvPr>
          <p:cNvPicPr>
            <a:picLocks noChangeAspect="1"/>
          </p:cNvPicPr>
          <p:nvPr/>
        </p:nvPicPr>
        <p:blipFill>
          <a:blip r:embed="rId2"/>
          <a:stretch>
            <a:fillRect/>
          </a:stretch>
        </p:blipFill>
        <p:spPr>
          <a:xfrm>
            <a:off x="4654295" y="1093662"/>
            <a:ext cx="7322533" cy="4881687"/>
          </a:xfrm>
          <a:prstGeom prst="rect">
            <a:avLst/>
          </a:prstGeom>
        </p:spPr>
      </p:pic>
    </p:spTree>
    <p:extLst>
      <p:ext uri="{BB962C8B-B14F-4D97-AF65-F5344CB8AC3E}">
        <p14:creationId xmlns:p14="http://schemas.microsoft.com/office/powerpoint/2010/main" val="291394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4" name="child_restraints_laws.png" descr="child_restraints_laws.png">
            <a:extLst>
              <a:ext uri="{FF2B5EF4-FFF2-40B4-BE49-F238E27FC236}">
                <a16:creationId xmlns:a16="http://schemas.microsoft.com/office/drawing/2014/main" id="{0B23770F-27F1-3642-AD55-DFB6EECBDF9F}"/>
              </a:ext>
            </a:extLst>
          </p:cNvPr>
          <p:cNvPicPr>
            <a:picLocks noChangeAspect="1"/>
          </p:cNvPicPr>
          <p:nvPr/>
        </p:nvPicPr>
        <p:blipFill>
          <a:blip r:embed="rId2"/>
          <a:stretch>
            <a:fillRect/>
          </a:stretch>
        </p:blipFill>
        <p:spPr>
          <a:xfrm>
            <a:off x="478232" y="548641"/>
            <a:ext cx="5961184" cy="5961184"/>
          </a:xfrm>
          <a:prstGeom prst="rect">
            <a:avLst/>
          </a:prstGeom>
        </p:spPr>
      </p:pic>
      <p:sp>
        <p:nvSpPr>
          <p:cNvPr id="13" name="Rectangle 12">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1766D09-39F7-6E49-B6D4-B301164963B5}"/>
              </a:ext>
            </a:extLst>
          </p:cNvPr>
          <p:cNvSpPr>
            <a:spLocks noGrp="1"/>
          </p:cNvSpPr>
          <p:nvPr>
            <p:ph type="title"/>
          </p:nvPr>
        </p:nvSpPr>
        <p:spPr>
          <a:xfrm>
            <a:off x="6873606" y="938022"/>
            <a:ext cx="4597758" cy="1188720"/>
          </a:xfrm>
        </p:spPr>
        <p:txBody>
          <a:bodyPr>
            <a:normAutofit/>
          </a:bodyPr>
          <a:lstStyle/>
          <a:p>
            <a:pPr>
              <a:lnSpc>
                <a:spcPct val="90000"/>
              </a:lnSpc>
            </a:pPr>
            <a:r>
              <a:rPr lang="en-HK" sz="2600">
                <a:solidFill>
                  <a:srgbClr val="FFFFFF"/>
                </a:solidFill>
              </a:rPr>
              <a:t>Influence of child restraints laws on road traffic deaths</a:t>
            </a:r>
            <a:endParaRPr lang="en-US" sz="2600">
              <a:solidFill>
                <a:srgbClr val="FFFFFF"/>
              </a:solidFill>
            </a:endParaRPr>
          </a:p>
        </p:txBody>
      </p:sp>
      <p:sp>
        <p:nvSpPr>
          <p:cNvPr id="3" name="Content Placeholder 2">
            <a:extLst>
              <a:ext uri="{FF2B5EF4-FFF2-40B4-BE49-F238E27FC236}">
                <a16:creationId xmlns:a16="http://schemas.microsoft.com/office/drawing/2014/main" id="{A783C00E-82F8-F14D-B100-D2E9EF3F895E}"/>
              </a:ext>
            </a:extLst>
          </p:cNvPr>
          <p:cNvSpPr>
            <a:spLocks noGrp="1"/>
          </p:cNvSpPr>
          <p:nvPr>
            <p:ph idx="1"/>
          </p:nvPr>
        </p:nvSpPr>
        <p:spPr>
          <a:xfrm>
            <a:off x="6873606" y="2340864"/>
            <a:ext cx="4597758" cy="3793237"/>
          </a:xfrm>
        </p:spPr>
        <p:txBody>
          <a:bodyPr>
            <a:normAutofit lnSpcReduction="10000"/>
          </a:bodyPr>
          <a:lstStyle/>
          <a:p>
            <a:pPr>
              <a:lnSpc>
                <a:spcPct val="90000"/>
              </a:lnSpc>
            </a:pPr>
            <a:r>
              <a:rPr lang="en-US" dirty="0">
                <a:solidFill>
                  <a:srgbClr val="FFFFFF"/>
                </a:solidFill>
              </a:rPr>
              <a:t>Child restraints are highly effective in reducing injury and death to </a:t>
            </a:r>
            <a:r>
              <a:rPr lang="en-US" dirty="0" err="1">
                <a:solidFill>
                  <a:srgbClr val="FFFFFF"/>
                </a:solidFill>
              </a:rPr>
              <a:t>chid</a:t>
            </a:r>
            <a:r>
              <a:rPr lang="en-US" dirty="0">
                <a:solidFill>
                  <a:srgbClr val="FFFFFF"/>
                </a:solidFill>
              </a:rPr>
              <a:t> occupants. </a:t>
            </a:r>
          </a:p>
          <a:p>
            <a:pPr>
              <a:lnSpc>
                <a:spcPct val="90000"/>
              </a:lnSpc>
            </a:pPr>
            <a:r>
              <a:rPr lang="en-US" dirty="0">
                <a:solidFill>
                  <a:srgbClr val="FFFFFF"/>
                </a:solidFill>
              </a:rPr>
              <a:t>In this scatter plot, x axis is rate of road traffic per 100,000 people, y axis is child restraints and the size of each circles representative population.</a:t>
            </a:r>
          </a:p>
          <a:p>
            <a:pPr>
              <a:lnSpc>
                <a:spcPct val="90000"/>
              </a:lnSpc>
            </a:pPr>
            <a:r>
              <a:rPr lang="en-US" dirty="0">
                <a:solidFill>
                  <a:srgbClr val="FFFFFF"/>
                </a:solidFill>
              </a:rPr>
              <a:t> What is clear on this chart, there is a negative relationship between using child restraints laws and the number of road traffic deaths. In other words, as the usage of child restraints laws goes up, the number of deaths on the road will decrease. </a:t>
            </a:r>
          </a:p>
          <a:p>
            <a:pPr>
              <a:lnSpc>
                <a:spcPct val="90000"/>
              </a:lnSpc>
            </a:pPr>
            <a:r>
              <a:rPr lang="en-US" dirty="0">
                <a:solidFill>
                  <a:srgbClr val="FFFFFF"/>
                </a:solidFill>
              </a:rPr>
              <a:t>By calculating the r-squared which is 0.34, we can see there is a weak correlation between these items. </a:t>
            </a:r>
          </a:p>
        </p:txBody>
      </p:sp>
    </p:spTree>
    <p:extLst>
      <p:ext uri="{BB962C8B-B14F-4D97-AF65-F5344CB8AC3E}">
        <p14:creationId xmlns:p14="http://schemas.microsoft.com/office/powerpoint/2010/main" val="266157661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28F8-7C43-4E4D-8B2A-876FD3A5E708}"/>
              </a:ext>
            </a:extLst>
          </p:cNvPr>
          <p:cNvSpPr>
            <a:spLocks noGrp="1"/>
          </p:cNvSpPr>
          <p:nvPr>
            <p:ph type="title"/>
          </p:nvPr>
        </p:nvSpPr>
        <p:spPr/>
        <p:txBody>
          <a:bodyPr/>
          <a:lstStyle/>
          <a:p>
            <a:r>
              <a:rPr lang="en-HK" dirty="0"/>
              <a:t>Seat-belt laws </a:t>
            </a:r>
            <a:endParaRPr lang="en-US" dirty="0"/>
          </a:p>
        </p:txBody>
      </p:sp>
      <p:sp>
        <p:nvSpPr>
          <p:cNvPr id="3" name="Content Placeholder 2">
            <a:extLst>
              <a:ext uri="{FF2B5EF4-FFF2-40B4-BE49-F238E27FC236}">
                <a16:creationId xmlns:a16="http://schemas.microsoft.com/office/drawing/2014/main" id="{B7C5BC9C-6DF5-A648-81CD-A6199B97DD7B}"/>
              </a:ext>
            </a:extLst>
          </p:cNvPr>
          <p:cNvSpPr>
            <a:spLocks noGrp="1"/>
          </p:cNvSpPr>
          <p:nvPr>
            <p:ph idx="1"/>
          </p:nvPr>
        </p:nvSpPr>
        <p:spPr>
          <a:xfrm>
            <a:off x="581192" y="2019869"/>
            <a:ext cx="5205459" cy="4585647"/>
          </a:xfrm>
        </p:spPr>
        <p:txBody>
          <a:bodyPr>
            <a:normAutofit/>
          </a:bodyPr>
          <a:lstStyle/>
          <a:p>
            <a:r>
              <a:rPr lang="en-US" dirty="0"/>
              <a:t>Seat belts dramatically reduce risk of death and serious injury. Seat belt use is on the rise. Laws, education, and technology have increased seat belt use all around the world. </a:t>
            </a:r>
          </a:p>
          <a:p>
            <a:r>
              <a:rPr lang="en-US" dirty="0"/>
              <a:t>161 countries of 175 countries used seat-belt laws which is 92% in all around the world. </a:t>
            </a:r>
          </a:p>
          <a:p>
            <a:r>
              <a:rPr lang="en-US" dirty="0"/>
              <a:t>As we see in the bar chart, 96% of countries with high income level are using this law. This percentage for middle income countries is 95% and 75% of low income countries are protecting people in this area. </a:t>
            </a:r>
          </a:p>
          <a:p>
            <a:r>
              <a:rPr lang="en-US" dirty="0"/>
              <a:t>This statistic shows that almost everyone is aware of the need to use seat-belt.</a:t>
            </a:r>
          </a:p>
          <a:p>
            <a:endParaRPr lang="en-US" dirty="0"/>
          </a:p>
        </p:txBody>
      </p:sp>
      <p:pic>
        <p:nvPicPr>
          <p:cNvPr id="4" name="seatbelt_income.png" descr="seatbelt_income.png">
            <a:extLst>
              <a:ext uri="{FF2B5EF4-FFF2-40B4-BE49-F238E27FC236}">
                <a16:creationId xmlns:a16="http://schemas.microsoft.com/office/drawing/2014/main" id="{8841C5F5-DCE8-F24A-B864-78A58DBD7187}"/>
              </a:ext>
            </a:extLst>
          </p:cNvPr>
          <p:cNvPicPr>
            <a:picLocks noChangeAspect="1"/>
          </p:cNvPicPr>
          <p:nvPr/>
        </p:nvPicPr>
        <p:blipFill>
          <a:blip r:embed="rId2"/>
          <a:stretch>
            <a:fillRect/>
          </a:stretch>
        </p:blipFill>
        <p:spPr>
          <a:xfrm>
            <a:off x="6096000" y="2122888"/>
            <a:ext cx="5771127" cy="3847419"/>
          </a:xfrm>
          <a:prstGeom prst="rect">
            <a:avLst/>
          </a:prstGeom>
          <a:ln w="25400">
            <a:miter lim="400000"/>
          </a:ln>
          <a:effectLst>
            <a:outerShdw blurRad="190500" dist="101600" dir="5400000" rotWithShape="0">
              <a:srgbClr val="000000">
                <a:alpha val="40000"/>
              </a:srgbClr>
            </a:outerShdw>
          </a:effectLst>
        </p:spPr>
      </p:pic>
    </p:spTree>
    <p:extLst>
      <p:ext uri="{BB962C8B-B14F-4D97-AF65-F5344CB8AC3E}">
        <p14:creationId xmlns:p14="http://schemas.microsoft.com/office/powerpoint/2010/main" val="2016574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5F02-1F3A-F148-B9E8-1943E7E8A53C}"/>
              </a:ext>
            </a:extLst>
          </p:cNvPr>
          <p:cNvSpPr>
            <a:spLocks noGrp="1"/>
          </p:cNvSpPr>
          <p:nvPr>
            <p:ph type="title"/>
          </p:nvPr>
        </p:nvSpPr>
        <p:spPr/>
        <p:txBody>
          <a:bodyPr>
            <a:normAutofit/>
          </a:bodyPr>
          <a:lstStyle/>
          <a:p>
            <a:r>
              <a:rPr lang="en-US" dirty="0"/>
              <a:t>Seat-belt laws </a:t>
            </a:r>
          </a:p>
        </p:txBody>
      </p:sp>
      <p:sp>
        <p:nvSpPr>
          <p:cNvPr id="3" name="Content Placeholder 2">
            <a:extLst>
              <a:ext uri="{FF2B5EF4-FFF2-40B4-BE49-F238E27FC236}">
                <a16:creationId xmlns:a16="http://schemas.microsoft.com/office/drawing/2014/main" id="{A8AD89AF-BE5A-9D46-B9C1-088E867218A5}"/>
              </a:ext>
            </a:extLst>
          </p:cNvPr>
          <p:cNvSpPr>
            <a:spLocks noGrp="1"/>
          </p:cNvSpPr>
          <p:nvPr>
            <p:ph idx="1"/>
          </p:nvPr>
        </p:nvSpPr>
        <p:spPr>
          <a:xfrm>
            <a:off x="581193" y="2340864"/>
            <a:ext cx="4154580" cy="3634486"/>
          </a:xfrm>
        </p:spPr>
        <p:txBody>
          <a:bodyPr>
            <a:normAutofit/>
          </a:bodyPr>
          <a:lstStyle/>
          <a:p>
            <a:r>
              <a:rPr lang="en-US" dirty="0"/>
              <a:t>105 countries of 175 countries currently have laws on seat-belt use.</a:t>
            </a:r>
          </a:p>
          <a:p>
            <a:r>
              <a:rPr lang="en-US" dirty="0"/>
              <a:t>This chart presents the rates of wearing seat-belt for drivers, front seat occupants, rear seats occupants, all occupants and rate on deaths on traffic road.</a:t>
            </a:r>
          </a:p>
          <a:p>
            <a:r>
              <a:rPr lang="en-US" dirty="0"/>
              <a:t>We could better investigate this if we had the similar data for before enforcement of  this law in each county.</a:t>
            </a:r>
          </a:p>
        </p:txBody>
      </p:sp>
      <p:pic>
        <p:nvPicPr>
          <p:cNvPr id="4" name="wearing_seat_belt.png" descr="wearing_seat_belt.png">
            <a:extLst>
              <a:ext uri="{FF2B5EF4-FFF2-40B4-BE49-F238E27FC236}">
                <a16:creationId xmlns:a16="http://schemas.microsoft.com/office/drawing/2014/main" id="{9DB05E3A-8125-5348-B394-CAACE1571945}"/>
              </a:ext>
            </a:extLst>
          </p:cNvPr>
          <p:cNvPicPr>
            <a:picLocks noChangeAspect="1"/>
          </p:cNvPicPr>
          <p:nvPr/>
        </p:nvPicPr>
        <p:blipFill rotWithShape="1">
          <a:blip r:embed="rId2"/>
          <a:srcRect l="8138" r="8138"/>
          <a:stretch/>
        </p:blipFill>
        <p:spPr>
          <a:xfrm>
            <a:off x="5104263" y="2097010"/>
            <a:ext cx="6796394" cy="4058834"/>
          </a:xfrm>
          <a:prstGeom prst="rect">
            <a:avLst/>
          </a:prstGeom>
          <a:ln w="25400">
            <a:miter lim="400000"/>
          </a:ln>
          <a:effectLst>
            <a:outerShdw blurRad="190500" dist="101600" dir="5400000" rotWithShape="0">
              <a:srgbClr val="000000">
                <a:alpha val="40000"/>
              </a:srgbClr>
            </a:outerShdw>
          </a:effectLst>
        </p:spPr>
      </p:pic>
    </p:spTree>
    <p:extLst>
      <p:ext uri="{BB962C8B-B14F-4D97-AF65-F5344CB8AC3E}">
        <p14:creationId xmlns:p14="http://schemas.microsoft.com/office/powerpoint/2010/main" val="2617014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78B125-AFC4-1549-B96E-F77EDDBBD32D}"/>
              </a:ext>
            </a:extLst>
          </p:cNvPr>
          <p:cNvSpPr>
            <a:spLocks noGrp="1"/>
          </p:cNvSpPr>
          <p:nvPr>
            <p:ph type="title"/>
          </p:nvPr>
        </p:nvSpPr>
        <p:spPr>
          <a:xfrm>
            <a:off x="609906" y="702155"/>
            <a:ext cx="3568661" cy="1269713"/>
          </a:xfrm>
        </p:spPr>
        <p:txBody>
          <a:bodyPr>
            <a:normAutofit/>
          </a:bodyPr>
          <a:lstStyle/>
          <a:p>
            <a:r>
              <a:rPr lang="en-US" dirty="0"/>
              <a:t>Mobile phone Laws </a:t>
            </a:r>
          </a:p>
        </p:txBody>
      </p:sp>
      <p:sp>
        <p:nvSpPr>
          <p:cNvPr id="22" name="Rectangle 2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72BF5DB-E574-D145-8F50-CF5EBAD2DA71}"/>
              </a:ext>
            </a:extLst>
          </p:cNvPr>
          <p:cNvSpPr>
            <a:spLocks noGrp="1"/>
          </p:cNvSpPr>
          <p:nvPr>
            <p:ph idx="1"/>
          </p:nvPr>
        </p:nvSpPr>
        <p:spPr>
          <a:xfrm>
            <a:off x="134176" y="1915414"/>
            <a:ext cx="5199823" cy="4485386"/>
          </a:xfrm>
        </p:spPr>
        <p:txBody>
          <a:bodyPr>
            <a:noAutofit/>
          </a:bodyPr>
          <a:lstStyle/>
          <a:p>
            <a:pPr>
              <a:lnSpc>
                <a:spcPct val="90000"/>
              </a:lnSpc>
            </a:pPr>
            <a:r>
              <a:rPr lang="en-US" sz="1600" dirty="0"/>
              <a:t>Using mobile devices such as smartphones and/or other in-vehicle devices is a major source of distraction while driving. Some </a:t>
            </a:r>
            <a:r>
              <a:rPr lang="en-US" sz="1600" dirty="0" err="1"/>
              <a:t>behaviour</a:t>
            </a:r>
            <a:r>
              <a:rPr lang="en-US" sz="1600" dirty="0"/>
              <a:t> studies show that using mobile phone while driving has the same effect as drink-driving. Evidence suggests that if there is no enforcement, this </a:t>
            </a:r>
            <a:r>
              <a:rPr lang="en-US" sz="1600" dirty="0" err="1"/>
              <a:t>behaviour</a:t>
            </a:r>
            <a:r>
              <a:rPr lang="en-US" sz="1600" dirty="0"/>
              <a:t> will increase in society because of human nature. </a:t>
            </a:r>
          </a:p>
          <a:p>
            <a:pPr>
              <a:lnSpc>
                <a:spcPct val="90000"/>
              </a:lnSpc>
            </a:pPr>
            <a:r>
              <a:rPr lang="en-US" sz="1600" dirty="0"/>
              <a:t>150 countries of 175 countries (86% ) have banned using mobile phone while driving.</a:t>
            </a:r>
          </a:p>
          <a:p>
            <a:pPr>
              <a:lnSpc>
                <a:spcPct val="90000"/>
              </a:lnSpc>
            </a:pPr>
            <a:r>
              <a:rPr lang="en-US" sz="1600" dirty="0"/>
              <a:t>In this chart, we can see 96% of high-income countries used this law, this number is 86% for middle-income  countries and 68% of low-income countries banned mobile phone while driving. </a:t>
            </a:r>
          </a:p>
          <a:p>
            <a:pPr>
              <a:lnSpc>
                <a:spcPct val="90000"/>
              </a:lnSpc>
            </a:pPr>
            <a:r>
              <a:rPr lang="en-US" sz="1600" dirty="0"/>
              <a:t>It can be inferred from the above information that most of countries understand the importance of this laws. </a:t>
            </a:r>
          </a:p>
        </p:txBody>
      </p:sp>
      <p:pic>
        <p:nvPicPr>
          <p:cNvPr id="4" name="mobile_income.png" descr="mobile_income.png">
            <a:extLst>
              <a:ext uri="{FF2B5EF4-FFF2-40B4-BE49-F238E27FC236}">
                <a16:creationId xmlns:a16="http://schemas.microsoft.com/office/drawing/2014/main" id="{868D706C-9171-7E48-B8CE-A46729BE204A}"/>
              </a:ext>
            </a:extLst>
          </p:cNvPr>
          <p:cNvPicPr>
            <a:picLocks noChangeAspect="1"/>
          </p:cNvPicPr>
          <p:nvPr/>
        </p:nvPicPr>
        <p:blipFill>
          <a:blip r:embed="rId2"/>
          <a:stretch>
            <a:fillRect/>
          </a:stretch>
        </p:blipFill>
        <p:spPr>
          <a:xfrm>
            <a:off x="5456728" y="1183910"/>
            <a:ext cx="6735272" cy="4490180"/>
          </a:xfrm>
          <a:prstGeom prst="rect">
            <a:avLst/>
          </a:prstGeom>
        </p:spPr>
      </p:pic>
    </p:spTree>
    <p:extLst>
      <p:ext uri="{BB962C8B-B14F-4D97-AF65-F5344CB8AC3E}">
        <p14:creationId xmlns:p14="http://schemas.microsoft.com/office/powerpoint/2010/main" val="334154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use_mobile_phone.png" descr="use_mobile_phone.png">
            <a:extLst>
              <a:ext uri="{FF2B5EF4-FFF2-40B4-BE49-F238E27FC236}">
                <a16:creationId xmlns:a16="http://schemas.microsoft.com/office/drawing/2014/main" id="{075A4EE7-B42D-C74A-9132-00EC2AF06112}"/>
              </a:ext>
            </a:extLst>
          </p:cNvPr>
          <p:cNvPicPr>
            <a:picLocks noChangeAspect="1"/>
          </p:cNvPicPr>
          <p:nvPr/>
        </p:nvPicPr>
        <p:blipFill rotWithShape="1">
          <a:blip r:embed="rId2"/>
          <a:srcRect l="8342" t="6862" r="8342" b="6862"/>
          <a:stretch/>
        </p:blipFill>
        <p:spPr>
          <a:xfrm>
            <a:off x="1555845" y="-68339"/>
            <a:ext cx="9084762" cy="4542380"/>
          </a:xfrm>
          <a:prstGeom prst="rect">
            <a:avLst/>
          </a:prstGeom>
        </p:spPr>
      </p:pic>
      <p:sp>
        <p:nvSpPr>
          <p:cNvPr id="11" name="Rectangle 10">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EFCF849-4C0C-4E43-94B2-6C55C40021DA}"/>
              </a:ext>
            </a:extLst>
          </p:cNvPr>
          <p:cNvSpPr>
            <a:spLocks noGrp="1"/>
          </p:cNvSpPr>
          <p:nvPr>
            <p:ph type="title"/>
          </p:nvPr>
        </p:nvSpPr>
        <p:spPr>
          <a:xfrm>
            <a:off x="679600" y="4596992"/>
            <a:ext cx="3353432" cy="1607013"/>
          </a:xfrm>
        </p:spPr>
        <p:txBody>
          <a:bodyPr anchor="ctr">
            <a:normAutofit/>
          </a:bodyPr>
          <a:lstStyle/>
          <a:p>
            <a:r>
              <a:rPr lang="en-HK">
                <a:solidFill>
                  <a:srgbClr val="FFFFFF"/>
                </a:solidFill>
              </a:rPr>
              <a:t>Mobile phone Laws </a:t>
            </a:r>
            <a:endParaRPr lang="en-US">
              <a:solidFill>
                <a:srgbClr val="FFFFFF"/>
              </a:solidFill>
            </a:endParaRPr>
          </a:p>
        </p:txBody>
      </p:sp>
      <p:sp>
        <p:nvSpPr>
          <p:cNvPr id="3" name="Content Placeholder 2">
            <a:extLst>
              <a:ext uri="{FF2B5EF4-FFF2-40B4-BE49-F238E27FC236}">
                <a16:creationId xmlns:a16="http://schemas.microsoft.com/office/drawing/2014/main" id="{CA33F0F9-B8D6-A044-B14B-B9DF0B586216}"/>
              </a:ext>
            </a:extLst>
          </p:cNvPr>
          <p:cNvSpPr>
            <a:spLocks noGrp="1"/>
          </p:cNvSpPr>
          <p:nvPr>
            <p:ph idx="1"/>
          </p:nvPr>
        </p:nvSpPr>
        <p:spPr>
          <a:xfrm>
            <a:off x="4271491" y="4596992"/>
            <a:ext cx="7240909" cy="1607012"/>
          </a:xfrm>
        </p:spPr>
        <p:txBody>
          <a:bodyPr>
            <a:normAutofit/>
          </a:bodyPr>
          <a:lstStyle/>
          <a:p>
            <a:r>
              <a:rPr lang="en-US" dirty="0">
                <a:solidFill>
                  <a:srgbClr val="FFFFFF"/>
                </a:solidFill>
              </a:rPr>
              <a:t>The extent to which mobile phone use while driving is restricted in different countries is demonstrated in below chart by income level categories. </a:t>
            </a:r>
          </a:p>
        </p:txBody>
      </p:sp>
    </p:spTree>
    <p:extLst>
      <p:ext uri="{BB962C8B-B14F-4D97-AF65-F5344CB8AC3E}">
        <p14:creationId xmlns:p14="http://schemas.microsoft.com/office/powerpoint/2010/main" val="292087354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pie chart&#10;&#10;Description automatically generated">
            <a:extLst>
              <a:ext uri="{FF2B5EF4-FFF2-40B4-BE49-F238E27FC236}">
                <a16:creationId xmlns:a16="http://schemas.microsoft.com/office/drawing/2014/main" id="{A5D7ACDE-316B-4746-BE69-406157B9EFCF}"/>
              </a:ext>
            </a:extLst>
          </p:cNvPr>
          <p:cNvPicPr>
            <a:picLocks noChangeAspect="1"/>
          </p:cNvPicPr>
          <p:nvPr/>
        </p:nvPicPr>
        <p:blipFill rotWithShape="1">
          <a:blip r:embed="rId2"/>
          <a:srcRect t="5842" b="12544"/>
          <a:stretch/>
        </p:blipFill>
        <p:spPr>
          <a:xfrm>
            <a:off x="5577841" y="1513277"/>
            <a:ext cx="6245370" cy="5097060"/>
          </a:xfrm>
          <a:prstGeom prst="rect">
            <a:avLst/>
          </a:prstGeom>
        </p:spPr>
      </p:pic>
      <p:sp>
        <p:nvSpPr>
          <p:cNvPr id="2" name="Title 1">
            <a:extLst>
              <a:ext uri="{FF2B5EF4-FFF2-40B4-BE49-F238E27FC236}">
                <a16:creationId xmlns:a16="http://schemas.microsoft.com/office/drawing/2014/main" id="{A9BEACD1-7742-5C40-A49B-D313F4D7490B}"/>
              </a:ext>
            </a:extLst>
          </p:cNvPr>
          <p:cNvSpPr>
            <a:spLocks noGrp="1"/>
          </p:cNvSpPr>
          <p:nvPr>
            <p:ph type="title"/>
          </p:nvPr>
        </p:nvSpPr>
        <p:spPr/>
        <p:txBody>
          <a:bodyPr>
            <a:normAutofit/>
          </a:bodyPr>
          <a:lstStyle/>
          <a:p>
            <a:r>
              <a:rPr lang="en-US" dirty="0"/>
              <a:t>Gender distribution in Australia</a:t>
            </a:r>
            <a:br>
              <a:rPr lang="en-US" dirty="0"/>
            </a:br>
            <a:r>
              <a:rPr lang="en-US" dirty="0"/>
              <a:t>From accidents since 1989</a:t>
            </a:r>
          </a:p>
        </p:txBody>
      </p:sp>
      <p:graphicFrame>
        <p:nvGraphicFramePr>
          <p:cNvPr id="8" name="Table 8">
            <a:extLst>
              <a:ext uri="{FF2B5EF4-FFF2-40B4-BE49-F238E27FC236}">
                <a16:creationId xmlns:a16="http://schemas.microsoft.com/office/drawing/2014/main" id="{09ACB68A-92E1-8B42-BEDD-A03F7D445C85}"/>
              </a:ext>
            </a:extLst>
          </p:cNvPr>
          <p:cNvGraphicFramePr>
            <a:graphicFrameLocks noGrp="1"/>
          </p:cNvGraphicFramePr>
          <p:nvPr>
            <p:extLst>
              <p:ext uri="{D42A27DB-BD31-4B8C-83A1-F6EECF244321}">
                <p14:modId xmlns:p14="http://schemas.microsoft.com/office/powerpoint/2010/main" val="734007250"/>
              </p:ext>
            </p:extLst>
          </p:nvPr>
        </p:nvGraphicFramePr>
        <p:xfrm>
          <a:off x="1358433" y="2918807"/>
          <a:ext cx="3442168" cy="2286000"/>
        </p:xfrm>
        <a:graphic>
          <a:graphicData uri="http://schemas.openxmlformats.org/drawingml/2006/table">
            <a:tbl>
              <a:tblPr firstRow="1" bandRow="1">
                <a:tableStyleId>{5A111915-BE36-4E01-A7E5-04B1672EAD32}</a:tableStyleId>
              </a:tblPr>
              <a:tblGrid>
                <a:gridCol w="1721084">
                  <a:extLst>
                    <a:ext uri="{9D8B030D-6E8A-4147-A177-3AD203B41FA5}">
                      <a16:colId xmlns:a16="http://schemas.microsoft.com/office/drawing/2014/main" val="364690191"/>
                    </a:ext>
                  </a:extLst>
                </a:gridCol>
                <a:gridCol w="1721084">
                  <a:extLst>
                    <a:ext uri="{9D8B030D-6E8A-4147-A177-3AD203B41FA5}">
                      <a16:colId xmlns:a16="http://schemas.microsoft.com/office/drawing/2014/main" val="2095378854"/>
                    </a:ext>
                  </a:extLst>
                </a:gridCol>
              </a:tblGrid>
              <a:tr h="370840">
                <a:tc>
                  <a:txBody>
                    <a:bodyPr/>
                    <a:lstStyle/>
                    <a:p>
                      <a:pPr algn="r" fontAlgn="ctr"/>
                      <a:r>
                        <a:rPr lang="en-HK" sz="2400" b="0" dirty="0">
                          <a:effectLst/>
                        </a:rPr>
                        <a:t>Gender</a:t>
                      </a:r>
                    </a:p>
                  </a:txBody>
                  <a:tcPr anchor="ctr"/>
                </a:tc>
                <a:tc>
                  <a:txBody>
                    <a:bodyPr/>
                    <a:lstStyle/>
                    <a:p>
                      <a:pPr algn="r"/>
                      <a:r>
                        <a:rPr lang="en-HK" sz="2400" b="0" dirty="0">
                          <a:effectLst/>
                        </a:rPr>
                        <a:t>Count</a:t>
                      </a:r>
                      <a:endParaRPr lang="en-US" sz="2400" b="0" dirty="0"/>
                    </a:p>
                  </a:txBody>
                  <a:tcPr/>
                </a:tc>
                <a:extLst>
                  <a:ext uri="{0D108BD9-81ED-4DB2-BD59-A6C34878D82A}">
                    <a16:rowId xmlns:a16="http://schemas.microsoft.com/office/drawing/2014/main" val="1480465633"/>
                  </a:ext>
                </a:extLst>
              </a:tr>
              <a:tr h="370840">
                <a:tc>
                  <a:txBody>
                    <a:bodyPr/>
                    <a:lstStyle/>
                    <a:p>
                      <a:pPr algn="r" fontAlgn="ctr"/>
                      <a:r>
                        <a:rPr lang="en-HK" sz="2400" b="0" dirty="0">
                          <a:solidFill>
                            <a:srgbClr val="1E76B4"/>
                          </a:solidFill>
                          <a:effectLst/>
                        </a:rPr>
                        <a:t>Female</a:t>
                      </a:r>
                    </a:p>
                  </a:txBody>
                  <a:tcPr anchor="ctr"/>
                </a:tc>
                <a:tc>
                  <a:txBody>
                    <a:bodyPr/>
                    <a:lstStyle/>
                    <a:p>
                      <a:pPr algn="r" fontAlgn="ctr"/>
                      <a:r>
                        <a:rPr lang="en-HK" sz="2400" b="0" dirty="0">
                          <a:solidFill>
                            <a:srgbClr val="1E76B4"/>
                          </a:solidFill>
                          <a:effectLst/>
                        </a:rPr>
                        <a:t>14706</a:t>
                      </a:r>
                    </a:p>
                  </a:txBody>
                  <a:tcPr anchor="ctr"/>
                </a:tc>
                <a:extLst>
                  <a:ext uri="{0D108BD9-81ED-4DB2-BD59-A6C34878D82A}">
                    <a16:rowId xmlns:a16="http://schemas.microsoft.com/office/drawing/2014/main" val="3909743262"/>
                  </a:ext>
                </a:extLst>
              </a:tr>
              <a:tr h="370840">
                <a:tc>
                  <a:txBody>
                    <a:bodyPr/>
                    <a:lstStyle/>
                    <a:p>
                      <a:pPr algn="r" fontAlgn="ctr"/>
                      <a:r>
                        <a:rPr lang="en-HK" sz="2400" b="0" dirty="0">
                          <a:solidFill>
                            <a:srgbClr val="FF7F0F"/>
                          </a:solidFill>
                          <a:effectLst/>
                        </a:rPr>
                        <a:t>Male</a:t>
                      </a:r>
                    </a:p>
                  </a:txBody>
                  <a:tcPr anchor="ctr"/>
                </a:tc>
                <a:tc>
                  <a:txBody>
                    <a:bodyPr/>
                    <a:lstStyle/>
                    <a:p>
                      <a:pPr algn="r" fontAlgn="ctr"/>
                      <a:r>
                        <a:rPr lang="en-HK" sz="2400" b="0" dirty="0">
                          <a:solidFill>
                            <a:srgbClr val="FF7F0F"/>
                          </a:solidFill>
                          <a:effectLst/>
                        </a:rPr>
                        <a:t>36948</a:t>
                      </a:r>
                    </a:p>
                  </a:txBody>
                  <a:tcPr anchor="ctr"/>
                </a:tc>
                <a:extLst>
                  <a:ext uri="{0D108BD9-81ED-4DB2-BD59-A6C34878D82A}">
                    <a16:rowId xmlns:a16="http://schemas.microsoft.com/office/drawing/2014/main" val="78738278"/>
                  </a:ext>
                </a:extLst>
              </a:tr>
              <a:tr h="370840">
                <a:tc>
                  <a:txBody>
                    <a:bodyPr/>
                    <a:lstStyle/>
                    <a:p>
                      <a:pPr algn="r" fontAlgn="ctr"/>
                      <a:r>
                        <a:rPr lang="en-HK" sz="2400" b="0">
                          <a:effectLst/>
                        </a:rPr>
                        <a:t>Unknown</a:t>
                      </a:r>
                    </a:p>
                  </a:txBody>
                  <a:tcPr anchor="ctr"/>
                </a:tc>
                <a:tc>
                  <a:txBody>
                    <a:bodyPr/>
                    <a:lstStyle/>
                    <a:p>
                      <a:pPr algn="r" fontAlgn="ctr"/>
                      <a:r>
                        <a:rPr lang="en-HK" sz="2400" b="0" dirty="0">
                          <a:effectLst/>
                        </a:rPr>
                        <a:t>26</a:t>
                      </a:r>
                    </a:p>
                  </a:txBody>
                  <a:tcPr anchor="ctr"/>
                </a:tc>
                <a:extLst>
                  <a:ext uri="{0D108BD9-81ED-4DB2-BD59-A6C34878D82A}">
                    <a16:rowId xmlns:a16="http://schemas.microsoft.com/office/drawing/2014/main" val="1568915741"/>
                  </a:ext>
                </a:extLst>
              </a:tr>
              <a:tr h="370840">
                <a:tc>
                  <a:txBody>
                    <a:bodyPr/>
                    <a:lstStyle/>
                    <a:p>
                      <a:pPr algn="r" fontAlgn="ctr"/>
                      <a:r>
                        <a:rPr lang="en-HK" sz="2400" b="0">
                          <a:effectLst/>
                        </a:rPr>
                        <a:t>Unspecified</a:t>
                      </a:r>
                    </a:p>
                  </a:txBody>
                  <a:tcPr anchor="ctr"/>
                </a:tc>
                <a:tc>
                  <a:txBody>
                    <a:bodyPr/>
                    <a:lstStyle/>
                    <a:p>
                      <a:pPr algn="r" fontAlgn="ctr"/>
                      <a:r>
                        <a:rPr lang="en-HK" sz="2400" b="0" dirty="0">
                          <a:effectLst/>
                        </a:rPr>
                        <a:t>1</a:t>
                      </a:r>
                    </a:p>
                  </a:txBody>
                  <a:tcPr anchor="ctr"/>
                </a:tc>
                <a:extLst>
                  <a:ext uri="{0D108BD9-81ED-4DB2-BD59-A6C34878D82A}">
                    <a16:rowId xmlns:a16="http://schemas.microsoft.com/office/drawing/2014/main" val="3751549653"/>
                  </a:ext>
                </a:extLst>
              </a:tr>
            </a:tbl>
          </a:graphicData>
        </a:graphic>
      </p:graphicFrame>
    </p:spTree>
    <p:extLst>
      <p:ext uri="{BB962C8B-B14F-4D97-AF65-F5344CB8AC3E}">
        <p14:creationId xmlns:p14="http://schemas.microsoft.com/office/powerpoint/2010/main" val="1210912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E33E85-6739-DA49-BF21-4C66976BE541}"/>
              </a:ext>
            </a:extLst>
          </p:cNvPr>
          <p:cNvSpPr/>
          <p:nvPr/>
        </p:nvSpPr>
        <p:spPr>
          <a:xfrm>
            <a:off x="8802616" y="1188720"/>
            <a:ext cx="3263028" cy="5434261"/>
          </a:xfrm>
          <a:prstGeom prst="rect">
            <a:avLst/>
          </a:prstGeom>
          <a:solidFill>
            <a:srgbClr val="4553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cap="all" dirty="0">
                <a:solidFill>
                  <a:srgbClr val="FFFFFF"/>
                </a:solidFill>
                <a:ea typeface="+mj-ea"/>
                <a:cs typeface="+mj-cs"/>
              </a:rPr>
              <a:t>Age group </a:t>
            </a:r>
          </a:p>
          <a:p>
            <a:pPr algn="ctr"/>
            <a:r>
              <a:rPr lang="en-US" sz="3600" cap="all" dirty="0">
                <a:solidFill>
                  <a:srgbClr val="FFFFFF"/>
                </a:solidFill>
                <a:ea typeface="+mj-ea"/>
                <a:cs typeface="+mj-cs"/>
              </a:rPr>
              <a:t>Vs.</a:t>
            </a:r>
          </a:p>
          <a:p>
            <a:pPr algn="ctr"/>
            <a:r>
              <a:rPr lang="en-US" sz="3600" cap="all" dirty="0">
                <a:solidFill>
                  <a:srgbClr val="FFFFFF"/>
                </a:solidFill>
                <a:ea typeface="+mj-ea"/>
                <a:cs typeface="+mj-cs"/>
              </a:rPr>
              <a:t> fatality in Australia</a:t>
            </a:r>
          </a:p>
        </p:txBody>
      </p:sp>
      <p:pic>
        <p:nvPicPr>
          <p:cNvPr id="4" name="Picture 2">
            <a:extLst>
              <a:ext uri="{FF2B5EF4-FFF2-40B4-BE49-F238E27FC236}">
                <a16:creationId xmlns:a16="http://schemas.microsoft.com/office/drawing/2014/main" id="{F5C384D3-BEE4-6F4D-9169-826897FA6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6" y="687001"/>
            <a:ext cx="8597900" cy="600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577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E33E85-6739-DA49-BF21-4C66976BE541}"/>
              </a:ext>
            </a:extLst>
          </p:cNvPr>
          <p:cNvSpPr/>
          <p:nvPr/>
        </p:nvSpPr>
        <p:spPr>
          <a:xfrm>
            <a:off x="8802616" y="1188720"/>
            <a:ext cx="3263028" cy="5434261"/>
          </a:xfrm>
          <a:prstGeom prst="rect">
            <a:avLst/>
          </a:prstGeom>
          <a:solidFill>
            <a:srgbClr val="4553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cap="all" dirty="0">
                <a:solidFill>
                  <a:srgbClr val="FFFFFF"/>
                </a:solidFill>
                <a:ea typeface="+mj-ea"/>
                <a:cs typeface="+mj-cs"/>
              </a:rPr>
              <a:t>Age group </a:t>
            </a:r>
          </a:p>
          <a:p>
            <a:pPr algn="ctr"/>
            <a:r>
              <a:rPr lang="en-US" sz="3600" cap="all" dirty="0">
                <a:solidFill>
                  <a:srgbClr val="FFFFFF"/>
                </a:solidFill>
                <a:ea typeface="+mj-ea"/>
                <a:cs typeface="+mj-cs"/>
              </a:rPr>
              <a:t>Vs.</a:t>
            </a:r>
          </a:p>
          <a:p>
            <a:pPr algn="ctr"/>
            <a:r>
              <a:rPr lang="en-US" sz="3600" cap="all" dirty="0">
                <a:solidFill>
                  <a:srgbClr val="FFFFFF"/>
                </a:solidFill>
                <a:ea typeface="+mj-ea"/>
                <a:cs typeface="+mj-cs"/>
              </a:rPr>
              <a:t> fatality in Australia</a:t>
            </a:r>
          </a:p>
          <a:p>
            <a:pPr algn="ctr"/>
            <a:r>
              <a:rPr lang="en-US" sz="3600" cap="all" dirty="0">
                <a:solidFill>
                  <a:srgbClr val="FFFFFF"/>
                </a:solidFill>
                <a:ea typeface="+mj-ea"/>
                <a:cs typeface="+mj-cs"/>
              </a:rPr>
              <a:t>(</a:t>
            </a:r>
            <a:r>
              <a:rPr lang="en-US" sz="3600" cap="all" dirty="0" err="1">
                <a:solidFill>
                  <a:srgbClr val="FFFFFF"/>
                </a:solidFill>
                <a:ea typeface="+mj-ea"/>
                <a:cs typeface="+mj-cs"/>
              </a:rPr>
              <a:t>Cont</a:t>
            </a:r>
            <a:r>
              <a:rPr lang="en-US" sz="3600" cap="all" dirty="0">
                <a:solidFill>
                  <a:srgbClr val="FFFFFF"/>
                </a:solidFill>
                <a:ea typeface="+mj-ea"/>
                <a:cs typeface="+mj-cs"/>
              </a:rPr>
              <a:t>)</a:t>
            </a:r>
            <a:endParaRPr lang="en-US" dirty="0"/>
          </a:p>
        </p:txBody>
      </p:sp>
      <p:pic>
        <p:nvPicPr>
          <p:cNvPr id="6" name="Picture 4">
            <a:extLst>
              <a:ext uri="{FF2B5EF4-FFF2-40B4-BE49-F238E27FC236}">
                <a16:creationId xmlns:a16="http://schemas.microsoft.com/office/drawing/2014/main" id="{E3ECE1BC-C864-2A49-A44E-3CF38FA141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842"/>
          <a:stretch/>
        </p:blipFill>
        <p:spPr bwMode="auto">
          <a:xfrm>
            <a:off x="1520620" y="687001"/>
            <a:ext cx="6202841" cy="5801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670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Chart, line chart&#10;&#10;Description automatically generated">
            <a:extLst>
              <a:ext uri="{FF2B5EF4-FFF2-40B4-BE49-F238E27FC236}">
                <a16:creationId xmlns:a16="http://schemas.microsoft.com/office/drawing/2014/main" id="{004C494E-F352-CC44-89DC-AEBB7440936A}"/>
              </a:ext>
            </a:extLst>
          </p:cNvPr>
          <p:cNvPicPr>
            <a:picLocks noChangeAspect="1"/>
          </p:cNvPicPr>
          <p:nvPr/>
        </p:nvPicPr>
        <p:blipFill>
          <a:blip r:embed="rId2"/>
          <a:stretch>
            <a:fillRect/>
          </a:stretch>
        </p:blipFill>
        <p:spPr>
          <a:xfrm>
            <a:off x="720636" y="1703774"/>
            <a:ext cx="5476375" cy="3650916"/>
          </a:xfrm>
          <a:prstGeom prst="rect">
            <a:avLst/>
          </a:prstGeom>
        </p:spPr>
      </p:pic>
      <p:sp>
        <p:nvSpPr>
          <p:cNvPr id="16" name="Rectangle 15">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793D13D-494A-AC4E-A42F-22A519C17EF4}"/>
              </a:ext>
            </a:extLst>
          </p:cNvPr>
          <p:cNvSpPr>
            <a:spLocks noGrp="1"/>
          </p:cNvSpPr>
          <p:nvPr>
            <p:ph type="title"/>
          </p:nvPr>
        </p:nvSpPr>
        <p:spPr>
          <a:xfrm>
            <a:off x="6873606" y="938022"/>
            <a:ext cx="4597758" cy="1188720"/>
          </a:xfrm>
        </p:spPr>
        <p:txBody>
          <a:bodyPr>
            <a:normAutofit/>
          </a:bodyPr>
          <a:lstStyle/>
          <a:p>
            <a:r>
              <a:rPr lang="en-US">
                <a:solidFill>
                  <a:srgbClr val="FFFFFF"/>
                </a:solidFill>
              </a:rPr>
              <a:t>Which day is safer to go on road?</a:t>
            </a:r>
          </a:p>
        </p:txBody>
      </p:sp>
      <p:sp>
        <p:nvSpPr>
          <p:cNvPr id="3" name="Content Placeholder 2">
            <a:extLst>
              <a:ext uri="{FF2B5EF4-FFF2-40B4-BE49-F238E27FC236}">
                <a16:creationId xmlns:a16="http://schemas.microsoft.com/office/drawing/2014/main" id="{711882C9-15C5-5646-B596-945F2D26500B}"/>
              </a:ext>
            </a:extLst>
          </p:cNvPr>
          <p:cNvSpPr>
            <a:spLocks noGrp="1"/>
          </p:cNvSpPr>
          <p:nvPr>
            <p:ph idx="1"/>
          </p:nvPr>
        </p:nvSpPr>
        <p:spPr>
          <a:xfrm>
            <a:off x="6667029" y="2340864"/>
            <a:ext cx="5010912" cy="3793237"/>
          </a:xfrm>
        </p:spPr>
        <p:txBody>
          <a:bodyPr>
            <a:normAutofit/>
          </a:bodyPr>
          <a:lstStyle/>
          <a:p>
            <a:r>
              <a:rPr lang="en-US" sz="2800" dirty="0">
                <a:solidFill>
                  <a:srgbClr val="FFFFFF"/>
                </a:solidFill>
              </a:rPr>
              <a:t>A trend is seen when it is approaching weekend </a:t>
            </a:r>
          </a:p>
          <a:p>
            <a:pPr lvl="1"/>
            <a:r>
              <a:rPr lang="en-US" sz="2400" dirty="0">
                <a:solidFill>
                  <a:srgbClr val="FFFFFF"/>
                </a:solidFill>
              </a:rPr>
              <a:t>Rising from Thursday to Sunday</a:t>
            </a:r>
          </a:p>
          <a:p>
            <a:pPr lvl="1"/>
            <a:r>
              <a:rPr lang="en-US" sz="2400" dirty="0">
                <a:solidFill>
                  <a:srgbClr val="FFFFFF"/>
                </a:solidFill>
              </a:rPr>
              <a:t>Monday and Tuesday got the least amount of fatalities</a:t>
            </a:r>
          </a:p>
        </p:txBody>
      </p:sp>
    </p:spTree>
    <p:extLst>
      <p:ext uri="{BB962C8B-B14F-4D97-AF65-F5344CB8AC3E}">
        <p14:creationId xmlns:p14="http://schemas.microsoft.com/office/powerpoint/2010/main" val="42354488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9EE-71E9-7C47-8557-91C49CD1F66B}"/>
              </a:ext>
            </a:extLst>
          </p:cNvPr>
          <p:cNvSpPr>
            <a:spLocks noGrp="1"/>
          </p:cNvSpPr>
          <p:nvPr>
            <p:ph type="title"/>
          </p:nvPr>
        </p:nvSpPr>
        <p:spPr/>
        <p:txBody>
          <a:bodyPr/>
          <a:lstStyle/>
          <a:p>
            <a:r>
              <a:rPr lang="en-US" dirty="0"/>
              <a:t>EXECUTIVE SUMMARY </a:t>
            </a:r>
          </a:p>
        </p:txBody>
      </p:sp>
      <p:sp>
        <p:nvSpPr>
          <p:cNvPr id="3" name="Content Placeholder 2">
            <a:extLst>
              <a:ext uri="{FF2B5EF4-FFF2-40B4-BE49-F238E27FC236}">
                <a16:creationId xmlns:a16="http://schemas.microsoft.com/office/drawing/2014/main" id="{E4CADFAD-D8C0-CD4E-9099-A96DF2C8E3B3}"/>
              </a:ext>
            </a:extLst>
          </p:cNvPr>
          <p:cNvSpPr>
            <a:spLocks noGrp="1"/>
          </p:cNvSpPr>
          <p:nvPr>
            <p:ph idx="1"/>
          </p:nvPr>
        </p:nvSpPr>
        <p:spPr/>
        <p:txBody>
          <a:bodyPr>
            <a:normAutofit fontScale="92500"/>
          </a:bodyPr>
          <a:lstStyle/>
          <a:p>
            <a:pPr marL="234950" indent="-234950" algn="just">
              <a:lnSpc>
                <a:spcPct val="150000"/>
              </a:lnSpc>
              <a:spcBef>
                <a:spcPts val="0"/>
              </a:spcBef>
              <a:buClrTx/>
              <a:buSzPct val="75000"/>
              <a:buFontTx/>
              <a:buChar char="•"/>
              <a:defRPr sz="1800" b="1">
                <a:solidFill>
                  <a:srgbClr val="000000"/>
                </a:solidFill>
                <a:latin typeface="Helvetica"/>
                <a:ea typeface="Helvetica"/>
                <a:cs typeface="Helvetica"/>
                <a:sym typeface="Helvetica"/>
              </a:defRPr>
            </a:pPr>
            <a:r>
              <a:rPr lang="en-HK" dirty="0"/>
              <a:t>Decreasing the risk of accident on the road and improving the quality of roads is one of the signs of progress in a country.</a:t>
            </a:r>
          </a:p>
          <a:p>
            <a:pPr marL="234950" indent="-234950" algn="just">
              <a:lnSpc>
                <a:spcPct val="150000"/>
              </a:lnSpc>
              <a:spcBef>
                <a:spcPts val="0"/>
              </a:spcBef>
              <a:buClrTx/>
              <a:buSzPct val="75000"/>
              <a:buFontTx/>
              <a:buChar char="•"/>
              <a:defRPr sz="1800" b="1">
                <a:solidFill>
                  <a:srgbClr val="000000"/>
                </a:solidFill>
                <a:latin typeface="Helvetica"/>
                <a:ea typeface="Helvetica"/>
                <a:cs typeface="Helvetica"/>
                <a:sym typeface="Helvetica"/>
              </a:defRPr>
            </a:pPr>
            <a:r>
              <a:rPr lang="en-HK" dirty="0"/>
              <a:t>Based on WHO report on 2018, Deaths from road traffic crashes have increased to </a:t>
            </a:r>
            <a:r>
              <a:rPr lang="en-HK" sz="3000" dirty="0"/>
              <a:t>1.35 million </a:t>
            </a:r>
            <a:r>
              <a:rPr lang="en-HK" dirty="0"/>
              <a:t>a year which is </a:t>
            </a:r>
            <a:r>
              <a:rPr lang="en-HK" sz="3000" dirty="0"/>
              <a:t>8th leading cause of death</a:t>
            </a:r>
            <a:r>
              <a:rPr lang="en-HK" dirty="0"/>
              <a:t> for people of all ages and number one cause of death for children and young adults 5-29 years of age. Millions of people are injured or disabled every year. The meaning of this data is the cost of emergency response, health care and government support increase as well. So, we can understand the importance of road safety.</a:t>
            </a:r>
          </a:p>
          <a:p>
            <a:pPr marL="234950" indent="-234950" algn="just">
              <a:lnSpc>
                <a:spcPct val="150000"/>
              </a:lnSpc>
              <a:spcBef>
                <a:spcPts val="0"/>
              </a:spcBef>
              <a:buClrTx/>
              <a:buSzPct val="75000"/>
              <a:buFontTx/>
              <a:buChar char="•"/>
              <a:defRPr sz="1800" b="1">
                <a:solidFill>
                  <a:srgbClr val="000000"/>
                </a:solidFill>
                <a:latin typeface="Helvetica"/>
                <a:ea typeface="Helvetica"/>
                <a:cs typeface="Helvetica"/>
                <a:sym typeface="Helvetica"/>
              </a:defRPr>
            </a:pPr>
            <a:endParaRPr lang="en-HK" dirty="0"/>
          </a:p>
        </p:txBody>
      </p:sp>
    </p:spTree>
    <p:extLst>
      <p:ext uri="{BB962C8B-B14F-4D97-AF65-F5344CB8AC3E}">
        <p14:creationId xmlns:p14="http://schemas.microsoft.com/office/powerpoint/2010/main" val="2818719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6488-4DBA-A94C-8BBD-2A78AEA340F1}"/>
              </a:ext>
            </a:extLst>
          </p:cNvPr>
          <p:cNvSpPr>
            <a:spLocks noGrp="1"/>
          </p:cNvSpPr>
          <p:nvPr>
            <p:ph type="title"/>
          </p:nvPr>
        </p:nvSpPr>
        <p:spPr/>
        <p:txBody>
          <a:bodyPr/>
          <a:lstStyle/>
          <a:p>
            <a:r>
              <a:rPr lang="en-US" dirty="0"/>
              <a:t>Does a speed limit help save life?</a:t>
            </a:r>
          </a:p>
        </p:txBody>
      </p:sp>
      <p:sp>
        <p:nvSpPr>
          <p:cNvPr id="3" name="Content Placeholder 2">
            <a:extLst>
              <a:ext uri="{FF2B5EF4-FFF2-40B4-BE49-F238E27FC236}">
                <a16:creationId xmlns:a16="http://schemas.microsoft.com/office/drawing/2014/main" id="{6EC4FDA6-5F7A-3546-8523-33C583FA518B}"/>
              </a:ext>
            </a:extLst>
          </p:cNvPr>
          <p:cNvSpPr>
            <a:spLocks noGrp="1"/>
          </p:cNvSpPr>
          <p:nvPr>
            <p:ph idx="1"/>
          </p:nvPr>
        </p:nvSpPr>
        <p:spPr>
          <a:xfrm>
            <a:off x="581193" y="2340864"/>
            <a:ext cx="5169368" cy="3634486"/>
          </a:xfrm>
        </p:spPr>
        <p:txBody>
          <a:bodyPr/>
          <a:lstStyle/>
          <a:p>
            <a:r>
              <a:rPr lang="en-US" dirty="0"/>
              <a:t>We are seeing more deaths on roads with 60km/h and 100km/h</a:t>
            </a:r>
          </a:p>
          <a:p>
            <a:r>
              <a:rPr lang="en-US" dirty="0"/>
              <a:t>We believed that it’s due to there is a larger proportion of road designed with these speed limit</a:t>
            </a:r>
          </a:p>
          <a:p>
            <a:r>
              <a:rPr lang="en-US" dirty="0"/>
              <a:t>This does not convey the </a:t>
            </a:r>
          </a:p>
        </p:txBody>
      </p:sp>
      <p:pic>
        <p:nvPicPr>
          <p:cNvPr id="5" name="Picture 4" descr="Chart, histogram&#10;&#10;Description automatically generated">
            <a:extLst>
              <a:ext uri="{FF2B5EF4-FFF2-40B4-BE49-F238E27FC236}">
                <a16:creationId xmlns:a16="http://schemas.microsoft.com/office/drawing/2014/main" id="{0D8C3195-765D-9043-9849-7EEC81D29881}"/>
              </a:ext>
            </a:extLst>
          </p:cNvPr>
          <p:cNvPicPr>
            <a:picLocks noChangeAspect="1"/>
          </p:cNvPicPr>
          <p:nvPr/>
        </p:nvPicPr>
        <p:blipFill>
          <a:blip r:embed="rId2"/>
          <a:stretch>
            <a:fillRect/>
          </a:stretch>
        </p:blipFill>
        <p:spPr>
          <a:xfrm>
            <a:off x="5681238" y="1890876"/>
            <a:ext cx="6459941" cy="4844956"/>
          </a:xfrm>
          <a:prstGeom prst="rect">
            <a:avLst/>
          </a:prstGeom>
        </p:spPr>
      </p:pic>
    </p:spTree>
    <p:extLst>
      <p:ext uri="{BB962C8B-B14F-4D97-AF65-F5344CB8AC3E}">
        <p14:creationId xmlns:p14="http://schemas.microsoft.com/office/powerpoint/2010/main" val="2615846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239F-8D7A-5145-A37A-8297CE4A236C}"/>
              </a:ext>
            </a:extLst>
          </p:cNvPr>
          <p:cNvSpPr>
            <a:spLocks noGrp="1"/>
          </p:cNvSpPr>
          <p:nvPr>
            <p:ph type="title"/>
          </p:nvPr>
        </p:nvSpPr>
        <p:spPr/>
        <p:txBody>
          <a:bodyPr/>
          <a:lstStyle/>
          <a:p>
            <a:r>
              <a:rPr lang="en-US" altLang="zh-TW" dirty="0"/>
              <a:t>What</a:t>
            </a:r>
            <a:r>
              <a:rPr lang="zh-TW" altLang="en-US" dirty="0"/>
              <a:t> </a:t>
            </a:r>
            <a:r>
              <a:rPr lang="en-US" altLang="zh-TW" dirty="0"/>
              <a:t>time</a:t>
            </a:r>
            <a:r>
              <a:rPr lang="zh-TW" altLang="en-US" dirty="0"/>
              <a:t> </a:t>
            </a:r>
            <a:r>
              <a:rPr lang="en-US" altLang="zh-TW" dirty="0"/>
              <a:t>is</a:t>
            </a:r>
            <a:r>
              <a:rPr lang="zh-TW" altLang="en-US" dirty="0"/>
              <a:t> </a:t>
            </a:r>
            <a:r>
              <a:rPr lang="en-US" altLang="zh-TW" dirty="0"/>
              <a:t>the</a:t>
            </a:r>
            <a:r>
              <a:rPr lang="zh-TW" altLang="en-US" dirty="0"/>
              <a:t> </a:t>
            </a:r>
            <a:r>
              <a:rPr lang="en-US" altLang="zh-TW" dirty="0"/>
              <a:t>safest</a:t>
            </a:r>
            <a:r>
              <a:rPr lang="zh-TW" altLang="en-US" dirty="0"/>
              <a:t> </a:t>
            </a:r>
            <a:r>
              <a:rPr lang="en-US" altLang="zh-TW" dirty="0"/>
              <a:t>to</a:t>
            </a:r>
            <a:r>
              <a:rPr lang="zh-TW" altLang="en-US" dirty="0"/>
              <a:t> </a:t>
            </a:r>
            <a:r>
              <a:rPr lang="en-US" altLang="zh-TW"/>
              <a:t>go?</a:t>
            </a:r>
            <a:endParaRPr lang="en-US"/>
          </a:p>
        </p:txBody>
      </p:sp>
      <p:sp>
        <p:nvSpPr>
          <p:cNvPr id="3" name="Content Placeholder 2">
            <a:extLst>
              <a:ext uri="{FF2B5EF4-FFF2-40B4-BE49-F238E27FC236}">
                <a16:creationId xmlns:a16="http://schemas.microsoft.com/office/drawing/2014/main" id="{73022164-6577-BE4B-9AD0-7219BDCDC3EF}"/>
              </a:ext>
            </a:extLst>
          </p:cNvPr>
          <p:cNvSpPr>
            <a:spLocks noGrp="1"/>
          </p:cNvSpPr>
          <p:nvPr>
            <p:ph idx="1"/>
          </p:nvPr>
        </p:nvSpPr>
        <p:spPr>
          <a:xfrm>
            <a:off x="581192" y="2340863"/>
            <a:ext cx="2926283" cy="4141823"/>
          </a:xfrm>
        </p:spPr>
        <p:txBody>
          <a:bodyPr/>
          <a:lstStyle/>
          <a:p>
            <a:r>
              <a:rPr lang="en-US" dirty="0"/>
              <a:t>Most accidents are recorded at </a:t>
            </a:r>
            <a:r>
              <a:rPr lang="en-US" altLang="zh-TW" dirty="0"/>
              <a:t>O’clock</a:t>
            </a:r>
          </a:p>
          <a:p>
            <a:r>
              <a:rPr lang="en-US" altLang="zh-TW" dirty="0"/>
              <a:t>Believed</a:t>
            </a:r>
            <a:r>
              <a:rPr lang="zh-TW" altLang="en-US" dirty="0"/>
              <a:t> </a:t>
            </a:r>
            <a:r>
              <a:rPr lang="en-US" altLang="zh-TW" dirty="0"/>
              <a:t>it’s</a:t>
            </a:r>
            <a:r>
              <a:rPr lang="zh-TW" altLang="en-US" dirty="0"/>
              <a:t> </a:t>
            </a:r>
            <a:r>
              <a:rPr lang="en-US" altLang="zh-TW" dirty="0"/>
              <a:t>easier</a:t>
            </a:r>
            <a:r>
              <a:rPr lang="zh-TW" altLang="en-US" dirty="0"/>
              <a:t> </a:t>
            </a:r>
            <a:r>
              <a:rPr lang="en-US" altLang="zh-TW" dirty="0"/>
              <a:t>for</a:t>
            </a:r>
            <a:r>
              <a:rPr lang="zh-TW" altLang="en-US" dirty="0"/>
              <a:t> </a:t>
            </a:r>
            <a:r>
              <a:rPr lang="en-US" altLang="zh-TW" dirty="0"/>
              <a:t>memory</a:t>
            </a:r>
          </a:p>
          <a:p>
            <a:r>
              <a:rPr lang="en-US" altLang="zh-TW" dirty="0"/>
              <a:t>Fatality</a:t>
            </a:r>
            <a:r>
              <a:rPr lang="zh-TW" altLang="en-US" dirty="0"/>
              <a:t> </a:t>
            </a:r>
            <a:r>
              <a:rPr lang="en-US" altLang="zh-TW" dirty="0"/>
              <a:t>rate</a:t>
            </a:r>
            <a:r>
              <a:rPr lang="zh-TW" altLang="en-US" dirty="0"/>
              <a:t> </a:t>
            </a:r>
            <a:r>
              <a:rPr lang="en-US" altLang="zh-TW" dirty="0"/>
              <a:t>starts</a:t>
            </a:r>
            <a:r>
              <a:rPr lang="zh-TW" altLang="en-US" dirty="0"/>
              <a:t> </a:t>
            </a:r>
            <a:r>
              <a:rPr lang="en-US" altLang="zh-TW" dirty="0"/>
              <a:t>increasing</a:t>
            </a:r>
            <a:r>
              <a:rPr lang="zh-TW" altLang="en-US" dirty="0"/>
              <a:t> </a:t>
            </a:r>
            <a:r>
              <a:rPr lang="en-US" altLang="zh-TW" dirty="0"/>
              <a:t>by</a:t>
            </a:r>
            <a:r>
              <a:rPr lang="zh-TW" altLang="en-US" dirty="0"/>
              <a:t> </a:t>
            </a:r>
            <a:r>
              <a:rPr lang="en-US" altLang="zh-TW" dirty="0"/>
              <a:t>4am</a:t>
            </a:r>
          </a:p>
          <a:p>
            <a:r>
              <a:rPr lang="en-US" altLang="zh-TW" dirty="0"/>
              <a:t>Reaches</a:t>
            </a:r>
            <a:r>
              <a:rPr lang="zh-TW" altLang="en-US" dirty="0"/>
              <a:t> </a:t>
            </a:r>
            <a:r>
              <a:rPr lang="en-US" altLang="zh-TW" dirty="0"/>
              <a:t>the</a:t>
            </a:r>
            <a:r>
              <a:rPr lang="zh-TW" altLang="en-US" dirty="0"/>
              <a:t> </a:t>
            </a:r>
            <a:r>
              <a:rPr lang="en-US" altLang="zh-TW" dirty="0"/>
              <a:t>highest</a:t>
            </a:r>
            <a:r>
              <a:rPr lang="zh-TW" altLang="en-US" dirty="0"/>
              <a:t> </a:t>
            </a:r>
            <a:r>
              <a:rPr lang="en-US" altLang="zh-TW" dirty="0"/>
              <a:t>at</a:t>
            </a:r>
            <a:r>
              <a:rPr lang="zh-TW" altLang="en-US" dirty="0"/>
              <a:t> </a:t>
            </a:r>
            <a:r>
              <a:rPr lang="en-US" altLang="zh-TW" dirty="0"/>
              <a:t>around</a:t>
            </a:r>
            <a:r>
              <a:rPr lang="zh-TW" altLang="en-US" dirty="0"/>
              <a:t> </a:t>
            </a:r>
            <a:r>
              <a:rPr lang="en-US" altLang="zh-TW" dirty="0"/>
              <a:t>3pm</a:t>
            </a:r>
            <a:r>
              <a:rPr lang="zh-TW" altLang="en-US" dirty="0"/>
              <a:t> </a:t>
            </a:r>
            <a:r>
              <a:rPr lang="en-US" altLang="zh-TW" dirty="0"/>
              <a:t>and</a:t>
            </a:r>
            <a:r>
              <a:rPr lang="zh-TW" altLang="en-US" dirty="0"/>
              <a:t> </a:t>
            </a:r>
            <a:r>
              <a:rPr lang="en-US" altLang="zh-TW" dirty="0"/>
              <a:t>a</a:t>
            </a:r>
            <a:r>
              <a:rPr lang="zh-TW" altLang="en-US" dirty="0"/>
              <a:t> </a:t>
            </a:r>
            <a:r>
              <a:rPr lang="en-US" altLang="zh-TW" dirty="0"/>
              <a:t>small</a:t>
            </a:r>
            <a:r>
              <a:rPr lang="zh-TW" altLang="en-US" dirty="0"/>
              <a:t> </a:t>
            </a:r>
            <a:r>
              <a:rPr lang="en-US" altLang="zh-TW" dirty="0"/>
              <a:t>surge</a:t>
            </a:r>
            <a:r>
              <a:rPr lang="zh-TW" altLang="en-US" dirty="0"/>
              <a:t> </a:t>
            </a:r>
            <a:r>
              <a:rPr lang="en-US" altLang="zh-TW" dirty="0"/>
              <a:t>at</a:t>
            </a:r>
            <a:r>
              <a:rPr lang="zh-TW" altLang="en-US" dirty="0"/>
              <a:t> </a:t>
            </a:r>
            <a:r>
              <a:rPr lang="en-US" altLang="zh-TW" dirty="0"/>
              <a:t>6pm</a:t>
            </a:r>
            <a:endParaRPr lang="en-US" dirty="0"/>
          </a:p>
        </p:txBody>
      </p:sp>
      <p:pic>
        <p:nvPicPr>
          <p:cNvPr id="5" name="Picture 4" descr="Chart, scatter chart&#10;&#10;Description automatically generated">
            <a:extLst>
              <a:ext uri="{FF2B5EF4-FFF2-40B4-BE49-F238E27FC236}">
                <a16:creationId xmlns:a16="http://schemas.microsoft.com/office/drawing/2014/main" id="{AEB95ADD-C6DC-144D-A5D0-FC9734F89F36}"/>
              </a:ext>
            </a:extLst>
          </p:cNvPr>
          <p:cNvPicPr>
            <a:picLocks noChangeAspect="1"/>
          </p:cNvPicPr>
          <p:nvPr/>
        </p:nvPicPr>
        <p:blipFill rotWithShape="1">
          <a:blip r:embed="rId2"/>
          <a:srcRect l="6940" r="6940"/>
          <a:stretch/>
        </p:blipFill>
        <p:spPr>
          <a:xfrm>
            <a:off x="3657485" y="2439558"/>
            <a:ext cx="8534515" cy="3716286"/>
          </a:xfrm>
          <a:prstGeom prst="rect">
            <a:avLst/>
          </a:prstGeom>
        </p:spPr>
      </p:pic>
    </p:spTree>
    <p:extLst>
      <p:ext uri="{BB962C8B-B14F-4D97-AF65-F5344CB8AC3E}">
        <p14:creationId xmlns:p14="http://schemas.microsoft.com/office/powerpoint/2010/main" val="1889228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2E7C-8CA6-904E-815C-98DA02BBB736}"/>
              </a:ext>
            </a:extLst>
          </p:cNvPr>
          <p:cNvSpPr>
            <a:spLocks noGrp="1"/>
          </p:cNvSpPr>
          <p:nvPr>
            <p:ph type="title"/>
          </p:nvPr>
        </p:nvSpPr>
        <p:spPr/>
        <p:txBody>
          <a:bodyPr/>
          <a:lstStyle/>
          <a:p>
            <a:r>
              <a:rPr lang="en-US" dirty="0"/>
              <a:t>DEATH BY VEHICLE TYPE</a:t>
            </a:r>
          </a:p>
        </p:txBody>
      </p:sp>
      <p:pic>
        <p:nvPicPr>
          <p:cNvPr id="5" name="Picture 4">
            <a:extLst>
              <a:ext uri="{FF2B5EF4-FFF2-40B4-BE49-F238E27FC236}">
                <a16:creationId xmlns:a16="http://schemas.microsoft.com/office/drawing/2014/main" id="{DFF5AF76-885C-4BCF-9D68-4418BEE92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2145994"/>
            <a:ext cx="11988800" cy="4264111"/>
          </a:xfrm>
          <a:prstGeom prst="rect">
            <a:avLst/>
          </a:prstGeom>
        </p:spPr>
      </p:pic>
    </p:spTree>
    <p:extLst>
      <p:ext uri="{BB962C8B-B14F-4D97-AF65-F5344CB8AC3E}">
        <p14:creationId xmlns:p14="http://schemas.microsoft.com/office/powerpoint/2010/main" val="290907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466AE-AA0E-4C00-8C11-D666CB8BC59E}"/>
              </a:ext>
            </a:extLst>
          </p:cNvPr>
          <p:cNvSpPr>
            <a:spLocks noGrp="1"/>
          </p:cNvSpPr>
          <p:nvPr>
            <p:ph type="title"/>
          </p:nvPr>
        </p:nvSpPr>
        <p:spPr/>
        <p:txBody>
          <a:bodyPr/>
          <a:lstStyle/>
          <a:p>
            <a:r>
              <a:rPr lang="en-AU" dirty="0"/>
              <a:t>DEATHS IN OPEN/NO VEHICLE VS CLOSED</a:t>
            </a:r>
          </a:p>
        </p:txBody>
      </p:sp>
      <p:pic>
        <p:nvPicPr>
          <p:cNvPr id="5" name="Picture 4">
            <a:extLst>
              <a:ext uri="{FF2B5EF4-FFF2-40B4-BE49-F238E27FC236}">
                <a16:creationId xmlns:a16="http://schemas.microsoft.com/office/drawing/2014/main" id="{AA736E89-84A0-45A9-A21D-74429B1B6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2026368"/>
            <a:ext cx="11988800" cy="4334933"/>
          </a:xfrm>
          <a:prstGeom prst="rect">
            <a:avLst/>
          </a:prstGeom>
        </p:spPr>
      </p:pic>
    </p:spTree>
    <p:extLst>
      <p:ext uri="{BB962C8B-B14F-4D97-AF65-F5344CB8AC3E}">
        <p14:creationId xmlns:p14="http://schemas.microsoft.com/office/powerpoint/2010/main" val="664499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FF4B-246F-4141-A564-86A3949263FC}"/>
              </a:ext>
            </a:extLst>
          </p:cNvPr>
          <p:cNvSpPr>
            <a:spLocks noGrp="1"/>
          </p:cNvSpPr>
          <p:nvPr>
            <p:ph type="title"/>
          </p:nvPr>
        </p:nvSpPr>
        <p:spPr/>
        <p:txBody>
          <a:bodyPr/>
          <a:lstStyle/>
          <a:p>
            <a:r>
              <a:rPr lang="en-AU" dirty="0"/>
              <a:t>DO HELMET LAWS HELP?</a:t>
            </a:r>
          </a:p>
        </p:txBody>
      </p:sp>
      <p:pic>
        <p:nvPicPr>
          <p:cNvPr id="5" name="Picture 4">
            <a:extLst>
              <a:ext uri="{FF2B5EF4-FFF2-40B4-BE49-F238E27FC236}">
                <a16:creationId xmlns:a16="http://schemas.microsoft.com/office/drawing/2014/main" id="{3ED1E323-4425-4028-9905-773CCE860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728" y="2032653"/>
            <a:ext cx="9100108" cy="4452426"/>
          </a:xfrm>
          <a:prstGeom prst="rect">
            <a:avLst/>
          </a:prstGeom>
        </p:spPr>
      </p:pic>
      <p:pic>
        <p:nvPicPr>
          <p:cNvPr id="7" name="Picture 6">
            <a:extLst>
              <a:ext uri="{FF2B5EF4-FFF2-40B4-BE49-F238E27FC236}">
                <a16:creationId xmlns:a16="http://schemas.microsoft.com/office/drawing/2014/main" id="{488C9934-272E-4190-9F44-13C870474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3856" y="2577937"/>
            <a:ext cx="1762371" cy="2228954"/>
          </a:xfrm>
          <a:prstGeom prst="rect">
            <a:avLst/>
          </a:prstGeom>
        </p:spPr>
      </p:pic>
      <p:pic>
        <p:nvPicPr>
          <p:cNvPr id="9" name="Picture 8">
            <a:extLst>
              <a:ext uri="{FF2B5EF4-FFF2-40B4-BE49-F238E27FC236}">
                <a16:creationId xmlns:a16="http://schemas.microsoft.com/office/drawing/2014/main" id="{7D3CA454-C614-44EC-A112-13E26AFB00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6952" y="5040655"/>
            <a:ext cx="1009791" cy="623040"/>
          </a:xfrm>
          <a:prstGeom prst="rect">
            <a:avLst/>
          </a:prstGeom>
        </p:spPr>
      </p:pic>
    </p:spTree>
    <p:extLst>
      <p:ext uri="{BB962C8B-B14F-4D97-AF65-F5344CB8AC3E}">
        <p14:creationId xmlns:p14="http://schemas.microsoft.com/office/powerpoint/2010/main" val="807845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0F1B-125D-F646-968E-25186BE7775D}"/>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95816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EA269B-99CA-B648-8469-5DB6802C32AA}"/>
              </a:ext>
            </a:extLst>
          </p:cNvPr>
          <p:cNvSpPr>
            <a:spLocks noGrp="1"/>
          </p:cNvSpPr>
          <p:nvPr>
            <p:ph type="title"/>
          </p:nvPr>
        </p:nvSpPr>
        <p:spPr/>
        <p:txBody>
          <a:bodyPr>
            <a:normAutofit/>
          </a:bodyPr>
          <a:lstStyle/>
          <a:p>
            <a:r>
              <a:rPr lang="en-US" dirty="0"/>
              <a:t>In your opinion, what changes should be made to the traffic structure to reduce the number of deaths in this area?</a:t>
            </a:r>
          </a:p>
        </p:txBody>
      </p:sp>
      <p:sp>
        <p:nvSpPr>
          <p:cNvPr id="5" name="Text Placeholder 4">
            <a:extLst>
              <a:ext uri="{FF2B5EF4-FFF2-40B4-BE49-F238E27FC236}">
                <a16:creationId xmlns:a16="http://schemas.microsoft.com/office/drawing/2014/main" id="{26DBE18B-0DFA-A443-8E1A-D43AD212B95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936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F3CE461-DE2B-D34B-9DC6-F90404E62638}"/>
              </a:ext>
            </a:extLst>
          </p:cNvPr>
          <p:cNvSpPr>
            <a:spLocks noGrp="1"/>
          </p:cNvSpPr>
          <p:nvPr>
            <p:ph type="title"/>
          </p:nvPr>
        </p:nvSpPr>
        <p:spPr>
          <a:xfrm>
            <a:off x="581192" y="1124999"/>
            <a:ext cx="4076149" cy="4608003"/>
          </a:xfrm>
        </p:spPr>
        <p:txBody>
          <a:bodyPr anchor="ctr">
            <a:normAutofit/>
          </a:bodyPr>
          <a:lstStyle/>
          <a:p>
            <a:r>
              <a:rPr lang="en-HK" sz="4000">
                <a:solidFill>
                  <a:schemeClr val="accent1"/>
                </a:solidFill>
              </a:rPr>
              <a:t>References</a:t>
            </a:r>
            <a:endParaRPr lang="en-US" sz="4000">
              <a:solidFill>
                <a:schemeClr val="accent1"/>
              </a:solidFill>
            </a:endParaRPr>
          </a:p>
        </p:txBody>
      </p:sp>
      <p:sp>
        <p:nvSpPr>
          <p:cNvPr id="12" name="Rectangle 11">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FE9D06D9-BBB4-DF43-9E99-3944BF79AC84}"/>
              </a:ext>
            </a:extLst>
          </p:cNvPr>
          <p:cNvSpPr>
            <a:spLocks noGrp="1"/>
          </p:cNvSpPr>
          <p:nvPr>
            <p:ph idx="1"/>
          </p:nvPr>
        </p:nvSpPr>
        <p:spPr>
          <a:xfrm>
            <a:off x="5117586" y="1124998"/>
            <a:ext cx="6143248" cy="4608003"/>
          </a:xfrm>
        </p:spPr>
        <p:txBody>
          <a:bodyPr>
            <a:normAutofit/>
          </a:bodyPr>
          <a:lstStyle/>
          <a:p>
            <a:pPr marL="234950" indent="-234950">
              <a:buClrTx/>
              <a:buSzPct val="75000"/>
              <a:buFontTx/>
              <a:buChar char="•"/>
              <a:defRPr sz="1800" b="1">
                <a:latin typeface="Helvetica"/>
                <a:ea typeface="Helvetica"/>
                <a:cs typeface="Helvetica"/>
                <a:sym typeface="Helvetica"/>
              </a:defRPr>
            </a:pPr>
            <a:r>
              <a:rPr lang="en-HK" sz="2000" u="sng">
                <a:hlinkClick r:id="rId2"/>
              </a:rPr>
              <a:t>https://www.optalert.com/the-evolution-of-road-safety/</a:t>
            </a:r>
          </a:p>
          <a:p>
            <a:pPr marL="234950" indent="-234950">
              <a:buClrTx/>
              <a:buSzPct val="75000"/>
              <a:buFontTx/>
              <a:buChar char="•"/>
              <a:defRPr sz="1800" b="1">
                <a:latin typeface="Helvetica"/>
                <a:ea typeface="Helvetica"/>
                <a:cs typeface="Helvetica"/>
                <a:sym typeface="Helvetica"/>
              </a:defRPr>
            </a:pPr>
            <a:r>
              <a:rPr lang="en-HK" sz="2000" u="sng">
                <a:hlinkClick r:id="rId3"/>
              </a:rPr>
              <a:t>https://commons.wikimedia.org/wiki/File:World_Health_Organization_Logo.svg</a:t>
            </a:r>
          </a:p>
          <a:p>
            <a:pPr marL="234950" indent="-234950">
              <a:buClrTx/>
              <a:buSzPct val="75000"/>
              <a:buFontTx/>
              <a:buChar char="•"/>
              <a:defRPr sz="1800" b="1">
                <a:latin typeface="Helvetica"/>
                <a:ea typeface="Helvetica"/>
                <a:cs typeface="Helvetica"/>
                <a:sym typeface="Helvetica"/>
              </a:defRPr>
            </a:pPr>
            <a:r>
              <a:rPr lang="en-HK" sz="2000" u="sng">
                <a:hlinkClick r:id="rId4"/>
              </a:rPr>
              <a:t>https://knowinjury.org.au/2016/12/funding-for-road-trauma-data-another-step-towards-safer-australian-roads/</a:t>
            </a:r>
          </a:p>
          <a:p>
            <a:pPr marL="234950" indent="-234950">
              <a:buClrTx/>
              <a:buSzPct val="75000"/>
              <a:buFontTx/>
              <a:buChar char="•"/>
              <a:defRPr sz="1800" b="1">
                <a:latin typeface="Helvetica"/>
                <a:ea typeface="Helvetica"/>
                <a:cs typeface="Helvetica"/>
                <a:sym typeface="Helvetica"/>
              </a:defRPr>
            </a:pPr>
            <a:r>
              <a:rPr lang="en-HK" sz="2000" u="sng">
                <a:hlinkClick r:id="rId5"/>
              </a:rPr>
              <a:t>https://www.who.int/violence_injury_prevention/road_safety_status/2018/en/</a:t>
            </a:r>
          </a:p>
        </p:txBody>
      </p:sp>
    </p:spTree>
    <p:extLst>
      <p:ext uri="{BB962C8B-B14F-4D97-AF65-F5344CB8AC3E}">
        <p14:creationId xmlns:p14="http://schemas.microsoft.com/office/powerpoint/2010/main" val="308844023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vidar-nordli-mathisen-Kuu5mmxkwW4-unsplash.jpg" descr="vidar-nordli-mathisen-Kuu5mmxkwW4-unsplash.jpg">
            <a:extLst>
              <a:ext uri="{FF2B5EF4-FFF2-40B4-BE49-F238E27FC236}">
                <a16:creationId xmlns:a16="http://schemas.microsoft.com/office/drawing/2014/main" id="{5181F4BB-A81E-FB46-97FB-6FA2771A8F40}"/>
              </a:ext>
            </a:extLst>
          </p:cNvPr>
          <p:cNvPicPr>
            <a:picLocks noChangeAspect="1"/>
          </p:cNvPicPr>
          <p:nvPr/>
        </p:nvPicPr>
        <p:blipFill rotWithShape="1">
          <a:blip r:embed="rId2">
            <a:alphaModFix amt="50000"/>
          </a:blip>
          <a:srcRect l="13125" t="9692" r="13125" b="15383"/>
          <a:stretch/>
        </p:blipFill>
        <p:spPr>
          <a:xfrm>
            <a:off x="-6065" y="1"/>
            <a:ext cx="12204204" cy="6858000"/>
          </a:xfrm>
          <a:prstGeom prst="rect">
            <a:avLst/>
          </a:prstGeom>
        </p:spPr>
      </p:pic>
      <p:sp>
        <p:nvSpPr>
          <p:cNvPr id="4" name="Rectangle 3">
            <a:extLst>
              <a:ext uri="{FF2B5EF4-FFF2-40B4-BE49-F238E27FC236}">
                <a16:creationId xmlns:a16="http://schemas.microsoft.com/office/drawing/2014/main" id="{89E47F2F-6A8F-3F4D-8F3D-A99DCF46E09E}"/>
              </a:ext>
            </a:extLst>
          </p:cNvPr>
          <p:cNvSpPr/>
          <p:nvPr/>
        </p:nvSpPr>
        <p:spPr>
          <a:xfrm>
            <a:off x="1119672" y="2381314"/>
            <a:ext cx="6096000" cy="1585049"/>
          </a:xfrm>
          <a:prstGeom prst="rect">
            <a:avLst/>
          </a:prstGeom>
        </p:spPr>
        <p:txBody>
          <a:bodyPr>
            <a:spAutoFit/>
          </a:bodyPr>
          <a:lstStyle/>
          <a:p>
            <a:pPr defTabSz="457200">
              <a:defRPr sz="4000" b="1">
                <a:solidFill>
                  <a:srgbClr val="FFFFFF"/>
                </a:solidFill>
                <a:latin typeface="Arial"/>
                <a:ea typeface="Arial"/>
                <a:cs typeface="Arial"/>
                <a:sym typeface="Arial"/>
              </a:defRPr>
            </a:pPr>
            <a:r>
              <a:rPr lang="en-HK" dirty="0">
                <a:solidFill>
                  <a:schemeClr val="tx1">
                    <a:lumMod val="85000"/>
                    <a:lumOff val="15000"/>
                  </a:schemeClr>
                </a:solidFill>
              </a:rPr>
              <a:t>1.35 million</a:t>
            </a:r>
          </a:p>
          <a:p>
            <a:pPr defTabSz="457200">
              <a:defRPr sz="3600">
                <a:solidFill>
                  <a:srgbClr val="FFFFFF"/>
                </a:solidFill>
                <a:latin typeface="Arial"/>
                <a:ea typeface="Arial"/>
                <a:cs typeface="Arial"/>
                <a:sym typeface="Arial"/>
              </a:defRPr>
            </a:pPr>
            <a:r>
              <a:rPr lang="en-HK" dirty="0">
                <a:solidFill>
                  <a:schemeClr val="tx1">
                    <a:lumMod val="85000"/>
                    <a:lumOff val="15000"/>
                  </a:schemeClr>
                </a:solidFill>
              </a:rPr>
              <a:t>people</a:t>
            </a:r>
          </a:p>
          <a:p>
            <a:pPr defTabSz="457200">
              <a:defRPr sz="2100">
                <a:solidFill>
                  <a:srgbClr val="FFFFFF"/>
                </a:solidFill>
                <a:latin typeface="Arial"/>
                <a:ea typeface="Arial"/>
                <a:cs typeface="Arial"/>
                <a:sym typeface="Arial"/>
              </a:defRPr>
            </a:pPr>
            <a:r>
              <a:rPr lang="en-HK" dirty="0">
                <a:solidFill>
                  <a:schemeClr val="tx1">
                    <a:lumMod val="85000"/>
                    <a:lumOff val="15000"/>
                  </a:schemeClr>
                </a:solidFill>
              </a:rPr>
              <a:t>die each year as a result of road traffic crashes.</a:t>
            </a:r>
          </a:p>
        </p:txBody>
      </p:sp>
      <p:sp>
        <p:nvSpPr>
          <p:cNvPr id="5" name="Rectangle 4">
            <a:extLst>
              <a:ext uri="{FF2B5EF4-FFF2-40B4-BE49-F238E27FC236}">
                <a16:creationId xmlns:a16="http://schemas.microsoft.com/office/drawing/2014/main" id="{995265EA-4EB7-3140-9EDB-DBF39E39F7F7}"/>
              </a:ext>
            </a:extLst>
          </p:cNvPr>
          <p:cNvSpPr/>
          <p:nvPr/>
        </p:nvSpPr>
        <p:spPr>
          <a:xfrm>
            <a:off x="6677192" y="605400"/>
            <a:ext cx="5181600" cy="1487458"/>
          </a:xfrm>
          <a:prstGeom prst="rect">
            <a:avLst/>
          </a:prstGeom>
        </p:spPr>
        <p:txBody>
          <a:bodyPr wrap="square">
            <a:spAutoFit/>
          </a:bodyPr>
          <a:lstStyle/>
          <a:p>
            <a:pPr defTabSz="457200">
              <a:spcBef>
                <a:spcPts val="1200"/>
              </a:spcBef>
              <a:defRPr sz="3866" b="1">
                <a:solidFill>
                  <a:srgbClr val="FFFFFF"/>
                </a:solidFill>
                <a:latin typeface="Times"/>
                <a:ea typeface="Times"/>
                <a:cs typeface="Times"/>
                <a:sym typeface="Times"/>
              </a:defRPr>
            </a:pPr>
            <a:r>
              <a:rPr lang="en-HK" sz="4400" baseline="-46000" dirty="0">
                <a:solidFill>
                  <a:schemeClr val="tx1">
                    <a:lumMod val="85000"/>
                    <a:lumOff val="15000"/>
                  </a:schemeClr>
                </a:solidFill>
                <a:latin typeface="Arial"/>
                <a:ea typeface="Arial"/>
                <a:cs typeface="Arial"/>
                <a:sym typeface="Arial"/>
              </a:rPr>
              <a:t>#1</a:t>
            </a:r>
            <a:r>
              <a:rPr lang="en-HK" dirty="0">
                <a:solidFill>
                  <a:schemeClr val="tx1">
                    <a:lumMod val="85000"/>
                    <a:lumOff val="15000"/>
                  </a:schemeClr>
                </a:solidFill>
              </a:rPr>
              <a:t> </a:t>
            </a:r>
            <a:endParaRPr lang="en-HK" sz="1050" dirty="0">
              <a:solidFill>
                <a:schemeClr val="tx1">
                  <a:lumMod val="85000"/>
                  <a:lumOff val="15000"/>
                </a:schemeClr>
              </a:solidFill>
            </a:endParaRPr>
          </a:p>
          <a:p>
            <a:pPr defTabSz="457200">
              <a:spcBef>
                <a:spcPts val="1200"/>
              </a:spcBef>
              <a:defRPr sz="2100">
                <a:solidFill>
                  <a:srgbClr val="FFFFFF"/>
                </a:solidFill>
                <a:latin typeface="Arial"/>
                <a:ea typeface="Arial"/>
                <a:cs typeface="Arial"/>
                <a:sym typeface="Arial"/>
              </a:defRPr>
            </a:pPr>
            <a:r>
              <a:rPr lang="en-HK" dirty="0">
                <a:solidFill>
                  <a:schemeClr val="tx1">
                    <a:lumMod val="85000"/>
                    <a:lumOff val="15000"/>
                  </a:schemeClr>
                </a:solidFill>
              </a:rPr>
              <a:t>cause of death for children and young adults 5-29 years of age</a:t>
            </a:r>
          </a:p>
        </p:txBody>
      </p:sp>
      <p:sp>
        <p:nvSpPr>
          <p:cNvPr id="6" name="Rectangle 5">
            <a:extLst>
              <a:ext uri="{FF2B5EF4-FFF2-40B4-BE49-F238E27FC236}">
                <a16:creationId xmlns:a16="http://schemas.microsoft.com/office/drawing/2014/main" id="{177DDC12-1932-2547-99F0-F1F67ADA761D}"/>
              </a:ext>
            </a:extLst>
          </p:cNvPr>
          <p:cNvSpPr/>
          <p:nvPr/>
        </p:nvSpPr>
        <p:spPr>
          <a:xfrm>
            <a:off x="662472" y="4883130"/>
            <a:ext cx="6096000" cy="1246495"/>
          </a:xfrm>
          <a:prstGeom prst="rect">
            <a:avLst/>
          </a:prstGeom>
        </p:spPr>
        <p:txBody>
          <a:bodyPr>
            <a:spAutoFit/>
          </a:bodyPr>
          <a:lstStyle/>
          <a:p>
            <a:pPr defTabSz="457200">
              <a:spcBef>
                <a:spcPts val="1200"/>
              </a:spcBef>
              <a:defRPr sz="3866" b="1">
                <a:solidFill>
                  <a:srgbClr val="FFFFFF"/>
                </a:solidFill>
                <a:latin typeface="Times"/>
                <a:ea typeface="Times"/>
                <a:cs typeface="Times"/>
                <a:sym typeface="Times"/>
              </a:defRPr>
            </a:pPr>
            <a:r>
              <a:rPr lang="en-HK" sz="4400" dirty="0">
                <a:solidFill>
                  <a:schemeClr val="tx1">
                    <a:lumMod val="85000"/>
                    <a:lumOff val="15000"/>
                  </a:schemeClr>
                </a:solidFill>
                <a:latin typeface="Arial"/>
                <a:ea typeface="Arial"/>
                <a:cs typeface="Arial"/>
                <a:sym typeface="Arial"/>
              </a:rPr>
              <a:t>8</a:t>
            </a:r>
            <a:r>
              <a:rPr lang="en-HK" sz="4400" baseline="30000" dirty="0">
                <a:solidFill>
                  <a:schemeClr val="tx1">
                    <a:lumMod val="85000"/>
                    <a:lumOff val="15000"/>
                  </a:schemeClr>
                </a:solidFill>
                <a:latin typeface="Arial"/>
                <a:ea typeface="Arial"/>
                <a:cs typeface="Arial"/>
                <a:sym typeface="Arial"/>
              </a:rPr>
              <a:t>th</a:t>
            </a:r>
            <a:r>
              <a:rPr lang="en-HK" dirty="0">
                <a:solidFill>
                  <a:schemeClr val="tx1">
                    <a:lumMod val="85000"/>
                    <a:lumOff val="15000"/>
                  </a:schemeClr>
                </a:solidFill>
              </a:rPr>
              <a:t> </a:t>
            </a:r>
            <a:endParaRPr lang="en-HK" sz="1050" dirty="0">
              <a:solidFill>
                <a:schemeClr val="tx1">
                  <a:lumMod val="85000"/>
                  <a:lumOff val="15000"/>
                </a:schemeClr>
              </a:solidFill>
            </a:endParaRPr>
          </a:p>
          <a:p>
            <a:pPr defTabSz="457200">
              <a:spcBef>
                <a:spcPts val="1200"/>
              </a:spcBef>
              <a:defRPr sz="2100">
                <a:solidFill>
                  <a:srgbClr val="FFFFFF"/>
                </a:solidFill>
                <a:latin typeface="Arial"/>
                <a:ea typeface="Arial"/>
                <a:cs typeface="Arial"/>
                <a:sym typeface="Arial"/>
              </a:defRPr>
            </a:pPr>
            <a:r>
              <a:rPr lang="en-HK" dirty="0">
                <a:solidFill>
                  <a:schemeClr val="tx1">
                    <a:lumMod val="85000"/>
                    <a:lumOff val="15000"/>
                  </a:schemeClr>
                </a:solidFill>
              </a:rPr>
              <a:t>leading cause of death for people of all ages </a:t>
            </a:r>
          </a:p>
        </p:txBody>
      </p:sp>
      <p:sp>
        <p:nvSpPr>
          <p:cNvPr id="7" name="Rectangle 6">
            <a:extLst>
              <a:ext uri="{FF2B5EF4-FFF2-40B4-BE49-F238E27FC236}">
                <a16:creationId xmlns:a16="http://schemas.microsoft.com/office/drawing/2014/main" id="{EC6EFDA9-B6C6-0C41-BF5E-2302E5A28148}"/>
              </a:ext>
            </a:extLst>
          </p:cNvPr>
          <p:cNvSpPr/>
          <p:nvPr/>
        </p:nvSpPr>
        <p:spPr>
          <a:xfrm>
            <a:off x="6532880" y="4090606"/>
            <a:ext cx="6096000" cy="1585049"/>
          </a:xfrm>
          <a:prstGeom prst="rect">
            <a:avLst/>
          </a:prstGeom>
        </p:spPr>
        <p:txBody>
          <a:bodyPr>
            <a:spAutoFit/>
          </a:bodyPr>
          <a:lstStyle/>
          <a:p>
            <a:pPr defTabSz="457200">
              <a:defRPr sz="4000" b="1">
                <a:solidFill>
                  <a:srgbClr val="FFFFFF"/>
                </a:solidFill>
                <a:latin typeface="Arial"/>
                <a:ea typeface="Arial"/>
                <a:cs typeface="Arial"/>
                <a:sym typeface="Arial"/>
              </a:defRPr>
            </a:pPr>
            <a:r>
              <a:rPr lang="en-HK" dirty="0">
                <a:solidFill>
                  <a:schemeClr val="tx1">
                    <a:lumMod val="85000"/>
                    <a:lumOff val="15000"/>
                  </a:schemeClr>
                </a:solidFill>
              </a:rPr>
              <a:t>88%</a:t>
            </a:r>
          </a:p>
          <a:p>
            <a:pPr defTabSz="457200">
              <a:defRPr sz="3600">
                <a:solidFill>
                  <a:srgbClr val="FFFFFF"/>
                </a:solidFill>
                <a:latin typeface="Arial"/>
                <a:ea typeface="Arial"/>
                <a:cs typeface="Arial"/>
                <a:sym typeface="Arial"/>
              </a:defRPr>
            </a:pPr>
            <a:r>
              <a:rPr lang="en-HK" dirty="0">
                <a:solidFill>
                  <a:schemeClr val="tx1">
                    <a:lumMod val="85000"/>
                    <a:lumOff val="15000"/>
                  </a:schemeClr>
                </a:solidFill>
              </a:rPr>
              <a:t>of pedestrian</a:t>
            </a:r>
          </a:p>
          <a:p>
            <a:pPr defTabSz="457200">
              <a:defRPr sz="2100">
                <a:solidFill>
                  <a:srgbClr val="FFFFFF"/>
                </a:solidFill>
                <a:latin typeface="Arial"/>
                <a:ea typeface="Arial"/>
                <a:cs typeface="Arial"/>
                <a:sym typeface="Arial"/>
              </a:defRPr>
            </a:pPr>
            <a:r>
              <a:rPr lang="en-HK" dirty="0">
                <a:solidFill>
                  <a:schemeClr val="tx1">
                    <a:lumMod val="85000"/>
                    <a:lumOff val="15000"/>
                  </a:schemeClr>
                </a:solidFill>
              </a:rPr>
              <a:t>travel occurs on roads that are unsafe.</a:t>
            </a:r>
          </a:p>
        </p:txBody>
      </p:sp>
    </p:spTree>
    <p:extLst>
      <p:ext uri="{BB962C8B-B14F-4D97-AF65-F5344CB8AC3E}">
        <p14:creationId xmlns:p14="http://schemas.microsoft.com/office/powerpoint/2010/main" val="1535094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CC0BD64-4068-C74F-ADA7-C98D62962A3B}"/>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Questions</a:t>
            </a:r>
          </a:p>
        </p:txBody>
      </p:sp>
      <p:sp>
        <p:nvSpPr>
          <p:cNvPr id="3" name="Content Placeholder 2">
            <a:extLst>
              <a:ext uri="{FF2B5EF4-FFF2-40B4-BE49-F238E27FC236}">
                <a16:creationId xmlns:a16="http://schemas.microsoft.com/office/drawing/2014/main" id="{5ACAFA87-33E1-514A-8951-CD7F43435053}"/>
              </a:ext>
            </a:extLst>
          </p:cNvPr>
          <p:cNvSpPr>
            <a:spLocks noGrp="1"/>
          </p:cNvSpPr>
          <p:nvPr>
            <p:ph idx="1"/>
          </p:nvPr>
        </p:nvSpPr>
        <p:spPr>
          <a:xfrm>
            <a:off x="4582200" y="812688"/>
            <a:ext cx="6725899" cy="5362832"/>
          </a:xfrm>
        </p:spPr>
        <p:txBody>
          <a:bodyPr>
            <a:normAutofit fontScale="85000" lnSpcReduction="20000"/>
          </a:bodyPr>
          <a:lstStyle/>
          <a:p>
            <a:pPr marL="0" indent="0">
              <a:buNone/>
            </a:pPr>
            <a:r>
              <a:rPr lang="en-US" dirty="0"/>
              <a:t>Based on the importance of the cause study in this area and by information collected by the group, it was decided to direct the project to answer the following questions:</a:t>
            </a:r>
          </a:p>
          <a:p>
            <a:r>
              <a:rPr lang="en-US" dirty="0"/>
              <a:t>Does higher income make you safer on the road?</a:t>
            </a:r>
          </a:p>
          <a:p>
            <a:r>
              <a:rPr lang="en-US" dirty="0"/>
              <a:t>Does differences in the types of road users affected on the rates of deaths?</a:t>
            </a:r>
          </a:p>
          <a:p>
            <a:r>
              <a:rPr lang="en-US" dirty="0"/>
              <a:t>How many countries reducing distracted driving by banned mobile phone while driving?</a:t>
            </a:r>
          </a:p>
          <a:p>
            <a:r>
              <a:rPr lang="en-US" dirty="0"/>
              <a:t>How much mobile phone laws improve safety in roads?</a:t>
            </a:r>
          </a:p>
          <a:p>
            <a:r>
              <a:rPr lang="en-US" dirty="0"/>
              <a:t>By knowing that children are very vulnerable, does child restraints laws protect them in accident?</a:t>
            </a:r>
          </a:p>
          <a:p>
            <a:r>
              <a:rPr lang="en-US" dirty="0"/>
              <a:t>How much wearing seatbelt reduce the risk of death among drivers?</a:t>
            </a:r>
          </a:p>
          <a:p>
            <a:r>
              <a:rPr lang="en-US" dirty="0"/>
              <a:t>How seatbelt can protect other occupants?</a:t>
            </a:r>
          </a:p>
          <a:p>
            <a:r>
              <a:rPr lang="en-US" dirty="0"/>
              <a:t>How many countries control death rate by driving by using motorcycle helmet?</a:t>
            </a:r>
          </a:p>
          <a:p>
            <a:r>
              <a:rPr lang="en-US" dirty="0"/>
              <a:t>Does drink–driving laws have an effect on road safety?</a:t>
            </a:r>
          </a:p>
          <a:p>
            <a:r>
              <a:rPr lang="en-US" dirty="0"/>
              <a:t>Countries try to increase their road safety by managing speed, which speed limits were successful?</a:t>
            </a:r>
          </a:p>
          <a:p>
            <a:r>
              <a:rPr lang="en-US" dirty="0"/>
              <a:t>What’s the highest proportion of age group that are killed in road accidents?</a:t>
            </a:r>
          </a:p>
          <a:p>
            <a:r>
              <a:rPr lang="en-US" dirty="0"/>
              <a:t>Which gender has the most fatality rate?</a:t>
            </a:r>
          </a:p>
          <a:p>
            <a:r>
              <a:rPr lang="en-US" dirty="0"/>
              <a:t>Does speed limits have a relationship with the mortality rate?</a:t>
            </a:r>
          </a:p>
          <a:p>
            <a:r>
              <a:rPr lang="en-US" dirty="0"/>
              <a:t>Does number of fatality increase or decrease over the year?</a:t>
            </a:r>
          </a:p>
        </p:txBody>
      </p:sp>
    </p:spTree>
    <p:extLst>
      <p:ext uri="{BB962C8B-B14F-4D97-AF65-F5344CB8AC3E}">
        <p14:creationId xmlns:p14="http://schemas.microsoft.com/office/powerpoint/2010/main" val="328431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AD70-7E1A-2F4C-A9A8-4FE2F18BFA6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C9EBB08-6E8B-4746-98BE-D4ED8717E521}"/>
              </a:ext>
            </a:extLst>
          </p:cNvPr>
          <p:cNvSpPr>
            <a:spLocks noGrp="1"/>
          </p:cNvSpPr>
          <p:nvPr>
            <p:ph idx="1"/>
          </p:nvPr>
        </p:nvSpPr>
        <p:spPr>
          <a:xfrm>
            <a:off x="581193" y="2001520"/>
            <a:ext cx="8115768" cy="4313174"/>
          </a:xfrm>
        </p:spPr>
        <p:txBody>
          <a:bodyPr>
            <a:normAutofit lnSpcReduction="10000"/>
          </a:bodyPr>
          <a:lstStyle/>
          <a:p>
            <a:r>
              <a:rPr lang="en-US" sz="2000" dirty="0"/>
              <a:t>The data is collected from following websites:</a:t>
            </a:r>
          </a:p>
          <a:p>
            <a:pPr lvl="1"/>
            <a:r>
              <a:rPr lang="en-US" sz="1800" dirty="0">
                <a:hlinkClick r:id="rId2"/>
              </a:rPr>
              <a:t>https://www.who.int/data/gho</a:t>
            </a:r>
            <a:endParaRPr lang="en-US" sz="1800" dirty="0"/>
          </a:p>
          <a:p>
            <a:pPr lvl="1"/>
            <a:r>
              <a:rPr lang="en-US" sz="1800" dirty="0">
                <a:hlinkClick r:id="rId3"/>
              </a:rPr>
              <a:t>https://stats.oecd.org/</a:t>
            </a:r>
            <a:endParaRPr lang="en-US" sz="1800" dirty="0"/>
          </a:p>
          <a:p>
            <a:pPr lvl="2"/>
            <a:r>
              <a:rPr lang="en-US" sz="1600" dirty="0"/>
              <a:t>"Road injury accidents : Road casualties (under Transport &gt; Transport Safety &gt; Road Injury Accidents"</a:t>
            </a:r>
          </a:p>
          <a:p>
            <a:pPr lvl="2"/>
            <a:r>
              <a:rPr lang="en-US" sz="1600" dirty="0"/>
              <a:t>"Road injury accidents : Passenger Transport Showing the Passenger KM, millions (under Transport &gt; Transport Measurement &gt; Passenger Transport &gt; Overview&gt; Select ""Road Passenger Transport"" on the header ""Variable"""</a:t>
            </a:r>
          </a:p>
          <a:p>
            <a:pPr lvl="1"/>
            <a:r>
              <a:rPr lang="en-US" sz="1800" dirty="0">
                <a:hlinkClick r:id="rId4"/>
              </a:rPr>
              <a:t>https://apps.who.int/gho/data/node.main.A989?lang=en</a:t>
            </a:r>
            <a:endParaRPr lang="en-US" sz="1800" dirty="0"/>
          </a:p>
          <a:p>
            <a:pPr lvl="2"/>
            <a:r>
              <a:rPr lang="en-US" sz="1600" dirty="0"/>
              <a:t>WHO global road safety datasets</a:t>
            </a:r>
          </a:p>
          <a:p>
            <a:pPr lvl="1"/>
            <a:r>
              <a:rPr lang="en-US" sz="1800" dirty="0">
                <a:hlinkClick r:id="rId5"/>
              </a:rPr>
              <a:t>https://data.gov.au/data/dataset/australian-road-deaths-database/resource/fd646fdc-7788-4bea-a736-e4aeb0dd09a8</a:t>
            </a:r>
            <a:endParaRPr lang="en-US" sz="1800" dirty="0"/>
          </a:p>
          <a:p>
            <a:pPr lvl="2"/>
            <a:r>
              <a:rPr lang="en-US" sz="1600" dirty="0"/>
              <a:t>ARDD Fatalities September 2020</a:t>
            </a:r>
          </a:p>
        </p:txBody>
      </p:sp>
      <p:pic>
        <p:nvPicPr>
          <p:cNvPr id="4" name="1280px-World_Health_Organization_Logo.svg.png" descr="1280px-World_Health_Organization_Logo.svg.png">
            <a:extLst>
              <a:ext uri="{FF2B5EF4-FFF2-40B4-BE49-F238E27FC236}">
                <a16:creationId xmlns:a16="http://schemas.microsoft.com/office/drawing/2014/main" id="{6944A0D1-9F57-2D4F-9883-E952020663DB}"/>
              </a:ext>
            </a:extLst>
          </p:cNvPr>
          <p:cNvPicPr>
            <a:picLocks noChangeAspect="1"/>
          </p:cNvPicPr>
          <p:nvPr/>
        </p:nvPicPr>
        <p:blipFill>
          <a:blip r:embed="rId6"/>
          <a:stretch>
            <a:fillRect/>
          </a:stretch>
        </p:blipFill>
        <p:spPr>
          <a:xfrm>
            <a:off x="8023692" y="1868783"/>
            <a:ext cx="3817608" cy="1169143"/>
          </a:xfrm>
          <a:prstGeom prst="rect">
            <a:avLst/>
          </a:prstGeom>
          <a:ln w="12700">
            <a:miter lim="400000"/>
          </a:ln>
        </p:spPr>
      </p:pic>
      <p:pic>
        <p:nvPicPr>
          <p:cNvPr id="1026" name="Picture 2" descr="Australian Government - data.gov.au Logo">
            <a:extLst>
              <a:ext uri="{FF2B5EF4-FFF2-40B4-BE49-F238E27FC236}">
                <a16:creationId xmlns:a16="http://schemas.microsoft.com/office/drawing/2014/main" id="{18A2B8F4-A275-BE49-9866-628472E6E9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3692" y="4555509"/>
            <a:ext cx="38735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6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CBBEC78-1A37-D340-BCFB-E451399EB44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Data Cleanup &amp; Exploration</a:t>
            </a:r>
          </a:p>
        </p:txBody>
      </p:sp>
      <p:sp>
        <p:nvSpPr>
          <p:cNvPr id="17" name="Content Placeholder 2">
            <a:extLst>
              <a:ext uri="{FF2B5EF4-FFF2-40B4-BE49-F238E27FC236}">
                <a16:creationId xmlns:a16="http://schemas.microsoft.com/office/drawing/2014/main" id="{ACC041A5-230A-B948-8E88-DC6DAEE51FFB}"/>
              </a:ext>
            </a:extLst>
          </p:cNvPr>
          <p:cNvSpPr>
            <a:spLocks noGrp="1"/>
          </p:cNvSpPr>
          <p:nvPr>
            <p:ph idx="1"/>
          </p:nvPr>
        </p:nvSpPr>
        <p:spPr>
          <a:xfrm>
            <a:off x="4534935" y="1037968"/>
            <a:ext cx="6725899" cy="4820832"/>
          </a:xfrm>
        </p:spPr>
        <p:txBody>
          <a:bodyPr>
            <a:normAutofit/>
          </a:bodyPr>
          <a:lstStyle/>
          <a:p>
            <a:r>
              <a:rPr lang="en-US" dirty="0"/>
              <a:t>Problems we encountered at this stage:</a:t>
            </a:r>
          </a:p>
          <a:p>
            <a:pPr lvl="1"/>
            <a:r>
              <a:rPr lang="en-US" dirty="0"/>
              <a:t>Lots of missing data (mostly the countries with low income).</a:t>
            </a:r>
          </a:p>
          <a:p>
            <a:pPr lvl="1"/>
            <a:r>
              <a:rPr lang="en-US" dirty="0"/>
              <a:t>Information collected at different times.</a:t>
            </a:r>
          </a:p>
          <a:p>
            <a:pPr lvl="1"/>
            <a:r>
              <a:rPr lang="en-US" dirty="0"/>
              <a:t>Unknown symbols.</a:t>
            </a:r>
          </a:p>
          <a:p>
            <a:r>
              <a:rPr lang="en-US" dirty="0"/>
              <a:t>By given a lot of effort we couldn't get the incomplete information, it was decided that </a:t>
            </a:r>
            <a:r>
              <a:rPr lang="en-US" b="1" i="1" u="sng" dirty="0"/>
              <a:t>focus on countries with full information</a:t>
            </a:r>
            <a:r>
              <a:rPr lang="en-US" dirty="0"/>
              <a:t>.</a:t>
            </a:r>
          </a:p>
          <a:p>
            <a:r>
              <a:rPr lang="en-US" dirty="0"/>
              <a:t>We decided to work the recent year in datasets however the year was mismatch ( e.g. joining 2016 and 2017 data)</a:t>
            </a:r>
          </a:p>
          <a:p>
            <a:r>
              <a:rPr lang="en-US" dirty="0"/>
              <a:t>For some unknown symbols we used “Notepad” to correct data and then import in Panda and correct the rest in Jupiter notebook. </a:t>
            </a:r>
          </a:p>
        </p:txBody>
      </p:sp>
    </p:spTree>
    <p:extLst>
      <p:ext uri="{BB962C8B-B14F-4D97-AF65-F5344CB8AC3E}">
        <p14:creationId xmlns:p14="http://schemas.microsoft.com/office/powerpoint/2010/main" val="390196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2BB0D-B205-524E-AC7E-62DB4B3488BD}"/>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a:solidFill>
                  <a:srgbClr val="FFFFFF">
                    <a:alpha val="90000"/>
                  </a:srgbClr>
                </a:solidFill>
                <a:latin typeface="+mj-lt"/>
                <a:ea typeface="+mj-ea"/>
                <a:cs typeface="+mj-cs"/>
              </a:rPr>
              <a:t>Data Analysis</a:t>
            </a:r>
          </a:p>
        </p:txBody>
      </p:sp>
      <p:sp>
        <p:nvSpPr>
          <p:cNvPr id="3" name="Content Placeholder 2">
            <a:extLst>
              <a:ext uri="{FF2B5EF4-FFF2-40B4-BE49-F238E27FC236}">
                <a16:creationId xmlns:a16="http://schemas.microsoft.com/office/drawing/2014/main" id="{DA591FB6-EB4D-A14A-8547-C912F09E14DB}"/>
              </a:ext>
            </a:extLst>
          </p:cNvPr>
          <p:cNvSpPr>
            <a:spLocks noGrp="1"/>
          </p:cNvSpPr>
          <p:nvPr>
            <p:ph idx="1"/>
          </p:nvPr>
        </p:nvSpPr>
        <p:spPr>
          <a:xfrm>
            <a:off x="7295302" y="1066800"/>
            <a:ext cx="4660137" cy="4724400"/>
          </a:xfrm>
          <a:ln w="57150">
            <a:noFill/>
          </a:ln>
        </p:spPr>
        <p:txBody>
          <a:bodyPr vert="horz" lIns="91440" tIns="45720" rIns="91440" bIns="45720" rtlCol="0" anchor="ctr">
            <a:normAutofit/>
          </a:bodyPr>
          <a:lstStyle/>
          <a:p>
            <a:pPr marL="0" indent="0">
              <a:buNone/>
            </a:pPr>
            <a:r>
              <a:rPr lang="en-US" sz="2800" cap="all" dirty="0">
                <a:solidFill>
                  <a:srgbClr val="FFFFFF"/>
                </a:solidFill>
              </a:rPr>
              <a:t>This analysis could have been more </a:t>
            </a:r>
            <a:r>
              <a:rPr lang="en-US" sz="4000" i="1" cap="all" dirty="0">
                <a:solidFill>
                  <a:srgbClr val="FFFFFF"/>
                </a:solidFill>
                <a:latin typeface="Calibri Light" panose="020F0302020204030204" pitchFamily="34" charset="0"/>
                <a:cs typeface="Calibri Light" panose="020F0302020204030204" pitchFamily="34" charset="0"/>
              </a:rPr>
              <a:t>comprehensive</a:t>
            </a:r>
            <a:r>
              <a:rPr lang="en-US" sz="2800" cap="all" dirty="0">
                <a:solidFill>
                  <a:srgbClr val="FFFFFF"/>
                </a:solidFill>
              </a:rPr>
              <a:t> </a:t>
            </a:r>
          </a:p>
          <a:p>
            <a:pPr marL="0" indent="0">
              <a:buNone/>
            </a:pPr>
            <a:r>
              <a:rPr lang="en-US" sz="2800" cap="all" dirty="0">
                <a:solidFill>
                  <a:srgbClr val="FFFFFF"/>
                </a:solidFill>
              </a:rPr>
              <a:t>if we had </a:t>
            </a:r>
            <a:r>
              <a:rPr lang="en-US" sz="4000" i="1" cap="all" dirty="0">
                <a:solidFill>
                  <a:srgbClr val="FFFFFF"/>
                </a:solidFill>
                <a:latin typeface="Avenir Next Ultra Light" panose="020B0203020202020204" pitchFamily="34" charset="77"/>
                <a:cs typeface="Apple Chancery" panose="03020702040506060504" pitchFamily="66" charset="-79"/>
              </a:rPr>
              <a:t>full information </a:t>
            </a:r>
            <a:r>
              <a:rPr lang="en-US" sz="2800" cap="all" dirty="0">
                <a:solidFill>
                  <a:srgbClr val="FFFFFF"/>
                </a:solidFill>
              </a:rPr>
              <a:t>of</a:t>
            </a:r>
            <a:r>
              <a:rPr lang="en-US" sz="4000" i="1" cap="all" dirty="0">
                <a:solidFill>
                  <a:srgbClr val="FFFFFF"/>
                </a:solidFill>
                <a:latin typeface="Avenir Next Ultra Light" panose="020B0203020202020204" pitchFamily="34" charset="77"/>
                <a:cs typeface="Apple Chancery" panose="03020702040506060504" pitchFamily="66" charset="-79"/>
              </a:rPr>
              <a:t> all countries</a:t>
            </a:r>
            <a:r>
              <a:rPr lang="en-US" sz="4000" cap="all" dirty="0">
                <a:solidFill>
                  <a:srgbClr val="FFFFFF"/>
                </a:solidFill>
              </a:rPr>
              <a:t>.</a:t>
            </a:r>
            <a:endParaRPr lang="en-US" sz="2800" cap="all" dirty="0">
              <a:solidFill>
                <a:srgbClr val="FFFFFF"/>
              </a:solidFill>
            </a:endParaRPr>
          </a:p>
        </p:txBody>
      </p:sp>
      <p:sp>
        <p:nvSpPr>
          <p:cNvPr id="18" name="Rectangle 17">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3801811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4DA1F9-0709-4AA9-97F3-211691EB6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96" y="1323734"/>
            <a:ext cx="5169998" cy="2341931"/>
          </a:xfrm>
          <a:prstGeom prst="rect">
            <a:avLst/>
          </a:prstGeom>
        </p:spPr>
      </p:pic>
      <p:pic>
        <p:nvPicPr>
          <p:cNvPr id="7" name="Picture 6">
            <a:extLst>
              <a:ext uri="{FF2B5EF4-FFF2-40B4-BE49-F238E27FC236}">
                <a16:creationId xmlns:a16="http://schemas.microsoft.com/office/drawing/2014/main" id="{CDCE63A7-605F-4F98-99D4-8BC40F7DC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23734"/>
            <a:ext cx="5447548" cy="4645297"/>
          </a:xfrm>
          <a:prstGeom prst="rect">
            <a:avLst/>
          </a:prstGeom>
        </p:spPr>
      </p:pic>
    </p:spTree>
    <p:extLst>
      <p:ext uri="{BB962C8B-B14F-4D97-AF65-F5344CB8AC3E}">
        <p14:creationId xmlns:p14="http://schemas.microsoft.com/office/powerpoint/2010/main" val="3690183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74787-E0FB-B945-BC62-FDBB3139736B}"/>
              </a:ext>
            </a:extLst>
          </p:cNvPr>
          <p:cNvSpPr>
            <a:spLocks noGrp="1"/>
          </p:cNvSpPr>
          <p:nvPr>
            <p:ph type="title"/>
          </p:nvPr>
        </p:nvSpPr>
        <p:spPr>
          <a:xfrm>
            <a:off x="581192" y="702156"/>
            <a:ext cx="11196826" cy="1188720"/>
          </a:xfrm>
        </p:spPr>
        <p:txBody>
          <a:bodyPr>
            <a:normAutofit/>
          </a:bodyPr>
          <a:lstStyle/>
          <a:p>
            <a:r>
              <a:rPr lang="en-HK" dirty="0"/>
              <a:t>Proportion of population and road traffic deaths by countries income</a:t>
            </a:r>
            <a:endParaRPr lang="en-US" dirty="0"/>
          </a:p>
        </p:txBody>
      </p:sp>
      <p:sp>
        <p:nvSpPr>
          <p:cNvPr id="3" name="Content Placeholder 2">
            <a:extLst>
              <a:ext uri="{FF2B5EF4-FFF2-40B4-BE49-F238E27FC236}">
                <a16:creationId xmlns:a16="http://schemas.microsoft.com/office/drawing/2014/main" id="{EC73AEA9-9E4E-6044-8719-40A74F74B8F9}"/>
              </a:ext>
            </a:extLst>
          </p:cNvPr>
          <p:cNvSpPr>
            <a:spLocks noGrp="1"/>
          </p:cNvSpPr>
          <p:nvPr>
            <p:ph idx="1"/>
          </p:nvPr>
        </p:nvSpPr>
        <p:spPr>
          <a:xfrm>
            <a:off x="581193" y="2340864"/>
            <a:ext cx="4102568" cy="3634486"/>
          </a:xfrm>
        </p:spPr>
        <p:txBody>
          <a:bodyPr/>
          <a:lstStyle/>
          <a:p>
            <a:r>
              <a:rPr lang="en-HK" dirty="0"/>
              <a:t>Population, income level, education and laws are very effective in reducing the rate of road traffic deaths. Wealthy countries have this opportunity to invest in this area by providing enough information and education to their own people, and enforcing the law more efficiently. This is also assisted by using better technology and equipment to reach a high standard in car safety. </a:t>
            </a:r>
          </a:p>
        </p:txBody>
      </p:sp>
      <p:sp>
        <p:nvSpPr>
          <p:cNvPr id="4" name="Rectangle 3">
            <a:extLst>
              <a:ext uri="{FF2B5EF4-FFF2-40B4-BE49-F238E27FC236}">
                <a16:creationId xmlns:a16="http://schemas.microsoft.com/office/drawing/2014/main" id="{55677458-BB06-5F4D-93A5-905996A7074F}"/>
              </a:ext>
            </a:extLst>
          </p:cNvPr>
          <p:cNvSpPr/>
          <p:nvPr/>
        </p:nvSpPr>
        <p:spPr>
          <a:xfrm>
            <a:off x="581192" y="6425338"/>
            <a:ext cx="5946180" cy="369332"/>
          </a:xfrm>
          <a:prstGeom prst="rect">
            <a:avLst/>
          </a:prstGeom>
        </p:spPr>
        <p:txBody>
          <a:bodyPr wrap="none">
            <a:spAutoFit/>
          </a:bodyPr>
          <a:lstStyle/>
          <a:p>
            <a:r>
              <a:rPr lang="en-HK" dirty="0"/>
              <a:t>* Income levels are based on 2017 WORLD BANK classifiers.</a:t>
            </a:r>
          </a:p>
        </p:txBody>
      </p:sp>
      <p:pic>
        <p:nvPicPr>
          <p:cNvPr id="5" name="piechart_populationbyincome.png" descr="piechart_populationbyincome.png">
            <a:extLst>
              <a:ext uri="{FF2B5EF4-FFF2-40B4-BE49-F238E27FC236}">
                <a16:creationId xmlns:a16="http://schemas.microsoft.com/office/drawing/2014/main" id="{4879ACE3-7C81-3C40-A26F-C98D62DA8078}"/>
              </a:ext>
            </a:extLst>
          </p:cNvPr>
          <p:cNvPicPr>
            <a:picLocks noChangeAspect="1"/>
          </p:cNvPicPr>
          <p:nvPr/>
        </p:nvPicPr>
        <p:blipFill>
          <a:blip r:embed="rId2"/>
          <a:stretch>
            <a:fillRect/>
          </a:stretch>
        </p:blipFill>
        <p:spPr>
          <a:xfrm>
            <a:off x="8635470" y="2444819"/>
            <a:ext cx="3426574" cy="3426574"/>
          </a:xfrm>
          <a:prstGeom prst="rect">
            <a:avLst/>
          </a:prstGeom>
          <a:ln w="25400">
            <a:miter lim="400000"/>
          </a:ln>
          <a:effectLst>
            <a:outerShdw blurRad="190500" dist="101600" dir="5400000" rotWithShape="0">
              <a:srgbClr val="000000">
                <a:alpha val="40000"/>
              </a:srgbClr>
            </a:outerShdw>
          </a:effectLst>
        </p:spPr>
      </p:pic>
      <p:pic>
        <p:nvPicPr>
          <p:cNvPr id="6" name="piechart_deathsbyincome.png" descr="piechart_deathsbyincome.png">
            <a:extLst>
              <a:ext uri="{FF2B5EF4-FFF2-40B4-BE49-F238E27FC236}">
                <a16:creationId xmlns:a16="http://schemas.microsoft.com/office/drawing/2014/main" id="{E1EFC2EA-C6D2-324C-B990-BAE7CBA08402}"/>
              </a:ext>
            </a:extLst>
          </p:cNvPr>
          <p:cNvPicPr>
            <a:picLocks noChangeAspect="1"/>
          </p:cNvPicPr>
          <p:nvPr/>
        </p:nvPicPr>
        <p:blipFill>
          <a:blip r:embed="rId3"/>
          <a:stretch>
            <a:fillRect/>
          </a:stretch>
        </p:blipFill>
        <p:spPr>
          <a:xfrm>
            <a:off x="5007743" y="2444818"/>
            <a:ext cx="3426575" cy="3426575"/>
          </a:xfrm>
          <a:prstGeom prst="rect">
            <a:avLst/>
          </a:prstGeom>
          <a:ln w="25400">
            <a:miter lim="400000"/>
          </a:ln>
          <a:effectLst>
            <a:outerShdw blurRad="190500" dist="101600" dir="5400000" rotWithShape="0">
              <a:srgbClr val="000000">
                <a:alpha val="40000"/>
              </a:srgbClr>
            </a:outerShdw>
          </a:effectLst>
        </p:spPr>
      </p:pic>
    </p:spTree>
    <p:extLst>
      <p:ext uri="{BB962C8B-B14F-4D97-AF65-F5344CB8AC3E}">
        <p14:creationId xmlns:p14="http://schemas.microsoft.com/office/powerpoint/2010/main" val="2008902233"/>
      </p:ext>
    </p:extLst>
  </p:cSld>
  <p:clrMapOvr>
    <a:masterClrMapping/>
  </p:clrMapOvr>
</p:sld>
</file>

<file path=ppt/theme/theme1.xml><?xml version="1.0" encoding="utf-8"?>
<a:theme xmlns:a="http://schemas.openxmlformats.org/drawingml/2006/main" name="Dividen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21</TotalTime>
  <Words>1542</Words>
  <Application>Microsoft Office PowerPoint</Application>
  <PresentationFormat>Widescreen</PresentationFormat>
  <Paragraphs>123</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Avenir Next Ultra Light</vt:lpstr>
      <vt:lpstr>Calibri Light</vt:lpstr>
      <vt:lpstr>Gill Sans MT</vt:lpstr>
      <vt:lpstr>Helvetica</vt:lpstr>
      <vt:lpstr>Times</vt:lpstr>
      <vt:lpstr>Wingdings 2</vt:lpstr>
      <vt:lpstr>DividendVTI</vt:lpstr>
      <vt:lpstr>Road Safety</vt:lpstr>
      <vt:lpstr>EXECUTIVE SUMMARY </vt:lpstr>
      <vt:lpstr>PowerPoint Presentation</vt:lpstr>
      <vt:lpstr>Questions</vt:lpstr>
      <vt:lpstr>Data</vt:lpstr>
      <vt:lpstr>Data Cleanup &amp; Exploration</vt:lpstr>
      <vt:lpstr>Data Analysis</vt:lpstr>
      <vt:lpstr>PowerPoint Presentation</vt:lpstr>
      <vt:lpstr>Proportion of population and road traffic deaths by countries income</vt:lpstr>
      <vt:lpstr>Influence of child restraints laws on road traffic deaths</vt:lpstr>
      <vt:lpstr>Influence of child restraints laws on road traffic deaths</vt:lpstr>
      <vt:lpstr>Seat-belt laws </vt:lpstr>
      <vt:lpstr>Seat-belt laws </vt:lpstr>
      <vt:lpstr>Mobile phone Laws </vt:lpstr>
      <vt:lpstr>Mobile phone Laws </vt:lpstr>
      <vt:lpstr>Gender distribution in Australia From accidents since 1989</vt:lpstr>
      <vt:lpstr>PowerPoint Presentation</vt:lpstr>
      <vt:lpstr>PowerPoint Presentation</vt:lpstr>
      <vt:lpstr>Which day is safer to go on road?</vt:lpstr>
      <vt:lpstr>Does a speed limit help save life?</vt:lpstr>
      <vt:lpstr>What time is the safest to go?</vt:lpstr>
      <vt:lpstr>DEATH BY VEHICLE TYPE</vt:lpstr>
      <vt:lpstr>DEATHS IN OPEN/NO VEHICLE VS CLOSED</vt:lpstr>
      <vt:lpstr>DO HELMET LAWS HELP?</vt:lpstr>
      <vt:lpstr>PowerPoint Presentation</vt:lpstr>
      <vt:lpstr>In your opinion, what changes should be made to the traffic structure to reduce the number of deaths in this area?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Safety</dc:title>
  <dc:creator>C AY</dc:creator>
  <cp:lastModifiedBy>J B</cp:lastModifiedBy>
  <cp:revision>6</cp:revision>
  <dcterms:created xsi:type="dcterms:W3CDTF">2020-10-25T15:58:57Z</dcterms:created>
  <dcterms:modified xsi:type="dcterms:W3CDTF">2020-10-26T10:29:14Z</dcterms:modified>
</cp:coreProperties>
</file>