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2" r:id="rId19"/>
    <p:sldId id="273"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77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 name="Lorem Ipsum Dolor"/>
          <p:cNvSpPr txBox="1">
            <a:spLocks noGrp="1"/>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Title Text"/>
          <p:cNvSpPr txBox="1">
            <a:spLocks noGrp="1"/>
          </p:cNvSpPr>
          <p:nvPr>
            <p:ph type="title"/>
          </p:nvPr>
        </p:nvSpPr>
        <p:spPr>
          <a:xfrm>
            <a:off x="508000" y="4140200"/>
            <a:ext cx="7200900" cy="2413000"/>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7" name="–Johnny Appleseed"/>
          <p:cNvSpPr txBox="1">
            <a:spLocks noGrp="1"/>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sz="3000" i="1"/>
            </a:lvl1pPr>
          </a:lstStyle>
          <a:p>
            <a:r>
              <a:t>–Johnny Appleseed</a:t>
            </a:r>
          </a:p>
        </p:txBody>
      </p:sp>
      <p:sp>
        <p:nvSpPr>
          <p:cNvPr id="108"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r>
              <a:t>“Type a quote here.” </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6"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8"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9"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0" name="Lorem Ipsum Dolor"/>
          <p:cNvSpPr txBox="1">
            <a:spLocks noGrp="1"/>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31" name="Image"/>
          <p:cNvSpPr>
            <a:spLocks noGrp="1"/>
          </p:cNvSpPr>
          <p:nvPr>
            <p:ph type="pic" idx="14"/>
          </p:nvPr>
        </p:nvSpPr>
        <p:spPr>
          <a:xfrm>
            <a:off x="596900" y="633461"/>
            <a:ext cx="11811000" cy="5207001"/>
          </a:xfrm>
          <a:prstGeom prst="rect">
            <a:avLst/>
          </a:prstGeom>
          <a:ln w="9525">
            <a:round/>
          </a:ln>
        </p:spPr>
        <p:txBody>
          <a:bodyPr lIns="91439" tIns="45719" rIns="91439" bIns="45719" anchor="t">
            <a:noAutofit/>
          </a:bodyPr>
          <a:lstStyle/>
          <a:p>
            <a:endParaRPr/>
          </a:p>
        </p:txBody>
      </p:sp>
      <p:sp>
        <p:nvSpPr>
          <p:cNvPr id="32" name="Title Text"/>
          <p:cNvSpPr txBox="1">
            <a:spLocks noGrp="1"/>
          </p:cNvSpPr>
          <p:nvPr>
            <p:ph type="title"/>
          </p:nvPr>
        </p:nvSpPr>
        <p:spPr>
          <a:xfrm>
            <a:off x="508000" y="6680200"/>
            <a:ext cx="7200900" cy="2413000"/>
          </a:xfrm>
          <a:prstGeom prst="rect">
            <a:avLst/>
          </a:prstGeom>
        </p:spPr>
        <p:txBody>
          <a:bodyPr/>
          <a:lstStyle>
            <a:lvl1pPr algn="l"/>
          </a:lstStyle>
          <a:p>
            <a:r>
              <a:t>Title Text</a:t>
            </a:r>
          </a:p>
        </p:txBody>
      </p:sp>
      <p:sp>
        <p:nvSpPr>
          <p:cNvPr id="33" name="Body Level One…"/>
          <p:cNvSpPr txBox="1">
            <a:spLocks noGrp="1"/>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1" name="Title Text"/>
          <p:cNvSpPr txBox="1">
            <a:spLocks noGrp="1"/>
          </p:cNvSpPr>
          <p:nvPr>
            <p:ph type="title"/>
          </p:nvPr>
        </p:nvSpPr>
        <p:spPr>
          <a:xfrm>
            <a:off x="508000" y="3670300"/>
            <a:ext cx="11988800" cy="2413000"/>
          </a:xfrm>
          <a:prstGeom prst="rect">
            <a:avLst/>
          </a:prstGeom>
        </p:spPr>
        <p:txBody>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1" name="Lorem Ipsum Dolor"/>
          <p:cNvSpPr txBox="1">
            <a:spLocks noGrp="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sz="2400" i="1"/>
            </a:lvl1pPr>
          </a:lstStyle>
          <a:p>
            <a:r>
              <a:t>Lorem Ipsum Dolor</a:t>
            </a:r>
          </a:p>
        </p:txBody>
      </p:sp>
      <p:sp>
        <p:nvSpPr>
          <p:cNvPr id="52" name="Image"/>
          <p:cNvSpPr>
            <a:spLocks noGrp="1"/>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endParaRPr/>
          </a:p>
        </p:txBody>
      </p:sp>
      <p:sp>
        <p:nvSpPr>
          <p:cNvPr id="53" name="Title Text"/>
          <p:cNvSpPr txBox="1">
            <a:spLocks noGrp="1"/>
          </p:cNvSpPr>
          <p:nvPr>
            <p:ph type="title"/>
          </p:nvPr>
        </p:nvSpPr>
        <p:spPr>
          <a:xfrm>
            <a:off x="508000" y="2806700"/>
            <a:ext cx="5676900" cy="2032000"/>
          </a:xfrm>
          <a:prstGeom prst="rect">
            <a:avLst/>
          </a:prstGeom>
        </p:spPr>
        <p:txBody>
          <a:bodyPr/>
          <a:lstStyle>
            <a:lvl1pPr algn="l">
              <a:defRPr sz="5600"/>
            </a:lvl1pPr>
          </a:lstStyle>
          <a:p>
            <a:r>
              <a:t>Title Text</a:t>
            </a:r>
          </a:p>
        </p:txBody>
      </p:sp>
      <p:sp>
        <p:nvSpPr>
          <p:cNvPr id="54" name="Body Level One…"/>
          <p:cNvSpPr txBox="1">
            <a:spLocks noGrp="1"/>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79" name="Image"/>
          <p:cNvSpPr>
            <a:spLocks noGrp="1"/>
          </p:cNvSpPr>
          <p:nvPr>
            <p:ph type="pic" sz="half" idx="13"/>
          </p:nvPr>
        </p:nvSpPr>
        <p:spPr>
          <a:xfrm>
            <a:off x="6819900" y="2654300"/>
            <a:ext cx="5588000" cy="6350000"/>
          </a:xfrm>
          <a:prstGeom prst="rect">
            <a:avLst/>
          </a:prstGeom>
          <a:ln w="9525">
            <a:round/>
          </a:ln>
        </p:spPr>
        <p:txBody>
          <a:bodyPr lIns="91439" tIns="45719" rIns="91439" bIns="45719" anchor="t">
            <a:noAutofit/>
          </a:bodyPr>
          <a:lstStyle/>
          <a:p>
            <a:endParaRPr/>
          </a:p>
        </p:txBody>
      </p:sp>
      <p:sp>
        <p:nvSpPr>
          <p:cNvPr id="80" name="Title Text"/>
          <p:cNvSpPr txBox="1">
            <a:spLocks noGrp="1"/>
          </p:cNvSpPr>
          <p:nvPr>
            <p:ph type="title"/>
          </p:nvPr>
        </p:nvSpPr>
        <p:spPr>
          <a:prstGeom prst="rect">
            <a:avLst/>
          </a:prstGeom>
        </p:spPr>
        <p:txBody>
          <a:bodyPr/>
          <a:lstStyle/>
          <a:p>
            <a:r>
              <a:t>Title Text</a:t>
            </a:r>
          </a:p>
        </p:txBody>
      </p:sp>
      <p:sp>
        <p:nvSpPr>
          <p:cNvPr id="81" name="Body Level One…"/>
          <p:cNvSpPr txBox="1">
            <a:spLocks noGrp="1"/>
          </p:cNvSpPr>
          <p:nvPr>
            <p:ph type="body" sz="half" idx="1"/>
          </p:nvPr>
        </p:nvSpPr>
        <p:spPr>
          <a:xfrm>
            <a:off x="508000" y="2730500"/>
            <a:ext cx="5816600" cy="6350000"/>
          </a:xfrm>
          <a:prstGeom prst="rect">
            <a:avLst/>
          </a:prstGeom>
        </p:spPr>
        <p:txBody>
          <a:bodyPr/>
          <a:lstStyle>
            <a:lvl1pPr marL="393700" indent="-393700">
              <a:spcBef>
                <a:spcPts val="1800"/>
              </a:spcBef>
              <a:buSzPct val="65000"/>
              <a:defRPr sz="3000"/>
            </a:lvl1pPr>
            <a:lvl2pPr marL="787400" indent="-393700">
              <a:spcBef>
                <a:spcPts val="1800"/>
              </a:spcBef>
              <a:buSzPct val="65000"/>
              <a:defRPr sz="3000"/>
            </a:lvl2pPr>
            <a:lvl3pPr marL="1181100" indent="-393700">
              <a:spcBef>
                <a:spcPts val="1800"/>
              </a:spcBef>
              <a:buSzPct val="65000"/>
              <a:defRPr sz="3000"/>
            </a:lvl3pPr>
            <a:lvl4pPr marL="1574800" indent="-393700">
              <a:spcBef>
                <a:spcPts val="1800"/>
              </a:spcBef>
              <a:buSzPct val="65000"/>
              <a:defRPr sz="3000"/>
            </a:lvl4pPr>
            <a:lvl5pPr marL="1968500" indent="-393700">
              <a:spcBef>
                <a:spcPts val="1800"/>
              </a:spcBef>
              <a:buSzPct val="65000"/>
              <a:defRPr sz="3000"/>
            </a:lvl5pPr>
          </a:lstStyle>
          <a:p>
            <a:r>
              <a:t>Body Level One</a:t>
            </a:r>
          </a:p>
          <a:p>
            <a:pPr lvl="1"/>
            <a:r>
              <a:t>Body Level Two</a:t>
            </a:r>
          </a:p>
          <a:p>
            <a:pPr lvl="2"/>
            <a:r>
              <a:t>Body Level Three</a:t>
            </a:r>
          </a:p>
          <a:p>
            <a:pPr lvl="3"/>
            <a:r>
              <a:t>Body Level Four</a:t>
            </a:r>
          </a:p>
          <a:p>
            <a:pPr lvl="4"/>
            <a:r>
              <a:t>Body Level Five</a:t>
            </a:r>
          </a:p>
        </p:txBody>
      </p:sp>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9" name="Body Level One…"/>
          <p:cNvSpPr txBox="1">
            <a:spLocks noGrp="1"/>
          </p:cNvSpPr>
          <p:nvPr>
            <p:ph type="body" idx="1"/>
          </p:nvPr>
        </p:nvSpPr>
        <p:spPr>
          <a:xfrm>
            <a:off x="508000" y="1270000"/>
            <a:ext cx="11988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7" name="Image"/>
          <p:cNvSpPr>
            <a:spLocks noGrp="1"/>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endParaRPr/>
          </a:p>
        </p:txBody>
      </p:sp>
      <p:sp>
        <p:nvSpPr>
          <p:cNvPr id="98" name="Image"/>
          <p:cNvSpPr>
            <a:spLocks noGrp="1"/>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endParaRPr/>
          </a:p>
        </p:txBody>
      </p:sp>
      <p:sp>
        <p:nvSpPr>
          <p:cNvPr id="99" name="Image"/>
          <p:cNvSpPr>
            <a:spLocks noGrp="1"/>
          </p:cNvSpPr>
          <p:nvPr>
            <p:ph type="pic" sz="half" idx="15"/>
          </p:nvPr>
        </p:nvSpPr>
        <p:spPr>
          <a:xfrm>
            <a:off x="557119" y="609599"/>
            <a:ext cx="5588001" cy="8394701"/>
          </a:xfrm>
          <a:prstGeom prst="rect">
            <a:avLst/>
          </a:prstGeom>
          <a:ln w="9525">
            <a:round/>
          </a:ln>
        </p:spPr>
        <p:txBody>
          <a:bodyPr lIns="91439" tIns="45719" rIns="91439" bIns="45719" anchor="t">
            <a:noAutofit/>
          </a:bodyPr>
          <a:lstStyle/>
          <a:p>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Title Text"/>
          <p:cNvSpPr txBox="1">
            <a:spLocks noGrp="1"/>
          </p:cNvSpPr>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5" name="Body Level One…"/>
          <p:cNvSpPr txBox="1">
            <a:spLocks noGrp="1"/>
          </p:cNvSpPr>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commons.wikimedia.org/wiki/File:World_Health_Organization_Logo.svg" TargetMode="External"/><Relationship Id="rId2" Type="http://schemas.openxmlformats.org/officeDocument/2006/relationships/hyperlink" Target="https://www.optalert.com/the-evolution-of-road-safety/" TargetMode="External"/><Relationship Id="rId1" Type="http://schemas.openxmlformats.org/officeDocument/2006/relationships/slideLayout" Target="../slideLayouts/slideLayout6.xml"/><Relationship Id="rId5" Type="http://schemas.openxmlformats.org/officeDocument/2006/relationships/hyperlink" Target="https://www.who.int/violence_injury_prevention/road_safety_status/2018/en/" TargetMode="External"/><Relationship Id="rId4" Type="http://schemas.openxmlformats.org/officeDocument/2006/relationships/hyperlink" Target="https://knowinjury.org.au/2016/12/funding-for-road-trauma-data-another-step-towards-safer-australian-road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stats.oecd.org/" TargetMode="External"/><Relationship Id="rId2" Type="http://schemas.openxmlformats.org/officeDocument/2006/relationships/hyperlink" Target="https://www.who.int/data/gho" TargetMode="Externa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hyperlink" Target="https://apps.who.int/gho/data/node.main.A989?lang=e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oad Safety"/>
          <p:cNvSpPr txBox="1">
            <a:spLocks noGrp="1"/>
          </p:cNvSpPr>
          <p:nvPr>
            <p:ph type="ctrTitle"/>
          </p:nvPr>
        </p:nvSpPr>
        <p:spPr>
          <a:xfrm>
            <a:off x="514350" y="2108200"/>
            <a:ext cx="7200900" cy="2413000"/>
          </a:xfrm>
          <a:prstGeom prst="rect">
            <a:avLst/>
          </a:prstGeom>
        </p:spPr>
        <p:txBody>
          <a:bodyPr/>
          <a:lstStyle>
            <a:lvl1pPr>
              <a:defRPr sz="7500" b="1">
                <a:solidFill>
                  <a:schemeClr val="accent5">
                    <a:hueOff val="-411174"/>
                    <a:satOff val="4030"/>
                    <a:lumOff val="-29867"/>
                  </a:schemeClr>
                </a:solidFill>
                <a:latin typeface="Times"/>
                <a:ea typeface="Times"/>
                <a:cs typeface="Times"/>
                <a:sym typeface="Times"/>
              </a:defRPr>
            </a:lvl1pPr>
          </a:lstStyle>
          <a:p>
            <a:r>
              <a:t>Road Safety</a:t>
            </a:r>
          </a:p>
        </p:txBody>
      </p:sp>
      <p:sp>
        <p:nvSpPr>
          <p:cNvPr id="134" name="By:…"/>
          <p:cNvSpPr txBox="1">
            <a:spLocks noGrp="1"/>
          </p:cNvSpPr>
          <p:nvPr>
            <p:ph type="subTitle" sz="quarter" idx="1"/>
          </p:nvPr>
        </p:nvSpPr>
        <p:spPr>
          <a:xfrm>
            <a:off x="8280400" y="4141134"/>
            <a:ext cx="4241800" cy="2413001"/>
          </a:xfrm>
          <a:prstGeom prst="rect">
            <a:avLst/>
          </a:prstGeom>
        </p:spPr>
        <p:txBody>
          <a:bodyPr/>
          <a:lstStyle/>
          <a:p>
            <a:pPr>
              <a:defRPr>
                <a:solidFill>
                  <a:schemeClr val="accent6">
                    <a:hueOff val="36663"/>
                    <a:satOff val="1899"/>
                    <a:lumOff val="-23748"/>
                  </a:schemeClr>
                </a:solidFill>
                <a:latin typeface="Times"/>
                <a:ea typeface="Times"/>
                <a:cs typeface="Times"/>
                <a:sym typeface="Times"/>
              </a:defRPr>
            </a:pPr>
            <a:r>
              <a:rPr b="1"/>
              <a:t>By</a:t>
            </a:r>
            <a:r>
              <a:t>:</a:t>
            </a:r>
          </a:p>
          <a:p>
            <a:pPr marL="313266" indent="-313266">
              <a:buSzPct val="75000"/>
              <a:buChar char="•"/>
              <a:defRPr sz="1800">
                <a:solidFill>
                  <a:schemeClr val="accent6">
                    <a:hueOff val="36663"/>
                    <a:satOff val="1899"/>
                    <a:lumOff val="-23748"/>
                  </a:schemeClr>
                </a:solidFill>
                <a:latin typeface="Times"/>
                <a:ea typeface="Times"/>
                <a:cs typeface="Times"/>
                <a:sym typeface="Times"/>
              </a:defRPr>
            </a:pPr>
            <a:r>
              <a:t>Parastoo Razavi</a:t>
            </a:r>
          </a:p>
          <a:p>
            <a:pPr marL="313266" indent="-313266">
              <a:buSzPct val="75000"/>
              <a:buChar char="•"/>
              <a:defRPr sz="1800">
                <a:solidFill>
                  <a:schemeClr val="accent6">
                    <a:hueOff val="36663"/>
                    <a:satOff val="1899"/>
                    <a:lumOff val="-23748"/>
                  </a:schemeClr>
                </a:solidFill>
                <a:latin typeface="Times"/>
                <a:ea typeface="Times"/>
                <a:cs typeface="Times"/>
                <a:sym typeface="Times"/>
              </a:defRPr>
            </a:pPr>
            <a:r>
              <a:t>Cyrus Au Being</a:t>
            </a:r>
          </a:p>
          <a:p>
            <a:pPr marL="313266" indent="-313266">
              <a:buSzPct val="75000"/>
              <a:buChar char="•"/>
              <a:defRPr sz="1800">
                <a:solidFill>
                  <a:schemeClr val="accent6">
                    <a:hueOff val="36663"/>
                    <a:satOff val="1899"/>
                    <a:lumOff val="-23748"/>
                  </a:schemeClr>
                </a:solidFill>
                <a:latin typeface="Times"/>
                <a:ea typeface="Times"/>
                <a:cs typeface="Times"/>
                <a:sym typeface="Times"/>
              </a:defRPr>
            </a:pPr>
            <a:r>
              <a:t>John Bingley</a:t>
            </a:r>
          </a:p>
          <a:p>
            <a:pPr marL="313266" indent="-313266">
              <a:buSzPct val="75000"/>
              <a:buChar char="•"/>
              <a:defRPr sz="1800">
                <a:solidFill>
                  <a:schemeClr val="accent6">
                    <a:hueOff val="36663"/>
                    <a:satOff val="1899"/>
                    <a:lumOff val="-23748"/>
                  </a:schemeClr>
                </a:solidFill>
                <a:latin typeface="Times"/>
                <a:ea typeface="Times"/>
                <a:cs typeface="Times"/>
                <a:sym typeface="Times"/>
              </a:defRPr>
            </a:pPr>
            <a:r>
              <a:t>Seranica Williamson</a:t>
            </a:r>
          </a:p>
        </p:txBody>
      </p:sp>
      <p:pic>
        <p:nvPicPr>
          <p:cNvPr id="135" name="history-of-road-safety.jpg" descr="history-of-road-safety.jpg"/>
          <p:cNvPicPr>
            <a:picLocks noChangeAspect="1"/>
          </p:cNvPicPr>
          <p:nvPr/>
        </p:nvPicPr>
        <p:blipFill>
          <a:blip r:embed="rId2"/>
          <a:stretch>
            <a:fillRect/>
          </a:stretch>
        </p:blipFill>
        <p:spPr>
          <a:xfrm>
            <a:off x="259" y="6290720"/>
            <a:ext cx="13004282" cy="4343431"/>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hild restraints are highly effective in reducing injury and death to chid occupants.…"/>
          <p:cNvSpPr txBox="1">
            <a:spLocks noGrp="1"/>
          </p:cNvSpPr>
          <p:nvPr>
            <p:ph type="body" sz="half" idx="1"/>
          </p:nvPr>
        </p:nvSpPr>
        <p:spPr>
          <a:xfrm>
            <a:off x="7789333" y="2336800"/>
            <a:ext cx="4902068" cy="7416205"/>
          </a:xfrm>
          <a:prstGeom prst="rect">
            <a:avLst/>
          </a:prstGeom>
        </p:spPr>
        <p:txBody>
          <a:bodyPr/>
          <a:lstStyle/>
          <a:p>
            <a:pPr marL="0" indent="0" defTabSz="448055">
              <a:lnSpc>
                <a:spcPct val="150000"/>
              </a:lnSpc>
              <a:spcBef>
                <a:spcPts val="1100"/>
              </a:spcBef>
              <a:buClrTx/>
              <a:buSzTx/>
              <a:buFontTx/>
              <a:buNone/>
              <a:defRPr sz="1764" b="1">
                <a:solidFill>
                  <a:srgbClr val="262626"/>
                </a:solidFill>
                <a:latin typeface="Helvetica"/>
                <a:ea typeface="Helvetica"/>
                <a:cs typeface="Helvetica"/>
                <a:sym typeface="Helvetica"/>
              </a:defRPr>
            </a:pPr>
            <a:r>
              <a:t>Child restraints are highly effective in reducing injury and death to chid occupants. </a:t>
            </a:r>
          </a:p>
          <a:p>
            <a:pPr marL="0" indent="0" defTabSz="572516">
              <a:lnSpc>
                <a:spcPct val="150000"/>
              </a:lnSpc>
              <a:spcBef>
                <a:spcPts val="0"/>
              </a:spcBef>
              <a:buClrTx/>
              <a:buSzTx/>
              <a:buFontTx/>
              <a:buNone/>
              <a:defRPr sz="1764" b="1">
                <a:latin typeface="Helvetica"/>
                <a:ea typeface="Helvetica"/>
                <a:cs typeface="Helvetica"/>
                <a:sym typeface="Helvetica"/>
              </a:defRPr>
            </a:pPr>
            <a:r>
              <a:t>In this scatter plot, x axis is rate of road traffic per 100,000 people, y axis is child restraints and the size of each circles representative population.</a:t>
            </a:r>
          </a:p>
          <a:p>
            <a:pPr marL="0" indent="0" defTabSz="572516">
              <a:lnSpc>
                <a:spcPct val="150000"/>
              </a:lnSpc>
              <a:spcBef>
                <a:spcPts val="0"/>
              </a:spcBef>
              <a:buClrTx/>
              <a:buSzTx/>
              <a:buFontTx/>
              <a:buNone/>
              <a:defRPr sz="1764" b="1">
                <a:latin typeface="Helvetica"/>
                <a:ea typeface="Helvetica"/>
                <a:cs typeface="Helvetica"/>
                <a:sym typeface="Helvetica"/>
              </a:defRPr>
            </a:pPr>
            <a:r>
              <a:t> What is clear on this chart, there is a negative relationship between using child restraints laws and the number of road traffic deaths. In other words, as the usage of child restraints laws goes up, the number of deaths on the road will decrease. </a:t>
            </a:r>
          </a:p>
          <a:p>
            <a:pPr marL="0" indent="0" defTabSz="572516">
              <a:lnSpc>
                <a:spcPct val="150000"/>
              </a:lnSpc>
              <a:spcBef>
                <a:spcPts val="0"/>
              </a:spcBef>
              <a:buClrTx/>
              <a:buSzTx/>
              <a:buFontTx/>
              <a:buNone/>
              <a:defRPr sz="1764" b="1">
                <a:latin typeface="Helvetica"/>
                <a:ea typeface="Helvetica"/>
                <a:cs typeface="Helvetica"/>
                <a:sym typeface="Helvetica"/>
              </a:defRPr>
            </a:pPr>
            <a:r>
              <a:t>By calculating the r-squared which is </a:t>
            </a:r>
            <a:r>
              <a:rPr sz="2352"/>
              <a:t>0.34</a:t>
            </a:r>
            <a:r>
              <a:t>, we can see there is a weak correlation between these items. </a:t>
            </a:r>
          </a:p>
          <a:p>
            <a:pPr marL="0" indent="0" defTabSz="448055">
              <a:spcBef>
                <a:spcPts val="0"/>
              </a:spcBef>
              <a:buClrTx/>
              <a:buSzTx/>
              <a:buFontTx/>
              <a:buNone/>
              <a:defRPr sz="1764" b="1">
                <a:solidFill>
                  <a:srgbClr val="000000"/>
                </a:solidFill>
                <a:latin typeface="Helvetica"/>
                <a:ea typeface="Helvetica"/>
                <a:cs typeface="Helvetica"/>
                <a:sym typeface="Helvetica"/>
              </a:defRPr>
            </a:pPr>
            <a:endParaRPr/>
          </a:p>
        </p:txBody>
      </p:sp>
      <p:sp>
        <p:nvSpPr>
          <p:cNvPr id="171" name="Influence of child restraints laws on road traffic deaths"/>
          <p:cNvSpPr txBox="1"/>
          <p:nvPr/>
        </p:nvSpPr>
        <p:spPr>
          <a:xfrm>
            <a:off x="508000" y="787400"/>
            <a:ext cx="11988800" cy="1219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lgn="l" defTabSz="406908">
              <a:defRPr sz="4272">
                <a:solidFill>
                  <a:schemeClr val="accent5">
                    <a:hueOff val="-411174"/>
                    <a:satOff val="4030"/>
                    <a:lumOff val="-29867"/>
                  </a:schemeClr>
                </a:solidFill>
                <a:latin typeface="Times"/>
                <a:ea typeface="Times"/>
                <a:cs typeface="Times"/>
                <a:sym typeface="Times"/>
              </a:defRPr>
            </a:lvl1pPr>
          </a:lstStyle>
          <a:p>
            <a:r>
              <a:rPr dirty="0"/>
              <a:t>Influence of child restraints laws on road traffic deaths</a:t>
            </a:r>
          </a:p>
        </p:txBody>
      </p:sp>
      <p:pic>
        <p:nvPicPr>
          <p:cNvPr id="172" name="child_restraints_laws.png" descr="child_restraints_laws.png"/>
          <p:cNvPicPr>
            <a:picLocks noChangeAspect="1"/>
          </p:cNvPicPr>
          <p:nvPr/>
        </p:nvPicPr>
        <p:blipFill>
          <a:blip r:embed="rId2"/>
          <a:stretch>
            <a:fillRect/>
          </a:stretch>
        </p:blipFill>
        <p:spPr>
          <a:xfrm>
            <a:off x="489611" y="2336800"/>
            <a:ext cx="7051477" cy="7051477"/>
          </a:xfrm>
          <a:prstGeom prst="rect">
            <a:avLst/>
          </a:prstGeom>
          <a:ln w="25400">
            <a:miter lim="400000"/>
          </a:ln>
          <a:effectLst>
            <a:outerShdw blurRad="190500" dist="101600" dir="5400000" rotWithShape="0">
              <a:srgbClr val="000000">
                <a:alpha val="40000"/>
              </a:srgbClr>
            </a:outerShdw>
          </a:effec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eat-belt laws"/>
          <p:cNvSpPr txBox="1"/>
          <p:nvPr/>
        </p:nvSpPr>
        <p:spPr>
          <a:xfrm>
            <a:off x="508000" y="787400"/>
            <a:ext cx="11988800" cy="1219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lgn="l" defTabSz="457200">
              <a:defRPr sz="4800">
                <a:solidFill>
                  <a:schemeClr val="accent5">
                    <a:hueOff val="-411174"/>
                    <a:satOff val="4030"/>
                    <a:lumOff val="-29867"/>
                  </a:schemeClr>
                </a:solidFill>
                <a:latin typeface="Times"/>
                <a:ea typeface="Times"/>
                <a:cs typeface="Times"/>
                <a:sym typeface="Times"/>
              </a:defRPr>
            </a:lvl1pPr>
          </a:lstStyle>
          <a:p>
            <a:r>
              <a:t>Seat-belt laws </a:t>
            </a:r>
          </a:p>
        </p:txBody>
      </p:sp>
      <p:pic>
        <p:nvPicPr>
          <p:cNvPr id="175" name="seatbelt_income.png" descr="seatbelt_income.png"/>
          <p:cNvPicPr>
            <a:picLocks noChangeAspect="1"/>
          </p:cNvPicPr>
          <p:nvPr/>
        </p:nvPicPr>
        <p:blipFill>
          <a:blip r:embed="rId2"/>
          <a:stretch>
            <a:fillRect/>
          </a:stretch>
        </p:blipFill>
        <p:spPr>
          <a:xfrm>
            <a:off x="4463826" y="3946712"/>
            <a:ext cx="8326316" cy="5550879"/>
          </a:xfrm>
          <a:prstGeom prst="rect">
            <a:avLst/>
          </a:prstGeom>
          <a:ln w="25400">
            <a:miter lim="400000"/>
          </a:ln>
          <a:effectLst>
            <a:outerShdw blurRad="190500" dist="101600" dir="5400000" rotWithShape="0">
              <a:srgbClr val="000000">
                <a:alpha val="40000"/>
              </a:srgbClr>
            </a:outerShdw>
          </a:effectLst>
        </p:spPr>
      </p:pic>
      <p:sp>
        <p:nvSpPr>
          <p:cNvPr id="176" name="Seat belts dramatically reduce risk of death and serious injury. Seat belt use is on the rise. Laws, education, and technology have increased seat belt use all around the world.…"/>
          <p:cNvSpPr txBox="1">
            <a:spLocks noGrp="1"/>
          </p:cNvSpPr>
          <p:nvPr>
            <p:ph type="body" sz="half" idx="1"/>
          </p:nvPr>
        </p:nvSpPr>
        <p:spPr>
          <a:xfrm>
            <a:off x="503754" y="2336800"/>
            <a:ext cx="11997292" cy="2447462"/>
          </a:xfrm>
          <a:prstGeom prst="rect">
            <a:avLst/>
          </a:prstGeom>
        </p:spPr>
        <p:txBody>
          <a:bodyPr/>
          <a:lstStyle/>
          <a:p>
            <a:pPr marL="0" indent="0" defTabSz="566674">
              <a:lnSpc>
                <a:spcPct val="150000"/>
              </a:lnSpc>
              <a:spcBef>
                <a:spcPts val="0"/>
              </a:spcBef>
              <a:buClrTx/>
              <a:buSzTx/>
              <a:buFontTx/>
              <a:buNone/>
              <a:defRPr sz="1746" b="1">
                <a:latin typeface="Helvetica"/>
                <a:ea typeface="Helvetica"/>
                <a:cs typeface="Helvetica"/>
                <a:sym typeface="Helvetica"/>
              </a:defRPr>
            </a:pPr>
            <a:r>
              <a:t>Seat belts dramatically reduce risk of death and serious injury. Seat belt use is on the rise. Laws, education, and technology have increased seat belt use all around the world. </a:t>
            </a:r>
          </a:p>
          <a:p>
            <a:pPr marL="0" indent="0" defTabSz="566674">
              <a:lnSpc>
                <a:spcPct val="150000"/>
              </a:lnSpc>
              <a:spcBef>
                <a:spcPts val="0"/>
              </a:spcBef>
              <a:buClrTx/>
              <a:buSzTx/>
              <a:buFontTx/>
              <a:buNone/>
              <a:defRPr sz="1746" b="1">
                <a:latin typeface="Helvetica"/>
                <a:ea typeface="Helvetica"/>
                <a:cs typeface="Helvetica"/>
                <a:sym typeface="Helvetica"/>
              </a:defRPr>
            </a:pPr>
            <a:r>
              <a:t>161 countries of 175 countries used seat-belt laws which is 92% in all around the world. </a:t>
            </a:r>
          </a:p>
          <a:p>
            <a:pPr marL="0" indent="0" defTabSz="566674">
              <a:lnSpc>
                <a:spcPct val="150000"/>
              </a:lnSpc>
              <a:spcBef>
                <a:spcPts val="0"/>
              </a:spcBef>
              <a:buClrTx/>
              <a:buSzTx/>
              <a:buFontTx/>
              <a:buNone/>
              <a:defRPr sz="1746" b="1">
                <a:latin typeface="Helvetica"/>
                <a:ea typeface="Helvetica"/>
                <a:cs typeface="Helvetica"/>
                <a:sym typeface="Helvetica"/>
              </a:defRPr>
            </a:pPr>
            <a:endParaRPr/>
          </a:p>
          <a:p>
            <a:pPr marL="0" indent="0" defTabSz="566674">
              <a:lnSpc>
                <a:spcPct val="150000"/>
              </a:lnSpc>
              <a:spcBef>
                <a:spcPts val="0"/>
              </a:spcBef>
              <a:buClrTx/>
              <a:buSzTx/>
              <a:buFontTx/>
              <a:buNone/>
              <a:defRPr sz="1746" b="1">
                <a:latin typeface="Helvetica"/>
                <a:ea typeface="Helvetica"/>
                <a:cs typeface="Helvetica"/>
                <a:sym typeface="Helvetica"/>
              </a:defRPr>
            </a:pPr>
            <a:r>
              <a:t> </a:t>
            </a:r>
          </a:p>
        </p:txBody>
      </p:sp>
      <p:sp>
        <p:nvSpPr>
          <p:cNvPr id="177" name="As we see in the bar chart, 96% of countries with high income level are using this law. This percentage for middle income countries is 95% and 75% of low income countries are protecting people in this area.…"/>
          <p:cNvSpPr txBox="1"/>
          <p:nvPr/>
        </p:nvSpPr>
        <p:spPr>
          <a:xfrm>
            <a:off x="537620" y="3238881"/>
            <a:ext cx="3722383" cy="551950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lgn="l">
              <a:lnSpc>
                <a:spcPct val="150000"/>
              </a:lnSpc>
              <a:defRPr sz="1800" b="1">
                <a:latin typeface="Helvetica"/>
                <a:ea typeface="Helvetica"/>
                <a:cs typeface="Helvetica"/>
                <a:sym typeface="Helvetica"/>
              </a:defRPr>
            </a:pPr>
            <a:r>
              <a:t>As we see in the bar chart, 96% of countries with high income level are using this law. This percentage for middle income countries is 95% and 75% of low income countries are protecting people in this area. </a:t>
            </a:r>
          </a:p>
          <a:p>
            <a:pPr algn="l">
              <a:lnSpc>
                <a:spcPct val="150000"/>
              </a:lnSpc>
              <a:defRPr sz="1800" b="1">
                <a:latin typeface="Helvetica"/>
                <a:ea typeface="Helvetica"/>
                <a:cs typeface="Helvetica"/>
                <a:sym typeface="Helvetica"/>
              </a:defRPr>
            </a:pPr>
            <a:r>
              <a:t>This statistic shows that almost everyone is aware of the need to use seat-belt.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105 countries of 175 countries currently have laws on seat-belt use.…"/>
          <p:cNvSpPr txBox="1">
            <a:spLocks noGrp="1"/>
          </p:cNvSpPr>
          <p:nvPr>
            <p:ph type="body" sz="quarter" idx="1"/>
          </p:nvPr>
        </p:nvSpPr>
        <p:spPr>
          <a:xfrm>
            <a:off x="508000" y="2422260"/>
            <a:ext cx="11891460" cy="1219201"/>
          </a:xfrm>
          <a:prstGeom prst="rect">
            <a:avLst/>
          </a:prstGeom>
        </p:spPr>
        <p:txBody>
          <a:bodyPr>
            <a:normAutofit lnSpcReduction="10000"/>
          </a:bodyPr>
          <a:lstStyle/>
          <a:p>
            <a:pPr marL="0" indent="0" defTabSz="566674">
              <a:lnSpc>
                <a:spcPct val="110000"/>
              </a:lnSpc>
              <a:spcBef>
                <a:spcPts val="0"/>
              </a:spcBef>
              <a:buClrTx/>
              <a:buSzTx/>
              <a:buFontTx/>
              <a:buNone/>
              <a:defRPr sz="1746" b="1">
                <a:latin typeface="Helvetica"/>
                <a:ea typeface="Helvetica"/>
                <a:cs typeface="Helvetica"/>
                <a:sym typeface="Helvetica"/>
              </a:defRPr>
            </a:pPr>
            <a:r>
              <a:t>105 countries of 175 countries currently have laws on seat-belt use.</a:t>
            </a:r>
          </a:p>
          <a:p>
            <a:pPr marL="0" indent="0" defTabSz="566674">
              <a:lnSpc>
                <a:spcPct val="110000"/>
              </a:lnSpc>
              <a:spcBef>
                <a:spcPts val="0"/>
              </a:spcBef>
              <a:buClrTx/>
              <a:buSzTx/>
              <a:buFontTx/>
              <a:buNone/>
              <a:defRPr sz="1746" b="1">
                <a:latin typeface="Helvetica"/>
                <a:ea typeface="Helvetica"/>
                <a:cs typeface="Helvetica"/>
                <a:sym typeface="Helvetica"/>
              </a:defRPr>
            </a:pPr>
            <a:r>
              <a:t>This chart presents the rates of wearing seat-belt for drivers, front seat occupants, rear seats occupants, all occupants and rate on deaths on traffic road.</a:t>
            </a:r>
          </a:p>
          <a:p>
            <a:pPr marL="0" indent="0" defTabSz="566674">
              <a:lnSpc>
                <a:spcPct val="110000"/>
              </a:lnSpc>
              <a:spcBef>
                <a:spcPts val="0"/>
              </a:spcBef>
              <a:buClrTx/>
              <a:buSzTx/>
              <a:buFontTx/>
              <a:buNone/>
              <a:defRPr sz="1746" b="1">
                <a:latin typeface="Helvetica"/>
                <a:ea typeface="Helvetica"/>
                <a:cs typeface="Helvetica"/>
                <a:sym typeface="Helvetica"/>
              </a:defRPr>
            </a:pPr>
            <a:r>
              <a:t>We could better investigate this if we had the similar data for before enforcement of  this law in each county.</a:t>
            </a:r>
          </a:p>
        </p:txBody>
      </p:sp>
      <p:sp>
        <p:nvSpPr>
          <p:cNvPr id="180" name="Seat-belt laws"/>
          <p:cNvSpPr txBox="1"/>
          <p:nvPr/>
        </p:nvSpPr>
        <p:spPr>
          <a:xfrm>
            <a:off x="508000" y="787400"/>
            <a:ext cx="11988800" cy="1219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lgn="l" defTabSz="457200">
              <a:defRPr sz="4800">
                <a:solidFill>
                  <a:schemeClr val="accent5">
                    <a:hueOff val="-411174"/>
                    <a:satOff val="4030"/>
                    <a:lumOff val="-29867"/>
                  </a:schemeClr>
                </a:solidFill>
                <a:latin typeface="Times"/>
                <a:ea typeface="Times"/>
                <a:cs typeface="Times"/>
                <a:sym typeface="Times"/>
              </a:defRPr>
            </a:lvl1pPr>
          </a:lstStyle>
          <a:p>
            <a:r>
              <a:t>Seat-belt laws </a:t>
            </a:r>
          </a:p>
        </p:txBody>
      </p:sp>
      <p:pic>
        <p:nvPicPr>
          <p:cNvPr id="181" name="wearing_seat_belt.png" descr="wearing_seat_belt.png"/>
          <p:cNvPicPr>
            <a:picLocks noChangeAspect="1"/>
          </p:cNvPicPr>
          <p:nvPr/>
        </p:nvPicPr>
        <p:blipFill>
          <a:blip r:embed="rId2"/>
          <a:stretch>
            <a:fillRect/>
          </a:stretch>
        </p:blipFill>
        <p:spPr>
          <a:xfrm>
            <a:off x="556670" y="3823527"/>
            <a:ext cx="11405553" cy="5702777"/>
          </a:xfrm>
          <a:prstGeom prst="rect">
            <a:avLst/>
          </a:prstGeom>
          <a:ln w="25400">
            <a:miter lim="400000"/>
          </a:ln>
          <a:effectLst>
            <a:outerShdw blurRad="190500" dist="101600" dir="5400000" rotWithShape="0">
              <a:srgbClr val="000000">
                <a:alpha val="40000"/>
              </a:srgbClr>
            </a:outerShdw>
          </a:effectLst>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Mobile phone Laws"/>
          <p:cNvSpPr txBox="1"/>
          <p:nvPr/>
        </p:nvSpPr>
        <p:spPr>
          <a:xfrm>
            <a:off x="508000" y="787400"/>
            <a:ext cx="11988800" cy="1219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lgn="l" defTabSz="457200">
              <a:defRPr sz="4800">
                <a:solidFill>
                  <a:schemeClr val="accent5">
                    <a:hueOff val="-411174"/>
                    <a:satOff val="4030"/>
                    <a:lumOff val="-29867"/>
                  </a:schemeClr>
                </a:solidFill>
                <a:latin typeface="Times"/>
                <a:ea typeface="Times"/>
                <a:cs typeface="Times"/>
                <a:sym typeface="Times"/>
              </a:defRPr>
            </a:lvl1pPr>
          </a:lstStyle>
          <a:p>
            <a:r>
              <a:rPr dirty="0"/>
              <a:t>Mobile phone Laws </a:t>
            </a:r>
          </a:p>
        </p:txBody>
      </p:sp>
      <p:pic>
        <p:nvPicPr>
          <p:cNvPr id="184" name="mobile_income.png" descr="mobile_income.png"/>
          <p:cNvPicPr>
            <a:picLocks noChangeAspect="1"/>
          </p:cNvPicPr>
          <p:nvPr/>
        </p:nvPicPr>
        <p:blipFill>
          <a:blip r:embed="rId2"/>
          <a:stretch>
            <a:fillRect/>
          </a:stretch>
        </p:blipFill>
        <p:spPr>
          <a:xfrm>
            <a:off x="5493034" y="4192389"/>
            <a:ext cx="7157489" cy="4771659"/>
          </a:xfrm>
          <a:prstGeom prst="rect">
            <a:avLst/>
          </a:prstGeom>
          <a:ln w="25400">
            <a:miter lim="400000"/>
          </a:ln>
          <a:effectLst>
            <a:outerShdw blurRad="190500" dist="101600" dir="5400000" rotWithShape="0">
              <a:srgbClr val="000000">
                <a:alpha val="40000"/>
              </a:srgbClr>
            </a:outerShdw>
          </a:effectLst>
        </p:spPr>
      </p:pic>
      <p:sp>
        <p:nvSpPr>
          <p:cNvPr id="185" name="150 countries of 175 countries (86% ) have banned using mobile phone while driving.…"/>
          <p:cNvSpPr txBox="1">
            <a:spLocks noGrp="1"/>
          </p:cNvSpPr>
          <p:nvPr>
            <p:ph type="body" sz="half" idx="1"/>
          </p:nvPr>
        </p:nvSpPr>
        <p:spPr>
          <a:xfrm>
            <a:off x="524933" y="3604996"/>
            <a:ext cx="4902068" cy="5946445"/>
          </a:xfrm>
          <a:prstGeom prst="rect">
            <a:avLst/>
          </a:prstGeom>
        </p:spPr>
        <p:txBody>
          <a:bodyPr/>
          <a:lstStyle/>
          <a:p>
            <a:pPr marL="0" indent="0">
              <a:lnSpc>
                <a:spcPct val="150000"/>
              </a:lnSpc>
              <a:spcBef>
                <a:spcPts val="0"/>
              </a:spcBef>
              <a:buClrTx/>
              <a:buSzTx/>
              <a:buFontTx/>
              <a:buNone/>
              <a:defRPr sz="1800" b="1">
                <a:latin typeface="Helvetica"/>
                <a:ea typeface="Helvetica"/>
                <a:cs typeface="Helvetica"/>
                <a:sym typeface="Helvetica"/>
              </a:defRPr>
            </a:pPr>
            <a:r>
              <a:rPr dirty="0"/>
              <a:t>150 countries of 175 countries (86% ) have banned using mobile phone while driving.</a:t>
            </a:r>
          </a:p>
          <a:p>
            <a:pPr marL="0" indent="0">
              <a:lnSpc>
                <a:spcPct val="150000"/>
              </a:lnSpc>
              <a:spcBef>
                <a:spcPts val="0"/>
              </a:spcBef>
              <a:buClrTx/>
              <a:buSzTx/>
              <a:buFontTx/>
              <a:buNone/>
              <a:defRPr sz="1800" b="1">
                <a:latin typeface="Helvetica"/>
                <a:ea typeface="Helvetica"/>
                <a:cs typeface="Helvetica"/>
                <a:sym typeface="Helvetica"/>
              </a:defRPr>
            </a:pPr>
            <a:r>
              <a:rPr dirty="0"/>
              <a:t>In this chart, we can see 96% of high-income countries used this law, this number is 86% for middle-income  countries and 68% of low-income countries banned mobile phone while driving. </a:t>
            </a:r>
          </a:p>
          <a:p>
            <a:pPr marL="0" indent="0">
              <a:lnSpc>
                <a:spcPct val="150000"/>
              </a:lnSpc>
              <a:spcBef>
                <a:spcPts val="0"/>
              </a:spcBef>
              <a:buClrTx/>
              <a:buSzTx/>
              <a:buFontTx/>
              <a:buNone/>
              <a:defRPr sz="1800" b="1">
                <a:latin typeface="Helvetica"/>
                <a:ea typeface="Helvetica"/>
                <a:cs typeface="Helvetica"/>
                <a:sym typeface="Helvetica"/>
              </a:defRPr>
            </a:pPr>
            <a:r>
              <a:rPr dirty="0"/>
              <a:t>It can be inferred from the above information that most of countries understand the importance of this laws. </a:t>
            </a:r>
          </a:p>
          <a:p>
            <a:pPr marL="0" indent="0" defTabSz="457200">
              <a:spcBef>
                <a:spcPts val="0"/>
              </a:spcBef>
              <a:buClrTx/>
              <a:buSzTx/>
              <a:buFontTx/>
              <a:buNone/>
              <a:defRPr sz="1800" b="1">
                <a:solidFill>
                  <a:srgbClr val="000000"/>
                </a:solidFill>
                <a:latin typeface="Helvetica"/>
                <a:ea typeface="Helvetica"/>
                <a:cs typeface="Helvetica"/>
                <a:sym typeface="Helvetica"/>
              </a:defRPr>
            </a:pPr>
            <a:endParaRPr dirty="0"/>
          </a:p>
        </p:txBody>
      </p:sp>
      <p:sp>
        <p:nvSpPr>
          <p:cNvPr id="186" name="Using mobile devices such as smartphones and/or other in-vehicle devices is a major source of distraction while driving. Some behaviour studies show that using mobile phone while driving has the same effect as drink-driving. Evidence suggests that if there is no enforcement, this behaviour will increase in society because of human nature."/>
          <p:cNvSpPr txBox="1"/>
          <p:nvPr/>
        </p:nvSpPr>
        <p:spPr>
          <a:xfrm>
            <a:off x="503754" y="2340669"/>
            <a:ext cx="11997292" cy="303166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lgn="l" defTabSz="566674">
              <a:lnSpc>
                <a:spcPct val="150000"/>
              </a:lnSpc>
              <a:defRPr sz="1746" b="1">
                <a:latin typeface="Helvetica"/>
                <a:ea typeface="Helvetica"/>
                <a:cs typeface="Helvetica"/>
                <a:sym typeface="Helvetica"/>
              </a:defRPr>
            </a:pPr>
            <a:r>
              <a:rPr dirty="0"/>
              <a:t>Using mobile devices such as smartphones and/or other in-vehicle devices is a major source of distraction while driving. Some </a:t>
            </a:r>
            <a:r>
              <a:rPr dirty="0" err="1"/>
              <a:t>behaviour</a:t>
            </a:r>
            <a:r>
              <a:rPr dirty="0"/>
              <a:t> studies show that using mobile phone while driving has the same effect as drink-driving. Evidence suggests that if there is no enforcement, this </a:t>
            </a:r>
            <a:r>
              <a:rPr dirty="0" err="1"/>
              <a:t>behaviour</a:t>
            </a:r>
            <a:r>
              <a:rPr dirty="0"/>
              <a:t> will increase in society because of human nature. </a:t>
            </a:r>
            <a:endParaRPr sz="1164" dirty="0"/>
          </a:p>
          <a:p>
            <a:pPr algn="l" defTabSz="566674">
              <a:lnSpc>
                <a:spcPct val="150000"/>
              </a:lnSpc>
              <a:defRPr sz="1746" b="1">
                <a:latin typeface="Helvetica"/>
                <a:ea typeface="Helvetica"/>
                <a:cs typeface="Helvetica"/>
                <a:sym typeface="Helvetica"/>
              </a:defRPr>
            </a:pPr>
            <a:endParaRPr sz="1164" dirty="0"/>
          </a:p>
          <a:p>
            <a:pPr algn="l" defTabSz="566674">
              <a:lnSpc>
                <a:spcPct val="150000"/>
              </a:lnSpc>
              <a:defRPr sz="1746" b="1">
                <a:latin typeface="Helvetica"/>
                <a:ea typeface="Helvetica"/>
                <a:cs typeface="Helvetica"/>
                <a:sym typeface="Helvetica"/>
              </a:defRPr>
            </a:pPr>
            <a:endParaRPr sz="1164" dirty="0"/>
          </a:p>
          <a:p>
            <a:pPr algn="l" defTabSz="566674">
              <a:lnSpc>
                <a:spcPct val="150000"/>
              </a:lnSpc>
              <a:defRPr sz="1746" b="1">
                <a:latin typeface="Helvetica"/>
                <a:ea typeface="Helvetica"/>
                <a:cs typeface="Helvetica"/>
                <a:sym typeface="Helvetica"/>
              </a:defRPr>
            </a:pPr>
            <a:r>
              <a:rPr dirty="0"/>
              <a:t>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obile phone Laws"/>
          <p:cNvSpPr txBox="1"/>
          <p:nvPr/>
        </p:nvSpPr>
        <p:spPr>
          <a:xfrm>
            <a:off x="508000" y="787400"/>
            <a:ext cx="11988800" cy="1219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lgn="l" defTabSz="457200">
              <a:defRPr sz="4800">
                <a:solidFill>
                  <a:schemeClr val="accent5">
                    <a:hueOff val="-411174"/>
                    <a:satOff val="4030"/>
                    <a:lumOff val="-29867"/>
                  </a:schemeClr>
                </a:solidFill>
                <a:latin typeface="Times"/>
                <a:ea typeface="Times"/>
                <a:cs typeface="Times"/>
                <a:sym typeface="Times"/>
              </a:defRPr>
            </a:lvl1pPr>
          </a:lstStyle>
          <a:p>
            <a:r>
              <a:rPr dirty="0"/>
              <a:t>Mobile phone Laws </a:t>
            </a:r>
          </a:p>
        </p:txBody>
      </p:sp>
      <p:pic>
        <p:nvPicPr>
          <p:cNvPr id="189" name="use_mobile_phone.png" descr="use_mobile_phone.png"/>
          <p:cNvPicPr>
            <a:picLocks noChangeAspect="1"/>
          </p:cNvPicPr>
          <p:nvPr/>
        </p:nvPicPr>
        <p:blipFill>
          <a:blip r:embed="rId2"/>
          <a:stretch>
            <a:fillRect/>
          </a:stretch>
        </p:blipFill>
        <p:spPr>
          <a:xfrm>
            <a:off x="595312" y="3498849"/>
            <a:ext cx="11814176" cy="5907089"/>
          </a:xfrm>
          <a:prstGeom prst="rect">
            <a:avLst/>
          </a:prstGeom>
          <a:ln w="25400">
            <a:miter lim="400000"/>
          </a:ln>
          <a:effectLst>
            <a:outerShdw blurRad="190500" dist="101600" dir="5400000" rotWithShape="0">
              <a:srgbClr val="000000">
                <a:alpha val="40000"/>
              </a:srgbClr>
            </a:outerShdw>
          </a:effectLst>
        </p:spPr>
      </p:pic>
      <p:sp>
        <p:nvSpPr>
          <p:cNvPr id="190" name="The extent to which mobile phone use while driving is restricted in different countries is demonstrated in below chart by income level categories."/>
          <p:cNvSpPr txBox="1"/>
          <p:nvPr/>
        </p:nvSpPr>
        <p:spPr>
          <a:xfrm>
            <a:off x="503754" y="1998133"/>
            <a:ext cx="11997292" cy="244746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lgn="l">
              <a:lnSpc>
                <a:spcPct val="150000"/>
              </a:lnSpc>
              <a:defRPr sz="1800" b="1">
                <a:latin typeface="Helvetica"/>
                <a:ea typeface="Helvetica"/>
                <a:cs typeface="Helvetica"/>
                <a:sym typeface="Helvetica"/>
              </a:defRPr>
            </a:lvl1pPr>
          </a:lstStyle>
          <a:p>
            <a:r>
              <a:rPr dirty="0"/>
              <a:t>The extent to which mobile phone use while driving is restricted in different countries is demonstrated in below chart by income level categories.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itle"/>
          <p:cNvSpPr txBox="1">
            <a:spLocks noGrp="1"/>
          </p:cNvSpPr>
          <p:nvPr>
            <p:ph type="title"/>
          </p:nvPr>
        </p:nvSpPr>
        <p:spPr>
          <a:prstGeom prst="rect">
            <a:avLst/>
          </a:prstGeom>
        </p:spPr>
        <p:txBody>
          <a:bodyPr/>
          <a:lstStyle/>
          <a:p>
            <a:r>
              <a:rPr lang="en-AU" sz="4800" dirty="0">
                <a:solidFill>
                  <a:schemeClr val="accent5">
                    <a:hueOff val="-411174"/>
                    <a:satOff val="4030"/>
                    <a:lumOff val="-29867"/>
                  </a:schemeClr>
                </a:solidFill>
                <a:latin typeface="Times"/>
                <a:cs typeface="Times"/>
                <a:sym typeface="Times"/>
              </a:rPr>
              <a:t>Death</a:t>
            </a:r>
            <a:r>
              <a:rPr lang="en-AU" dirty="0"/>
              <a:t> </a:t>
            </a:r>
            <a:r>
              <a:rPr lang="en-AU" sz="4800" dirty="0">
                <a:solidFill>
                  <a:schemeClr val="accent5">
                    <a:hueOff val="-411174"/>
                    <a:satOff val="4030"/>
                    <a:lumOff val="-29867"/>
                  </a:schemeClr>
                </a:solidFill>
                <a:latin typeface="Times"/>
                <a:cs typeface="Times"/>
              </a:rPr>
              <a:t>by</a:t>
            </a:r>
            <a:r>
              <a:rPr lang="en-AU" dirty="0"/>
              <a:t> </a:t>
            </a:r>
            <a:r>
              <a:rPr lang="en-AU" sz="4800" dirty="0">
                <a:solidFill>
                  <a:schemeClr val="accent5">
                    <a:hueOff val="-411174"/>
                    <a:satOff val="4030"/>
                    <a:lumOff val="-29867"/>
                  </a:schemeClr>
                </a:solidFill>
                <a:latin typeface="Times"/>
                <a:cs typeface="Times"/>
              </a:rPr>
              <a:t>Vehicle</a:t>
            </a:r>
            <a:r>
              <a:rPr lang="en-AU" dirty="0"/>
              <a:t> </a:t>
            </a:r>
            <a:r>
              <a:rPr lang="en-AU" sz="4800" dirty="0">
                <a:solidFill>
                  <a:schemeClr val="accent5">
                    <a:hueOff val="-411174"/>
                    <a:satOff val="4030"/>
                    <a:lumOff val="-29867"/>
                  </a:schemeClr>
                </a:solidFill>
                <a:latin typeface="Times"/>
                <a:cs typeface="Times"/>
              </a:rPr>
              <a:t>Type</a:t>
            </a:r>
            <a:endParaRPr sz="4800" dirty="0">
              <a:solidFill>
                <a:schemeClr val="accent5">
                  <a:hueOff val="-411174"/>
                  <a:satOff val="4030"/>
                  <a:lumOff val="-29867"/>
                </a:schemeClr>
              </a:solidFill>
              <a:latin typeface="Times"/>
              <a:cs typeface="Times"/>
            </a:endParaRPr>
          </a:p>
        </p:txBody>
      </p:sp>
      <p:sp>
        <p:nvSpPr>
          <p:cNvPr id="193" name="Body"/>
          <p:cNvSpPr txBox="1">
            <a:spLocks noGrp="1"/>
          </p:cNvSpPr>
          <p:nvPr>
            <p:ph type="body" idx="1"/>
          </p:nvPr>
        </p:nvSpPr>
        <p:spPr>
          <a:xfrm>
            <a:off x="508000" y="2187146"/>
            <a:ext cx="11681254" cy="1532237"/>
          </a:xfrm>
          <a:prstGeom prst="rect">
            <a:avLst/>
          </a:prstGeom>
        </p:spPr>
        <p:txBody>
          <a:bodyPr>
            <a:normAutofit/>
          </a:bodyPr>
          <a:lstStyle/>
          <a:p>
            <a:pPr>
              <a:buFontTx/>
              <a:buChar char="-"/>
            </a:pPr>
            <a:r>
              <a:rPr lang="en-AU" sz="1800" b="1" dirty="0">
                <a:latin typeface="Helvetica"/>
                <a:cs typeface="Helvetica"/>
                <a:sym typeface="Helvetica"/>
              </a:rPr>
              <a:t>Large difference in a lot of countries with 4 wheel vehicles vs other as a %</a:t>
            </a:r>
          </a:p>
          <a:p>
            <a:pPr>
              <a:buFontTx/>
              <a:buChar char="-"/>
            </a:pPr>
            <a:r>
              <a:rPr lang="en-AU" sz="1800" b="1" dirty="0">
                <a:latin typeface="Helvetica"/>
                <a:cs typeface="Helvetica"/>
                <a:sym typeface="Helvetica"/>
              </a:rPr>
              <a:t>When compared open/closed it comes closer to 50/50% split</a:t>
            </a:r>
            <a:br>
              <a:rPr lang="en-AU" sz="1800" b="1" dirty="0">
                <a:latin typeface="Helvetica"/>
                <a:cs typeface="Helvetica"/>
                <a:sym typeface="Helvetica"/>
              </a:rPr>
            </a:br>
            <a:endParaRPr sz="1800" b="1" dirty="0">
              <a:latin typeface="Helvetica"/>
              <a:cs typeface="Helvetica"/>
              <a:sym typeface="Helvetica"/>
            </a:endParaRPr>
          </a:p>
        </p:txBody>
      </p:sp>
      <p:pic>
        <p:nvPicPr>
          <p:cNvPr id="3" name="Picture 2">
            <a:extLst>
              <a:ext uri="{FF2B5EF4-FFF2-40B4-BE49-F238E27FC236}">
                <a16:creationId xmlns:a16="http://schemas.microsoft.com/office/drawing/2014/main" id="{FB925752-7A33-4CE9-8379-A641C643F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4201297"/>
            <a:ext cx="11988800" cy="4264111"/>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itle"/>
          <p:cNvSpPr txBox="1">
            <a:spLocks noGrp="1"/>
          </p:cNvSpPr>
          <p:nvPr>
            <p:ph type="title"/>
          </p:nvPr>
        </p:nvSpPr>
        <p:spPr>
          <a:prstGeom prst="rect">
            <a:avLst/>
          </a:prstGeom>
        </p:spPr>
        <p:txBody>
          <a:bodyPr>
            <a:normAutofit/>
          </a:bodyPr>
          <a:lstStyle/>
          <a:p>
            <a:r>
              <a:rPr lang="en-AU" sz="4800" dirty="0">
                <a:solidFill>
                  <a:schemeClr val="accent5">
                    <a:hueOff val="-411174"/>
                    <a:satOff val="4030"/>
                    <a:lumOff val="-29867"/>
                  </a:schemeClr>
                </a:solidFill>
                <a:latin typeface="Times"/>
                <a:cs typeface="Times"/>
              </a:rPr>
              <a:t>Deaths open/no vehicle vs closed</a:t>
            </a:r>
            <a:endParaRPr sz="4800" dirty="0">
              <a:solidFill>
                <a:schemeClr val="accent5">
                  <a:hueOff val="-411174"/>
                  <a:satOff val="4030"/>
                  <a:lumOff val="-29867"/>
                </a:schemeClr>
              </a:solidFill>
              <a:latin typeface="Times"/>
              <a:cs typeface="Times"/>
            </a:endParaRPr>
          </a:p>
        </p:txBody>
      </p:sp>
      <p:pic>
        <p:nvPicPr>
          <p:cNvPr id="5" name="Picture 4">
            <a:extLst>
              <a:ext uri="{FF2B5EF4-FFF2-40B4-BE49-F238E27FC236}">
                <a16:creationId xmlns:a16="http://schemas.microsoft.com/office/drawing/2014/main" id="{2AF4BDB2-B4EE-4527-9E9A-0D382AE15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4618567"/>
            <a:ext cx="11988800" cy="4334933"/>
          </a:xfrm>
          <a:prstGeom prst="rect">
            <a:avLst/>
          </a:prstGeom>
        </p:spPr>
      </p:pic>
      <p:sp>
        <p:nvSpPr>
          <p:cNvPr id="9" name="Body">
            <a:extLst>
              <a:ext uri="{FF2B5EF4-FFF2-40B4-BE49-F238E27FC236}">
                <a16:creationId xmlns:a16="http://schemas.microsoft.com/office/drawing/2014/main" id="{338F3576-372A-4981-92F3-A18FE520F310}"/>
              </a:ext>
            </a:extLst>
          </p:cNvPr>
          <p:cNvSpPr txBox="1">
            <a:spLocks noGrp="1"/>
          </p:cNvSpPr>
          <p:nvPr>
            <p:ph type="body" idx="1"/>
          </p:nvPr>
        </p:nvSpPr>
        <p:spPr>
          <a:xfrm>
            <a:off x="508000" y="2187146"/>
            <a:ext cx="11681254" cy="1532237"/>
          </a:xfrm>
          <a:prstGeom prst="rect">
            <a:avLst/>
          </a:prstGeom>
        </p:spPr>
        <p:txBody>
          <a:bodyPr>
            <a:normAutofit/>
          </a:bodyPr>
          <a:lstStyle/>
          <a:p>
            <a:pPr>
              <a:buFontTx/>
              <a:buChar char="-"/>
            </a:pPr>
            <a:r>
              <a:rPr lang="en-AU" sz="1800" b="1" dirty="0">
                <a:latin typeface="Helvetica"/>
                <a:cs typeface="Helvetica"/>
                <a:sym typeface="Helvetica"/>
              </a:rPr>
              <a:t>% of Road Deaths open/no vehicle vs closed</a:t>
            </a:r>
          </a:p>
          <a:p>
            <a:pPr>
              <a:buFontTx/>
              <a:buChar char="-"/>
            </a:pPr>
            <a:r>
              <a:rPr lang="en-AU" sz="1800" b="1" dirty="0">
                <a:latin typeface="Helvetica"/>
                <a:cs typeface="Helvetica"/>
                <a:sym typeface="Helvetica"/>
              </a:rPr>
              <a:t>- Closer to 50/50 split</a:t>
            </a:r>
            <a:br>
              <a:rPr lang="en-AU" sz="1800" b="1" dirty="0">
                <a:latin typeface="Helvetica"/>
                <a:cs typeface="Helvetica"/>
                <a:sym typeface="Helvetica"/>
              </a:rPr>
            </a:br>
            <a:endParaRPr sz="1800" b="1" dirty="0">
              <a:latin typeface="Helvetica"/>
              <a:cs typeface="Helvetica"/>
              <a:sym typeface="Helvetica"/>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6E89-E835-47AA-A1C3-C9133EA05DA6}"/>
              </a:ext>
            </a:extLst>
          </p:cNvPr>
          <p:cNvSpPr>
            <a:spLocks noGrp="1"/>
          </p:cNvSpPr>
          <p:nvPr>
            <p:ph type="title"/>
          </p:nvPr>
        </p:nvSpPr>
        <p:spPr/>
        <p:txBody>
          <a:bodyPr>
            <a:normAutofit/>
          </a:bodyPr>
          <a:lstStyle/>
          <a:p>
            <a:r>
              <a:rPr lang="en-AU" sz="4800" dirty="0">
                <a:solidFill>
                  <a:schemeClr val="accent5">
                    <a:hueOff val="-411174"/>
                    <a:satOff val="4030"/>
                    <a:lumOff val="-29867"/>
                  </a:schemeClr>
                </a:solidFill>
                <a:latin typeface="Times"/>
                <a:cs typeface="Times"/>
              </a:rPr>
              <a:t>Do Helmet Laws Help?</a:t>
            </a:r>
          </a:p>
        </p:txBody>
      </p:sp>
      <p:pic>
        <p:nvPicPr>
          <p:cNvPr id="5" name="Picture 4">
            <a:extLst>
              <a:ext uri="{FF2B5EF4-FFF2-40B4-BE49-F238E27FC236}">
                <a16:creationId xmlns:a16="http://schemas.microsoft.com/office/drawing/2014/main" id="{77A0024B-D687-41AD-8E90-5CF3618CB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84401"/>
            <a:ext cx="10834722" cy="5854700"/>
          </a:xfrm>
          <a:prstGeom prst="rect">
            <a:avLst/>
          </a:prstGeom>
        </p:spPr>
      </p:pic>
      <p:pic>
        <p:nvPicPr>
          <p:cNvPr id="7" name="Picture 6">
            <a:extLst>
              <a:ext uri="{FF2B5EF4-FFF2-40B4-BE49-F238E27FC236}">
                <a16:creationId xmlns:a16="http://schemas.microsoft.com/office/drawing/2014/main" id="{EFB80E7C-AE97-45F7-B937-B51B6C36A5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2142" y="2889064"/>
            <a:ext cx="1762371" cy="2629267"/>
          </a:xfrm>
          <a:prstGeom prst="rect">
            <a:avLst/>
          </a:prstGeom>
        </p:spPr>
      </p:pic>
      <p:pic>
        <p:nvPicPr>
          <p:cNvPr id="9" name="Picture 8">
            <a:extLst>
              <a:ext uri="{FF2B5EF4-FFF2-40B4-BE49-F238E27FC236}">
                <a16:creationId xmlns:a16="http://schemas.microsoft.com/office/drawing/2014/main" id="{E75834EE-D7B2-4EA2-A24C-76715FA524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34722" y="5683432"/>
            <a:ext cx="1009791" cy="819264"/>
          </a:xfrm>
          <a:prstGeom prst="rect">
            <a:avLst/>
          </a:prstGeom>
        </p:spPr>
      </p:pic>
    </p:spTree>
    <p:extLst>
      <p:ext uri="{BB962C8B-B14F-4D97-AF65-F5344CB8AC3E}">
        <p14:creationId xmlns:p14="http://schemas.microsoft.com/office/powerpoint/2010/main" val="423030596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In your opinion, what changes should be made to the traffic structure to reduce the number of deaths in this area?"/>
          <p:cNvSpPr txBox="1">
            <a:spLocks noGrp="1"/>
          </p:cNvSpPr>
          <p:nvPr>
            <p:ph type="body" idx="1"/>
          </p:nvPr>
        </p:nvSpPr>
        <p:spPr>
          <a:xfrm>
            <a:off x="508000" y="2120900"/>
            <a:ext cx="11988800" cy="6096000"/>
          </a:xfrm>
          <a:prstGeom prst="rect">
            <a:avLst/>
          </a:prstGeom>
        </p:spPr>
        <p:txBody>
          <a:bodyPr/>
          <a:lstStyle>
            <a:lvl1pPr marL="0" indent="0" algn="ctr">
              <a:lnSpc>
                <a:spcPct val="90000"/>
              </a:lnSpc>
              <a:spcBef>
                <a:spcPts val="1600"/>
              </a:spcBef>
              <a:buClrTx/>
              <a:buSzTx/>
              <a:buFontTx/>
              <a:buNone/>
              <a:defRPr sz="7000">
                <a:solidFill>
                  <a:srgbClr val="D93E2B"/>
                </a:solidFill>
                <a:latin typeface="+mn-lt"/>
                <a:ea typeface="+mn-ea"/>
                <a:cs typeface="+mn-cs"/>
                <a:sym typeface="Bodoni SvtyTwo ITC TT-Book"/>
              </a:defRPr>
            </a:lvl1pPr>
          </a:lstStyle>
          <a:p>
            <a:r>
              <a:t>In your opinion, what changes should be made to the traffic structure to reduce the number of deaths in this area?</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https://www.optalert.com/the-evolution-of-road-safety/…"/>
          <p:cNvSpPr txBox="1">
            <a:spLocks noGrp="1"/>
          </p:cNvSpPr>
          <p:nvPr>
            <p:ph type="body" idx="1"/>
          </p:nvPr>
        </p:nvSpPr>
        <p:spPr>
          <a:prstGeom prst="rect">
            <a:avLst/>
          </a:prstGeom>
        </p:spPr>
        <p:txBody>
          <a:bodyPr/>
          <a:lstStyle/>
          <a:p>
            <a:pPr marL="234950" indent="-234950">
              <a:buClrTx/>
              <a:buSzPct val="75000"/>
              <a:buFontTx/>
              <a:buChar char="•"/>
              <a:defRPr sz="1800" b="1">
                <a:latin typeface="Helvetica"/>
                <a:ea typeface="Helvetica"/>
                <a:cs typeface="Helvetica"/>
                <a:sym typeface="Helvetica"/>
              </a:defRPr>
            </a:pPr>
            <a:r>
              <a:rPr u="sng">
                <a:hlinkClick r:id="rId2"/>
              </a:rPr>
              <a:t>https://www.optalert.com/the-evolution-of-road-safety/</a:t>
            </a:r>
          </a:p>
          <a:p>
            <a:pPr marL="234950" indent="-234950">
              <a:buClrTx/>
              <a:buSzPct val="75000"/>
              <a:buFontTx/>
              <a:buChar char="•"/>
              <a:defRPr sz="1800" b="1">
                <a:latin typeface="Helvetica"/>
                <a:ea typeface="Helvetica"/>
                <a:cs typeface="Helvetica"/>
                <a:sym typeface="Helvetica"/>
              </a:defRPr>
            </a:pPr>
            <a:r>
              <a:rPr u="sng">
                <a:hlinkClick r:id="rId3"/>
              </a:rPr>
              <a:t>https://commons.wikimedia.org/wiki/File:World_Health_Organization_Logo.svg</a:t>
            </a:r>
          </a:p>
          <a:p>
            <a:pPr marL="234950" indent="-234950">
              <a:buClrTx/>
              <a:buSzPct val="75000"/>
              <a:buFontTx/>
              <a:buChar char="•"/>
              <a:defRPr sz="1800" b="1">
                <a:latin typeface="Helvetica"/>
                <a:ea typeface="Helvetica"/>
                <a:cs typeface="Helvetica"/>
                <a:sym typeface="Helvetica"/>
              </a:defRPr>
            </a:pPr>
            <a:r>
              <a:rPr u="sng">
                <a:hlinkClick r:id="rId4"/>
              </a:rPr>
              <a:t>https://knowinjury.org.au/2016/12/funding-for-road-trauma-data-another-step-towards-safer-australian-roads/</a:t>
            </a:r>
          </a:p>
          <a:p>
            <a:pPr marL="234950" indent="-234950">
              <a:buClrTx/>
              <a:buSzPct val="75000"/>
              <a:buFontTx/>
              <a:buChar char="•"/>
              <a:defRPr sz="1800" b="1">
                <a:latin typeface="Helvetica"/>
                <a:ea typeface="Helvetica"/>
                <a:cs typeface="Helvetica"/>
                <a:sym typeface="Helvetica"/>
              </a:defRPr>
            </a:pPr>
            <a:r>
              <a:rPr u="sng">
                <a:hlinkClick r:id="rId5"/>
              </a:rPr>
              <a:t>https://www.who.int/violence_injury_prevention/road_safety_status/2018/en/</a:t>
            </a:r>
          </a:p>
        </p:txBody>
      </p:sp>
      <p:sp>
        <p:nvSpPr>
          <p:cNvPr id="201" name="References"/>
          <p:cNvSpPr txBox="1">
            <a:spLocks noGrp="1"/>
          </p:cNvSpPr>
          <p:nvPr>
            <p:ph type="title"/>
          </p:nvPr>
        </p:nvSpPr>
        <p:spPr>
          <a:prstGeom prst="rect">
            <a:avLst/>
          </a:prstGeom>
        </p:spPr>
        <p:txBody>
          <a:bodyPr/>
          <a:lstStyle>
            <a:lvl1pPr algn="l" defTabSz="457200">
              <a:lnSpc>
                <a:spcPct val="100000"/>
              </a:lnSpc>
              <a:spcBef>
                <a:spcPts val="0"/>
              </a:spcBef>
              <a:defRPr sz="4800">
                <a:solidFill>
                  <a:schemeClr val="accent5">
                    <a:hueOff val="-411174"/>
                    <a:satOff val="4030"/>
                    <a:lumOff val="-29867"/>
                  </a:schemeClr>
                </a:solidFill>
                <a:latin typeface="Times"/>
                <a:ea typeface="Times"/>
                <a:cs typeface="Times"/>
                <a:sym typeface="Times"/>
              </a:defRPr>
            </a:lvl1pPr>
          </a:lstStyle>
          <a:p>
            <a:r>
              <a:t>References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EXECUTIVE SUMMARY"/>
          <p:cNvSpPr txBox="1">
            <a:spLocks noGrp="1"/>
          </p:cNvSpPr>
          <p:nvPr>
            <p:ph type="title"/>
          </p:nvPr>
        </p:nvSpPr>
        <p:spPr>
          <a:prstGeom prst="rect">
            <a:avLst/>
          </a:prstGeom>
        </p:spPr>
        <p:txBody>
          <a:bodyPr/>
          <a:lstStyle>
            <a:lvl1pPr algn="l" defTabSz="457200">
              <a:lnSpc>
                <a:spcPct val="100000"/>
              </a:lnSpc>
              <a:spcBef>
                <a:spcPts val="1200"/>
              </a:spcBef>
              <a:defRPr sz="4800">
                <a:solidFill>
                  <a:schemeClr val="accent5">
                    <a:hueOff val="-411174"/>
                    <a:satOff val="4030"/>
                    <a:lumOff val="-29867"/>
                  </a:schemeClr>
                </a:solidFill>
                <a:latin typeface="Times"/>
                <a:ea typeface="Times"/>
                <a:cs typeface="Times"/>
                <a:sym typeface="Times"/>
              </a:defRPr>
            </a:lvl1pPr>
          </a:lstStyle>
          <a:p>
            <a:r>
              <a:t>EXECUTIVE SUMMARY </a:t>
            </a:r>
          </a:p>
        </p:txBody>
      </p:sp>
      <p:sp>
        <p:nvSpPr>
          <p:cNvPr id="138" name="Decreasing the risk of accident on the road and improving the quality of roads is one of the signs of progress in a country.…"/>
          <p:cNvSpPr txBox="1">
            <a:spLocks noGrp="1"/>
          </p:cNvSpPr>
          <p:nvPr>
            <p:ph type="body" idx="1"/>
          </p:nvPr>
        </p:nvSpPr>
        <p:spPr>
          <a:xfrm>
            <a:off x="508000" y="2821516"/>
            <a:ext cx="11988800" cy="4530743"/>
          </a:xfrm>
          <a:prstGeom prst="rect">
            <a:avLst/>
          </a:prstGeom>
        </p:spPr>
        <p:txBody>
          <a:bodyPr/>
          <a:lstStyle/>
          <a:p>
            <a:pPr marL="234950" indent="-234950" algn="just" defTabSz="457200">
              <a:lnSpc>
                <a:spcPct val="150000"/>
              </a:lnSpc>
              <a:spcBef>
                <a:spcPts val="0"/>
              </a:spcBef>
              <a:buClrTx/>
              <a:buSzPct val="75000"/>
              <a:buFontTx/>
              <a:buChar char="•"/>
              <a:defRPr sz="1800" b="1">
                <a:solidFill>
                  <a:srgbClr val="000000"/>
                </a:solidFill>
                <a:latin typeface="Helvetica"/>
                <a:ea typeface="Helvetica"/>
                <a:cs typeface="Helvetica"/>
                <a:sym typeface="Helvetica"/>
              </a:defRPr>
            </a:pPr>
            <a:r>
              <a:t>Decreasing the risk of accident on the road and improving the quality of roads is one of the signs of progress in a country.</a:t>
            </a:r>
          </a:p>
          <a:p>
            <a:pPr marL="0" indent="0" algn="just" defTabSz="457200">
              <a:lnSpc>
                <a:spcPct val="150000"/>
              </a:lnSpc>
              <a:spcBef>
                <a:spcPts val="0"/>
              </a:spcBef>
              <a:buClrTx/>
              <a:buSzTx/>
              <a:buFontTx/>
              <a:buNone/>
              <a:defRPr sz="1800" b="1">
                <a:solidFill>
                  <a:srgbClr val="000000"/>
                </a:solidFill>
                <a:latin typeface="Helvetica"/>
                <a:ea typeface="Helvetica"/>
                <a:cs typeface="Helvetica"/>
                <a:sym typeface="Helvetica"/>
              </a:defRPr>
            </a:pPr>
            <a:endParaRPr/>
          </a:p>
          <a:p>
            <a:pPr marL="234950" indent="-234950" algn="just" defTabSz="457200">
              <a:lnSpc>
                <a:spcPct val="150000"/>
              </a:lnSpc>
              <a:spcBef>
                <a:spcPts val="500"/>
              </a:spcBef>
              <a:buClrTx/>
              <a:buSzPct val="75000"/>
              <a:buFontTx/>
              <a:buChar char="•"/>
              <a:defRPr sz="1800" b="1">
                <a:solidFill>
                  <a:srgbClr val="000000"/>
                </a:solidFill>
                <a:latin typeface="Helvetica"/>
                <a:ea typeface="Helvetica"/>
                <a:cs typeface="Helvetica"/>
                <a:sym typeface="Helvetica"/>
              </a:defRPr>
            </a:pPr>
            <a:r>
              <a:t>Based on WHO report on 2018, Deaths from road traffic crashes have increased to </a:t>
            </a:r>
            <a:r>
              <a:rPr sz="2500"/>
              <a:t>1.35 million a year</a:t>
            </a:r>
            <a:r>
              <a:t> which is </a:t>
            </a:r>
            <a:r>
              <a:rPr sz="2400"/>
              <a:t>8</a:t>
            </a:r>
            <a:r>
              <a:rPr sz="2400" baseline="31999"/>
              <a:t>th</a:t>
            </a:r>
            <a:r>
              <a:rPr sz="2400"/>
              <a:t> leading cause of death</a:t>
            </a:r>
            <a:r>
              <a:t> for people of all ages and number one cause of death for children and young adults 5-29 years of age. Millions of people are injured or disabled every year. The meaning of this data is the cost of emergency response, health care and government support increase as well. So, we can understand the importance of road safety.</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 name="vidar-nordli-mathisen-Kuu5mmxkwW4-unsplash.jpg" descr="vidar-nordli-mathisen-Kuu5mmxkwW4-unsplash.jpg"/>
          <p:cNvPicPr>
            <a:picLocks noGrp="1" noChangeAspect="1"/>
          </p:cNvPicPr>
          <p:nvPr>
            <p:ph type="pic" idx="13"/>
          </p:nvPr>
        </p:nvPicPr>
        <p:blipFill>
          <a:blip r:embed="rId2"/>
          <a:srcRect l="13125" r="13125"/>
          <a:stretch>
            <a:fillRect/>
          </a:stretch>
        </p:blipFill>
        <p:spPr>
          <a:prstGeom prst="rect">
            <a:avLst/>
          </a:prstGeom>
        </p:spPr>
      </p:pic>
      <p:sp>
        <p:nvSpPr>
          <p:cNvPr id="141" name="1.35 million…"/>
          <p:cNvSpPr txBox="1"/>
          <p:nvPr/>
        </p:nvSpPr>
        <p:spPr>
          <a:xfrm>
            <a:off x="381132" y="3528938"/>
            <a:ext cx="5829632" cy="269572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lgn="l" defTabSz="457200">
              <a:defRPr sz="4000" b="1">
                <a:solidFill>
                  <a:srgbClr val="FFFFFF"/>
                </a:solidFill>
                <a:latin typeface="Arial"/>
                <a:ea typeface="Arial"/>
                <a:cs typeface="Arial"/>
                <a:sym typeface="Arial"/>
              </a:defRPr>
            </a:pPr>
            <a:r>
              <a:t>1.35 million</a:t>
            </a:r>
          </a:p>
          <a:p>
            <a:pPr algn="l" defTabSz="457200">
              <a:defRPr sz="3600">
                <a:solidFill>
                  <a:srgbClr val="FFFFFF"/>
                </a:solidFill>
                <a:latin typeface="Arial"/>
                <a:ea typeface="Arial"/>
                <a:cs typeface="Arial"/>
                <a:sym typeface="Arial"/>
              </a:defRPr>
            </a:pPr>
            <a:r>
              <a:t>people</a:t>
            </a:r>
          </a:p>
          <a:p>
            <a:pPr algn="l" defTabSz="457200">
              <a:defRPr sz="2100">
                <a:solidFill>
                  <a:srgbClr val="FFFFFF"/>
                </a:solidFill>
                <a:latin typeface="Arial"/>
                <a:ea typeface="Arial"/>
                <a:cs typeface="Arial"/>
                <a:sym typeface="Arial"/>
              </a:defRPr>
            </a:pPr>
            <a:r>
              <a:t>die each year as a result of road traffic crashes.</a:t>
            </a:r>
          </a:p>
        </p:txBody>
      </p:sp>
      <p:sp>
        <p:nvSpPr>
          <p:cNvPr id="142" name="88%…"/>
          <p:cNvSpPr txBox="1"/>
          <p:nvPr/>
        </p:nvSpPr>
        <p:spPr>
          <a:xfrm>
            <a:off x="7256065" y="6274874"/>
            <a:ext cx="5829632" cy="269572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lgn="l" defTabSz="457200">
              <a:defRPr sz="4000" b="1">
                <a:solidFill>
                  <a:srgbClr val="FFFFFF"/>
                </a:solidFill>
                <a:latin typeface="Arial"/>
                <a:ea typeface="Arial"/>
                <a:cs typeface="Arial"/>
                <a:sym typeface="Arial"/>
              </a:defRPr>
            </a:pPr>
            <a:r>
              <a:t>88%</a:t>
            </a:r>
          </a:p>
          <a:p>
            <a:pPr algn="l" defTabSz="457200">
              <a:defRPr sz="3600">
                <a:solidFill>
                  <a:srgbClr val="FFFFFF"/>
                </a:solidFill>
                <a:latin typeface="Arial"/>
                <a:ea typeface="Arial"/>
                <a:cs typeface="Arial"/>
                <a:sym typeface="Arial"/>
              </a:defRPr>
            </a:pPr>
            <a:r>
              <a:t>of pedestrian</a:t>
            </a:r>
          </a:p>
          <a:p>
            <a:pPr algn="l" defTabSz="457200">
              <a:defRPr sz="2100">
                <a:solidFill>
                  <a:srgbClr val="FFFFFF"/>
                </a:solidFill>
                <a:latin typeface="Arial"/>
                <a:ea typeface="Arial"/>
                <a:cs typeface="Arial"/>
                <a:sym typeface="Arial"/>
              </a:defRPr>
            </a:pPr>
            <a:r>
              <a:t>travel occurs on roads that are unsafe.</a:t>
            </a:r>
          </a:p>
        </p:txBody>
      </p:sp>
      <p:sp>
        <p:nvSpPr>
          <p:cNvPr id="143" name="8th…"/>
          <p:cNvSpPr txBox="1"/>
          <p:nvPr/>
        </p:nvSpPr>
        <p:spPr>
          <a:xfrm>
            <a:off x="381132" y="6274874"/>
            <a:ext cx="5829632" cy="269572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lgn="l" defTabSz="457200">
              <a:spcBef>
                <a:spcPts val="1200"/>
              </a:spcBef>
              <a:defRPr sz="3866" b="1">
                <a:solidFill>
                  <a:srgbClr val="FFFFFF"/>
                </a:solidFill>
                <a:latin typeface="Times"/>
                <a:ea typeface="Times"/>
                <a:cs typeface="Times"/>
                <a:sym typeface="Times"/>
              </a:defRPr>
            </a:pPr>
            <a:r>
              <a:rPr sz="5000" baseline="-46000">
                <a:latin typeface="Arial"/>
                <a:ea typeface="Arial"/>
                <a:cs typeface="Arial"/>
                <a:sym typeface="Arial"/>
              </a:rPr>
              <a:t>8</a:t>
            </a:r>
            <a:r>
              <a:rPr sz="3000">
                <a:latin typeface="Arial"/>
                <a:ea typeface="Arial"/>
                <a:cs typeface="Arial"/>
                <a:sym typeface="Arial"/>
              </a:rPr>
              <a:t>th</a:t>
            </a:r>
            <a:r>
              <a:t> </a:t>
            </a:r>
            <a:endParaRPr sz="1200" b="0"/>
          </a:p>
          <a:p>
            <a:pPr algn="l" defTabSz="457200">
              <a:spcBef>
                <a:spcPts val="1200"/>
              </a:spcBef>
              <a:defRPr sz="2100">
                <a:solidFill>
                  <a:srgbClr val="FFFFFF"/>
                </a:solidFill>
                <a:latin typeface="Arial"/>
                <a:ea typeface="Arial"/>
                <a:cs typeface="Arial"/>
                <a:sym typeface="Arial"/>
              </a:defRPr>
            </a:pPr>
            <a:r>
              <a:t>leading cause of death for people of all ages </a:t>
            </a:r>
          </a:p>
        </p:txBody>
      </p:sp>
      <p:sp>
        <p:nvSpPr>
          <p:cNvPr id="144" name="#1…"/>
          <p:cNvSpPr txBox="1"/>
          <p:nvPr/>
        </p:nvSpPr>
        <p:spPr>
          <a:xfrm>
            <a:off x="7256065" y="3528938"/>
            <a:ext cx="5829632" cy="269572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lgn="l" defTabSz="457200">
              <a:spcBef>
                <a:spcPts val="1200"/>
              </a:spcBef>
              <a:defRPr sz="3866" b="1">
                <a:solidFill>
                  <a:srgbClr val="FFFFFF"/>
                </a:solidFill>
                <a:latin typeface="Times"/>
                <a:ea typeface="Times"/>
                <a:cs typeface="Times"/>
                <a:sym typeface="Times"/>
              </a:defRPr>
            </a:pPr>
            <a:r>
              <a:rPr sz="5000" baseline="-46000">
                <a:latin typeface="Arial"/>
                <a:ea typeface="Arial"/>
                <a:cs typeface="Arial"/>
                <a:sym typeface="Arial"/>
              </a:rPr>
              <a:t>#1</a:t>
            </a:r>
            <a:r>
              <a:t> </a:t>
            </a:r>
            <a:endParaRPr sz="1200" b="0"/>
          </a:p>
          <a:p>
            <a:pPr algn="l" defTabSz="457200">
              <a:spcBef>
                <a:spcPts val="1200"/>
              </a:spcBef>
              <a:defRPr sz="2100">
                <a:solidFill>
                  <a:srgbClr val="FFFFFF"/>
                </a:solidFill>
                <a:latin typeface="Arial"/>
                <a:ea typeface="Arial"/>
                <a:cs typeface="Arial"/>
                <a:sym typeface="Arial"/>
              </a:defRPr>
            </a:pPr>
            <a:r>
              <a:t>cause of death for children and young adults 5-29 years of age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Based on the importance of the cause study in this area and by information collected by the group, it was decided to direct the project to answer the following questions:…"/>
          <p:cNvSpPr txBox="1">
            <a:spLocks noGrp="1"/>
          </p:cNvSpPr>
          <p:nvPr>
            <p:ph type="body" idx="1"/>
          </p:nvPr>
        </p:nvSpPr>
        <p:spPr>
          <a:xfrm>
            <a:off x="508000" y="2182283"/>
            <a:ext cx="11988800" cy="6989234"/>
          </a:xfrm>
          <a:prstGeom prst="rect">
            <a:avLst/>
          </a:prstGeom>
        </p:spPr>
        <p:txBody>
          <a:bodyPr/>
          <a:lstStyle/>
          <a:p>
            <a:pPr marL="457200" indent="-228600" defTabSz="457200">
              <a:lnSpc>
                <a:spcPct val="120000"/>
              </a:lnSpc>
              <a:spcBef>
                <a:spcPts val="500"/>
              </a:spcBef>
              <a:buClrTx/>
              <a:buSzTx/>
              <a:buFontTx/>
              <a:buNone/>
              <a:tabLst>
                <a:tab pos="457200" algn="l"/>
              </a:tabLst>
              <a:defRPr sz="1800" b="1">
                <a:solidFill>
                  <a:srgbClr val="000000"/>
                </a:solidFill>
                <a:latin typeface="Helvetica"/>
                <a:ea typeface="Helvetica"/>
                <a:cs typeface="Helvetica"/>
                <a:sym typeface="Helvetica"/>
              </a:defRPr>
            </a:pPr>
            <a:r>
              <a:t>Based on the importance of the cause study in this area and by information collected by the group, it was decided to direct the project to answer the following questions:</a:t>
            </a:r>
          </a:p>
          <a:p>
            <a:pPr marL="457200" indent="-228600" defTabSz="457200">
              <a:lnSpc>
                <a:spcPct val="120000"/>
              </a:lnSpc>
              <a:spcBef>
                <a:spcPts val="500"/>
              </a:spcBef>
              <a:buClrTx/>
              <a:buSzTx/>
              <a:buFontTx/>
              <a:buNone/>
              <a:tabLst>
                <a:tab pos="457200" algn="l"/>
              </a:tabLst>
              <a:defRPr sz="1800" b="1">
                <a:solidFill>
                  <a:srgbClr val="000000"/>
                </a:solidFill>
                <a:latin typeface="Helvetica"/>
                <a:ea typeface="Helvetica"/>
                <a:cs typeface="Helvetica"/>
                <a:sym typeface="Helvetica"/>
              </a:defRPr>
            </a:pPr>
            <a:endParaRPr/>
          </a:p>
          <a:p>
            <a:pPr marL="457200" indent="-228600" defTabSz="457200">
              <a:lnSpc>
                <a:spcPct val="120000"/>
              </a:lnSpc>
              <a:spcBef>
                <a:spcPts val="500"/>
              </a:spcBef>
              <a:buClrTx/>
              <a:buSzTx/>
              <a:buFontTx/>
              <a:buNone/>
              <a:tabLst>
                <a:tab pos="457200" algn="l"/>
              </a:tabLst>
              <a:defRPr sz="1800" b="1">
                <a:solidFill>
                  <a:srgbClr val="000000"/>
                </a:solidFill>
                <a:latin typeface="Helvetica"/>
                <a:ea typeface="Helvetica"/>
                <a:cs typeface="Helvetica"/>
                <a:sym typeface="Helvetica"/>
              </a:defRPr>
            </a:pPr>
            <a:r>
              <a:t>•	Does higher income make you safer on the road?</a:t>
            </a:r>
          </a:p>
          <a:p>
            <a:pPr marL="457200" indent="-228600" defTabSz="457200">
              <a:lnSpc>
                <a:spcPct val="120000"/>
              </a:lnSpc>
              <a:spcBef>
                <a:spcPts val="500"/>
              </a:spcBef>
              <a:buClrTx/>
              <a:buSzTx/>
              <a:buFontTx/>
              <a:buNone/>
              <a:tabLst>
                <a:tab pos="457200" algn="l"/>
              </a:tabLst>
              <a:defRPr sz="1800" b="1">
                <a:solidFill>
                  <a:srgbClr val="000000"/>
                </a:solidFill>
                <a:latin typeface="Helvetica"/>
                <a:ea typeface="Helvetica"/>
                <a:cs typeface="Helvetica"/>
                <a:sym typeface="Helvetica"/>
              </a:defRPr>
            </a:pPr>
            <a:r>
              <a:t>•	Does differences in the types of road users affected on the rates of deaths?</a:t>
            </a:r>
          </a:p>
          <a:p>
            <a:pPr marL="457200" indent="-228600" defTabSz="457200">
              <a:lnSpc>
                <a:spcPct val="120000"/>
              </a:lnSpc>
              <a:spcBef>
                <a:spcPts val="500"/>
              </a:spcBef>
              <a:buClrTx/>
              <a:buSzTx/>
              <a:buFontTx/>
              <a:buNone/>
              <a:tabLst>
                <a:tab pos="457200" algn="l"/>
              </a:tabLst>
              <a:defRPr sz="1800" b="1">
                <a:solidFill>
                  <a:srgbClr val="000000"/>
                </a:solidFill>
                <a:latin typeface="Helvetica"/>
                <a:ea typeface="Helvetica"/>
                <a:cs typeface="Helvetica"/>
                <a:sym typeface="Helvetica"/>
              </a:defRPr>
            </a:pPr>
            <a:r>
              <a:t>•	How many countries reducing distracted driving by banned mobile phone while driving?</a:t>
            </a:r>
          </a:p>
          <a:p>
            <a:pPr marL="457200" indent="-228600" defTabSz="457200">
              <a:lnSpc>
                <a:spcPct val="120000"/>
              </a:lnSpc>
              <a:spcBef>
                <a:spcPts val="500"/>
              </a:spcBef>
              <a:buClrTx/>
              <a:buSzTx/>
              <a:buFontTx/>
              <a:buNone/>
              <a:tabLst>
                <a:tab pos="457200" algn="l"/>
              </a:tabLst>
              <a:defRPr sz="1800" b="1">
                <a:solidFill>
                  <a:srgbClr val="000000"/>
                </a:solidFill>
                <a:latin typeface="Helvetica"/>
                <a:ea typeface="Helvetica"/>
                <a:cs typeface="Helvetica"/>
                <a:sym typeface="Helvetica"/>
              </a:defRPr>
            </a:pPr>
            <a:r>
              <a:t>•	How much mobile phone laws improve safety in roads?</a:t>
            </a:r>
          </a:p>
          <a:p>
            <a:pPr marL="457200" indent="-228600" defTabSz="457200">
              <a:lnSpc>
                <a:spcPct val="120000"/>
              </a:lnSpc>
              <a:spcBef>
                <a:spcPts val="500"/>
              </a:spcBef>
              <a:buClrTx/>
              <a:buSzTx/>
              <a:buFontTx/>
              <a:buNone/>
              <a:tabLst>
                <a:tab pos="457200" algn="l"/>
              </a:tabLst>
              <a:defRPr sz="1800" b="1">
                <a:solidFill>
                  <a:srgbClr val="000000"/>
                </a:solidFill>
                <a:latin typeface="Helvetica"/>
                <a:ea typeface="Helvetica"/>
                <a:cs typeface="Helvetica"/>
                <a:sym typeface="Helvetica"/>
              </a:defRPr>
            </a:pPr>
            <a:r>
              <a:t>•	By knowing that children are very vulnerable, does child restraints laws protect them in accident?</a:t>
            </a:r>
          </a:p>
          <a:p>
            <a:pPr marL="457200" indent="-228600" defTabSz="457200">
              <a:lnSpc>
                <a:spcPct val="120000"/>
              </a:lnSpc>
              <a:spcBef>
                <a:spcPts val="500"/>
              </a:spcBef>
              <a:buClrTx/>
              <a:buSzTx/>
              <a:buFontTx/>
              <a:buNone/>
              <a:tabLst>
                <a:tab pos="457200" algn="l"/>
              </a:tabLst>
              <a:defRPr sz="1800" b="1">
                <a:solidFill>
                  <a:srgbClr val="000000"/>
                </a:solidFill>
                <a:latin typeface="Helvetica"/>
                <a:ea typeface="Helvetica"/>
                <a:cs typeface="Helvetica"/>
                <a:sym typeface="Helvetica"/>
              </a:defRPr>
            </a:pPr>
            <a:r>
              <a:t>•	How much wearing seatbelt reduce the risk of death among drivers?</a:t>
            </a:r>
          </a:p>
          <a:p>
            <a:pPr marL="457200" indent="-228600" defTabSz="457200">
              <a:lnSpc>
                <a:spcPct val="120000"/>
              </a:lnSpc>
              <a:spcBef>
                <a:spcPts val="500"/>
              </a:spcBef>
              <a:buClrTx/>
              <a:buSzTx/>
              <a:buFontTx/>
              <a:buNone/>
              <a:tabLst>
                <a:tab pos="457200" algn="l"/>
              </a:tabLst>
              <a:defRPr sz="1800" b="1">
                <a:solidFill>
                  <a:srgbClr val="000000"/>
                </a:solidFill>
                <a:latin typeface="Helvetica"/>
                <a:ea typeface="Helvetica"/>
                <a:cs typeface="Helvetica"/>
                <a:sym typeface="Helvetica"/>
              </a:defRPr>
            </a:pPr>
            <a:r>
              <a:t>•	How seatbelt can protect other occupants?</a:t>
            </a:r>
          </a:p>
          <a:p>
            <a:pPr marL="457200" indent="-228600" defTabSz="457200">
              <a:lnSpc>
                <a:spcPct val="120000"/>
              </a:lnSpc>
              <a:spcBef>
                <a:spcPts val="500"/>
              </a:spcBef>
              <a:buClrTx/>
              <a:buSzTx/>
              <a:buFontTx/>
              <a:buNone/>
              <a:tabLst>
                <a:tab pos="457200" algn="l"/>
              </a:tabLst>
              <a:defRPr sz="1800" b="1">
                <a:solidFill>
                  <a:srgbClr val="000000"/>
                </a:solidFill>
                <a:latin typeface="Helvetica"/>
                <a:ea typeface="Helvetica"/>
                <a:cs typeface="Helvetica"/>
                <a:sym typeface="Helvetica"/>
              </a:defRPr>
            </a:pPr>
            <a:r>
              <a:t>•	How many countries control death rate by driving by using motorcycle helmet?</a:t>
            </a:r>
          </a:p>
          <a:p>
            <a:pPr marL="457200" indent="-228600" defTabSz="457200">
              <a:lnSpc>
                <a:spcPct val="120000"/>
              </a:lnSpc>
              <a:spcBef>
                <a:spcPts val="500"/>
              </a:spcBef>
              <a:buClrTx/>
              <a:buSzTx/>
              <a:buFontTx/>
              <a:buNone/>
              <a:tabLst>
                <a:tab pos="457200" algn="l"/>
              </a:tabLst>
              <a:defRPr sz="1800" b="1">
                <a:solidFill>
                  <a:srgbClr val="000000"/>
                </a:solidFill>
                <a:latin typeface="Helvetica"/>
                <a:ea typeface="Helvetica"/>
                <a:cs typeface="Helvetica"/>
                <a:sym typeface="Helvetica"/>
              </a:defRPr>
            </a:pPr>
            <a:r>
              <a:t>•	Does drink–driving laws have an effect on road safety?</a:t>
            </a:r>
          </a:p>
          <a:p>
            <a:pPr marL="457200" indent="-228600" defTabSz="457200">
              <a:lnSpc>
                <a:spcPct val="120000"/>
              </a:lnSpc>
              <a:spcBef>
                <a:spcPts val="500"/>
              </a:spcBef>
              <a:buClrTx/>
              <a:buSzTx/>
              <a:buFontTx/>
              <a:buNone/>
              <a:tabLst>
                <a:tab pos="457200" algn="l"/>
              </a:tabLst>
              <a:defRPr sz="1800" b="1">
                <a:solidFill>
                  <a:srgbClr val="000000"/>
                </a:solidFill>
                <a:latin typeface="Helvetica"/>
                <a:ea typeface="Helvetica"/>
                <a:cs typeface="Helvetica"/>
                <a:sym typeface="Helvetica"/>
              </a:defRPr>
            </a:pPr>
            <a:r>
              <a:t>•	Countries try to increase their road safety by managing speed, which speed limits were successful?</a:t>
            </a:r>
          </a:p>
        </p:txBody>
      </p:sp>
      <p:sp>
        <p:nvSpPr>
          <p:cNvPr id="147" name="Questions"/>
          <p:cNvSpPr txBox="1"/>
          <p:nvPr/>
        </p:nvSpPr>
        <p:spPr>
          <a:xfrm>
            <a:off x="508000" y="793750"/>
            <a:ext cx="11988800" cy="1219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lgn="l" defTabSz="457200">
              <a:spcBef>
                <a:spcPts val="1200"/>
              </a:spcBef>
              <a:defRPr sz="4800">
                <a:solidFill>
                  <a:schemeClr val="accent5">
                    <a:hueOff val="-411174"/>
                    <a:satOff val="4030"/>
                    <a:lumOff val="-29867"/>
                  </a:schemeClr>
                </a:solidFill>
                <a:latin typeface="Times"/>
                <a:ea typeface="Times"/>
                <a:cs typeface="Times"/>
                <a:sym typeface="Times"/>
              </a:defRPr>
            </a:lvl1pPr>
          </a:lstStyle>
          <a:p>
            <a:r>
              <a:t>Questions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he data is collected from following websites:…"/>
          <p:cNvSpPr txBox="1">
            <a:spLocks noGrp="1"/>
          </p:cNvSpPr>
          <p:nvPr>
            <p:ph type="body" idx="1"/>
          </p:nvPr>
        </p:nvSpPr>
        <p:spPr>
          <a:xfrm>
            <a:off x="508000" y="2178050"/>
            <a:ext cx="11988800" cy="6096000"/>
          </a:xfrm>
          <a:prstGeom prst="rect">
            <a:avLst/>
          </a:prstGeom>
        </p:spPr>
        <p:txBody>
          <a:bodyPr/>
          <a:lstStyle/>
          <a:p>
            <a:pPr marL="0" indent="0">
              <a:lnSpc>
                <a:spcPct val="120000"/>
              </a:lnSpc>
              <a:spcBef>
                <a:spcPts val="0"/>
              </a:spcBef>
              <a:buClrTx/>
              <a:buSzTx/>
              <a:buFontTx/>
              <a:buNone/>
              <a:defRPr sz="1800" b="1">
                <a:latin typeface="Helvetica"/>
                <a:ea typeface="Helvetica"/>
                <a:cs typeface="Helvetica"/>
                <a:sym typeface="Helvetica"/>
              </a:defRPr>
            </a:pPr>
            <a:r>
              <a:t>The data is collected from following websites:</a:t>
            </a:r>
          </a:p>
          <a:p>
            <a:pPr marL="0" indent="0">
              <a:lnSpc>
                <a:spcPct val="120000"/>
              </a:lnSpc>
              <a:spcBef>
                <a:spcPts val="0"/>
              </a:spcBef>
              <a:buClrTx/>
              <a:buSzTx/>
              <a:buFontTx/>
              <a:buNone/>
              <a:defRPr sz="1800" b="1">
                <a:latin typeface="Helvetica"/>
                <a:ea typeface="Helvetica"/>
                <a:cs typeface="Helvetica"/>
                <a:sym typeface="Helvetica"/>
              </a:defRPr>
            </a:pPr>
            <a:endParaRPr/>
          </a:p>
          <a:p>
            <a:pPr marL="0" indent="0">
              <a:lnSpc>
                <a:spcPct val="120000"/>
              </a:lnSpc>
              <a:spcBef>
                <a:spcPts val="0"/>
              </a:spcBef>
              <a:buClrTx/>
              <a:buSzTx/>
              <a:buFontTx/>
              <a:buNone/>
              <a:defRPr sz="1800" b="1">
                <a:latin typeface="Helvetica"/>
                <a:ea typeface="Helvetica"/>
                <a:cs typeface="Helvetica"/>
                <a:sym typeface="Helvetica"/>
              </a:defRPr>
            </a:pPr>
            <a:r>
              <a:t>	•	</a:t>
            </a:r>
            <a:r>
              <a:rPr u="sng">
                <a:hlinkClick r:id="rId2"/>
              </a:rPr>
              <a:t>https://www.who.int/data/gho</a:t>
            </a:r>
            <a:endParaRPr>
              <a:solidFill>
                <a:srgbClr val="24292E"/>
              </a:solidFill>
            </a:endParaRPr>
          </a:p>
          <a:p>
            <a:pPr marL="0" indent="0">
              <a:lnSpc>
                <a:spcPct val="120000"/>
              </a:lnSpc>
              <a:spcBef>
                <a:spcPts val="0"/>
              </a:spcBef>
              <a:buClrTx/>
              <a:buSzTx/>
              <a:buFontTx/>
              <a:buNone/>
              <a:defRPr sz="1800" b="1">
                <a:latin typeface="Helvetica"/>
                <a:ea typeface="Helvetica"/>
                <a:cs typeface="Helvetica"/>
                <a:sym typeface="Helvetica"/>
              </a:defRPr>
            </a:pPr>
            <a:r>
              <a:t>	•	</a:t>
            </a:r>
            <a:r>
              <a:rPr u="sng">
                <a:hlinkClick r:id="rId3"/>
              </a:rPr>
              <a:t>https://stats.oecd.org/</a:t>
            </a:r>
            <a:endParaRPr>
              <a:solidFill>
                <a:srgbClr val="24292E"/>
              </a:solidFill>
            </a:endParaRPr>
          </a:p>
          <a:p>
            <a:pPr marL="0" indent="0">
              <a:lnSpc>
                <a:spcPct val="120000"/>
              </a:lnSpc>
              <a:spcBef>
                <a:spcPts val="0"/>
              </a:spcBef>
              <a:buClrTx/>
              <a:buSzTx/>
              <a:buFontTx/>
              <a:buNone/>
              <a:defRPr sz="1800" b="1">
                <a:latin typeface="Helvetica"/>
                <a:ea typeface="Helvetica"/>
                <a:cs typeface="Helvetica"/>
                <a:sym typeface="Helvetica"/>
              </a:defRPr>
            </a:pPr>
            <a:r>
              <a:t>	•	"Road injury accidents : Road casualties (under Transport &gt; Transport Safety &gt; Road Injury Accidents"</a:t>
            </a:r>
          </a:p>
          <a:p>
            <a:pPr marL="0" indent="0">
              <a:lnSpc>
                <a:spcPct val="120000"/>
              </a:lnSpc>
              <a:spcBef>
                <a:spcPts val="0"/>
              </a:spcBef>
              <a:buClrTx/>
              <a:buSzTx/>
              <a:buFontTx/>
              <a:buNone/>
              <a:defRPr sz="1800" b="1">
                <a:latin typeface="Helvetica"/>
                <a:ea typeface="Helvetica"/>
                <a:cs typeface="Helvetica"/>
                <a:sym typeface="Helvetica"/>
              </a:defRPr>
            </a:pPr>
            <a:r>
              <a:t>	•	"Road injury accidents : Passenger Transport Showing the Passenger KM, millions (under Transport &gt; Transport Measurement &gt; Passenger Tranpsort &gt; Overview&gt; Select ""Road Passenger Transport"" on the header ""Variable"""</a:t>
            </a:r>
          </a:p>
          <a:p>
            <a:pPr marL="0" indent="0">
              <a:lnSpc>
                <a:spcPct val="120000"/>
              </a:lnSpc>
              <a:spcBef>
                <a:spcPts val="0"/>
              </a:spcBef>
              <a:buClrTx/>
              <a:buSzTx/>
              <a:buFontTx/>
              <a:buNone/>
              <a:defRPr sz="1800" b="1">
                <a:latin typeface="Helvetica"/>
                <a:ea typeface="Helvetica"/>
                <a:cs typeface="Helvetica"/>
                <a:sym typeface="Helvetica"/>
              </a:defRPr>
            </a:pPr>
            <a:r>
              <a:t>	•	</a:t>
            </a:r>
            <a:r>
              <a:rPr u="sng">
                <a:hlinkClick r:id="rId4"/>
              </a:rPr>
              <a:t>https://apps.who.int/gho/data/node.main.A989?lang=en</a:t>
            </a:r>
            <a:endParaRPr>
              <a:solidFill>
                <a:srgbClr val="24292E"/>
              </a:solidFill>
            </a:endParaRPr>
          </a:p>
          <a:p>
            <a:pPr marL="0" indent="0">
              <a:lnSpc>
                <a:spcPct val="120000"/>
              </a:lnSpc>
              <a:spcBef>
                <a:spcPts val="0"/>
              </a:spcBef>
              <a:buClrTx/>
              <a:buSzTx/>
              <a:buFontTx/>
              <a:buNone/>
              <a:defRPr sz="1800" b="1">
                <a:latin typeface="Helvetica"/>
                <a:ea typeface="Helvetica"/>
                <a:cs typeface="Helvetica"/>
                <a:sym typeface="Helvetica"/>
              </a:defRPr>
            </a:pPr>
            <a:r>
              <a:t>	•	WHO global road safety datasets</a:t>
            </a:r>
          </a:p>
          <a:p>
            <a:pPr marL="0" indent="0" algn="ctr">
              <a:spcBef>
                <a:spcPts val="0"/>
              </a:spcBef>
              <a:buClrTx/>
              <a:buSzTx/>
              <a:buFontTx/>
              <a:buNone/>
              <a:defRPr sz="3200">
                <a:solidFill>
                  <a:srgbClr val="FFFFFF"/>
                </a:solidFill>
                <a:effectLst>
                  <a:outerShdw blurRad="25400" dist="33948" dir="2700000" rotWithShape="0">
                    <a:srgbClr val="3B3936"/>
                  </a:outerShdw>
                </a:effectLst>
              </a:defRPr>
            </a:pPr>
            <a:endParaRPr/>
          </a:p>
        </p:txBody>
      </p:sp>
      <p:pic>
        <p:nvPicPr>
          <p:cNvPr id="150" name="1280px-World_Health_Organization_Logo.svg.png" descr="1280px-World_Health_Organization_Logo.svg.png"/>
          <p:cNvPicPr>
            <a:picLocks noChangeAspect="1"/>
          </p:cNvPicPr>
          <p:nvPr/>
        </p:nvPicPr>
        <p:blipFill>
          <a:blip r:embed="rId5"/>
          <a:stretch>
            <a:fillRect/>
          </a:stretch>
        </p:blipFill>
        <p:spPr>
          <a:xfrm>
            <a:off x="6265552" y="7386604"/>
            <a:ext cx="6288679" cy="1925909"/>
          </a:xfrm>
          <a:prstGeom prst="rect">
            <a:avLst/>
          </a:prstGeom>
          <a:ln w="12700">
            <a:miter lim="400000"/>
          </a:ln>
        </p:spPr>
      </p:pic>
      <p:sp>
        <p:nvSpPr>
          <p:cNvPr id="151" name="Data"/>
          <p:cNvSpPr txBox="1">
            <a:spLocks noGrp="1"/>
          </p:cNvSpPr>
          <p:nvPr>
            <p:ph type="title"/>
          </p:nvPr>
        </p:nvSpPr>
        <p:spPr>
          <a:prstGeom prst="rect">
            <a:avLst/>
          </a:prstGeom>
        </p:spPr>
        <p:txBody>
          <a:bodyPr/>
          <a:lstStyle>
            <a:lvl1pPr algn="l" defTabSz="457200">
              <a:lnSpc>
                <a:spcPct val="100000"/>
              </a:lnSpc>
              <a:spcBef>
                <a:spcPts val="0"/>
              </a:spcBef>
              <a:defRPr sz="4800">
                <a:solidFill>
                  <a:schemeClr val="accent5">
                    <a:hueOff val="-411174"/>
                    <a:satOff val="4030"/>
                    <a:lumOff val="-29867"/>
                  </a:schemeClr>
                </a:solidFill>
                <a:latin typeface="Times"/>
                <a:ea typeface="Times"/>
                <a:cs typeface="Times"/>
                <a:sym typeface="Times"/>
              </a:defRPr>
            </a:lvl1pPr>
          </a:lstStyle>
          <a:p>
            <a:r>
              <a:t>Data</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Data Cleanup &amp; Exploration"/>
          <p:cNvSpPr txBox="1">
            <a:spLocks noGrp="1"/>
          </p:cNvSpPr>
          <p:nvPr>
            <p:ph type="title"/>
          </p:nvPr>
        </p:nvSpPr>
        <p:spPr>
          <a:prstGeom prst="rect">
            <a:avLst/>
          </a:prstGeom>
        </p:spPr>
        <p:txBody>
          <a:bodyPr/>
          <a:lstStyle>
            <a:lvl1pPr algn="l" defTabSz="457200">
              <a:lnSpc>
                <a:spcPct val="100000"/>
              </a:lnSpc>
              <a:spcBef>
                <a:spcPts val="0"/>
              </a:spcBef>
              <a:defRPr sz="4800">
                <a:solidFill>
                  <a:schemeClr val="accent5">
                    <a:hueOff val="-411174"/>
                    <a:satOff val="4030"/>
                    <a:lumOff val="-29867"/>
                  </a:schemeClr>
                </a:solidFill>
                <a:latin typeface="Times"/>
                <a:ea typeface="Times"/>
                <a:cs typeface="Times"/>
                <a:sym typeface="Times"/>
              </a:defRPr>
            </a:lvl1pPr>
          </a:lstStyle>
          <a:p>
            <a:r>
              <a:t>Data Cleanup &amp; Exploration</a:t>
            </a:r>
          </a:p>
        </p:txBody>
      </p:sp>
      <p:sp>
        <p:nvSpPr>
          <p:cNvPr id="154" name="The problem we encountered at this stage:…"/>
          <p:cNvSpPr txBox="1"/>
          <p:nvPr/>
        </p:nvSpPr>
        <p:spPr>
          <a:xfrm>
            <a:off x="508000" y="2178050"/>
            <a:ext cx="11988800" cy="698923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marL="457200" indent="-228600" algn="l" defTabSz="457200">
              <a:lnSpc>
                <a:spcPct val="120000"/>
              </a:lnSpc>
              <a:spcBef>
                <a:spcPts val="500"/>
              </a:spcBef>
              <a:tabLst>
                <a:tab pos="457200" algn="l"/>
              </a:tabLst>
              <a:defRPr sz="1800" b="1">
                <a:solidFill>
                  <a:srgbClr val="000000"/>
                </a:solidFill>
                <a:latin typeface="Helvetica"/>
                <a:ea typeface="Helvetica"/>
                <a:cs typeface="Helvetica"/>
                <a:sym typeface="Helvetica"/>
              </a:defRPr>
            </a:pPr>
            <a:r>
              <a:rPr dirty="0"/>
              <a:t>The problem we encountered at this stage:</a:t>
            </a:r>
          </a:p>
          <a:p>
            <a:pPr marL="457200" indent="-228600" algn="l" defTabSz="457200">
              <a:lnSpc>
                <a:spcPct val="120000"/>
              </a:lnSpc>
              <a:spcBef>
                <a:spcPts val="500"/>
              </a:spcBef>
              <a:tabLst>
                <a:tab pos="457200" algn="l"/>
              </a:tabLst>
              <a:defRPr sz="1800" b="1">
                <a:solidFill>
                  <a:srgbClr val="000000"/>
                </a:solidFill>
                <a:latin typeface="Helvetica"/>
                <a:ea typeface="Helvetica"/>
                <a:cs typeface="Helvetica"/>
                <a:sym typeface="Helvetica"/>
              </a:defRPr>
            </a:pPr>
            <a:endParaRPr dirty="0"/>
          </a:p>
          <a:p>
            <a:pPr marL="457200" indent="-228600" algn="l" defTabSz="457200">
              <a:lnSpc>
                <a:spcPct val="120000"/>
              </a:lnSpc>
              <a:spcBef>
                <a:spcPts val="500"/>
              </a:spcBef>
              <a:tabLst>
                <a:tab pos="457200" algn="l"/>
              </a:tabLst>
              <a:defRPr sz="1800" b="1">
                <a:solidFill>
                  <a:srgbClr val="000000"/>
                </a:solidFill>
                <a:latin typeface="Helvetica"/>
                <a:ea typeface="Helvetica"/>
                <a:cs typeface="Helvetica"/>
                <a:sym typeface="Helvetica"/>
              </a:defRPr>
            </a:pPr>
            <a:r>
              <a:rPr dirty="0"/>
              <a:t>•	Lots of missing data (mostly the countries with low income).</a:t>
            </a:r>
          </a:p>
          <a:p>
            <a:pPr marL="457200" indent="-228600" algn="l" defTabSz="457200">
              <a:lnSpc>
                <a:spcPct val="120000"/>
              </a:lnSpc>
              <a:spcBef>
                <a:spcPts val="500"/>
              </a:spcBef>
              <a:tabLst>
                <a:tab pos="457200" algn="l"/>
              </a:tabLst>
              <a:defRPr sz="1800" b="1">
                <a:solidFill>
                  <a:srgbClr val="000000"/>
                </a:solidFill>
                <a:latin typeface="Helvetica"/>
                <a:ea typeface="Helvetica"/>
                <a:cs typeface="Helvetica"/>
                <a:sym typeface="Helvetica"/>
              </a:defRPr>
            </a:pPr>
            <a:r>
              <a:rPr dirty="0"/>
              <a:t>•	Information collected at different times.</a:t>
            </a:r>
          </a:p>
          <a:p>
            <a:pPr marL="457200" indent="-228600" algn="l" defTabSz="457200">
              <a:lnSpc>
                <a:spcPct val="120000"/>
              </a:lnSpc>
              <a:spcBef>
                <a:spcPts val="500"/>
              </a:spcBef>
              <a:tabLst>
                <a:tab pos="457200" algn="l"/>
              </a:tabLst>
              <a:defRPr sz="1800" b="1">
                <a:solidFill>
                  <a:srgbClr val="000000"/>
                </a:solidFill>
                <a:latin typeface="Helvetica"/>
                <a:ea typeface="Helvetica"/>
                <a:cs typeface="Helvetica"/>
                <a:sym typeface="Helvetica"/>
              </a:defRPr>
            </a:pPr>
            <a:r>
              <a:rPr dirty="0"/>
              <a:t>•	Unknown symbols.</a:t>
            </a:r>
            <a:endParaRPr lang="en-AU" dirty="0"/>
          </a:p>
          <a:p>
            <a:pPr marL="514350" indent="-285750" algn="l" defTabSz="457200">
              <a:lnSpc>
                <a:spcPct val="120000"/>
              </a:lnSpc>
              <a:spcBef>
                <a:spcPts val="500"/>
              </a:spcBef>
              <a:buFont typeface="Arial" panose="020B0604020202020204" pitchFamily="34" charset="0"/>
              <a:buChar char="•"/>
              <a:tabLst>
                <a:tab pos="457200" algn="l"/>
              </a:tabLst>
              <a:defRPr sz="1800" b="1">
                <a:solidFill>
                  <a:srgbClr val="000000"/>
                </a:solidFill>
                <a:latin typeface="Helvetica"/>
                <a:ea typeface="Helvetica"/>
                <a:cs typeface="Helvetica"/>
                <a:sym typeface="Helvetica"/>
              </a:defRPr>
            </a:pPr>
            <a:r>
              <a:rPr lang="en-AU" dirty="0"/>
              <a:t>Data ranges</a:t>
            </a:r>
            <a:endParaRPr dirty="0"/>
          </a:p>
          <a:p>
            <a:pPr marL="457200" indent="-228600" algn="l" defTabSz="457200">
              <a:lnSpc>
                <a:spcPct val="120000"/>
              </a:lnSpc>
              <a:spcBef>
                <a:spcPts val="500"/>
              </a:spcBef>
              <a:tabLst>
                <a:tab pos="457200" algn="l"/>
              </a:tabLst>
              <a:defRPr sz="1800" b="1">
                <a:solidFill>
                  <a:srgbClr val="000000"/>
                </a:solidFill>
                <a:latin typeface="Helvetica"/>
                <a:ea typeface="Helvetica"/>
                <a:cs typeface="Helvetica"/>
                <a:sym typeface="Helvetica"/>
              </a:defRPr>
            </a:pPr>
            <a:endParaRPr dirty="0"/>
          </a:p>
          <a:p>
            <a:pPr marL="457200" indent="-228600" algn="l" defTabSz="457200">
              <a:lnSpc>
                <a:spcPct val="120000"/>
              </a:lnSpc>
              <a:spcBef>
                <a:spcPts val="500"/>
              </a:spcBef>
              <a:tabLst>
                <a:tab pos="457200" algn="l"/>
              </a:tabLst>
              <a:defRPr sz="1800" b="1">
                <a:solidFill>
                  <a:srgbClr val="000000"/>
                </a:solidFill>
                <a:latin typeface="Helvetica"/>
                <a:ea typeface="Helvetica"/>
                <a:cs typeface="Helvetica"/>
                <a:sym typeface="Helvetica"/>
              </a:defRPr>
            </a:pPr>
            <a:r>
              <a:rPr dirty="0"/>
              <a:t>By given a lot of effort we couldn't get the incomplete information, it was decided that focus on countries with full information.</a:t>
            </a:r>
          </a:p>
          <a:p>
            <a:pPr marL="457200" indent="-228600" algn="l" defTabSz="457200">
              <a:lnSpc>
                <a:spcPct val="120000"/>
              </a:lnSpc>
              <a:spcBef>
                <a:spcPts val="500"/>
              </a:spcBef>
              <a:tabLst>
                <a:tab pos="457200" algn="l"/>
              </a:tabLst>
              <a:defRPr sz="1800" b="1">
                <a:solidFill>
                  <a:srgbClr val="000000"/>
                </a:solidFill>
                <a:latin typeface="Helvetica"/>
                <a:ea typeface="Helvetica"/>
                <a:cs typeface="Helvetica"/>
                <a:sym typeface="Helvetica"/>
              </a:defRPr>
            </a:pPr>
            <a:r>
              <a:rPr dirty="0"/>
              <a:t>We decided to work the recent year in datasets however the year was mismatch.</a:t>
            </a:r>
          </a:p>
          <a:p>
            <a:pPr marL="457200" indent="-228600" algn="l" defTabSz="457200">
              <a:lnSpc>
                <a:spcPct val="120000"/>
              </a:lnSpc>
              <a:spcBef>
                <a:spcPts val="500"/>
              </a:spcBef>
              <a:tabLst>
                <a:tab pos="457200" algn="l"/>
              </a:tabLst>
              <a:defRPr sz="1800" b="1">
                <a:solidFill>
                  <a:srgbClr val="000000"/>
                </a:solidFill>
                <a:latin typeface="Helvetica"/>
                <a:ea typeface="Helvetica"/>
                <a:cs typeface="Helvetica"/>
                <a:sym typeface="Helvetica"/>
              </a:defRPr>
            </a:pPr>
            <a:r>
              <a:rPr dirty="0"/>
              <a:t>For some unknown symbols we used “Notepad” to correct data and then import in Panda and correct the rest in Jupiter notebook. </a:t>
            </a:r>
          </a:p>
          <a:p>
            <a:pPr marL="457200" indent="-228600" algn="l" defTabSz="457200">
              <a:lnSpc>
                <a:spcPct val="120000"/>
              </a:lnSpc>
              <a:spcBef>
                <a:spcPts val="500"/>
              </a:spcBef>
              <a:tabLst>
                <a:tab pos="457200" algn="l"/>
              </a:tabLst>
              <a:defRPr sz="1800" b="1">
                <a:solidFill>
                  <a:srgbClr val="000000"/>
                </a:solidFill>
                <a:latin typeface="Helvetica"/>
                <a:ea typeface="Helvetica"/>
                <a:cs typeface="Helvetica"/>
                <a:sym typeface="Helvetica"/>
              </a:defRPr>
            </a:pP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Data Analysis"/>
          <p:cNvSpPr txBox="1"/>
          <p:nvPr/>
        </p:nvSpPr>
        <p:spPr>
          <a:xfrm>
            <a:off x="508000" y="787400"/>
            <a:ext cx="11988800" cy="1219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lgn="l" defTabSz="457200">
              <a:defRPr sz="4800">
                <a:solidFill>
                  <a:schemeClr val="accent5">
                    <a:hueOff val="-411174"/>
                    <a:satOff val="4030"/>
                    <a:lumOff val="-29867"/>
                  </a:schemeClr>
                </a:solidFill>
                <a:latin typeface="Times"/>
                <a:ea typeface="Times"/>
                <a:cs typeface="Times"/>
                <a:sym typeface="Times"/>
              </a:defRPr>
            </a:lvl1pPr>
          </a:lstStyle>
          <a:p>
            <a:r>
              <a:t>Data Analysis</a:t>
            </a:r>
          </a:p>
        </p:txBody>
      </p:sp>
      <p:sp>
        <p:nvSpPr>
          <p:cNvPr id="157" name="This analysis could have been more comprehensive if we had full information of all countries."/>
          <p:cNvSpPr txBox="1"/>
          <p:nvPr/>
        </p:nvSpPr>
        <p:spPr>
          <a:xfrm>
            <a:off x="559552" y="1793230"/>
            <a:ext cx="11885696" cy="210314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spcBef>
                <a:spcPts val="2400"/>
              </a:spcBef>
              <a:defRPr sz="1800" b="1">
                <a:latin typeface="Helvetica"/>
                <a:ea typeface="Helvetica"/>
                <a:cs typeface="Helvetica"/>
                <a:sym typeface="Helvetica"/>
              </a:defRPr>
            </a:lvl1pPr>
          </a:lstStyle>
          <a:p>
            <a:r>
              <a:rPr dirty="0"/>
              <a:t>This analysis could have been more comprehensive if we had full information of all countries.</a:t>
            </a:r>
            <a:endParaRPr lang="en-AU" dirty="0"/>
          </a:p>
          <a:p>
            <a:r>
              <a:rPr lang="en-AU" dirty="0"/>
              <a:t>For one of the data sets alone, only 60.14% of total countries had complete data, or data that fit within acceptable error margins (due to rounding accuracy).</a:t>
            </a:r>
          </a:p>
          <a:p>
            <a:r>
              <a:rPr lang="en-AU" dirty="0"/>
              <a:t>Missing data or values that did not add up to 100% (over and under) were major causes of concern.</a:t>
            </a:r>
            <a:br>
              <a:rPr lang="en-AU" dirty="0"/>
            </a:br>
            <a:r>
              <a:rPr lang="en-AU" dirty="0"/>
              <a:t>We used a small subset of countries to try to help with this, using countries which had more complete data.</a:t>
            </a:r>
            <a:endParaRPr dirty="0"/>
          </a:p>
        </p:txBody>
      </p:sp>
      <p:pic>
        <p:nvPicPr>
          <p:cNvPr id="3" name="Picture 2">
            <a:extLst>
              <a:ext uri="{FF2B5EF4-FFF2-40B4-BE49-F238E27FC236}">
                <a16:creationId xmlns:a16="http://schemas.microsoft.com/office/drawing/2014/main" id="{8B27D7EB-22BB-41B2-8325-0A1956E6B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4497858"/>
            <a:ext cx="6448854" cy="2921233"/>
          </a:xfrm>
          <a:prstGeom prst="rect">
            <a:avLst/>
          </a:prstGeom>
        </p:spPr>
      </p:pic>
      <p:pic>
        <p:nvPicPr>
          <p:cNvPr id="5" name="Picture 4">
            <a:extLst>
              <a:ext uri="{FF2B5EF4-FFF2-40B4-BE49-F238E27FC236}">
                <a16:creationId xmlns:a16="http://schemas.microsoft.com/office/drawing/2014/main" id="{A59A2730-CC17-476C-A440-2BA9F7680B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1475" y="4127157"/>
            <a:ext cx="5512796" cy="4700936"/>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roportion of population and road traffic deaths by countries income"/>
          <p:cNvSpPr txBox="1"/>
          <p:nvPr/>
        </p:nvSpPr>
        <p:spPr>
          <a:xfrm>
            <a:off x="508000" y="787400"/>
            <a:ext cx="11988800" cy="1219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lnSpcReduction="10000"/>
          </a:bodyPr>
          <a:lstStyle>
            <a:lvl1pPr algn="l" defTabSz="361188">
              <a:defRPr sz="3792">
                <a:solidFill>
                  <a:schemeClr val="accent5">
                    <a:hueOff val="-411174"/>
                    <a:satOff val="4030"/>
                    <a:lumOff val="-29867"/>
                  </a:schemeClr>
                </a:solidFill>
                <a:latin typeface="Times"/>
                <a:ea typeface="Times"/>
                <a:cs typeface="Times"/>
                <a:sym typeface="Times"/>
              </a:defRPr>
            </a:lvl1pPr>
          </a:lstStyle>
          <a:p>
            <a:r>
              <a:t>Proportion of population and road traffic deaths by countries income</a:t>
            </a:r>
          </a:p>
        </p:txBody>
      </p:sp>
      <p:sp>
        <p:nvSpPr>
          <p:cNvPr id="160" name="* Income levels are based on 2017 WORLD BANK classifiers."/>
          <p:cNvSpPr txBox="1"/>
          <p:nvPr/>
        </p:nvSpPr>
        <p:spPr>
          <a:xfrm>
            <a:off x="948266" y="9330266"/>
            <a:ext cx="6049391" cy="660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defTabSz="457200">
              <a:spcBef>
                <a:spcPts val="1200"/>
              </a:spcBef>
              <a:defRPr sz="1300" b="1">
                <a:solidFill>
                  <a:srgbClr val="000000"/>
                </a:solidFill>
                <a:latin typeface="Times"/>
                <a:ea typeface="Times"/>
                <a:cs typeface="Times"/>
                <a:sym typeface="Times"/>
              </a:defRPr>
            </a:lvl1pPr>
          </a:lstStyle>
          <a:p>
            <a:r>
              <a:t>* Income levels are based on 2017 WORLD BANK classifiers.</a:t>
            </a:r>
          </a:p>
        </p:txBody>
      </p:sp>
      <p:sp>
        <p:nvSpPr>
          <p:cNvPr id="161" name="Population, income level, education and laws are very effective in reducing the rate of road traffic deaths. Wealthy countries have this opportunity to invest in this area by providing enough information and education to their own people, and enforcing the law more efficiently. This is also assisted by using better technology and equipment to reach a high standard in car safety."/>
          <p:cNvSpPr txBox="1"/>
          <p:nvPr/>
        </p:nvSpPr>
        <p:spPr>
          <a:xfrm>
            <a:off x="559552" y="2204673"/>
            <a:ext cx="11885696" cy="1638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150000"/>
              </a:lnSpc>
              <a:spcBef>
                <a:spcPts val="2400"/>
              </a:spcBef>
              <a:defRPr sz="1800" b="1">
                <a:latin typeface="Helvetica"/>
                <a:ea typeface="Helvetica"/>
                <a:cs typeface="Helvetica"/>
                <a:sym typeface="Helvetica"/>
              </a:defRPr>
            </a:lvl1pPr>
          </a:lstStyle>
          <a:p>
            <a:r>
              <a:t>Population, income level, education and laws are very effective in reducing the rate of road traffic deaths. Wealthy countries have this opportunity to invest in this area by providing enough information and education to their own people, and enforcing the law more efficiently. This is also assisted by using better technology and equipment to reach a high standard in car safety. </a:t>
            </a:r>
          </a:p>
        </p:txBody>
      </p:sp>
      <p:pic>
        <p:nvPicPr>
          <p:cNvPr id="162" name="piechart_populationbyincome.png" descr="piechart_populationbyincome.png"/>
          <p:cNvPicPr>
            <a:picLocks noChangeAspect="1"/>
          </p:cNvPicPr>
          <p:nvPr/>
        </p:nvPicPr>
        <p:blipFill>
          <a:blip r:embed="rId2"/>
          <a:stretch>
            <a:fillRect/>
          </a:stretch>
        </p:blipFill>
        <p:spPr>
          <a:xfrm>
            <a:off x="996156" y="3869597"/>
            <a:ext cx="5292461" cy="5292461"/>
          </a:xfrm>
          <a:prstGeom prst="rect">
            <a:avLst/>
          </a:prstGeom>
          <a:ln w="25400">
            <a:miter lim="400000"/>
          </a:ln>
          <a:effectLst>
            <a:outerShdw blurRad="190500" dist="101600" dir="5400000" rotWithShape="0">
              <a:srgbClr val="000000">
                <a:alpha val="40000"/>
              </a:srgbClr>
            </a:outerShdw>
          </a:effectLst>
        </p:spPr>
      </p:pic>
      <p:pic>
        <p:nvPicPr>
          <p:cNvPr id="163" name="piechart_deathsbyincome.png" descr="piechart_deathsbyincome.png"/>
          <p:cNvPicPr>
            <a:picLocks noChangeAspect="1"/>
          </p:cNvPicPr>
          <p:nvPr/>
        </p:nvPicPr>
        <p:blipFill>
          <a:blip r:embed="rId3"/>
          <a:stretch>
            <a:fillRect/>
          </a:stretch>
        </p:blipFill>
        <p:spPr>
          <a:xfrm>
            <a:off x="6851054" y="3869597"/>
            <a:ext cx="5292461" cy="5292461"/>
          </a:xfrm>
          <a:prstGeom prst="rect">
            <a:avLst/>
          </a:prstGeom>
          <a:ln w="25400">
            <a:miter lim="400000"/>
          </a:ln>
          <a:effectLst>
            <a:outerShdw blurRad="190500" dist="101600" dir="5400000" rotWithShape="0">
              <a:srgbClr val="000000">
                <a:alpha val="40000"/>
              </a:srgbClr>
            </a:outerShdw>
          </a:effec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Influence of child restraints laws on road traffic deaths"/>
          <p:cNvSpPr txBox="1"/>
          <p:nvPr/>
        </p:nvSpPr>
        <p:spPr>
          <a:xfrm>
            <a:off x="508000" y="787400"/>
            <a:ext cx="11988800" cy="1219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lgn="l" defTabSz="406908">
              <a:defRPr sz="4272">
                <a:solidFill>
                  <a:schemeClr val="accent5">
                    <a:hueOff val="-411174"/>
                    <a:satOff val="4030"/>
                    <a:lumOff val="-29867"/>
                  </a:schemeClr>
                </a:solidFill>
                <a:latin typeface="Times"/>
                <a:ea typeface="Times"/>
                <a:cs typeface="Times"/>
                <a:sym typeface="Times"/>
              </a:defRPr>
            </a:lvl1pPr>
          </a:lstStyle>
          <a:p>
            <a:r>
              <a:t>Influence of child restraints laws on road traffic deaths</a:t>
            </a:r>
          </a:p>
        </p:txBody>
      </p:sp>
      <p:sp>
        <p:nvSpPr>
          <p:cNvPr id="166" name="Although children are very vulnerable and based on WHO reports the first cause of death between them is driving accidents but only 84 countries of 175 countries used child restraints laws which is just 48% in all around the world."/>
          <p:cNvSpPr txBox="1">
            <a:spLocks noGrp="1"/>
          </p:cNvSpPr>
          <p:nvPr>
            <p:ph type="body" sz="quarter" idx="1"/>
          </p:nvPr>
        </p:nvSpPr>
        <p:spPr>
          <a:xfrm>
            <a:off x="503754" y="2648098"/>
            <a:ext cx="11997292" cy="1883835"/>
          </a:xfrm>
          <a:prstGeom prst="rect">
            <a:avLst/>
          </a:prstGeom>
        </p:spPr>
        <p:txBody>
          <a:bodyPr/>
          <a:lstStyle/>
          <a:p>
            <a:pPr marL="0" indent="0" defTabSz="566674">
              <a:lnSpc>
                <a:spcPct val="150000"/>
              </a:lnSpc>
              <a:spcBef>
                <a:spcPts val="0"/>
              </a:spcBef>
              <a:buClrTx/>
              <a:buSzTx/>
              <a:buFontTx/>
              <a:buNone/>
              <a:defRPr sz="1746" b="1">
                <a:latin typeface="Helvetica"/>
                <a:ea typeface="Helvetica"/>
                <a:cs typeface="Helvetica"/>
                <a:sym typeface="Helvetica"/>
              </a:defRPr>
            </a:pPr>
            <a:r>
              <a:t>Although children are very vulnerable and based on WHO reports the first cause of death between them is driving accidents but only 84 countries of 175 countries used child restraints laws which is just 48% in all around the world.</a:t>
            </a:r>
          </a:p>
          <a:p>
            <a:pPr marL="0" indent="0" defTabSz="566674">
              <a:lnSpc>
                <a:spcPct val="150000"/>
              </a:lnSpc>
              <a:spcBef>
                <a:spcPts val="0"/>
              </a:spcBef>
              <a:buClrTx/>
              <a:buSzTx/>
              <a:buFontTx/>
              <a:buNone/>
              <a:defRPr sz="1746" b="1">
                <a:latin typeface="Helvetica"/>
                <a:ea typeface="Helvetica"/>
                <a:cs typeface="Helvetica"/>
                <a:sym typeface="Helvetica"/>
              </a:defRPr>
            </a:pPr>
            <a:r>
              <a:t> </a:t>
            </a:r>
          </a:p>
        </p:txBody>
      </p:sp>
      <p:sp>
        <p:nvSpPr>
          <p:cNvPr id="167" name="We can see in this bar chart, 90% of countries with high income level are using this law. This percentage for middle income countries is 36% and just 17% of low income countries are protecting children in this area."/>
          <p:cNvSpPr txBox="1"/>
          <p:nvPr/>
        </p:nvSpPr>
        <p:spPr>
          <a:xfrm>
            <a:off x="537620" y="2731296"/>
            <a:ext cx="3722383" cy="551950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lgn="l">
              <a:lnSpc>
                <a:spcPct val="150000"/>
              </a:lnSpc>
              <a:defRPr sz="1800" b="1">
                <a:latin typeface="Helvetica"/>
                <a:ea typeface="Helvetica"/>
                <a:cs typeface="Helvetica"/>
                <a:sym typeface="Helvetica"/>
              </a:defRPr>
            </a:lvl1pPr>
          </a:lstStyle>
          <a:p>
            <a:r>
              <a:t>We can see in this bar chart, 90% of countries with high income level are using this law. This percentage for middle income countries is 36% and just 17% of low income countries are protecting children in this area. </a:t>
            </a:r>
          </a:p>
        </p:txBody>
      </p:sp>
      <p:pic>
        <p:nvPicPr>
          <p:cNvPr id="168" name="child_restraints_income.png" descr="child_restraints_income.png"/>
          <p:cNvPicPr>
            <a:picLocks noChangeAspect="1"/>
          </p:cNvPicPr>
          <p:nvPr/>
        </p:nvPicPr>
        <p:blipFill>
          <a:blip r:embed="rId2"/>
          <a:stretch>
            <a:fillRect/>
          </a:stretch>
        </p:blipFill>
        <p:spPr>
          <a:xfrm>
            <a:off x="4433225" y="3702050"/>
            <a:ext cx="8279257" cy="5519504"/>
          </a:xfrm>
          <a:prstGeom prst="rect">
            <a:avLst/>
          </a:prstGeom>
          <a:ln w="25400">
            <a:miter lim="400000"/>
          </a:ln>
          <a:effectLst>
            <a:outerShdw blurRad="190500" dist="101600" dir="5400000" rotWithShape="0">
              <a:srgbClr val="000000">
                <a:alpha val="40000"/>
              </a:srgbClr>
            </a:outerShdw>
          </a:effectLst>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37</TotalTime>
  <Words>1486</Words>
  <Application>Microsoft Office PowerPoint</Application>
  <PresentationFormat>Custom</PresentationFormat>
  <Paragraphs>103</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Bodoni SvtyTwo ITC TT-Book</vt:lpstr>
      <vt:lpstr>Helvetica</vt:lpstr>
      <vt:lpstr>Helvetica Neue</vt:lpstr>
      <vt:lpstr>Palatino</vt:lpstr>
      <vt:lpstr>Times</vt:lpstr>
      <vt:lpstr>Zapf Dingbats</vt:lpstr>
      <vt:lpstr>New_Template4</vt:lpstr>
      <vt:lpstr>Road Safety</vt:lpstr>
      <vt:lpstr>EXECUTIVE SUMMARY </vt:lpstr>
      <vt:lpstr>PowerPoint Presentation</vt:lpstr>
      <vt:lpstr>PowerPoint Presentation</vt:lpstr>
      <vt:lpstr>Data</vt:lpstr>
      <vt:lpstr>Data Cleanup &amp; Exploration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Death by Vehicle Type</vt:lpstr>
      <vt:lpstr>Deaths open/no vehicle vs closed</vt:lpstr>
      <vt:lpstr>Do Helmet Laws Help?</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Safety</dc:title>
  <cp:lastModifiedBy>J B</cp:lastModifiedBy>
  <cp:revision>4</cp:revision>
  <dcterms:modified xsi:type="dcterms:W3CDTF">2020-10-26T10:24:02Z</dcterms:modified>
</cp:coreProperties>
</file>