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b="def" i="def"/>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0" name="Shape 130"/>
          <p:cNvSpPr/>
          <p:nvPr>
            <p:ph type="sldImg"/>
          </p:nvPr>
        </p:nvSpPr>
        <p:spPr>
          <a:xfrm>
            <a:off x="1143000" y="685800"/>
            <a:ext cx="4572000" cy="3429000"/>
          </a:xfrm>
          <a:prstGeom prst="rect">
            <a:avLst/>
          </a:prstGeom>
        </p:spPr>
        <p:txBody>
          <a:bodyPr/>
          <a:lstStyle/>
          <a:p>
            <a:pPr/>
          </a:p>
        </p:txBody>
      </p:sp>
      <p:sp>
        <p:nvSpPr>
          <p:cNvPr id="131" name="Shape 1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6" name="Lorem Ipsum Dolor"/>
          <p:cNvSpPr txBox="1"/>
          <p:nvPr>
            <p:ph type="body" sz="quarter" idx="21"/>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17" name="Title Text"/>
          <p:cNvSpPr txBox="1"/>
          <p:nvPr>
            <p:ph type="title"/>
          </p:nvPr>
        </p:nvSpPr>
        <p:spPr>
          <a:xfrm>
            <a:off x="508000" y="4140200"/>
            <a:ext cx="7200900" cy="2413000"/>
          </a:xfrm>
          <a:prstGeom prst="rect">
            <a:avLst/>
          </a:prstGeom>
        </p:spPr>
        <p:txBody>
          <a:bodyPr/>
          <a:lstStyle>
            <a:lvl1pPr algn="l"/>
          </a:lstStyle>
          <a:p>
            <a:pPr/>
            <a:r>
              <a:t>Title Text</a:t>
            </a:r>
          </a:p>
        </p:txBody>
      </p:sp>
      <p:sp>
        <p:nvSpPr>
          <p:cNvPr id="18" name="Body Level One…"/>
          <p:cNvSpPr txBox="1"/>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07" name="–Johnny Appleseed"/>
          <p:cNvSpPr txBox="1"/>
          <p:nvPr>
            <p:ph type="body" sz="quarter" idx="21"/>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i="1" sz="3000"/>
            </a:lvl1pPr>
          </a:lstStyle>
          <a:p>
            <a:pPr/>
            <a:r>
              <a:t>–Johnny Appleseed</a:t>
            </a:r>
          </a:p>
        </p:txBody>
      </p:sp>
      <p:sp>
        <p:nvSpPr>
          <p:cNvPr id="108" name="“Type a quote here.”"/>
          <p:cNvSpPr txBox="1"/>
          <p:nvPr>
            <p:ph type="body" sz="quarter" idx="22"/>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pPr/>
            <a:r>
              <a:t>“Type a quote here.” </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16" name="Image"/>
          <p:cNvSpPr/>
          <p:nvPr>
            <p:ph type="pic" idx="21"/>
          </p:nvPr>
        </p:nvSpPr>
        <p:spPr>
          <a:xfrm>
            <a:off x="-901700" y="-127000"/>
            <a:ext cx="14211300" cy="9997255"/>
          </a:xfrm>
          <a:prstGeom prst="rect">
            <a:avLst/>
          </a:prstGeom>
        </p:spPr>
        <p:txBody>
          <a:bodyPr lIns="91439" tIns="45719" rIns="91439" bIns="45719" anchor="t">
            <a:noAutofit/>
          </a:bodyPr>
          <a:lstStyle/>
          <a:p>
            <a:pP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0" name="Lorem Ipsum Dolor"/>
          <p:cNvSpPr txBox="1"/>
          <p:nvPr>
            <p:ph type="body" sz="quarter" idx="21"/>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31" name="Image"/>
          <p:cNvSpPr/>
          <p:nvPr>
            <p:ph type="pic" idx="22"/>
          </p:nvPr>
        </p:nvSpPr>
        <p:spPr>
          <a:xfrm>
            <a:off x="584200" y="558800"/>
            <a:ext cx="11823700" cy="7086600"/>
          </a:xfrm>
          <a:prstGeom prst="rect">
            <a:avLst/>
          </a:prstGeom>
          <a:ln w="9525">
            <a:round/>
          </a:ln>
        </p:spPr>
        <p:txBody>
          <a:bodyPr lIns="91439" tIns="45719" rIns="91439" bIns="45719" anchor="t">
            <a:noAutofit/>
          </a:bodyPr>
          <a:lstStyle/>
          <a:p>
            <a:pPr/>
          </a:p>
        </p:txBody>
      </p:sp>
      <p:sp>
        <p:nvSpPr>
          <p:cNvPr id="32" name="Title Text"/>
          <p:cNvSpPr txBox="1"/>
          <p:nvPr>
            <p:ph type="title"/>
          </p:nvPr>
        </p:nvSpPr>
        <p:spPr>
          <a:xfrm>
            <a:off x="508000" y="6680200"/>
            <a:ext cx="7200900" cy="2413000"/>
          </a:xfrm>
          <a:prstGeom prst="rect">
            <a:avLst/>
          </a:prstGeom>
        </p:spPr>
        <p:txBody>
          <a:bodyPr/>
          <a:lstStyle>
            <a:lvl1pPr algn="l"/>
          </a:lstStyle>
          <a:p>
            <a:pPr/>
            <a:r>
              <a:t>Title Text</a:t>
            </a:r>
          </a:p>
        </p:txBody>
      </p:sp>
      <p:sp>
        <p:nvSpPr>
          <p:cNvPr id="33" name="Body Level One…"/>
          <p:cNvSpPr txBox="1"/>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41" name="Title Text"/>
          <p:cNvSpPr txBox="1"/>
          <p:nvPr>
            <p:ph type="title"/>
          </p:nvPr>
        </p:nvSpPr>
        <p:spPr>
          <a:xfrm>
            <a:off x="508000" y="3670300"/>
            <a:ext cx="11988800" cy="2413000"/>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1" name="Lorem Ipsum Dolor"/>
          <p:cNvSpPr txBox="1"/>
          <p:nvPr>
            <p:ph type="body" sz="quarter" idx="21"/>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i="1" sz="2400"/>
            </a:lvl1pPr>
          </a:lstStyle>
          <a:p>
            <a:pPr/>
            <a:r>
              <a:t>Lorem Ipsum Dolor</a:t>
            </a:r>
          </a:p>
        </p:txBody>
      </p:sp>
      <p:sp>
        <p:nvSpPr>
          <p:cNvPr id="52" name="Image"/>
          <p:cNvSpPr/>
          <p:nvPr>
            <p:ph type="pic" sz="half" idx="22"/>
          </p:nvPr>
        </p:nvSpPr>
        <p:spPr>
          <a:xfrm>
            <a:off x="6704698" y="590550"/>
            <a:ext cx="5806884" cy="8509000"/>
          </a:xfrm>
          <a:prstGeom prst="rect">
            <a:avLst/>
          </a:prstGeom>
          <a:ln w="9525">
            <a:round/>
          </a:ln>
        </p:spPr>
        <p:txBody>
          <a:bodyPr lIns="91439" tIns="45719" rIns="91439" bIns="45719" anchor="t">
            <a:noAutofit/>
          </a:bodyPr>
          <a:lstStyle/>
          <a:p>
            <a:pPr/>
          </a:p>
        </p:txBody>
      </p:sp>
      <p:sp>
        <p:nvSpPr>
          <p:cNvPr id="53" name="Title Text"/>
          <p:cNvSpPr txBox="1"/>
          <p:nvPr>
            <p:ph type="title"/>
          </p:nvPr>
        </p:nvSpPr>
        <p:spPr>
          <a:xfrm>
            <a:off x="508000" y="2806700"/>
            <a:ext cx="5676900" cy="2032000"/>
          </a:xfrm>
          <a:prstGeom prst="rect">
            <a:avLst/>
          </a:prstGeom>
        </p:spPr>
        <p:txBody>
          <a:bodyPr/>
          <a:lstStyle>
            <a:lvl1pPr algn="l">
              <a:defRPr sz="5600"/>
            </a:lvl1pPr>
          </a:lstStyle>
          <a:p>
            <a:pPr/>
            <a:r>
              <a:t>Title Text</a:t>
            </a:r>
          </a:p>
        </p:txBody>
      </p:sp>
      <p:sp>
        <p:nvSpPr>
          <p:cNvPr id="54" name="Body Level One…"/>
          <p:cNvSpPr txBox="1"/>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itle Text"/>
          <p:cNvSpPr txBox="1"/>
          <p:nvPr>
            <p:ph type="title"/>
          </p:nvPr>
        </p:nvSpPr>
        <p:spPr>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prstGeom prst="rect">
            <a:avLst/>
          </a:prstGeom>
        </p:spPr>
        <p:txBody>
          <a:bodyPr/>
          <a:lstStyle/>
          <a:p>
            <a:pPr/>
            <a:r>
              <a:t>Title Text</a:t>
            </a:r>
          </a:p>
        </p:txBody>
      </p:sp>
      <p:sp>
        <p:nvSpPr>
          <p:cNvPr id="7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79" name="Image"/>
          <p:cNvSpPr/>
          <p:nvPr>
            <p:ph type="pic" sz="half" idx="21"/>
          </p:nvPr>
        </p:nvSpPr>
        <p:spPr>
          <a:xfrm>
            <a:off x="6819900" y="1739900"/>
            <a:ext cx="5575300" cy="8169655"/>
          </a:xfrm>
          <a:prstGeom prst="rect">
            <a:avLst/>
          </a:prstGeom>
          <a:ln w="9525">
            <a:round/>
          </a:ln>
        </p:spPr>
        <p:txBody>
          <a:bodyPr lIns="91439" tIns="45719" rIns="91439" bIns="45719" anchor="t">
            <a:noAutofit/>
          </a:bodyPr>
          <a:lstStyle/>
          <a:p>
            <a:pPr/>
          </a:p>
        </p:txBody>
      </p:sp>
      <p:sp>
        <p:nvSpPr>
          <p:cNvPr id="80" name="Title Text"/>
          <p:cNvSpPr txBox="1"/>
          <p:nvPr>
            <p:ph type="title"/>
          </p:nvPr>
        </p:nvSpPr>
        <p:spPr>
          <a:prstGeom prst="rect">
            <a:avLst/>
          </a:prstGeom>
        </p:spPr>
        <p:txBody>
          <a:bodyPr/>
          <a:lstStyle/>
          <a:p>
            <a:pPr/>
            <a:r>
              <a:t>Title Text</a:t>
            </a:r>
          </a:p>
        </p:txBody>
      </p:sp>
      <p:sp>
        <p:nvSpPr>
          <p:cNvPr id="81" name="Body Level One…"/>
          <p:cNvSpPr txBox="1"/>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a:r>
              <a:t>Body Level One</a:t>
            </a:r>
          </a:p>
          <a:p>
            <a:pPr lvl="1"/>
            <a:r>
              <a:t>Body Level Two</a:t>
            </a:r>
          </a:p>
          <a:p>
            <a:pPr lvl="2"/>
            <a:r>
              <a:t>Body Level Three</a:t>
            </a:r>
          </a:p>
          <a:p>
            <a:pPr lvl="3"/>
            <a:r>
              <a:t>Body Level Four</a:t>
            </a:r>
          </a:p>
          <a:p>
            <a:pPr lvl="4"/>
            <a:r>
              <a:t>Body Level Five</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89" name="Body Level One…"/>
          <p:cNvSpPr txBox="1"/>
          <p:nvPr>
            <p:ph type="body" idx="1"/>
          </p:nvPr>
        </p:nvSpPr>
        <p:spPr>
          <a:xfrm>
            <a:off x="508000" y="1270000"/>
            <a:ext cx="11988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97" name="Image"/>
          <p:cNvSpPr/>
          <p:nvPr>
            <p:ph type="pic" sz="half" idx="21"/>
          </p:nvPr>
        </p:nvSpPr>
        <p:spPr>
          <a:xfrm>
            <a:off x="6260986" y="4406900"/>
            <a:ext cx="6697779" cy="4711700"/>
          </a:xfrm>
          <a:prstGeom prst="rect">
            <a:avLst/>
          </a:prstGeom>
          <a:ln w="9525">
            <a:round/>
          </a:ln>
        </p:spPr>
        <p:txBody>
          <a:bodyPr lIns="91439" tIns="45719" rIns="91439" bIns="45719" anchor="t">
            <a:noAutofit/>
          </a:bodyPr>
          <a:lstStyle/>
          <a:p>
            <a:pPr/>
          </a:p>
        </p:txBody>
      </p:sp>
      <p:sp>
        <p:nvSpPr>
          <p:cNvPr id="98" name="Image"/>
          <p:cNvSpPr/>
          <p:nvPr>
            <p:ph type="pic" sz="quarter" idx="22"/>
          </p:nvPr>
        </p:nvSpPr>
        <p:spPr>
          <a:xfrm>
            <a:off x="6680200" y="635000"/>
            <a:ext cx="5829301" cy="3517900"/>
          </a:xfrm>
          <a:prstGeom prst="rect">
            <a:avLst/>
          </a:prstGeom>
          <a:ln w="9525">
            <a:round/>
          </a:ln>
        </p:spPr>
        <p:txBody>
          <a:bodyPr lIns="91439" tIns="45719" rIns="91439" bIns="45719" anchor="t">
            <a:noAutofit/>
          </a:bodyPr>
          <a:lstStyle/>
          <a:p>
            <a:pPr/>
          </a:p>
        </p:txBody>
      </p:sp>
      <p:sp>
        <p:nvSpPr>
          <p:cNvPr id="99" name="Image"/>
          <p:cNvSpPr/>
          <p:nvPr>
            <p:ph type="pic" sz="half" idx="23"/>
          </p:nvPr>
        </p:nvSpPr>
        <p:spPr>
          <a:xfrm>
            <a:off x="482600" y="609600"/>
            <a:ext cx="5728881" cy="8394700"/>
          </a:xfrm>
          <a:prstGeom prst="rect">
            <a:avLst/>
          </a:prstGeom>
          <a:ln w="9525">
            <a:round/>
          </a:ln>
        </p:spPr>
        <p:txBody>
          <a:bodyPr lIns="91439" tIns="45719" rIns="91439" bIns="45719" anchor="t">
            <a:noAutofit/>
          </a:bodyPr>
          <a:lstStyle/>
          <a:p>
            <a:pP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Title Text"/>
          <p:cNvSpPr txBox="1"/>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Body Level One…"/>
          <p:cNvSpPr txBox="1"/>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90000"/>
        </a:lnSpc>
        <a:spcBef>
          <a:spcPts val="1600"/>
        </a:spcBef>
        <a:spcAft>
          <a:spcPts val="0"/>
        </a:spcAft>
        <a:buClrTx/>
        <a:buSzTx/>
        <a:buFontTx/>
        <a:buNone/>
        <a:tabLst/>
        <a:defRPr b="0" baseline="0" cap="none" i="0" spc="0" strike="noStrike" sz="7000" u="none">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b="0" baseline="0" cap="none" i="0" spc="0" strike="noStrike" sz="7000" u="none">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b="0" baseline="0" cap="none" i="0" spc="0" strike="noStrike" sz="7000" u="none">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b="0" baseline="0" cap="none" i="0" spc="0" strike="noStrike" sz="7000" u="none">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b="0" baseline="0" cap="none" i="0" spc="0" strike="noStrike" sz="7000" u="none">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b="0" baseline="0" cap="none" i="0" spc="0" strike="noStrike" sz="7000" u="none">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b="0" baseline="0" cap="none" i="0" spc="0" strike="noStrike" sz="7000" u="none">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b="0" baseline="0" cap="none" i="0" spc="0" strike="noStrike" sz="7000" u="none">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b="0" baseline="0" cap="none" i="0" spc="0" strike="noStrike" sz="7000" u="none">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optalert.com/the-evolution-of-road-safety/" TargetMode="External"/><Relationship Id="rId3" Type="http://schemas.openxmlformats.org/officeDocument/2006/relationships/hyperlink" Target="https://commons.wikimedia.org/wiki/File:World_Health_Organization_Logo.svg" TargetMode="External"/><Relationship Id="rId4" Type="http://schemas.openxmlformats.org/officeDocument/2006/relationships/hyperlink" Target="https://knowinjury.org.au/2016/12/funding-for-road-trauma-data-another-step-towards-safer-australian-roads/" TargetMode="External"/><Relationship Id="rId5" Type="http://schemas.openxmlformats.org/officeDocument/2006/relationships/hyperlink" Target="https://www.who.int/violence_injury_prevention/road_safety_status/2018/en/"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who.int/data/gho" TargetMode="External"/><Relationship Id="rId3" Type="http://schemas.openxmlformats.org/officeDocument/2006/relationships/hyperlink" Target="https://stats.oecd.org/" TargetMode="External"/><Relationship Id="rId4" Type="http://schemas.openxmlformats.org/officeDocument/2006/relationships/hyperlink" Target="https://apps.who.int/gho/data/node.main.A989?lang=en" TargetMode="External"/><Relationship Id="rId5"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Road Safety"/>
          <p:cNvSpPr txBox="1"/>
          <p:nvPr>
            <p:ph type="ctrTitle"/>
          </p:nvPr>
        </p:nvSpPr>
        <p:spPr>
          <a:xfrm>
            <a:off x="514350" y="2108200"/>
            <a:ext cx="7200900" cy="2413000"/>
          </a:xfrm>
          <a:prstGeom prst="rect">
            <a:avLst/>
          </a:prstGeom>
        </p:spPr>
        <p:txBody>
          <a:bodyPr/>
          <a:lstStyle>
            <a:lvl1pPr>
              <a:defRPr b="1" sz="7500">
                <a:solidFill>
                  <a:schemeClr val="accent5">
                    <a:hueOff val="-411174"/>
                    <a:satOff val="4030"/>
                    <a:lumOff val="-29867"/>
                  </a:schemeClr>
                </a:solidFill>
                <a:latin typeface="Times Roman"/>
                <a:ea typeface="Times Roman"/>
                <a:cs typeface="Times Roman"/>
                <a:sym typeface="Times Roman"/>
              </a:defRPr>
            </a:lvl1pPr>
          </a:lstStyle>
          <a:p>
            <a:pPr/>
            <a:r>
              <a:t>Road Safety</a:t>
            </a:r>
          </a:p>
        </p:txBody>
      </p:sp>
      <p:sp>
        <p:nvSpPr>
          <p:cNvPr id="134" name="By:…"/>
          <p:cNvSpPr txBox="1"/>
          <p:nvPr>
            <p:ph type="subTitle" sz="quarter" idx="1"/>
          </p:nvPr>
        </p:nvSpPr>
        <p:spPr>
          <a:xfrm>
            <a:off x="8280400" y="4141134"/>
            <a:ext cx="4241800" cy="2413001"/>
          </a:xfrm>
          <a:prstGeom prst="rect">
            <a:avLst/>
          </a:prstGeom>
        </p:spPr>
        <p:txBody>
          <a:bodyPr/>
          <a:lstStyle/>
          <a:p>
            <a:pPr>
              <a:defRPr>
                <a:solidFill>
                  <a:schemeClr val="accent6">
                    <a:hueOff val="36663"/>
                    <a:satOff val="1899"/>
                    <a:lumOff val="-23748"/>
                  </a:schemeClr>
                </a:solidFill>
                <a:latin typeface="Times Roman"/>
                <a:ea typeface="Times Roman"/>
                <a:cs typeface="Times Roman"/>
                <a:sym typeface="Times Roman"/>
              </a:defRPr>
            </a:pPr>
            <a:r>
              <a:rPr b="1"/>
              <a:t>By</a:t>
            </a:r>
            <a:r>
              <a:t>:</a:t>
            </a:r>
          </a:p>
          <a:p>
            <a:pPr marL="313266" indent="-313266">
              <a:buSzPct val="75000"/>
              <a:buChar char="•"/>
              <a:defRPr sz="1800">
                <a:solidFill>
                  <a:schemeClr val="accent6">
                    <a:hueOff val="36663"/>
                    <a:satOff val="1899"/>
                    <a:lumOff val="-23748"/>
                  </a:schemeClr>
                </a:solidFill>
                <a:latin typeface="Times Roman"/>
                <a:ea typeface="Times Roman"/>
                <a:cs typeface="Times Roman"/>
                <a:sym typeface="Times Roman"/>
              </a:defRPr>
            </a:pPr>
            <a:r>
              <a:t>Parastoo Razavi</a:t>
            </a:r>
          </a:p>
          <a:p>
            <a:pPr marL="313266" indent="-313266">
              <a:buSzPct val="75000"/>
              <a:buChar char="•"/>
              <a:defRPr sz="1800">
                <a:solidFill>
                  <a:schemeClr val="accent6">
                    <a:hueOff val="36663"/>
                    <a:satOff val="1899"/>
                    <a:lumOff val="-23748"/>
                  </a:schemeClr>
                </a:solidFill>
                <a:latin typeface="Times Roman"/>
                <a:ea typeface="Times Roman"/>
                <a:cs typeface="Times Roman"/>
                <a:sym typeface="Times Roman"/>
              </a:defRPr>
            </a:pPr>
            <a:r>
              <a:t>Cyrus Au Being</a:t>
            </a:r>
          </a:p>
          <a:p>
            <a:pPr marL="313266" indent="-313266">
              <a:buSzPct val="75000"/>
              <a:buChar char="•"/>
              <a:defRPr sz="1800">
                <a:solidFill>
                  <a:schemeClr val="accent6">
                    <a:hueOff val="36663"/>
                    <a:satOff val="1899"/>
                    <a:lumOff val="-23748"/>
                  </a:schemeClr>
                </a:solidFill>
                <a:latin typeface="Times Roman"/>
                <a:ea typeface="Times Roman"/>
                <a:cs typeface="Times Roman"/>
                <a:sym typeface="Times Roman"/>
              </a:defRPr>
            </a:pPr>
            <a:r>
              <a:t>John Bingley</a:t>
            </a:r>
          </a:p>
          <a:p>
            <a:pPr marL="313266" indent="-313266">
              <a:buSzPct val="75000"/>
              <a:buChar char="•"/>
              <a:defRPr sz="1800">
                <a:solidFill>
                  <a:schemeClr val="accent6">
                    <a:hueOff val="36663"/>
                    <a:satOff val="1899"/>
                    <a:lumOff val="-23748"/>
                  </a:schemeClr>
                </a:solidFill>
                <a:latin typeface="Times Roman"/>
                <a:ea typeface="Times Roman"/>
                <a:cs typeface="Times Roman"/>
                <a:sym typeface="Times Roman"/>
              </a:defRPr>
            </a:pPr>
            <a:r>
              <a:t>Seranica Williamson</a:t>
            </a:r>
          </a:p>
        </p:txBody>
      </p:sp>
      <p:pic>
        <p:nvPicPr>
          <p:cNvPr id="135" name="history-of-road-safety.jpg" descr="history-of-road-safety.jpg"/>
          <p:cNvPicPr>
            <a:picLocks noChangeAspect="1"/>
          </p:cNvPicPr>
          <p:nvPr/>
        </p:nvPicPr>
        <p:blipFill>
          <a:blip r:embed="rId2">
            <a:extLst/>
          </a:blip>
          <a:stretch>
            <a:fillRect/>
          </a:stretch>
        </p:blipFill>
        <p:spPr>
          <a:xfrm>
            <a:off x="259" y="6290720"/>
            <a:ext cx="13004282" cy="434343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105 countries of 175 countries currently have laws on seat-belt use.…"/>
          <p:cNvSpPr txBox="1"/>
          <p:nvPr>
            <p:ph type="body" sz="quarter" idx="1"/>
          </p:nvPr>
        </p:nvSpPr>
        <p:spPr>
          <a:xfrm>
            <a:off x="508000" y="2422260"/>
            <a:ext cx="11891460" cy="1219201"/>
          </a:xfrm>
          <a:prstGeom prst="rect">
            <a:avLst/>
          </a:prstGeom>
        </p:spPr>
        <p:txBody>
          <a:bodyPr/>
          <a:lstStyle/>
          <a:p>
            <a:pPr marL="0" indent="0" defTabSz="566674">
              <a:lnSpc>
                <a:spcPct val="110000"/>
              </a:lnSpc>
              <a:spcBef>
                <a:spcPts val="0"/>
              </a:spcBef>
              <a:buClrTx/>
              <a:buSzTx/>
              <a:buFontTx/>
              <a:buNone/>
              <a:defRPr b="1" sz="1746">
                <a:latin typeface="Helvetica"/>
                <a:ea typeface="Helvetica"/>
                <a:cs typeface="Helvetica"/>
                <a:sym typeface="Helvetica"/>
              </a:defRPr>
            </a:pPr>
            <a:r>
              <a:t>105 countries of 175 countries currently have laws on seat-belt use.</a:t>
            </a:r>
          </a:p>
          <a:p>
            <a:pPr marL="0" indent="0" defTabSz="566674">
              <a:lnSpc>
                <a:spcPct val="110000"/>
              </a:lnSpc>
              <a:spcBef>
                <a:spcPts val="0"/>
              </a:spcBef>
              <a:buClrTx/>
              <a:buSzTx/>
              <a:buFontTx/>
              <a:buNone/>
              <a:defRPr b="1" sz="1746">
                <a:latin typeface="Helvetica"/>
                <a:ea typeface="Helvetica"/>
                <a:cs typeface="Helvetica"/>
                <a:sym typeface="Helvetica"/>
              </a:defRPr>
            </a:pPr>
            <a:r>
              <a:t>This chart presents the rates of wearing seat-belt for drivers, front seat occupants, rear seats occupants, all occupants and rate on deaths on traffic road.</a:t>
            </a:r>
          </a:p>
          <a:p>
            <a:pPr marL="0" indent="0" defTabSz="566674">
              <a:lnSpc>
                <a:spcPct val="110000"/>
              </a:lnSpc>
              <a:spcBef>
                <a:spcPts val="0"/>
              </a:spcBef>
              <a:buClrTx/>
              <a:buSzTx/>
              <a:buFontTx/>
              <a:buNone/>
              <a:defRPr b="1" sz="1746">
                <a:latin typeface="Helvetica"/>
                <a:ea typeface="Helvetica"/>
                <a:cs typeface="Helvetica"/>
                <a:sym typeface="Helvetica"/>
              </a:defRPr>
            </a:pPr>
            <a:r>
              <a:t>We could better investigate this if we had the similar data for before enforcement of  this law in each county.</a:t>
            </a:r>
          </a:p>
        </p:txBody>
      </p:sp>
      <p:sp>
        <p:nvSpPr>
          <p:cNvPr id="169" name="Seat-belt laws"/>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457200">
              <a:defRPr sz="4800">
                <a:solidFill>
                  <a:schemeClr val="accent5">
                    <a:hueOff val="-411174"/>
                    <a:satOff val="4030"/>
                    <a:lumOff val="-29867"/>
                  </a:schemeClr>
                </a:solidFill>
                <a:latin typeface="Times Roman"/>
                <a:ea typeface="Times Roman"/>
                <a:cs typeface="Times Roman"/>
                <a:sym typeface="Times Roman"/>
              </a:defRPr>
            </a:lvl1pPr>
          </a:lstStyle>
          <a:p>
            <a:pPr/>
            <a:r>
              <a:t>Seat-belt laws </a:t>
            </a:r>
          </a:p>
        </p:txBody>
      </p:sp>
      <p:pic>
        <p:nvPicPr>
          <p:cNvPr id="170" name="wearing_seat_belt.png" descr="wearing_seat_belt.png"/>
          <p:cNvPicPr>
            <a:picLocks noChangeAspect="1"/>
          </p:cNvPicPr>
          <p:nvPr/>
        </p:nvPicPr>
        <p:blipFill>
          <a:blip r:embed="rId2">
            <a:extLst/>
          </a:blip>
          <a:stretch>
            <a:fillRect/>
          </a:stretch>
        </p:blipFill>
        <p:spPr>
          <a:xfrm>
            <a:off x="556670" y="3823527"/>
            <a:ext cx="11405553" cy="5702777"/>
          </a:xfrm>
          <a:prstGeom prst="rect">
            <a:avLst/>
          </a:prstGeom>
          <a:ln w="25400">
            <a:miter lim="400000"/>
          </a:ln>
          <a:effectLst>
            <a:outerShdw sx="100000" sy="100000" kx="0" ky="0" algn="b" rotWithShape="0" blurRad="190500" dist="101600" dir="5400000">
              <a:srgbClr val="000000">
                <a:alpha val="40000"/>
              </a:srgbClr>
            </a:outerShdw>
          </a:effectLst>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Double-click to edit"/>
          <p:cNvSpPr txBox="1"/>
          <p:nvPr>
            <p:ph type="title"/>
          </p:nvPr>
        </p:nvSpPr>
        <p:spPr>
          <a:prstGeom prst="rect">
            <a:avLst/>
          </a:prstGeom>
        </p:spPr>
        <p:txBody>
          <a:bodyPr/>
          <a:lstStyle/>
          <a:p>
            <a:pPr/>
          </a:p>
        </p:txBody>
      </p:sp>
      <p:sp>
        <p:nvSpPr>
          <p:cNvPr id="173" name="Double-click to edi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Double-click to edit"/>
          <p:cNvSpPr txBox="1"/>
          <p:nvPr>
            <p:ph type="title"/>
          </p:nvPr>
        </p:nvSpPr>
        <p:spPr>
          <a:prstGeom prst="rect">
            <a:avLst/>
          </a:prstGeom>
        </p:spPr>
        <p:txBody>
          <a:bodyPr/>
          <a:lstStyle/>
          <a:p>
            <a:pPr/>
          </a:p>
        </p:txBody>
      </p:sp>
      <p:sp>
        <p:nvSpPr>
          <p:cNvPr id="176" name="Double-click to edi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Double-click to edit"/>
          <p:cNvSpPr txBox="1"/>
          <p:nvPr>
            <p:ph type="title"/>
          </p:nvPr>
        </p:nvSpPr>
        <p:spPr>
          <a:prstGeom prst="rect">
            <a:avLst/>
          </a:prstGeom>
        </p:spPr>
        <p:txBody>
          <a:bodyPr/>
          <a:lstStyle/>
          <a:p>
            <a:pPr/>
          </a:p>
        </p:txBody>
      </p:sp>
      <p:sp>
        <p:nvSpPr>
          <p:cNvPr id="179" name="Double-click to edi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Double-click to edit"/>
          <p:cNvSpPr txBox="1"/>
          <p:nvPr>
            <p:ph type="title"/>
          </p:nvPr>
        </p:nvSpPr>
        <p:spPr>
          <a:prstGeom prst="rect">
            <a:avLst/>
          </a:prstGeom>
        </p:spPr>
        <p:txBody>
          <a:bodyPr/>
          <a:lstStyle/>
          <a:p>
            <a:pPr/>
          </a:p>
        </p:txBody>
      </p:sp>
      <p:sp>
        <p:nvSpPr>
          <p:cNvPr id="182" name="Double-click to edi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Double-click to edit"/>
          <p:cNvSpPr txBox="1"/>
          <p:nvPr>
            <p:ph type="title"/>
          </p:nvPr>
        </p:nvSpPr>
        <p:spPr>
          <a:prstGeom prst="rect">
            <a:avLst/>
          </a:prstGeom>
        </p:spPr>
        <p:txBody>
          <a:bodyPr/>
          <a:lstStyle/>
          <a:p>
            <a:pPr/>
          </a:p>
        </p:txBody>
      </p:sp>
      <p:sp>
        <p:nvSpPr>
          <p:cNvPr id="185" name="Double-click to edi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Double-click to edit"/>
          <p:cNvSpPr txBox="1"/>
          <p:nvPr>
            <p:ph type="title"/>
          </p:nvPr>
        </p:nvSpPr>
        <p:spPr>
          <a:prstGeom prst="rect">
            <a:avLst/>
          </a:prstGeom>
        </p:spPr>
        <p:txBody>
          <a:bodyPr/>
          <a:lstStyle/>
          <a:p>
            <a:pPr/>
          </a:p>
        </p:txBody>
      </p:sp>
      <p:sp>
        <p:nvSpPr>
          <p:cNvPr id="188" name="Double-click to edi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Double-click to edit"/>
          <p:cNvSpPr txBox="1"/>
          <p:nvPr>
            <p:ph type="title"/>
          </p:nvPr>
        </p:nvSpPr>
        <p:spPr>
          <a:prstGeom prst="rect">
            <a:avLst/>
          </a:prstGeom>
        </p:spPr>
        <p:txBody>
          <a:bodyPr/>
          <a:lstStyle/>
          <a:p>
            <a:pPr/>
          </a:p>
        </p:txBody>
      </p:sp>
      <p:sp>
        <p:nvSpPr>
          <p:cNvPr id="191" name="Double-click to edi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Double-click to edit"/>
          <p:cNvSpPr txBox="1"/>
          <p:nvPr>
            <p:ph type="title"/>
          </p:nvPr>
        </p:nvSpPr>
        <p:spPr>
          <a:prstGeom prst="rect">
            <a:avLst/>
          </a:prstGeom>
        </p:spPr>
        <p:txBody>
          <a:bodyPr/>
          <a:lstStyle/>
          <a:p>
            <a:pPr/>
          </a:p>
        </p:txBody>
      </p:sp>
      <p:sp>
        <p:nvSpPr>
          <p:cNvPr id="194" name="Double-click to edi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In your opinion, what changes should be made to the traffic structure to reduce the number of deaths in this area?"/>
          <p:cNvSpPr txBox="1"/>
          <p:nvPr>
            <p:ph type="body" idx="1"/>
          </p:nvPr>
        </p:nvSpPr>
        <p:spPr>
          <a:xfrm>
            <a:off x="508000" y="2120900"/>
            <a:ext cx="11988800" cy="6096000"/>
          </a:xfrm>
          <a:prstGeom prst="rect">
            <a:avLst/>
          </a:prstGeom>
        </p:spPr>
        <p:txBody>
          <a:bodyPr/>
          <a:lstStyle>
            <a:lvl1pPr marL="0" indent="0" algn="ctr">
              <a:lnSpc>
                <a:spcPct val="90000"/>
              </a:lnSpc>
              <a:spcBef>
                <a:spcPts val="1600"/>
              </a:spcBef>
              <a:buClrTx/>
              <a:buSzTx/>
              <a:buFontTx/>
              <a:buNone/>
              <a:defRPr sz="7000">
                <a:solidFill>
                  <a:srgbClr val="D93E2B"/>
                </a:solidFill>
                <a:latin typeface="+mn-lt"/>
                <a:ea typeface="+mn-ea"/>
                <a:cs typeface="+mn-cs"/>
                <a:sym typeface="Bodoni SvtyTwo ITC TT-Book"/>
              </a:defRPr>
            </a:lvl1pPr>
          </a:lstStyle>
          <a:p>
            <a:pPr/>
            <a:r>
              <a:t>In your opinion, what changes should be made to the traffic structure to reduce the number of deaths in this area?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EXECUTIVE SUMMARY"/>
          <p:cNvSpPr txBox="1"/>
          <p:nvPr>
            <p:ph type="title"/>
          </p:nvPr>
        </p:nvSpPr>
        <p:spPr>
          <a:prstGeom prst="rect">
            <a:avLst/>
          </a:prstGeom>
        </p:spPr>
        <p:txBody>
          <a:bodyPr/>
          <a:lstStyle>
            <a:lvl1pPr algn="l" defTabSz="457200">
              <a:lnSpc>
                <a:spcPct val="100000"/>
              </a:lnSpc>
              <a:spcBef>
                <a:spcPts val="1200"/>
              </a:spcBef>
              <a:defRPr sz="4800">
                <a:solidFill>
                  <a:schemeClr val="accent5">
                    <a:hueOff val="-411174"/>
                    <a:satOff val="4030"/>
                    <a:lumOff val="-29867"/>
                  </a:schemeClr>
                </a:solidFill>
                <a:latin typeface="Times Roman"/>
                <a:ea typeface="Times Roman"/>
                <a:cs typeface="Times Roman"/>
                <a:sym typeface="Times Roman"/>
              </a:defRPr>
            </a:lvl1pPr>
          </a:lstStyle>
          <a:p>
            <a:pPr/>
            <a:r>
              <a:t>EXECUTIVE SUMMARY </a:t>
            </a:r>
          </a:p>
        </p:txBody>
      </p:sp>
      <p:sp>
        <p:nvSpPr>
          <p:cNvPr id="138" name="Decreasing the risk of accident on the road and improving the quality of roads is one of the signs of progress in a country.…"/>
          <p:cNvSpPr txBox="1"/>
          <p:nvPr>
            <p:ph type="body" idx="1"/>
          </p:nvPr>
        </p:nvSpPr>
        <p:spPr>
          <a:xfrm>
            <a:off x="508000" y="2821516"/>
            <a:ext cx="11988800" cy="4530743"/>
          </a:xfrm>
          <a:prstGeom prst="rect">
            <a:avLst/>
          </a:prstGeom>
        </p:spPr>
        <p:txBody>
          <a:bodyPr/>
          <a:lstStyle/>
          <a:p>
            <a:pPr marL="234950" indent="-234950" algn="just" defTabSz="457200">
              <a:lnSpc>
                <a:spcPct val="150000"/>
              </a:lnSpc>
              <a:spcBef>
                <a:spcPts val="0"/>
              </a:spcBef>
              <a:buClrTx/>
              <a:buSzPct val="75000"/>
              <a:buFontTx/>
              <a:buChar char="•"/>
              <a:defRPr b="1" sz="1800">
                <a:solidFill>
                  <a:srgbClr val="000000"/>
                </a:solidFill>
                <a:latin typeface="Helvetica"/>
                <a:ea typeface="Helvetica"/>
                <a:cs typeface="Helvetica"/>
                <a:sym typeface="Helvetica"/>
              </a:defRPr>
            </a:pPr>
            <a:r>
              <a:t>Decreasing the risk of accident on the road and improving the quality of roads is one of the signs of progress in a country.</a:t>
            </a:r>
          </a:p>
          <a:p>
            <a:pPr marL="0" indent="0" algn="just" defTabSz="457200">
              <a:lnSpc>
                <a:spcPct val="150000"/>
              </a:lnSpc>
              <a:spcBef>
                <a:spcPts val="0"/>
              </a:spcBef>
              <a:buClrTx/>
              <a:buSzTx/>
              <a:buFontTx/>
              <a:buNone/>
              <a:defRPr b="1" sz="1800">
                <a:solidFill>
                  <a:srgbClr val="000000"/>
                </a:solidFill>
                <a:latin typeface="Helvetica"/>
                <a:ea typeface="Helvetica"/>
                <a:cs typeface="Helvetica"/>
                <a:sym typeface="Helvetica"/>
              </a:defRPr>
            </a:pPr>
          </a:p>
          <a:p>
            <a:pPr marL="234950" indent="-234950" algn="just" defTabSz="457200">
              <a:lnSpc>
                <a:spcPct val="150000"/>
              </a:lnSpc>
              <a:spcBef>
                <a:spcPts val="500"/>
              </a:spcBef>
              <a:buClrTx/>
              <a:buSzPct val="75000"/>
              <a:buFontTx/>
              <a:buChar char="•"/>
              <a:defRPr b="1" sz="1800">
                <a:solidFill>
                  <a:srgbClr val="000000"/>
                </a:solidFill>
                <a:latin typeface="Helvetica"/>
                <a:ea typeface="Helvetica"/>
                <a:cs typeface="Helvetica"/>
                <a:sym typeface="Helvetica"/>
              </a:defRPr>
            </a:pPr>
            <a:r>
              <a:t>Based on WHO report on 2018, Deaths from road traffic crashes have increased to </a:t>
            </a:r>
            <a:r>
              <a:rPr sz="2500"/>
              <a:t>1.35 million a year</a:t>
            </a:r>
            <a:r>
              <a:t> which is </a:t>
            </a:r>
            <a:r>
              <a:rPr sz="2400"/>
              <a:t>8</a:t>
            </a:r>
            <a:r>
              <a:rPr baseline="31999" sz="2400"/>
              <a:t>th</a:t>
            </a:r>
            <a:r>
              <a:rPr sz="2400"/>
              <a:t> leading cause of death</a:t>
            </a:r>
            <a:r>
              <a:t> for people of all ages and number one cause of death for children and young adults 5-29 years of age. Millions of people are injured or disabled every year. The meaning of this data is the cost of emergency response, health care and government support increase as well. So, we can understand the importance of road safety.</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https://www.optalert.com/the-evolution-of-road-safety/…"/>
          <p:cNvSpPr txBox="1"/>
          <p:nvPr>
            <p:ph type="body" idx="1"/>
          </p:nvPr>
        </p:nvSpPr>
        <p:spPr>
          <a:prstGeom prst="rect">
            <a:avLst/>
          </a:prstGeom>
        </p:spPr>
        <p:txBody>
          <a:bodyPr/>
          <a:lstStyle/>
          <a:p>
            <a:pPr marL="234950" indent="-234950">
              <a:buClrTx/>
              <a:buSzPct val="75000"/>
              <a:buFontTx/>
              <a:buChar char="•"/>
              <a:defRPr b="1" sz="1800">
                <a:latin typeface="Helvetica"/>
                <a:ea typeface="Helvetica"/>
                <a:cs typeface="Helvetica"/>
                <a:sym typeface="Helvetica"/>
              </a:defRPr>
            </a:pPr>
            <a:r>
              <a:rPr u="sng">
                <a:hlinkClick r:id="rId2" invalidUrl="" action="" tgtFrame="" tooltip="" history="1" highlightClick="0" endSnd="0"/>
              </a:rPr>
              <a:t>https://www.optalert.com/the-evolution-of-road-safety/</a:t>
            </a:r>
          </a:p>
          <a:p>
            <a:pPr marL="234950" indent="-234950">
              <a:buClrTx/>
              <a:buSzPct val="75000"/>
              <a:buFontTx/>
              <a:buChar char="•"/>
              <a:defRPr b="1" sz="1800">
                <a:latin typeface="Helvetica"/>
                <a:ea typeface="Helvetica"/>
                <a:cs typeface="Helvetica"/>
                <a:sym typeface="Helvetica"/>
              </a:defRPr>
            </a:pPr>
            <a:r>
              <a:rPr u="sng">
                <a:hlinkClick r:id="rId3" invalidUrl="" action="" tgtFrame="" tooltip="" history="1" highlightClick="0" endSnd="0"/>
              </a:rPr>
              <a:t>https://commons.wikimedia.org/wiki/File:World_Health_Organization_Logo.svg</a:t>
            </a:r>
          </a:p>
          <a:p>
            <a:pPr marL="234950" indent="-234950">
              <a:buClrTx/>
              <a:buSzPct val="75000"/>
              <a:buFontTx/>
              <a:buChar char="•"/>
              <a:defRPr b="1" sz="1800">
                <a:latin typeface="Helvetica"/>
                <a:ea typeface="Helvetica"/>
                <a:cs typeface="Helvetica"/>
                <a:sym typeface="Helvetica"/>
              </a:defRPr>
            </a:pPr>
            <a:r>
              <a:rPr u="sng">
                <a:hlinkClick r:id="rId4" invalidUrl="" action="" tgtFrame="" tooltip="" history="1" highlightClick="0" endSnd="0"/>
              </a:rPr>
              <a:t>https://knowinjury.org.au/2016/12/funding-for-road-trauma-data-another-step-towards-safer-australian-roads/</a:t>
            </a:r>
          </a:p>
          <a:p>
            <a:pPr marL="234950" indent="-234950">
              <a:buClrTx/>
              <a:buSzPct val="75000"/>
              <a:buFontTx/>
              <a:buChar char="•"/>
              <a:defRPr b="1" sz="1800">
                <a:latin typeface="Helvetica"/>
                <a:ea typeface="Helvetica"/>
                <a:cs typeface="Helvetica"/>
                <a:sym typeface="Helvetica"/>
              </a:defRPr>
            </a:pPr>
            <a:r>
              <a:rPr u="sng">
                <a:hlinkClick r:id="rId5" invalidUrl="" action="" tgtFrame="" tooltip="" history="1" highlightClick="0" endSnd="0"/>
              </a:rPr>
              <a:t>https://www.who.int/violence_injury_prevention/road_safety_status/2018/en/</a:t>
            </a:r>
          </a:p>
        </p:txBody>
      </p:sp>
      <p:sp>
        <p:nvSpPr>
          <p:cNvPr id="199" name="References"/>
          <p:cNvSpPr txBox="1"/>
          <p:nvPr>
            <p:ph type="title"/>
          </p:nvPr>
        </p:nvSpPr>
        <p:spPr>
          <a:prstGeom prst="rect">
            <a:avLst/>
          </a:prstGeom>
        </p:spPr>
        <p:txBody>
          <a:bodyPr/>
          <a:lstStyle>
            <a:lvl1pPr algn="l" defTabSz="457200">
              <a:lnSpc>
                <a:spcPct val="100000"/>
              </a:lnSpc>
              <a:spcBef>
                <a:spcPts val="0"/>
              </a:spcBef>
              <a:defRPr sz="4800">
                <a:solidFill>
                  <a:schemeClr val="accent5">
                    <a:hueOff val="-411174"/>
                    <a:satOff val="4030"/>
                    <a:lumOff val="-29867"/>
                  </a:schemeClr>
                </a:solidFill>
                <a:latin typeface="Times Roman"/>
                <a:ea typeface="Times Roman"/>
                <a:cs typeface="Times Roman"/>
                <a:sym typeface="Times Roman"/>
              </a:defRPr>
            </a:lvl1pPr>
          </a:lstStyle>
          <a:p>
            <a:pPr/>
            <a:r>
              <a:t>References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0" name="vidar-nordli-mathisen-Kuu5mmxkwW4-unsplash.jpg" descr="vidar-nordli-mathisen-Kuu5mmxkwW4-unsplash.jpg"/>
          <p:cNvPicPr>
            <a:picLocks noChangeAspect="1"/>
          </p:cNvPicPr>
          <p:nvPr>
            <p:ph type="pic" idx="21"/>
          </p:nvPr>
        </p:nvPicPr>
        <p:blipFill>
          <a:blip r:embed="rId2">
            <a:extLst/>
          </a:blip>
          <a:srcRect l="13125" t="0" r="13125" b="0"/>
          <a:stretch>
            <a:fillRect/>
          </a:stretch>
        </p:blipFill>
        <p:spPr>
          <a:xfrm>
            <a:off x="0" y="0"/>
            <a:ext cx="13004800" cy="9753600"/>
          </a:xfrm>
          <a:prstGeom prst="rect">
            <a:avLst/>
          </a:prstGeom>
        </p:spPr>
      </p:pic>
      <p:sp>
        <p:nvSpPr>
          <p:cNvPr id="141" name="1.35 million…"/>
          <p:cNvSpPr txBox="1"/>
          <p:nvPr/>
        </p:nvSpPr>
        <p:spPr>
          <a:xfrm>
            <a:off x="381132" y="3528938"/>
            <a:ext cx="5829632" cy="26957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457200">
              <a:defRPr b="1" sz="4000">
                <a:solidFill>
                  <a:srgbClr val="FFFFFF"/>
                </a:solidFill>
                <a:latin typeface="Arial"/>
                <a:ea typeface="Arial"/>
                <a:cs typeface="Arial"/>
                <a:sym typeface="Arial"/>
              </a:defRPr>
            </a:pPr>
            <a:r>
              <a:t>1.35 million</a:t>
            </a:r>
          </a:p>
          <a:p>
            <a:pPr algn="l" defTabSz="457200">
              <a:defRPr sz="3600">
                <a:solidFill>
                  <a:srgbClr val="FFFFFF"/>
                </a:solidFill>
                <a:latin typeface="Arial"/>
                <a:ea typeface="Arial"/>
                <a:cs typeface="Arial"/>
                <a:sym typeface="Arial"/>
              </a:defRPr>
            </a:pPr>
            <a:r>
              <a:t>people</a:t>
            </a:r>
          </a:p>
          <a:p>
            <a:pPr algn="l" defTabSz="457200">
              <a:defRPr sz="2100">
                <a:solidFill>
                  <a:srgbClr val="FFFFFF"/>
                </a:solidFill>
                <a:latin typeface="Arial"/>
                <a:ea typeface="Arial"/>
                <a:cs typeface="Arial"/>
                <a:sym typeface="Arial"/>
              </a:defRPr>
            </a:pPr>
            <a:r>
              <a:t>die each year as a result of road traffic crashes.</a:t>
            </a:r>
          </a:p>
        </p:txBody>
      </p:sp>
      <p:sp>
        <p:nvSpPr>
          <p:cNvPr id="142" name="88%…"/>
          <p:cNvSpPr txBox="1"/>
          <p:nvPr/>
        </p:nvSpPr>
        <p:spPr>
          <a:xfrm>
            <a:off x="7256065" y="6274874"/>
            <a:ext cx="5829632" cy="26957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457200">
              <a:defRPr b="1" sz="4000">
                <a:solidFill>
                  <a:srgbClr val="FFFFFF"/>
                </a:solidFill>
                <a:latin typeface="Arial"/>
                <a:ea typeface="Arial"/>
                <a:cs typeface="Arial"/>
                <a:sym typeface="Arial"/>
              </a:defRPr>
            </a:pPr>
            <a:r>
              <a:t>88%</a:t>
            </a:r>
          </a:p>
          <a:p>
            <a:pPr algn="l" defTabSz="457200">
              <a:defRPr sz="3600">
                <a:solidFill>
                  <a:srgbClr val="FFFFFF"/>
                </a:solidFill>
                <a:latin typeface="Arial"/>
                <a:ea typeface="Arial"/>
                <a:cs typeface="Arial"/>
                <a:sym typeface="Arial"/>
              </a:defRPr>
            </a:pPr>
            <a:r>
              <a:t>of pedestrian</a:t>
            </a:r>
          </a:p>
          <a:p>
            <a:pPr algn="l" defTabSz="457200">
              <a:defRPr sz="2100">
                <a:solidFill>
                  <a:srgbClr val="FFFFFF"/>
                </a:solidFill>
                <a:latin typeface="Arial"/>
                <a:ea typeface="Arial"/>
                <a:cs typeface="Arial"/>
                <a:sym typeface="Arial"/>
              </a:defRPr>
            </a:pPr>
            <a:r>
              <a:t>travel occurs on roads that are unsafe.</a:t>
            </a:r>
          </a:p>
        </p:txBody>
      </p:sp>
      <p:sp>
        <p:nvSpPr>
          <p:cNvPr id="143" name="8th…"/>
          <p:cNvSpPr txBox="1"/>
          <p:nvPr/>
        </p:nvSpPr>
        <p:spPr>
          <a:xfrm>
            <a:off x="381132" y="6274874"/>
            <a:ext cx="5829632" cy="26957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457200">
              <a:spcBef>
                <a:spcPts val="1200"/>
              </a:spcBef>
              <a:defRPr b="1" sz="3866">
                <a:solidFill>
                  <a:srgbClr val="FFFFFF"/>
                </a:solidFill>
                <a:latin typeface="Times Roman"/>
                <a:ea typeface="Times Roman"/>
                <a:cs typeface="Times Roman"/>
                <a:sym typeface="Times Roman"/>
              </a:defRPr>
            </a:pPr>
            <a:r>
              <a:rPr baseline="-46000" sz="5000">
                <a:latin typeface="Arial"/>
                <a:ea typeface="Arial"/>
                <a:cs typeface="Arial"/>
                <a:sym typeface="Arial"/>
              </a:rPr>
              <a:t>8</a:t>
            </a:r>
            <a:r>
              <a:rPr sz="3000">
                <a:latin typeface="Arial"/>
                <a:ea typeface="Arial"/>
                <a:cs typeface="Arial"/>
                <a:sym typeface="Arial"/>
              </a:rPr>
              <a:t>th</a:t>
            </a:r>
            <a:r>
              <a:t> </a:t>
            </a:r>
            <a:endParaRPr b="0" sz="1200"/>
          </a:p>
          <a:p>
            <a:pPr algn="l" defTabSz="457200">
              <a:spcBef>
                <a:spcPts val="1200"/>
              </a:spcBef>
              <a:defRPr sz="2100">
                <a:solidFill>
                  <a:srgbClr val="FFFFFF"/>
                </a:solidFill>
                <a:latin typeface="Arial"/>
                <a:ea typeface="Arial"/>
                <a:cs typeface="Arial"/>
                <a:sym typeface="Arial"/>
              </a:defRPr>
            </a:pPr>
            <a:r>
              <a:t>leading cause of death for people of all ages </a:t>
            </a:r>
          </a:p>
        </p:txBody>
      </p:sp>
      <p:sp>
        <p:nvSpPr>
          <p:cNvPr id="144" name="#1…"/>
          <p:cNvSpPr txBox="1"/>
          <p:nvPr/>
        </p:nvSpPr>
        <p:spPr>
          <a:xfrm>
            <a:off x="7256065" y="3528938"/>
            <a:ext cx="5829632" cy="26957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457200">
              <a:spcBef>
                <a:spcPts val="1200"/>
              </a:spcBef>
              <a:defRPr b="1" sz="3866">
                <a:solidFill>
                  <a:srgbClr val="FFFFFF"/>
                </a:solidFill>
                <a:latin typeface="Times Roman"/>
                <a:ea typeface="Times Roman"/>
                <a:cs typeface="Times Roman"/>
                <a:sym typeface="Times Roman"/>
              </a:defRPr>
            </a:pPr>
            <a:r>
              <a:rPr baseline="-46000" sz="5000">
                <a:latin typeface="Arial"/>
                <a:ea typeface="Arial"/>
                <a:cs typeface="Arial"/>
                <a:sym typeface="Arial"/>
              </a:rPr>
              <a:t>#1</a:t>
            </a:r>
            <a:r>
              <a:t> </a:t>
            </a:r>
            <a:endParaRPr b="0" sz="1200"/>
          </a:p>
          <a:p>
            <a:pPr algn="l" defTabSz="457200">
              <a:spcBef>
                <a:spcPts val="1200"/>
              </a:spcBef>
              <a:defRPr sz="2100">
                <a:solidFill>
                  <a:srgbClr val="FFFFFF"/>
                </a:solidFill>
                <a:latin typeface="Arial"/>
                <a:ea typeface="Arial"/>
                <a:cs typeface="Arial"/>
                <a:sym typeface="Arial"/>
              </a:defRPr>
            </a:pPr>
            <a:r>
              <a:t>cause of death for children and young adults 5-29 years of age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Based on the importance of the cause study in this area and by information collected by the group, it was decided to direct the project to answer the following questions:…"/>
          <p:cNvSpPr txBox="1"/>
          <p:nvPr>
            <p:ph type="body" idx="1"/>
          </p:nvPr>
        </p:nvSpPr>
        <p:spPr>
          <a:xfrm>
            <a:off x="508000" y="2182283"/>
            <a:ext cx="11988800" cy="6989234"/>
          </a:xfrm>
          <a:prstGeom prst="rect">
            <a:avLst/>
          </a:prstGeom>
        </p:spPr>
        <p:txBody>
          <a:bodyPr/>
          <a:lstStyle/>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Based on the importance of the cause study in this area and by information collected by the group, it was decided to direct the project to answer the following questions:</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Does higher income make you safer on the road?</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Does differences in the types of road users affected on the rates of deaths?</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How many countries reducing distracted driving by banned mobile phone while driving?</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How much mobile phone laws improve safety in roads?</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By knowing that children are very vulnerable, does child restraints laws protect them in accident?</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How much wearing seatbelt reduce the risk of death among drivers?</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How seatbelt can protect other occupants?</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How many countries control death rate by driving by using motorcycle helmet?</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Does drink–driving laws have an effect on road safety?</a:t>
            </a:r>
          </a:p>
          <a:p>
            <a:pPr marL="457200" indent="-228600" defTabSz="457200">
              <a:lnSpc>
                <a:spcPct val="120000"/>
              </a:lnSpc>
              <a:spcBef>
                <a:spcPts val="500"/>
              </a:spcBef>
              <a:buClrTx/>
              <a:buSzTx/>
              <a:buFontTx/>
              <a:buNone/>
              <a:tabLst>
                <a:tab pos="457200" algn="l"/>
              </a:tabLst>
              <a:defRPr b="1" sz="1800">
                <a:solidFill>
                  <a:srgbClr val="000000"/>
                </a:solidFill>
                <a:latin typeface="Helvetica"/>
                <a:ea typeface="Helvetica"/>
                <a:cs typeface="Helvetica"/>
                <a:sym typeface="Helvetica"/>
              </a:defRPr>
            </a:pPr>
            <a:r>
              <a:t>•	Countries try to increase their road safety by managing speed, which speed limits were successful?</a:t>
            </a:r>
          </a:p>
        </p:txBody>
      </p:sp>
      <p:sp>
        <p:nvSpPr>
          <p:cNvPr id="147" name="Questions"/>
          <p:cNvSpPr txBox="1"/>
          <p:nvPr/>
        </p:nvSpPr>
        <p:spPr>
          <a:xfrm>
            <a:off x="508000" y="79375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457200">
              <a:spcBef>
                <a:spcPts val="1200"/>
              </a:spcBef>
              <a:defRPr sz="4800">
                <a:solidFill>
                  <a:schemeClr val="accent5">
                    <a:hueOff val="-411174"/>
                    <a:satOff val="4030"/>
                    <a:lumOff val="-29867"/>
                  </a:schemeClr>
                </a:solidFill>
                <a:latin typeface="Times Roman"/>
                <a:ea typeface="Times Roman"/>
                <a:cs typeface="Times Roman"/>
                <a:sym typeface="Times Roman"/>
              </a:defRPr>
            </a:lvl1pPr>
          </a:lstStyle>
          <a:p>
            <a:pPr/>
            <a:r>
              <a:t>Questions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The data is collected from following websites:…"/>
          <p:cNvSpPr txBox="1"/>
          <p:nvPr>
            <p:ph type="body" idx="1"/>
          </p:nvPr>
        </p:nvSpPr>
        <p:spPr>
          <a:xfrm>
            <a:off x="508000" y="2178050"/>
            <a:ext cx="11988800" cy="6096000"/>
          </a:xfrm>
          <a:prstGeom prst="rect">
            <a:avLst/>
          </a:prstGeom>
        </p:spPr>
        <p:txBody>
          <a:bodyPr/>
          <a:lstStyle/>
          <a:p>
            <a:pPr marL="0" indent="0">
              <a:lnSpc>
                <a:spcPct val="120000"/>
              </a:lnSpc>
              <a:spcBef>
                <a:spcPts val="0"/>
              </a:spcBef>
              <a:buClrTx/>
              <a:buSzTx/>
              <a:buFontTx/>
              <a:buNone/>
              <a:defRPr b="1" sz="1800">
                <a:latin typeface="Helvetica"/>
                <a:ea typeface="Helvetica"/>
                <a:cs typeface="Helvetica"/>
                <a:sym typeface="Helvetica"/>
              </a:defRPr>
            </a:pPr>
            <a:r>
              <a:t>The data is collected from following websites:</a:t>
            </a:r>
          </a:p>
          <a:p>
            <a:pPr marL="0" indent="0">
              <a:lnSpc>
                <a:spcPct val="120000"/>
              </a:lnSpc>
              <a:spcBef>
                <a:spcPts val="0"/>
              </a:spcBef>
              <a:buClrTx/>
              <a:buSzTx/>
              <a:buFontTx/>
              <a:buNone/>
              <a:defRPr b="1" sz="1800">
                <a:latin typeface="Helvetica"/>
                <a:ea typeface="Helvetica"/>
                <a:cs typeface="Helvetica"/>
                <a:sym typeface="Helvetica"/>
              </a:defRPr>
            </a:pPr>
          </a:p>
          <a:p>
            <a:pPr marL="0" indent="0">
              <a:lnSpc>
                <a:spcPct val="120000"/>
              </a:lnSpc>
              <a:spcBef>
                <a:spcPts val="0"/>
              </a:spcBef>
              <a:buClrTx/>
              <a:buSzTx/>
              <a:buFontTx/>
              <a:buNone/>
              <a:defRPr b="1" sz="1800">
                <a:latin typeface="Helvetica"/>
                <a:ea typeface="Helvetica"/>
                <a:cs typeface="Helvetica"/>
                <a:sym typeface="Helvetica"/>
              </a:defRPr>
            </a:pPr>
            <a:r>
              <a:t>	•	</a:t>
            </a:r>
            <a:r>
              <a:rPr u="sng">
                <a:hlinkClick r:id="rId2" invalidUrl="" action="" tgtFrame="" tooltip="" history="1" highlightClick="0" endSnd="0"/>
              </a:rPr>
              <a:t>https://www.who.int/data/gho</a:t>
            </a:r>
            <a:endParaRPr>
              <a:solidFill>
                <a:srgbClr val="24292E"/>
              </a:solidFill>
            </a:endParaRPr>
          </a:p>
          <a:p>
            <a:pPr marL="0" indent="0">
              <a:lnSpc>
                <a:spcPct val="120000"/>
              </a:lnSpc>
              <a:spcBef>
                <a:spcPts val="0"/>
              </a:spcBef>
              <a:buClrTx/>
              <a:buSzTx/>
              <a:buFontTx/>
              <a:buNone/>
              <a:defRPr b="1" sz="1800">
                <a:latin typeface="Helvetica"/>
                <a:ea typeface="Helvetica"/>
                <a:cs typeface="Helvetica"/>
                <a:sym typeface="Helvetica"/>
              </a:defRPr>
            </a:pPr>
            <a:r>
              <a:t>	•	</a:t>
            </a:r>
            <a:r>
              <a:rPr u="sng">
                <a:hlinkClick r:id="rId3" invalidUrl="" action="" tgtFrame="" tooltip="" history="1" highlightClick="0" endSnd="0"/>
              </a:rPr>
              <a:t>https://stats.oecd.org/</a:t>
            </a:r>
            <a:endParaRPr>
              <a:solidFill>
                <a:srgbClr val="24292E"/>
              </a:solidFill>
            </a:endParaRPr>
          </a:p>
          <a:p>
            <a:pPr marL="0" indent="0">
              <a:lnSpc>
                <a:spcPct val="120000"/>
              </a:lnSpc>
              <a:spcBef>
                <a:spcPts val="0"/>
              </a:spcBef>
              <a:buClrTx/>
              <a:buSzTx/>
              <a:buFontTx/>
              <a:buNone/>
              <a:defRPr b="1" sz="1800">
                <a:latin typeface="Helvetica"/>
                <a:ea typeface="Helvetica"/>
                <a:cs typeface="Helvetica"/>
                <a:sym typeface="Helvetica"/>
              </a:defRPr>
            </a:pPr>
            <a:r>
              <a:t>	•	"Road injury accidents : Road casualties (under Transport &gt; Transport Safety &gt; Road Injury Accidents"</a:t>
            </a:r>
          </a:p>
          <a:p>
            <a:pPr marL="0" indent="0">
              <a:lnSpc>
                <a:spcPct val="120000"/>
              </a:lnSpc>
              <a:spcBef>
                <a:spcPts val="0"/>
              </a:spcBef>
              <a:buClrTx/>
              <a:buSzTx/>
              <a:buFontTx/>
              <a:buNone/>
              <a:defRPr b="1" sz="1800">
                <a:latin typeface="Helvetica"/>
                <a:ea typeface="Helvetica"/>
                <a:cs typeface="Helvetica"/>
                <a:sym typeface="Helvetica"/>
              </a:defRPr>
            </a:pPr>
            <a:r>
              <a:t>	•	"Road injury accidents : Passenger Transport Showing the Passenger KM, millions (under Transport &gt; Transport Measurement &gt; Passenger Tranpsort &gt; Overview&gt; Select ""Road Passenger Transport"" on the header ""Variable"""</a:t>
            </a:r>
          </a:p>
          <a:p>
            <a:pPr marL="0" indent="0">
              <a:lnSpc>
                <a:spcPct val="120000"/>
              </a:lnSpc>
              <a:spcBef>
                <a:spcPts val="0"/>
              </a:spcBef>
              <a:buClrTx/>
              <a:buSzTx/>
              <a:buFontTx/>
              <a:buNone/>
              <a:defRPr b="1" sz="1800">
                <a:latin typeface="Helvetica"/>
                <a:ea typeface="Helvetica"/>
                <a:cs typeface="Helvetica"/>
                <a:sym typeface="Helvetica"/>
              </a:defRPr>
            </a:pPr>
            <a:r>
              <a:t>	•	</a:t>
            </a:r>
            <a:r>
              <a:rPr u="sng">
                <a:hlinkClick r:id="rId4" invalidUrl="" action="" tgtFrame="" tooltip="" history="1" highlightClick="0" endSnd="0"/>
              </a:rPr>
              <a:t>https://apps.who.int/gho/data/node.main.A989?lang=en</a:t>
            </a:r>
            <a:endParaRPr>
              <a:solidFill>
                <a:srgbClr val="24292E"/>
              </a:solidFill>
            </a:endParaRPr>
          </a:p>
          <a:p>
            <a:pPr marL="0" indent="0">
              <a:lnSpc>
                <a:spcPct val="120000"/>
              </a:lnSpc>
              <a:spcBef>
                <a:spcPts val="0"/>
              </a:spcBef>
              <a:buClrTx/>
              <a:buSzTx/>
              <a:buFontTx/>
              <a:buNone/>
              <a:defRPr b="1" sz="1800">
                <a:latin typeface="Helvetica"/>
                <a:ea typeface="Helvetica"/>
                <a:cs typeface="Helvetica"/>
                <a:sym typeface="Helvetica"/>
              </a:defRPr>
            </a:pPr>
            <a:r>
              <a:t>	•	WHO global road safety datasets</a:t>
            </a:r>
          </a:p>
          <a:p>
            <a:pPr marL="0" indent="0" algn="ctr">
              <a:spcBef>
                <a:spcPts val="0"/>
              </a:spcBef>
              <a:buClrTx/>
              <a:buSzTx/>
              <a:buFontTx/>
              <a:buNone/>
              <a:defRPr sz="3200">
                <a:solidFill>
                  <a:srgbClr val="FFFFFF"/>
                </a:solidFill>
                <a:effectLst>
                  <a:outerShdw sx="100000" sy="100000" kx="0" ky="0" algn="b" rotWithShape="0" blurRad="25400" dist="33948" dir="2700000">
                    <a:srgbClr val="3B3936"/>
                  </a:outerShdw>
                </a:effectLst>
              </a:defRPr>
            </a:pPr>
          </a:p>
        </p:txBody>
      </p:sp>
      <p:pic>
        <p:nvPicPr>
          <p:cNvPr id="150" name="1280px-World_Health_Organization_Logo.svg.png" descr="1280px-World_Health_Organization_Logo.svg.png"/>
          <p:cNvPicPr>
            <a:picLocks noChangeAspect="1"/>
          </p:cNvPicPr>
          <p:nvPr/>
        </p:nvPicPr>
        <p:blipFill>
          <a:blip r:embed="rId5">
            <a:extLst/>
          </a:blip>
          <a:stretch>
            <a:fillRect/>
          </a:stretch>
        </p:blipFill>
        <p:spPr>
          <a:xfrm>
            <a:off x="6265552" y="7386604"/>
            <a:ext cx="6288679" cy="1925909"/>
          </a:xfrm>
          <a:prstGeom prst="rect">
            <a:avLst/>
          </a:prstGeom>
          <a:ln w="12700">
            <a:miter lim="400000"/>
          </a:ln>
        </p:spPr>
      </p:pic>
      <p:sp>
        <p:nvSpPr>
          <p:cNvPr id="151" name="Data"/>
          <p:cNvSpPr txBox="1"/>
          <p:nvPr>
            <p:ph type="title"/>
          </p:nvPr>
        </p:nvSpPr>
        <p:spPr>
          <a:prstGeom prst="rect">
            <a:avLst/>
          </a:prstGeom>
        </p:spPr>
        <p:txBody>
          <a:bodyPr/>
          <a:lstStyle>
            <a:lvl1pPr algn="l" defTabSz="457200">
              <a:lnSpc>
                <a:spcPct val="100000"/>
              </a:lnSpc>
              <a:spcBef>
                <a:spcPts val="0"/>
              </a:spcBef>
              <a:defRPr sz="4800">
                <a:solidFill>
                  <a:schemeClr val="accent5">
                    <a:hueOff val="-411174"/>
                    <a:satOff val="4030"/>
                    <a:lumOff val="-29867"/>
                  </a:schemeClr>
                </a:solidFill>
                <a:latin typeface="Times Roman"/>
                <a:ea typeface="Times Roman"/>
                <a:cs typeface="Times Roman"/>
                <a:sym typeface="Times Roman"/>
              </a:defRPr>
            </a:lvl1pPr>
          </a:lstStyle>
          <a:p>
            <a:pPr/>
            <a:r>
              <a:t>Data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Data Cleanup &amp; Exploration"/>
          <p:cNvSpPr txBox="1"/>
          <p:nvPr>
            <p:ph type="title"/>
          </p:nvPr>
        </p:nvSpPr>
        <p:spPr>
          <a:prstGeom prst="rect">
            <a:avLst/>
          </a:prstGeom>
        </p:spPr>
        <p:txBody>
          <a:bodyPr/>
          <a:lstStyle>
            <a:lvl1pPr algn="l" defTabSz="457200">
              <a:lnSpc>
                <a:spcPct val="100000"/>
              </a:lnSpc>
              <a:spcBef>
                <a:spcPts val="0"/>
              </a:spcBef>
              <a:defRPr sz="4800">
                <a:solidFill>
                  <a:schemeClr val="accent5">
                    <a:hueOff val="-411174"/>
                    <a:satOff val="4030"/>
                    <a:lumOff val="-29867"/>
                  </a:schemeClr>
                </a:solidFill>
                <a:latin typeface="Times Roman"/>
                <a:ea typeface="Times Roman"/>
                <a:cs typeface="Times Roman"/>
                <a:sym typeface="Times Roman"/>
              </a:defRPr>
            </a:lvl1pPr>
          </a:lstStyle>
          <a:p>
            <a:pPr/>
            <a:r>
              <a:t>Data Cleanup &amp; Exploration</a:t>
            </a:r>
          </a:p>
        </p:txBody>
      </p:sp>
      <p:sp>
        <p:nvSpPr>
          <p:cNvPr id="154" name="The problem we encountered at this stage:…"/>
          <p:cNvSpPr txBox="1"/>
          <p:nvPr/>
        </p:nvSpPr>
        <p:spPr>
          <a:xfrm>
            <a:off x="508000" y="2178050"/>
            <a:ext cx="11988800" cy="69892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r>
              <a:t>The problem we encountered at this stage:</a:t>
            </a:r>
          </a:p>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p>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r>
              <a:t>•	Lots of missing data (mostly the countries with low income).</a:t>
            </a:r>
          </a:p>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r>
              <a:t>•	Information collected at different times.</a:t>
            </a:r>
          </a:p>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r>
              <a:t>•	Unknown symbols.</a:t>
            </a:r>
          </a:p>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p>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r>
              <a:t>By given a lot of effort we couldn't get the incomplete information, it was decided that focus on countries with full information.</a:t>
            </a:r>
          </a:p>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r>
              <a:t>We decided to work the recent year in datasets however the year was mismatch.</a:t>
            </a:r>
          </a:p>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r>
              <a:t>For some unknown symbols we used “Notepad” to correct data and then import in Panda and correct the rest in Jupiter notebook. </a:t>
            </a:r>
          </a:p>
          <a:p>
            <a:pPr marL="457200" indent="-228600" algn="l" defTabSz="457200">
              <a:lnSpc>
                <a:spcPct val="120000"/>
              </a:lnSpc>
              <a:spcBef>
                <a:spcPts val="500"/>
              </a:spcBef>
              <a:tabLst>
                <a:tab pos="457200" algn="l"/>
              </a:tabLst>
              <a:defRPr b="1" sz="1800">
                <a:solidFill>
                  <a:srgbClr val="000000"/>
                </a:solidFill>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Data Analysis"/>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457200">
              <a:defRPr sz="4800">
                <a:solidFill>
                  <a:schemeClr val="accent5">
                    <a:hueOff val="-411174"/>
                    <a:satOff val="4030"/>
                    <a:lumOff val="-29867"/>
                  </a:schemeClr>
                </a:solidFill>
                <a:latin typeface="Times Roman"/>
                <a:ea typeface="Times Roman"/>
                <a:cs typeface="Times Roman"/>
                <a:sym typeface="Times Roman"/>
              </a:defRPr>
            </a:lvl1pPr>
          </a:lstStyle>
          <a:p>
            <a:pPr/>
            <a:r>
              <a:t>Data Analysis</a:t>
            </a:r>
          </a:p>
        </p:txBody>
      </p:sp>
      <p:sp>
        <p:nvSpPr>
          <p:cNvPr id="157" name="This analysis could have been more comprehensive if we had full information of all countries."/>
          <p:cNvSpPr txBox="1"/>
          <p:nvPr/>
        </p:nvSpPr>
        <p:spPr>
          <a:xfrm>
            <a:off x="559552" y="3031066"/>
            <a:ext cx="11885696" cy="132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2400"/>
              </a:spcBef>
              <a:defRPr sz="3600"/>
            </a:lvl1pPr>
          </a:lstStyle>
          <a:p>
            <a:pPr/>
            <a:r>
              <a:t>This analysis could have been more comprehensive if we had full information of all countries.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Proportion of population and road traffic deaths by countries income"/>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361188">
              <a:defRPr sz="3792">
                <a:solidFill>
                  <a:schemeClr val="accent5">
                    <a:hueOff val="-411174"/>
                    <a:satOff val="4030"/>
                    <a:lumOff val="-29867"/>
                  </a:schemeClr>
                </a:solidFill>
                <a:latin typeface="Times Roman"/>
                <a:ea typeface="Times Roman"/>
                <a:cs typeface="Times Roman"/>
                <a:sym typeface="Times Roman"/>
              </a:defRPr>
            </a:lvl1pPr>
          </a:lstStyle>
          <a:p>
            <a:pPr/>
            <a:r>
              <a:t>Proportion of population and road traffic deaths by countries income</a:t>
            </a:r>
          </a:p>
        </p:txBody>
      </p:sp>
      <p:pic>
        <p:nvPicPr>
          <p:cNvPr id="160" name="piechart_populationbyincome.png" descr="piechart_populationbyincome.png"/>
          <p:cNvPicPr>
            <a:picLocks noChangeAspect="1"/>
          </p:cNvPicPr>
          <p:nvPr/>
        </p:nvPicPr>
        <p:blipFill>
          <a:blip r:embed="rId2">
            <a:extLst/>
          </a:blip>
          <a:stretch>
            <a:fillRect/>
          </a:stretch>
        </p:blipFill>
        <p:spPr>
          <a:xfrm>
            <a:off x="466261" y="3326077"/>
            <a:ext cx="5486401" cy="5486401"/>
          </a:xfrm>
          <a:prstGeom prst="rect">
            <a:avLst/>
          </a:prstGeom>
          <a:ln w="25400">
            <a:miter lim="400000"/>
          </a:ln>
          <a:effectLst>
            <a:outerShdw sx="100000" sy="100000" kx="0" ky="0" algn="b" rotWithShape="0" blurRad="190500" dist="101600" dir="5400000">
              <a:srgbClr val="000000">
                <a:alpha val="40000"/>
              </a:srgbClr>
            </a:outerShdw>
          </a:effectLst>
        </p:spPr>
      </p:pic>
      <p:pic>
        <p:nvPicPr>
          <p:cNvPr id="161" name="piechart_deathsbyincome.png" descr="piechart_deathsbyincome.png"/>
          <p:cNvPicPr>
            <a:picLocks noChangeAspect="1"/>
          </p:cNvPicPr>
          <p:nvPr/>
        </p:nvPicPr>
        <p:blipFill>
          <a:blip r:embed="rId3">
            <a:extLst/>
          </a:blip>
          <a:stretch>
            <a:fillRect/>
          </a:stretch>
        </p:blipFill>
        <p:spPr>
          <a:xfrm>
            <a:off x="6788943" y="3326077"/>
            <a:ext cx="5486401" cy="5486401"/>
          </a:xfrm>
          <a:prstGeom prst="rect">
            <a:avLst/>
          </a:prstGeom>
          <a:ln w="25400">
            <a:miter lim="400000"/>
          </a:ln>
          <a:effectLst>
            <a:outerShdw sx="100000" sy="100000" kx="0" ky="0" algn="b" rotWithShape="0" blurRad="190500" dist="101600" dir="5400000">
              <a:srgbClr val="000000">
                <a:alpha val="40000"/>
              </a:srgbClr>
            </a:outerShdw>
          </a:effectLst>
        </p:spPr>
      </p:pic>
      <p:sp>
        <p:nvSpPr>
          <p:cNvPr id="162" name="* Income levels are based on 2017 WORLD BANK classifiers."/>
          <p:cNvSpPr txBox="1"/>
          <p:nvPr/>
        </p:nvSpPr>
        <p:spPr>
          <a:xfrm>
            <a:off x="575733" y="8966200"/>
            <a:ext cx="6049391"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200"/>
              </a:spcBef>
              <a:defRPr b="1" sz="1300">
                <a:solidFill>
                  <a:srgbClr val="000000"/>
                </a:solidFill>
                <a:latin typeface="Times Roman"/>
                <a:ea typeface="Times Roman"/>
                <a:cs typeface="Times Roman"/>
                <a:sym typeface="Times Roman"/>
              </a:defRPr>
            </a:lvl1pPr>
          </a:lstStyle>
          <a:p>
            <a:pPr/>
            <a:r>
              <a:t>* Income levels are based on 2017 WORLD BANK classifiers.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Child restraints are highly effective in reducing injury and death to chid occupants.…"/>
          <p:cNvSpPr txBox="1"/>
          <p:nvPr>
            <p:ph type="body" sz="half" idx="1"/>
          </p:nvPr>
        </p:nvSpPr>
        <p:spPr>
          <a:xfrm>
            <a:off x="524933" y="2489200"/>
            <a:ext cx="4902069" cy="7416205"/>
          </a:xfrm>
          <a:prstGeom prst="rect">
            <a:avLst/>
          </a:prstGeom>
        </p:spPr>
        <p:txBody>
          <a:bodyPr/>
          <a:lstStyle/>
          <a:p>
            <a:pPr marL="0" indent="0" defTabSz="448055">
              <a:lnSpc>
                <a:spcPct val="150000"/>
              </a:lnSpc>
              <a:spcBef>
                <a:spcPts val="1100"/>
              </a:spcBef>
              <a:buClrTx/>
              <a:buSzTx/>
              <a:buFontTx/>
              <a:buNone/>
              <a:defRPr b="1" sz="1764">
                <a:solidFill>
                  <a:srgbClr val="262626"/>
                </a:solidFill>
                <a:latin typeface="Helvetica"/>
                <a:ea typeface="Helvetica"/>
                <a:cs typeface="Helvetica"/>
                <a:sym typeface="Helvetica"/>
              </a:defRPr>
            </a:pPr>
            <a:r>
              <a:t>Child restraints are highly effective in reducing injury and death to chid occupants. </a:t>
            </a:r>
          </a:p>
          <a:p>
            <a:pPr marL="0" indent="0" defTabSz="572516">
              <a:lnSpc>
                <a:spcPct val="150000"/>
              </a:lnSpc>
              <a:spcBef>
                <a:spcPts val="0"/>
              </a:spcBef>
              <a:buClrTx/>
              <a:buSzTx/>
              <a:buFontTx/>
              <a:buNone/>
              <a:defRPr b="1" sz="1764">
                <a:latin typeface="Helvetica"/>
                <a:ea typeface="Helvetica"/>
                <a:cs typeface="Helvetica"/>
                <a:sym typeface="Helvetica"/>
              </a:defRPr>
            </a:pPr>
            <a:r>
              <a:t>In this scatter plot, x axis is rate of road traffic per 100000 people, y axis is child restraints and the size of each circles representative population.</a:t>
            </a:r>
          </a:p>
          <a:p>
            <a:pPr marL="0" indent="0" defTabSz="572516">
              <a:lnSpc>
                <a:spcPct val="150000"/>
              </a:lnSpc>
              <a:spcBef>
                <a:spcPts val="0"/>
              </a:spcBef>
              <a:buClrTx/>
              <a:buSzTx/>
              <a:buFontTx/>
              <a:buNone/>
              <a:defRPr b="1" sz="1764">
                <a:latin typeface="Helvetica"/>
                <a:ea typeface="Helvetica"/>
                <a:cs typeface="Helvetica"/>
                <a:sym typeface="Helvetica"/>
              </a:defRPr>
            </a:pPr>
            <a:r>
              <a:t> What is clear on this chart, there is a negative relationship between using child restraints laws and the number of road traffic deaths. In other words, as the usage of child restraints laws goes up, the number of deaths on the road will decrease. </a:t>
            </a:r>
          </a:p>
          <a:p>
            <a:pPr marL="0" indent="0" defTabSz="572516">
              <a:lnSpc>
                <a:spcPct val="150000"/>
              </a:lnSpc>
              <a:spcBef>
                <a:spcPts val="0"/>
              </a:spcBef>
              <a:buClrTx/>
              <a:buSzTx/>
              <a:buFontTx/>
              <a:buNone/>
              <a:defRPr b="1" sz="1764">
                <a:latin typeface="Helvetica"/>
                <a:ea typeface="Helvetica"/>
                <a:cs typeface="Helvetica"/>
                <a:sym typeface="Helvetica"/>
              </a:defRPr>
            </a:pPr>
            <a:r>
              <a:t>By calculating the r-squared which is 0.34, we can see there is a weak correlation between these items. </a:t>
            </a:r>
          </a:p>
          <a:p>
            <a:pPr marL="0" indent="0" defTabSz="448055">
              <a:spcBef>
                <a:spcPts val="0"/>
              </a:spcBef>
              <a:buClrTx/>
              <a:buSzTx/>
              <a:buFontTx/>
              <a:buNone/>
              <a:defRPr b="1" sz="1764">
                <a:solidFill>
                  <a:srgbClr val="000000"/>
                </a:solidFill>
                <a:latin typeface="Helvetica"/>
                <a:ea typeface="Helvetica"/>
                <a:cs typeface="Helvetica"/>
                <a:sym typeface="Helvetica"/>
              </a:defRPr>
            </a:pPr>
          </a:p>
        </p:txBody>
      </p:sp>
      <p:sp>
        <p:nvSpPr>
          <p:cNvPr id="165" name="Influence of child restraints laws on road traffic deaths"/>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406908">
              <a:defRPr sz="4272">
                <a:solidFill>
                  <a:schemeClr val="accent5">
                    <a:hueOff val="-411174"/>
                    <a:satOff val="4030"/>
                    <a:lumOff val="-29867"/>
                  </a:schemeClr>
                </a:solidFill>
                <a:latin typeface="Times Roman"/>
                <a:ea typeface="Times Roman"/>
                <a:cs typeface="Times Roman"/>
                <a:sym typeface="Times Roman"/>
              </a:defRPr>
            </a:lvl1pPr>
          </a:lstStyle>
          <a:p>
            <a:pPr/>
            <a:r>
              <a:t>Influence of child restraints laws on road traffic deaths</a:t>
            </a:r>
          </a:p>
        </p:txBody>
      </p:sp>
      <p:pic>
        <p:nvPicPr>
          <p:cNvPr id="166" name="child_restraints_laws.png" descr="child_restraints_laws.png"/>
          <p:cNvPicPr>
            <a:picLocks noChangeAspect="1"/>
          </p:cNvPicPr>
          <p:nvPr/>
        </p:nvPicPr>
        <p:blipFill>
          <a:blip r:embed="rId2">
            <a:extLst/>
          </a:blip>
          <a:stretch>
            <a:fillRect/>
          </a:stretch>
        </p:blipFill>
        <p:spPr>
          <a:xfrm>
            <a:off x="5688144" y="2336800"/>
            <a:ext cx="7051478" cy="7051477"/>
          </a:xfrm>
          <a:prstGeom prst="rect">
            <a:avLst/>
          </a:prstGeom>
          <a:ln w="25400">
            <a:miter lim="400000"/>
          </a:ln>
          <a:effectLst>
            <a:outerShdw sx="100000" sy="100000" kx="0" ky="0" algn="b" rotWithShape="0" blurRad="190500" dist="101600" dir="5400000">
              <a:srgbClr val="000000">
                <a:alpha val="40000"/>
              </a:srgbClr>
            </a:outerShdw>
          </a:effectLst>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