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80" r:id="rId16"/>
    <p:sldId id="277" r:id="rId17"/>
    <p:sldId id="281" r:id="rId18"/>
    <p:sldId id="278" r:id="rId19"/>
    <p:sldId id="279" r:id="rId20"/>
    <p:sldId id="282" r:id="rId21"/>
    <p:sldId id="273" r:id="rId22"/>
    <p:sldId id="285" r:id="rId23"/>
    <p:sldId id="283" r:id="rId24"/>
    <p:sldId id="284"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 id="285"/>
          </p14:sldIdLst>
        </p14:section>
        <p14:section name="Seranica" id="{9A0EEC91-5F66-AA4E-987B-F22015E3EEB4}">
          <p14:sldIdLst>
            <p14:sldId id="283"/>
            <p14:sldId id="284"/>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p:restoredTop sz="96327"/>
  </p:normalViewPr>
  <p:slideViewPr>
    <p:cSldViewPr snapToGrid="0" snapToObjects="1">
      <p:cViewPr varScale="1">
        <p:scale>
          <a:sx n="76" d="100"/>
          <a:sy n="76" d="100"/>
        </p:scale>
        <p:origin x="23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optalert.com/the-evolution-of-road-safety/" TargetMode="External"/><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hyperlink" Target="https://www.who.int/violence_injury_prevention/road_safety_status/2018/en/" TargetMode="External"/><Relationship Id="rId5" Type="http://schemas.openxmlformats.org/officeDocument/2006/relationships/hyperlink" Target="https://knowinjury.org.au/2016/12/funding-for-road-trauma-data-another-step-towards-safer-australian-roads/" TargetMode="External"/><Relationship Id="rId4" Type="http://schemas.openxmlformats.org/officeDocument/2006/relationships/hyperlink" Target="https://commons.wikimedia.org/wiki/File:World_Health_Organization_Logo.sv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9FE9A76-BD5D-4A15-9CA9-6485C3078D63}"/>
              </a:ext>
            </a:extLst>
          </p:cNvPr>
          <p:cNvPicPr>
            <a:picLocks noChangeAspect="1"/>
          </p:cNvPicPr>
          <p:nvPr/>
        </p:nvPicPr>
        <p:blipFill>
          <a:blip r:embed="rId2">
            <a:alphaModFix amt="71000"/>
          </a:blip>
          <a:stretch>
            <a:fillRect/>
          </a:stretch>
        </p:blipFill>
        <p:spPr>
          <a:xfrm>
            <a:off x="8555" y="0"/>
            <a:ext cx="7741276" cy="6861712"/>
          </a:xfrm>
          <a:prstGeom prst="rect">
            <a:avLst/>
          </a:prstGeom>
        </p:spPr>
      </p:pic>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fontScale="92500" lnSpcReduction="10000"/>
          </a:bodyPr>
          <a:lstStyle/>
          <a:p>
            <a:pPr>
              <a:lnSpc>
                <a:spcPct val="90000"/>
              </a:lnSpc>
            </a:pPr>
            <a:r>
              <a:rPr lang="en-US" dirty="0">
                <a:solidFill>
                  <a:srgbClr val="FFFFFF"/>
                </a:solidFill>
              </a:rPr>
              <a:t>Child restraints are highly effective in reducing injury and death to children.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decreases. </a:t>
            </a:r>
          </a:p>
          <a:p>
            <a:pPr>
              <a:lnSpc>
                <a:spcPct val="90000"/>
              </a:lnSpc>
            </a:pPr>
            <a:r>
              <a:rPr lang="en-US" dirty="0">
                <a:solidFill>
                  <a:srgbClr val="FFFFFF"/>
                </a:solidFill>
              </a:rPr>
              <a:t>By calculating the r-squared which is 0.34, we can see there is a weak correlation between these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behavioral studies show that using mobile phone while driving has the same effect as drink-driving. Evidence suggests that if there is no enforcement, this behavior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Which day is safer to Drive?</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the weekend </a:t>
            </a:r>
          </a:p>
          <a:p>
            <a:pPr lvl="1"/>
            <a:r>
              <a:rPr lang="en-US" sz="2400" dirty="0">
                <a:solidFill>
                  <a:srgbClr val="FFFFFF"/>
                </a:solidFill>
              </a:rPr>
              <a:t>Rising from Thursday to Sunday</a:t>
            </a:r>
          </a:p>
          <a:p>
            <a:pPr lvl="1"/>
            <a:r>
              <a:rPr lang="en-US" sz="2400" dirty="0">
                <a:solidFill>
                  <a:srgbClr val="FFFFFF"/>
                </a:solidFill>
              </a:rPr>
              <a:t>Monday and Tuesday have the lowest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 speed limits help save lives?</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There is a larger proportion of road designed with these speed limit</a:t>
            </a:r>
          </a:p>
          <a:p>
            <a:r>
              <a:rPr lang="en-US" dirty="0"/>
              <a:t>This does not convey the relative safety of the speeds in isolation from other variables</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D41D2F3E-C46B-40D0-B700-21C3A85C3A57}"/>
              </a:ext>
            </a:extLst>
          </p:cNvPr>
          <p:cNvPicPr>
            <a:picLocks noGrp="1" noChangeAspect="1"/>
          </p:cNvPicPr>
          <p:nvPr>
            <p:ph idx="1"/>
          </p:nvPr>
        </p:nvPicPr>
        <p:blipFill>
          <a:blip r:embed="rId2"/>
          <a:stretch>
            <a:fillRect/>
          </a:stretch>
        </p:blipFill>
        <p:spPr>
          <a:xfrm>
            <a:off x="175698" y="1241569"/>
            <a:ext cx="10853273" cy="3617758"/>
          </a:xfrm>
        </p:spPr>
      </p:pic>
      <p:sp>
        <p:nvSpPr>
          <p:cNvPr id="4" name="Title 1">
            <a:extLst>
              <a:ext uri="{FF2B5EF4-FFF2-40B4-BE49-F238E27FC236}">
                <a16:creationId xmlns:a16="http://schemas.microsoft.com/office/drawing/2014/main" id="{0DD65E92-7B94-4EDA-B2DA-35276E377510}"/>
              </a:ext>
            </a:extLst>
          </p:cNvPr>
          <p:cNvSpPr>
            <a:spLocks noGrp="1"/>
          </p:cNvSpPr>
          <p:nvPr>
            <p:ph type="title"/>
          </p:nvPr>
        </p:nvSpPr>
        <p:spPr>
          <a:xfrm>
            <a:off x="665082" y="625820"/>
            <a:ext cx="11029616" cy="615749"/>
          </a:xfrm>
        </p:spPr>
        <p:txBody>
          <a:bodyPr/>
          <a:lstStyle/>
          <a:p>
            <a:r>
              <a:rPr lang="en-AU" dirty="0"/>
              <a:t>Does Vehicle type matter?</a:t>
            </a:r>
          </a:p>
        </p:txBody>
      </p:sp>
      <p:sp>
        <p:nvSpPr>
          <p:cNvPr id="9" name="Content Placeholder 2">
            <a:extLst>
              <a:ext uri="{FF2B5EF4-FFF2-40B4-BE49-F238E27FC236}">
                <a16:creationId xmlns:a16="http://schemas.microsoft.com/office/drawing/2014/main" id="{2F0877B3-27E0-4680-9D06-D38AF18F6A8F}"/>
              </a:ext>
            </a:extLst>
          </p:cNvPr>
          <p:cNvSpPr txBox="1">
            <a:spLocks/>
          </p:cNvSpPr>
          <p:nvPr/>
        </p:nvSpPr>
        <p:spPr>
          <a:xfrm>
            <a:off x="1546963" y="3994775"/>
            <a:ext cx="10042287" cy="2960602"/>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AU" dirty="0"/>
              <a:t>Cars (4-wheel vehicles) are ubiquitously represented as the most common source of fatalities</a:t>
            </a:r>
          </a:p>
          <a:p>
            <a:r>
              <a:rPr lang="en-AU" dirty="0"/>
              <a:t>Motorcycles and pedestrians are the next most predominant category for road fatalities</a:t>
            </a:r>
            <a:endParaRPr lang="en-US" dirty="0"/>
          </a:p>
        </p:txBody>
      </p:sp>
    </p:spTree>
    <p:extLst>
      <p:ext uri="{BB962C8B-B14F-4D97-AF65-F5344CB8AC3E}">
        <p14:creationId xmlns:p14="http://schemas.microsoft.com/office/powerpoint/2010/main" val="29090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D41D2F3E-C46B-40D0-B700-21C3A85C3A57}"/>
              </a:ext>
            </a:extLst>
          </p:cNvPr>
          <p:cNvPicPr>
            <a:picLocks noGrp="1" noChangeAspect="1"/>
          </p:cNvPicPr>
          <p:nvPr>
            <p:ph idx="1"/>
          </p:nvPr>
        </p:nvPicPr>
        <p:blipFill>
          <a:blip r:embed="rId2"/>
          <a:stretch>
            <a:fillRect/>
          </a:stretch>
        </p:blipFill>
        <p:spPr>
          <a:xfrm>
            <a:off x="0" y="1026471"/>
            <a:ext cx="10901360" cy="3633787"/>
          </a:xfrm>
        </p:spPr>
      </p:pic>
      <p:sp>
        <p:nvSpPr>
          <p:cNvPr id="4" name="Title 1">
            <a:extLst>
              <a:ext uri="{FF2B5EF4-FFF2-40B4-BE49-F238E27FC236}">
                <a16:creationId xmlns:a16="http://schemas.microsoft.com/office/drawing/2014/main" id="{0DD65E92-7B94-4EDA-B2DA-35276E377510}"/>
              </a:ext>
            </a:extLst>
          </p:cNvPr>
          <p:cNvSpPr>
            <a:spLocks noGrp="1"/>
          </p:cNvSpPr>
          <p:nvPr>
            <p:ph type="title"/>
          </p:nvPr>
        </p:nvSpPr>
        <p:spPr>
          <a:xfrm>
            <a:off x="665082" y="625820"/>
            <a:ext cx="11029616" cy="615749"/>
          </a:xfrm>
        </p:spPr>
        <p:txBody>
          <a:bodyPr/>
          <a:lstStyle/>
          <a:p>
            <a:r>
              <a:rPr lang="en-AU" dirty="0"/>
              <a:t>Does Vehicle type matter?</a:t>
            </a:r>
          </a:p>
        </p:txBody>
      </p:sp>
      <p:pic>
        <p:nvPicPr>
          <p:cNvPr id="3" name="Picture 2" descr="Chart, bar chart&#10;&#10;Description automatically generated">
            <a:extLst>
              <a:ext uri="{FF2B5EF4-FFF2-40B4-BE49-F238E27FC236}">
                <a16:creationId xmlns:a16="http://schemas.microsoft.com/office/drawing/2014/main" id="{CD3B867D-07D9-4B7B-80A5-ADF28106D7A7}"/>
              </a:ext>
            </a:extLst>
          </p:cNvPr>
          <p:cNvPicPr>
            <a:picLocks noChangeAspect="1"/>
          </p:cNvPicPr>
          <p:nvPr/>
        </p:nvPicPr>
        <p:blipFill>
          <a:blip r:embed="rId3"/>
          <a:stretch>
            <a:fillRect/>
          </a:stretch>
        </p:blipFill>
        <p:spPr>
          <a:xfrm>
            <a:off x="45334" y="1026471"/>
            <a:ext cx="12192000" cy="4064000"/>
          </a:xfrm>
          <a:prstGeom prst="rect">
            <a:avLst/>
          </a:prstGeom>
        </p:spPr>
      </p:pic>
      <p:sp>
        <p:nvSpPr>
          <p:cNvPr id="5" name="Content Placeholder 2">
            <a:extLst>
              <a:ext uri="{FF2B5EF4-FFF2-40B4-BE49-F238E27FC236}">
                <a16:creationId xmlns:a16="http://schemas.microsoft.com/office/drawing/2014/main" id="{9FEA1DB0-81D4-4887-915A-3F0C381A0934}"/>
              </a:ext>
            </a:extLst>
          </p:cNvPr>
          <p:cNvSpPr txBox="1">
            <a:spLocks/>
          </p:cNvSpPr>
          <p:nvPr/>
        </p:nvSpPr>
        <p:spPr>
          <a:xfrm>
            <a:off x="1527060" y="4249146"/>
            <a:ext cx="10042287" cy="2960602"/>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contribution of enclosed vehicles to road fatalities is dependent on country</a:t>
            </a:r>
          </a:p>
        </p:txBody>
      </p:sp>
    </p:spTree>
    <p:extLst>
      <p:ext uri="{BB962C8B-B14F-4D97-AF65-F5344CB8AC3E}">
        <p14:creationId xmlns:p14="http://schemas.microsoft.com/office/powerpoint/2010/main" val="412794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What about drink Driving laws?</a:t>
            </a:r>
          </a:p>
        </p:txBody>
      </p:sp>
      <p:pic>
        <p:nvPicPr>
          <p:cNvPr id="5" name="Content Placeholder 4" descr="Map&#10;&#10;Description automatically generated">
            <a:extLst>
              <a:ext uri="{FF2B5EF4-FFF2-40B4-BE49-F238E27FC236}">
                <a16:creationId xmlns:a16="http://schemas.microsoft.com/office/drawing/2014/main" id="{F1949C2F-9D5E-4E87-ACB1-E5E28C733D74}"/>
              </a:ext>
            </a:extLst>
          </p:cNvPr>
          <p:cNvPicPr>
            <a:picLocks noGrp="1" noChangeAspect="1"/>
          </p:cNvPicPr>
          <p:nvPr>
            <p:ph idx="1"/>
          </p:nvPr>
        </p:nvPicPr>
        <p:blipFill>
          <a:blip r:embed="rId2"/>
          <a:stretch>
            <a:fillRect/>
          </a:stretch>
        </p:blipFill>
        <p:spPr>
          <a:xfrm>
            <a:off x="1003620" y="1462190"/>
            <a:ext cx="10352539" cy="4259102"/>
          </a:xfrm>
        </p:spPr>
      </p:pic>
    </p:spTree>
    <p:extLst>
      <p:ext uri="{BB962C8B-B14F-4D97-AF65-F5344CB8AC3E}">
        <p14:creationId xmlns:p14="http://schemas.microsoft.com/office/powerpoint/2010/main" val="238087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614F-B11B-424B-82E0-0AFF9AD0EB31}"/>
              </a:ext>
            </a:extLst>
          </p:cNvPr>
          <p:cNvSpPr>
            <a:spLocks noGrp="1"/>
          </p:cNvSpPr>
          <p:nvPr>
            <p:ph type="title"/>
          </p:nvPr>
        </p:nvSpPr>
        <p:spPr>
          <a:xfrm>
            <a:off x="665082" y="625820"/>
            <a:ext cx="11029616" cy="615749"/>
          </a:xfrm>
        </p:spPr>
        <p:txBody>
          <a:bodyPr/>
          <a:lstStyle/>
          <a:p>
            <a:r>
              <a:rPr lang="en-AU" dirty="0"/>
              <a:t>Drink driving laws and influence on road fatalities</a:t>
            </a:r>
          </a:p>
        </p:txBody>
      </p:sp>
      <p:pic>
        <p:nvPicPr>
          <p:cNvPr id="7" name="Picture 6" descr="Chart, box and whisker chart&#10;&#10;Description automatically generated">
            <a:extLst>
              <a:ext uri="{FF2B5EF4-FFF2-40B4-BE49-F238E27FC236}">
                <a16:creationId xmlns:a16="http://schemas.microsoft.com/office/drawing/2014/main" id="{1D66413D-2DC6-4D77-B04D-7B0106646563}"/>
              </a:ext>
            </a:extLst>
          </p:cNvPr>
          <p:cNvPicPr>
            <a:picLocks noChangeAspect="1"/>
          </p:cNvPicPr>
          <p:nvPr/>
        </p:nvPicPr>
        <p:blipFill>
          <a:blip r:embed="rId2"/>
          <a:stretch>
            <a:fillRect/>
          </a:stretch>
        </p:blipFill>
        <p:spPr>
          <a:xfrm>
            <a:off x="5930133" y="1181985"/>
            <a:ext cx="5705397" cy="3803598"/>
          </a:xfrm>
          <a:prstGeom prst="rect">
            <a:avLst/>
          </a:prstGeom>
        </p:spPr>
      </p:pic>
      <p:sp>
        <p:nvSpPr>
          <p:cNvPr id="8" name="Content Placeholder 2">
            <a:extLst>
              <a:ext uri="{FF2B5EF4-FFF2-40B4-BE49-F238E27FC236}">
                <a16:creationId xmlns:a16="http://schemas.microsoft.com/office/drawing/2014/main" id="{AB240367-D123-4E86-9D2B-2937B4E33006}"/>
              </a:ext>
            </a:extLst>
          </p:cNvPr>
          <p:cNvSpPr>
            <a:spLocks noGrp="1"/>
          </p:cNvSpPr>
          <p:nvPr>
            <p:ph idx="1"/>
          </p:nvPr>
        </p:nvSpPr>
        <p:spPr>
          <a:xfrm>
            <a:off x="790352" y="5045166"/>
            <a:ext cx="5169366" cy="1622487"/>
          </a:xfrm>
        </p:spPr>
        <p:txBody>
          <a:bodyPr/>
          <a:lstStyle/>
          <a:p>
            <a:r>
              <a:rPr lang="en-US" dirty="0"/>
              <a:t>Majority of countries surveyed attributed &lt;15% of traffic fatalities to incidents involving alcohol</a:t>
            </a:r>
          </a:p>
          <a:p>
            <a:r>
              <a:rPr lang="en-US" dirty="0"/>
              <a:t>Notwithstanding, some countries had a very high prevalence of fatalities related to DUI offences</a:t>
            </a:r>
          </a:p>
        </p:txBody>
      </p:sp>
      <p:pic>
        <p:nvPicPr>
          <p:cNvPr id="10" name="Picture 9" descr="Chart, histogram&#10;&#10;Description automatically generated">
            <a:extLst>
              <a:ext uri="{FF2B5EF4-FFF2-40B4-BE49-F238E27FC236}">
                <a16:creationId xmlns:a16="http://schemas.microsoft.com/office/drawing/2014/main" id="{8F38DBD1-64DC-4F97-AE3D-5A2DE2B047F0}"/>
              </a:ext>
            </a:extLst>
          </p:cNvPr>
          <p:cNvPicPr>
            <a:picLocks noChangeAspect="1"/>
          </p:cNvPicPr>
          <p:nvPr/>
        </p:nvPicPr>
        <p:blipFill>
          <a:blip r:embed="rId3"/>
          <a:stretch>
            <a:fillRect/>
          </a:stretch>
        </p:blipFill>
        <p:spPr>
          <a:xfrm>
            <a:off x="475371" y="1360735"/>
            <a:ext cx="5454762" cy="3741156"/>
          </a:xfrm>
          <a:prstGeom prst="rect">
            <a:avLst/>
          </a:prstGeom>
        </p:spPr>
      </p:pic>
      <p:sp>
        <p:nvSpPr>
          <p:cNvPr id="13" name="Content Placeholder 2">
            <a:extLst>
              <a:ext uri="{FF2B5EF4-FFF2-40B4-BE49-F238E27FC236}">
                <a16:creationId xmlns:a16="http://schemas.microsoft.com/office/drawing/2014/main" id="{F3880EAD-1FE1-429D-BF09-75E3987B8C95}"/>
              </a:ext>
            </a:extLst>
          </p:cNvPr>
          <p:cNvSpPr txBox="1">
            <a:spLocks/>
          </p:cNvSpPr>
          <p:nvPr/>
        </p:nvSpPr>
        <p:spPr>
          <a:xfrm>
            <a:off x="6371248" y="4985583"/>
            <a:ext cx="4823936"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correlation between BAC limit and percentage of fatalities was found to be weak (r</a:t>
            </a:r>
            <a:r>
              <a:rPr lang="en-US" baseline="30000" dirty="0"/>
              <a:t>2</a:t>
            </a:r>
            <a:r>
              <a:rPr lang="en-US" dirty="0"/>
              <a:t> = 4%), therefore likely that correlation ≠ causation. </a:t>
            </a:r>
          </a:p>
        </p:txBody>
      </p:sp>
    </p:spTree>
    <p:extLst>
      <p:ext uri="{BB962C8B-B14F-4D97-AF65-F5344CB8AC3E}">
        <p14:creationId xmlns:p14="http://schemas.microsoft.com/office/powerpoint/2010/main" val="347967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 bubble chart&#10;&#10;Description automatically generated">
            <a:extLst>
              <a:ext uri="{FF2B5EF4-FFF2-40B4-BE49-F238E27FC236}">
                <a16:creationId xmlns:a16="http://schemas.microsoft.com/office/drawing/2014/main" id="{16DA9EC3-564B-47AE-85B6-C57C3422F7EF}"/>
              </a:ext>
            </a:extLst>
          </p:cNvPr>
          <p:cNvPicPr>
            <a:picLocks noGrp="1" noChangeAspect="1"/>
          </p:cNvPicPr>
          <p:nvPr>
            <p:ph idx="1"/>
          </p:nvPr>
        </p:nvPicPr>
        <p:blipFill>
          <a:blip r:embed="rId2"/>
          <a:stretch>
            <a:fillRect/>
          </a:stretch>
        </p:blipFill>
        <p:spPr>
          <a:xfrm>
            <a:off x="6179890" y="1455087"/>
            <a:ext cx="3556916" cy="3578344"/>
          </a:xfrm>
        </p:spPr>
      </p:pic>
      <p:pic>
        <p:nvPicPr>
          <p:cNvPr id="7" name="Picture 6" descr="Chart&#10;&#10;Description automatically generated">
            <a:extLst>
              <a:ext uri="{FF2B5EF4-FFF2-40B4-BE49-F238E27FC236}">
                <a16:creationId xmlns:a16="http://schemas.microsoft.com/office/drawing/2014/main" id="{953FB980-220A-4E38-9640-2BDAF174988C}"/>
              </a:ext>
            </a:extLst>
          </p:cNvPr>
          <p:cNvPicPr>
            <a:picLocks noChangeAspect="1"/>
          </p:cNvPicPr>
          <p:nvPr/>
        </p:nvPicPr>
        <p:blipFill>
          <a:blip r:embed="rId3"/>
          <a:stretch>
            <a:fillRect/>
          </a:stretch>
        </p:blipFill>
        <p:spPr>
          <a:xfrm>
            <a:off x="665082" y="1241569"/>
            <a:ext cx="4674665" cy="3671136"/>
          </a:xfrm>
          <a:prstGeom prst="rect">
            <a:avLst/>
          </a:prstGeom>
        </p:spPr>
      </p:pic>
      <p:sp>
        <p:nvSpPr>
          <p:cNvPr id="16" name="Title 1">
            <a:extLst>
              <a:ext uri="{FF2B5EF4-FFF2-40B4-BE49-F238E27FC236}">
                <a16:creationId xmlns:a16="http://schemas.microsoft.com/office/drawing/2014/main" id="{D4EAA9A9-B96C-45D2-8396-923D759D46A3}"/>
              </a:ext>
            </a:extLst>
          </p:cNvPr>
          <p:cNvSpPr txBox="1">
            <a:spLocks/>
          </p:cNvSpPr>
          <p:nvPr/>
        </p:nvSpPr>
        <p:spPr>
          <a:xfrm>
            <a:off x="665082" y="625820"/>
            <a:ext cx="11029616" cy="61574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Drink driving laws and influence on road fatalities</a:t>
            </a:r>
          </a:p>
        </p:txBody>
      </p:sp>
      <p:sp>
        <p:nvSpPr>
          <p:cNvPr id="19" name="Content Placeholder 2">
            <a:extLst>
              <a:ext uri="{FF2B5EF4-FFF2-40B4-BE49-F238E27FC236}">
                <a16:creationId xmlns:a16="http://schemas.microsoft.com/office/drawing/2014/main" id="{8405397F-5799-41D2-B923-D378173F34DB}"/>
              </a:ext>
            </a:extLst>
          </p:cNvPr>
          <p:cNvSpPr txBox="1">
            <a:spLocks/>
          </p:cNvSpPr>
          <p:nvPr/>
        </p:nvSpPr>
        <p:spPr>
          <a:xfrm>
            <a:off x="760765" y="4913529"/>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68% of countries had BAC limits between 0.03 and 0.05g/dl</a:t>
            </a:r>
          </a:p>
          <a:p>
            <a:r>
              <a:rPr lang="en-US" dirty="0"/>
              <a:t>Limits above 0.07g/l accounted for 19% of counties</a:t>
            </a:r>
          </a:p>
        </p:txBody>
      </p:sp>
      <p:sp>
        <p:nvSpPr>
          <p:cNvPr id="23" name="Content Placeholder 2">
            <a:extLst>
              <a:ext uri="{FF2B5EF4-FFF2-40B4-BE49-F238E27FC236}">
                <a16:creationId xmlns:a16="http://schemas.microsoft.com/office/drawing/2014/main" id="{AC5B34F1-982D-470F-889B-FD92313D3C55}"/>
              </a:ext>
            </a:extLst>
          </p:cNvPr>
          <p:cNvSpPr txBox="1">
            <a:spLocks/>
          </p:cNvSpPr>
          <p:nvPr/>
        </p:nvSpPr>
        <p:spPr>
          <a:xfrm>
            <a:off x="6366009" y="4748206"/>
            <a:ext cx="4926971" cy="1622487"/>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Limited correlation between GNIPC and limits</a:t>
            </a:r>
          </a:p>
          <a:p>
            <a:r>
              <a:rPr lang="en-US" dirty="0"/>
              <a:t>Hypothesis: countries’ penalties may influence </a:t>
            </a:r>
            <a:r>
              <a:rPr lang="en-US" dirty="0" err="1"/>
              <a:t>behaviour</a:t>
            </a:r>
            <a:r>
              <a:rPr lang="en-US" dirty="0"/>
              <a:t> </a:t>
            </a:r>
          </a:p>
        </p:txBody>
      </p:sp>
    </p:spTree>
    <p:extLst>
      <p:ext uri="{BB962C8B-B14F-4D97-AF65-F5344CB8AC3E}">
        <p14:creationId xmlns:p14="http://schemas.microsoft.com/office/powerpoint/2010/main" val="29581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a:xfrm>
            <a:off x="581190" y="1716027"/>
            <a:ext cx="11029615" cy="2147467"/>
          </a:xfrm>
        </p:spPr>
        <p:txBody>
          <a:bodyPr>
            <a:normAutofit/>
          </a:bodyPr>
          <a:lstStyle/>
          <a:p>
            <a:r>
              <a:rPr lang="en-US" dirty="0"/>
              <a:t>In your opinion, what changes should be made to the traffic structure to reduce the number of deaths in this area?</a:t>
            </a:r>
          </a:p>
        </p:txBody>
      </p:sp>
      <p:pic>
        <p:nvPicPr>
          <p:cNvPr id="2" name="Picture 1">
            <a:extLst>
              <a:ext uri="{FF2B5EF4-FFF2-40B4-BE49-F238E27FC236}">
                <a16:creationId xmlns:a16="http://schemas.microsoft.com/office/drawing/2014/main" id="{C7A78BF8-A9F8-4F81-9099-2129E9AE9140}"/>
              </a:ext>
            </a:extLst>
          </p:cNvPr>
          <p:cNvPicPr>
            <a:picLocks noChangeAspect="1"/>
          </p:cNvPicPr>
          <p:nvPr/>
        </p:nvPicPr>
        <p:blipFill>
          <a:blip r:embed="rId2">
            <a:alphaModFix amt="54000"/>
          </a:blip>
          <a:stretch>
            <a:fillRect/>
          </a:stretch>
        </p:blipFill>
        <p:spPr>
          <a:xfrm>
            <a:off x="423861" y="5141973"/>
            <a:ext cx="11344275" cy="1266825"/>
          </a:xfrm>
          <a:prstGeom prst="rect">
            <a:avLst/>
          </a:prstGeom>
        </p:spPr>
      </p:pic>
    </p:spTree>
    <p:extLst>
      <p:ext uri="{BB962C8B-B14F-4D97-AF65-F5344CB8AC3E}">
        <p14:creationId xmlns:p14="http://schemas.microsoft.com/office/powerpoint/2010/main" val="80793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6D5126A-E4D3-443C-9903-31A2CF2C0E63}"/>
              </a:ext>
              <a:ext uri="{C183D7F6-B498-43B3-948B-1728B52AA6E4}">
                <adec:decorative xmlns:adec="http://schemas.microsoft.com/office/drawing/2017/decorative" val="1"/>
              </a:ext>
            </a:extLst>
          </p:cNvPr>
          <p:cNvPicPr>
            <a:picLocks noChangeAspect="1"/>
          </p:cNvPicPr>
          <p:nvPr/>
        </p:nvPicPr>
        <p:blipFill>
          <a:blip r:embed="rId2">
            <a:alphaModFix amt="70000"/>
          </a:blip>
          <a:stretch>
            <a:fillRect/>
          </a:stretch>
        </p:blipFill>
        <p:spPr>
          <a:xfrm>
            <a:off x="0" y="31923"/>
            <a:ext cx="12181113" cy="6851876"/>
          </a:xfrm>
          <a:prstGeom prst="rect">
            <a:avLst/>
          </a:prstGeom>
        </p:spPr>
      </p:pic>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1766791"/>
          </a:xfrm>
        </p:spPr>
        <p:txBody>
          <a:bodyPr anchor="ctr">
            <a:normAutofit/>
          </a:bodyPr>
          <a:lstStyle/>
          <a:p>
            <a:r>
              <a:rPr lang="en-HK" sz="4000" dirty="0">
                <a:solidFill>
                  <a:schemeClr val="accent1"/>
                </a:solidFill>
              </a:rPr>
              <a:t>References</a:t>
            </a:r>
            <a:endParaRPr lang="en-US" sz="4000" dirty="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81192" y="1792797"/>
            <a:ext cx="10805161" cy="4608003"/>
          </a:xfrm>
        </p:spPr>
        <p:txBody>
          <a:bodyPr>
            <a:normAutofit/>
          </a:bodyPr>
          <a:lstStyle/>
          <a:p>
            <a:pPr marL="0" indent="0">
              <a:buClrTx/>
              <a:buSzPct val="75000"/>
              <a:buNone/>
              <a:defRPr sz="1800" b="1">
                <a:latin typeface="Helvetica"/>
                <a:ea typeface="Helvetica"/>
                <a:cs typeface="Helvetica"/>
                <a:sym typeface="Helvetica"/>
              </a:defRPr>
            </a:pPr>
            <a:r>
              <a:rPr lang="en-HK" sz="2000" u="sng" dirty="0">
                <a:solidFill>
                  <a:schemeClr val="tx1"/>
                </a:solidFill>
                <a:hlinkClick r:id="rId3">
                  <a:extLst>
                    <a:ext uri="{A12FA001-AC4F-418D-AE19-62706E023703}">
                      <ahyp:hlinkClr xmlns:ahyp="http://schemas.microsoft.com/office/drawing/2018/hyperlinkcolor" val="tx"/>
                    </a:ext>
                  </a:extLst>
                </a:hlinkClick>
              </a:rPr>
              <a:t>https://www.optalert.com/the-evolution-of-road-safety/</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3">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4">
                  <a:extLst>
                    <a:ext uri="{A12FA001-AC4F-418D-AE19-62706E023703}">
                      <ahyp:hlinkClr xmlns:ahyp="http://schemas.microsoft.com/office/drawing/2018/hyperlinkcolor" val="tx"/>
                    </a:ext>
                  </a:extLst>
                </a:hlinkClick>
              </a:rPr>
              <a:t>https://commons.wikimedia.org/wiki/File:World_Health_Organization_Logo.svg</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4">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5">
                  <a:extLst>
                    <a:ext uri="{A12FA001-AC4F-418D-AE19-62706E023703}">
                      <ahyp:hlinkClr xmlns:ahyp="http://schemas.microsoft.com/office/drawing/2018/hyperlinkcolor" val="tx"/>
                    </a:ext>
                  </a:extLst>
                </a:hlinkClick>
              </a:rPr>
              <a:t>https://knowinjury.org.au/2016/12/funding-for-road-trauma-data-another-step-towards-safer-australian-roads/</a:t>
            </a:r>
          </a:p>
          <a:p>
            <a:pPr marL="0" indent="0">
              <a:buClrTx/>
              <a:buSzPct val="75000"/>
              <a:buNone/>
              <a:defRPr sz="1800" b="1">
                <a:latin typeface="Helvetica"/>
                <a:ea typeface="Helvetica"/>
                <a:cs typeface="Helvetica"/>
                <a:sym typeface="Helvetica"/>
              </a:defRPr>
            </a:pPr>
            <a:endParaRPr lang="en-HK" sz="2000" u="sng" dirty="0">
              <a:solidFill>
                <a:schemeClr val="tx1"/>
              </a:solidFill>
              <a:hlinkClick r:id="rId5">
                <a:extLst>
                  <a:ext uri="{A12FA001-AC4F-418D-AE19-62706E023703}">
                    <ahyp:hlinkClr xmlns:ahyp="http://schemas.microsoft.com/office/drawing/2018/hyperlinkcolor" val="tx"/>
                  </a:ext>
                </a:extLst>
              </a:hlinkClick>
            </a:endParaRPr>
          </a:p>
          <a:p>
            <a:pPr marL="0" indent="0">
              <a:buClrTx/>
              <a:buSzPct val="75000"/>
              <a:buNone/>
              <a:defRPr sz="1800" b="1">
                <a:latin typeface="Helvetica"/>
                <a:ea typeface="Helvetica"/>
                <a:cs typeface="Helvetica"/>
                <a:sym typeface="Helvetica"/>
              </a:defRPr>
            </a:pPr>
            <a:r>
              <a:rPr lang="en-HK" sz="2000" u="sng" dirty="0">
                <a:solidFill>
                  <a:schemeClr val="tx1"/>
                </a:solidFill>
                <a:hlinkClick r:id="rId6">
                  <a:extLst>
                    <a:ext uri="{A12FA001-AC4F-418D-AE19-62706E023703}">
                      <ahyp:hlinkClr xmlns:ahyp="http://schemas.microsoft.com/office/drawing/2018/hyperlinkcolor" val="tx"/>
                    </a:ext>
                  </a:extLst>
                </a:hlinkClick>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74000"/>
          </a:blip>
          <a:srcRect l="13125" t="9692" r="13125" b="15383"/>
          <a:stretch/>
        </p:blipFill>
        <p:spPr>
          <a:xfrm>
            <a:off x="-18854" y="0"/>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399172" y="1221820"/>
            <a:ext cx="6096000" cy="1354217"/>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1.35 million people</a:t>
            </a:r>
          </a:p>
          <a:p>
            <a:pPr defTabSz="457200">
              <a:defRPr sz="2100">
                <a:solidFill>
                  <a:srgbClr val="FFFFFF"/>
                </a:solidFill>
                <a:latin typeface="Arial"/>
                <a:ea typeface="Arial"/>
                <a:cs typeface="Arial"/>
                <a:sym typeface="Arial"/>
              </a:defRPr>
            </a:pPr>
            <a:r>
              <a:rPr lang="en-HK" dirty="0">
                <a:solidFill>
                  <a:schemeClr val="bg1"/>
                </a:solidFill>
              </a:rPr>
              <a:t>die each year </a:t>
            </a:r>
          </a:p>
          <a:p>
            <a:pPr defTabSz="457200">
              <a:defRPr sz="2100">
                <a:solidFill>
                  <a:srgbClr val="FFFFFF"/>
                </a:solidFill>
                <a:latin typeface="Arial"/>
                <a:ea typeface="Arial"/>
                <a:cs typeface="Arial"/>
                <a:sym typeface="Arial"/>
              </a:defRPr>
            </a:pPr>
            <a:r>
              <a:rPr lang="en-HK" dirty="0">
                <a:solidFill>
                  <a:schemeClr val="bg1"/>
                </a:solidFill>
              </a:rPr>
              <a:t>as a result of road traffic crashes</a:t>
            </a:r>
            <a:r>
              <a:rPr lang="en-HK" dirty="0">
                <a:solidFill>
                  <a:schemeClr val="tx1">
                    <a:lumMod val="85000"/>
                    <a:lumOff val="15000"/>
                  </a:schemeClr>
                </a:solidFill>
              </a:rPr>
              <a:t>.</a:t>
            </a:r>
          </a:p>
        </p:txBody>
      </p:sp>
      <p:sp>
        <p:nvSpPr>
          <p:cNvPr id="5" name="Rectangle 4">
            <a:extLst>
              <a:ext uri="{FF2B5EF4-FFF2-40B4-BE49-F238E27FC236}">
                <a16:creationId xmlns:a16="http://schemas.microsoft.com/office/drawing/2014/main" id="{995265EA-4EB7-3140-9EDB-DBF39E39F7F7}"/>
              </a:ext>
            </a:extLst>
          </p:cNvPr>
          <p:cNvSpPr/>
          <p:nvPr/>
        </p:nvSpPr>
        <p:spPr>
          <a:xfrm>
            <a:off x="6366107" y="691490"/>
            <a:ext cx="5181600" cy="1631216"/>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6000" baseline="-46000" dirty="0">
                <a:solidFill>
                  <a:schemeClr val="bg1"/>
                </a:solidFill>
                <a:latin typeface="Arial"/>
                <a:ea typeface="Arial"/>
                <a:cs typeface="Arial"/>
                <a:sym typeface="Arial"/>
              </a:rPr>
              <a:t>#1</a:t>
            </a:r>
            <a:r>
              <a:rPr lang="en-HK" sz="4800"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2704739" y="4141311"/>
            <a:ext cx="2992090" cy="1569660"/>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bg1"/>
                </a:solidFill>
                <a:latin typeface="Arial"/>
                <a:ea typeface="Arial"/>
                <a:cs typeface="Arial"/>
                <a:sym typeface="Arial"/>
              </a:rPr>
              <a:t>8</a:t>
            </a:r>
            <a:r>
              <a:rPr lang="en-HK" sz="4400" baseline="30000" dirty="0">
                <a:solidFill>
                  <a:schemeClr val="bg1"/>
                </a:solidFill>
                <a:latin typeface="Arial"/>
                <a:ea typeface="Arial"/>
                <a:cs typeface="Arial"/>
                <a:sym typeface="Arial"/>
              </a:rPr>
              <a:t>th</a:t>
            </a:r>
            <a:r>
              <a:rPr lang="en-HK" dirty="0">
                <a:solidFill>
                  <a:schemeClr val="bg1"/>
                </a:solidFill>
              </a:rPr>
              <a:t> </a:t>
            </a:r>
            <a:endParaRPr lang="en-HK" sz="1050" dirty="0">
              <a:solidFill>
                <a:schemeClr val="bg1"/>
              </a:solidFill>
            </a:endParaRPr>
          </a:p>
          <a:p>
            <a:pPr defTabSz="457200">
              <a:spcBef>
                <a:spcPts val="1200"/>
              </a:spcBef>
              <a:defRPr sz="2100">
                <a:solidFill>
                  <a:srgbClr val="FFFFFF"/>
                </a:solidFill>
                <a:latin typeface="Arial"/>
                <a:ea typeface="Arial"/>
                <a:cs typeface="Arial"/>
                <a:sym typeface="Arial"/>
              </a:defRPr>
            </a:pPr>
            <a:r>
              <a:rPr lang="en-HK" dirty="0">
                <a:solidFill>
                  <a:schemeClr val="bg1"/>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495172" y="4147168"/>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bg1"/>
                </a:solidFill>
              </a:rPr>
              <a:t>88%</a:t>
            </a:r>
          </a:p>
          <a:p>
            <a:pPr defTabSz="457200">
              <a:defRPr sz="3600">
                <a:solidFill>
                  <a:srgbClr val="FFFFFF"/>
                </a:solidFill>
                <a:latin typeface="Arial"/>
                <a:ea typeface="Arial"/>
                <a:cs typeface="Arial"/>
                <a:sym typeface="Arial"/>
              </a:defRPr>
            </a:pPr>
            <a:r>
              <a:rPr lang="en-HK" dirty="0">
                <a:solidFill>
                  <a:schemeClr val="bg1"/>
                </a:solidFill>
              </a:rPr>
              <a:t>of pedestrian</a:t>
            </a:r>
          </a:p>
          <a:p>
            <a:pPr defTabSz="457200">
              <a:defRPr sz="2100">
                <a:solidFill>
                  <a:srgbClr val="FFFFFF"/>
                </a:solidFill>
                <a:latin typeface="Arial"/>
                <a:ea typeface="Arial"/>
                <a:cs typeface="Arial"/>
                <a:sym typeface="Arial"/>
              </a:defRPr>
            </a:pPr>
            <a:r>
              <a:rPr lang="en-HK" dirty="0">
                <a:solidFill>
                  <a:schemeClr val="bg1"/>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F01957-A489-426F-8A75-92F204C33202}"/>
              </a:ext>
              <a:ext uri="{C183D7F6-B498-43B3-948B-1728B52AA6E4}">
                <adec:decorative xmlns:adec="http://schemas.microsoft.com/office/drawing/2017/decorative" val="1"/>
              </a:ext>
            </a:extLst>
          </p:cNvPr>
          <p:cNvPicPr>
            <a:picLocks noChangeAspect="1"/>
          </p:cNvPicPr>
          <p:nvPr/>
        </p:nvPicPr>
        <p:blipFill>
          <a:blip r:embed="rId2">
            <a:alphaModFix amt="52000"/>
          </a:blip>
          <a:stretch>
            <a:fillRect/>
          </a:stretch>
        </p:blipFill>
        <p:spPr>
          <a:xfrm>
            <a:off x="1086861" y="0"/>
            <a:ext cx="10305740" cy="6858000"/>
          </a:xfrm>
          <a:prstGeom prst="rect">
            <a:avLst/>
          </a:prstGeom>
        </p:spPr>
      </p:pic>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from </a:t>
            </a:r>
            <a:r>
              <a:rPr lang="en-US" sz="4000" i="1" cap="all" dirty="0">
                <a:solidFill>
                  <a:srgbClr val="FFFFFF"/>
                </a:solidFill>
                <a:latin typeface="Avenir Next Ultra Light" panose="020B0203020202020204" pitchFamily="34" charset="77"/>
                <a:cs typeface="Apple Chancery" panose="03020702040506060504" pitchFamily="66" charset="-79"/>
              </a:rPr>
              <a:t>All countries</a:t>
            </a:r>
            <a:r>
              <a:rPr lang="en-US" sz="4000" cap="all" dirty="0">
                <a:solidFill>
                  <a:srgbClr val="FFFFFF"/>
                </a:solidFill>
              </a:rPr>
              <a:t>.</a:t>
            </a:r>
            <a:endParaRPr lang="en-US" sz="2800" cap="all" dirty="0">
              <a:solidFill>
                <a:srgbClr val="FFFFFF"/>
              </a:solidFill>
            </a:endParaRPr>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Data Analysis</a:t>
            </a:r>
          </a:p>
        </p:txBody>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5122836" y="2444819"/>
            <a:ext cx="3426574" cy="3426574"/>
          </a:xfrm>
          <a:prstGeom prst="rect">
            <a:avLst/>
          </a:prstGeom>
          <a:ln w="25400">
            <a:miter lim="400000"/>
          </a:ln>
          <a:effectLst>
            <a:outerShdw blurRad="190500" dist="139700" dir="5400000" rotWithShape="0">
              <a:srgbClr val="000000">
                <a:alpha val="40000"/>
              </a:srgbClr>
            </a:outerShdw>
          </a:effectLst>
        </p:spPr>
      </p:pic>
      <p:pic>
        <p:nvPicPr>
          <p:cNvPr id="8" name="Picture 7" descr="Chart&#10;&#10;Description automatically generated">
            <a:extLst>
              <a:ext uri="{FF2B5EF4-FFF2-40B4-BE49-F238E27FC236}">
                <a16:creationId xmlns:a16="http://schemas.microsoft.com/office/drawing/2014/main" id="{82C94F21-86CD-EB41-AE18-342FDD8889E5}"/>
              </a:ext>
            </a:extLst>
          </p:cNvPr>
          <p:cNvPicPr>
            <a:picLocks noChangeAspect="1"/>
          </p:cNvPicPr>
          <p:nvPr/>
        </p:nvPicPr>
        <p:blipFill>
          <a:blip r:embed="rId3"/>
          <a:stretch>
            <a:fillRect/>
          </a:stretch>
        </p:blipFill>
        <p:spPr>
          <a:xfrm>
            <a:off x="8662337" y="2444819"/>
            <a:ext cx="3426574" cy="3426574"/>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08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130</TotalTime>
  <Words>1684</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Drive?</vt:lpstr>
      <vt:lpstr>Do speed limits help save lives?</vt:lpstr>
      <vt:lpstr>What time is the safest to go?</vt:lpstr>
      <vt:lpstr>Does Vehicle type matter?</vt:lpstr>
      <vt:lpstr>Does Vehicle type matter?</vt:lpstr>
      <vt:lpstr>What about drink Driving laws?</vt:lpstr>
      <vt:lpstr>Drink driving laws and influence on road fatalities</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Williamson, Seranica (DSL)</cp:lastModifiedBy>
  <cp:revision>18</cp:revision>
  <dcterms:created xsi:type="dcterms:W3CDTF">2020-10-25T15:58:57Z</dcterms:created>
  <dcterms:modified xsi:type="dcterms:W3CDTF">2020-10-26T08:46:34Z</dcterms:modified>
</cp:coreProperties>
</file>