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0" r:id="rId4"/>
    <p:sldId id="268" r:id="rId5"/>
    <p:sldId id="271" r:id="rId6"/>
    <p:sldId id="270" r:id="rId7"/>
    <p:sldId id="261" r:id="rId8"/>
    <p:sldId id="272" r:id="rId9"/>
    <p:sldId id="274" r:id="rId10"/>
    <p:sldId id="27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1" d="100"/>
          <a:sy n="81" d="100"/>
        </p:scale>
        <p:origin x="-108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ABA29-BC0B-4F2D-BCA2-3C601A4D2D6F}" type="datetimeFigureOut">
              <a:rPr lang="en-IN" smtClean="0"/>
              <a:t>20-09-2020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1CCB5-C52F-4822-A761-4E5FC7EBE757}" type="slidenum">
              <a:rPr lang="en-IN" smtClean="0"/>
              <a:t>‹#›</a:t>
            </a:fld>
            <a:endParaRPr lang="en-IN"/>
          </a:p>
        </p:txBody>
      </p:sp>
    </p:spTree>
    <p:extLst>
      <p:ext uri="{BB962C8B-B14F-4D97-AF65-F5344CB8AC3E}">
        <p14:creationId xmlns:p14="http://schemas.microsoft.com/office/powerpoint/2010/main" val="89276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90800"/>
            <a:ext cx="7772400" cy="1089025"/>
          </a:xfrm>
        </p:spPr>
        <p:txBody>
          <a:bodyPr>
            <a:normAutofit/>
          </a:bodyPr>
          <a:lstStyle/>
          <a:p>
            <a:r>
              <a:rPr lang="en-IN" sz="5400" b="1" dirty="0" smtClean="0"/>
              <a:t>GAS LEAKAGE DETECTOR</a:t>
            </a:r>
            <a:endParaRPr lang="en-IN" sz="5400" b="1" dirty="0"/>
          </a:p>
        </p:txBody>
      </p:sp>
      <p:sp>
        <p:nvSpPr>
          <p:cNvPr id="3" name="Subtitle 2"/>
          <p:cNvSpPr>
            <a:spLocks noGrp="1"/>
          </p:cNvSpPr>
          <p:nvPr>
            <p:ph type="subTitle" idx="1"/>
          </p:nvPr>
        </p:nvSpPr>
        <p:spPr/>
        <p:txBody>
          <a:bodyPr/>
          <a:lstStyle/>
          <a:p>
            <a:r>
              <a:rPr lang="en-IN" dirty="0" smtClean="0"/>
              <a:t>NEIL FERNANDO</a:t>
            </a:r>
            <a:r>
              <a:rPr lang="en-IN" dirty="0"/>
              <a:t> </a:t>
            </a:r>
            <a:r>
              <a:rPr lang="en-IN" dirty="0" smtClean="0"/>
              <a:t>35</a:t>
            </a:r>
            <a:endParaRPr lang="en-IN" dirty="0"/>
          </a:p>
          <a:p>
            <a:r>
              <a:rPr lang="en-IN" dirty="0" smtClean="0"/>
              <a:t>CYRUS FERREIRA 36</a:t>
            </a:r>
            <a:endParaRPr lang="en-IN" dirty="0"/>
          </a:p>
          <a:p>
            <a:r>
              <a:rPr lang="en-IN" dirty="0" smtClean="0"/>
              <a:t>ORPHEUS GONSALVES 41</a:t>
            </a:r>
            <a:endParaRPr lang="en-IN" dirty="0"/>
          </a:p>
          <a:p>
            <a:endParaRPr lang="en-IN" dirty="0"/>
          </a:p>
        </p:txBody>
      </p:sp>
      <p:sp>
        <p:nvSpPr>
          <p:cNvPr id="4" name="TextBox 3"/>
          <p:cNvSpPr txBox="1"/>
          <p:nvPr/>
        </p:nvSpPr>
        <p:spPr>
          <a:xfrm>
            <a:off x="1500188" y="695325"/>
            <a:ext cx="7315200" cy="1231106"/>
          </a:xfrm>
          <a:prstGeom prst="rect">
            <a:avLst/>
          </a:prstGeom>
          <a:noFill/>
        </p:spPr>
        <p:txBody>
          <a:bodyPr wrap="square" rtlCol="0">
            <a:spAutoFit/>
          </a:bodyPr>
          <a:lstStyle/>
          <a:p>
            <a:pPr algn="ctr"/>
            <a:r>
              <a:rPr lang="en-IN" sz="3200" b="1" dirty="0"/>
              <a:t>St. Francis Institute of Technology</a:t>
            </a:r>
          </a:p>
          <a:p>
            <a:pPr algn="ctr"/>
            <a:r>
              <a:rPr lang="en-IN" sz="2400" dirty="0"/>
              <a:t>Information Technology</a:t>
            </a:r>
          </a:p>
          <a:p>
            <a:pPr algn="ctr"/>
            <a:r>
              <a:rPr lang="en-IN" dirty="0" err="1"/>
              <a:t>IoT</a:t>
            </a:r>
            <a:r>
              <a:rPr lang="en-IN" dirty="0"/>
              <a:t> Mini Project  (ITL504)</a:t>
            </a:r>
          </a:p>
        </p:txBody>
      </p:sp>
      <p:pic>
        <p:nvPicPr>
          <p:cNvPr id="6" name="Picture 5">
            <a:extLst>
              <a:ext uri="{FF2B5EF4-FFF2-40B4-BE49-F238E27FC236}">
                <a16:creationId xmlns:a16="http://schemas.microsoft.com/office/drawing/2014/main" xmlns="" id="{2C4AB81F-CA18-446A-AF12-25183C4BB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40954"/>
            <a:ext cx="1387935" cy="1231106"/>
          </a:xfrm>
          <a:prstGeom prst="rect">
            <a:avLst/>
          </a:prstGeom>
        </p:spPr>
      </p:pic>
    </p:spTree>
    <p:extLst>
      <p:ext uri="{BB962C8B-B14F-4D97-AF65-F5344CB8AC3E}">
        <p14:creationId xmlns:p14="http://schemas.microsoft.com/office/powerpoint/2010/main" val="124087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70514-ABA7-4F4C-AECA-C07FBE14341A}"/>
              </a:ext>
            </a:extLst>
          </p:cNvPr>
          <p:cNvSpPr>
            <a:spLocks noGrp="1"/>
          </p:cNvSpPr>
          <p:nvPr>
            <p:ph type="title"/>
          </p:nvPr>
        </p:nvSpPr>
        <p:spPr/>
        <p:txBody>
          <a:bodyPr>
            <a:normAutofit fontScale="90000"/>
          </a:bodyPr>
          <a:lstStyle/>
          <a:p>
            <a:r>
              <a:rPr lang="en-IN" dirty="0"/>
              <a:t/>
            </a:r>
            <a:br>
              <a:rPr lang="en-IN" dirty="0"/>
            </a:br>
            <a:r>
              <a:rPr lang="en-IN" b="1" dirty="0"/>
              <a:t>System Design</a:t>
            </a:r>
            <a:r>
              <a:rPr lang="en-IN" dirty="0"/>
              <a:t/>
            </a:r>
            <a:br>
              <a:rPr lang="en-IN" dirty="0"/>
            </a:br>
            <a:endParaRPr lang="en-US" b="1" dirty="0"/>
          </a:p>
        </p:txBody>
      </p:sp>
      <p:sp>
        <p:nvSpPr>
          <p:cNvPr id="3" name="Content Placeholder 2">
            <a:extLst>
              <a:ext uri="{FF2B5EF4-FFF2-40B4-BE49-F238E27FC236}">
                <a16:creationId xmlns:a16="http://schemas.microsoft.com/office/drawing/2014/main" xmlns="" id="{3EEBAE87-CAE3-4D07-AD10-1FC5749F14D2}"/>
              </a:ext>
            </a:extLst>
          </p:cNvPr>
          <p:cNvSpPr>
            <a:spLocks noGrp="1"/>
          </p:cNvSpPr>
          <p:nvPr>
            <p:ph idx="1"/>
          </p:nvPr>
        </p:nvSpPr>
        <p:spPr>
          <a:xfrm>
            <a:off x="0" y="1143000"/>
            <a:ext cx="8915400" cy="5562600"/>
          </a:xfrm>
        </p:spPr>
        <p:style>
          <a:lnRef idx="2">
            <a:schemeClr val="dk1"/>
          </a:lnRef>
          <a:fillRef idx="1">
            <a:schemeClr val="lt1"/>
          </a:fillRef>
          <a:effectRef idx="0">
            <a:schemeClr val="dk1"/>
          </a:effectRef>
          <a:fontRef idx="minor">
            <a:schemeClr val="dk1"/>
          </a:fontRef>
        </p:style>
        <p:txBody>
          <a:bodyPr/>
          <a:lstStyle/>
          <a:p>
            <a:r>
              <a:rPr lang="en-US" dirty="0" smtClean="0">
                <a:ln w="0"/>
                <a:solidFill>
                  <a:schemeClr val="tx1"/>
                </a:solidFill>
                <a:effectLst>
                  <a:outerShdw blurRad="38100" dist="19050" dir="2700000" algn="tl" rotWithShape="0">
                    <a:schemeClr val="dk1">
                      <a:alpha val="40000"/>
                    </a:schemeClr>
                  </a:outerShdw>
                </a:effectLst>
              </a:rPr>
              <a:t>                                                 </a:t>
            </a:r>
          </a:p>
          <a:p>
            <a:endParaRPr lang="en-US" dirty="0" smtClean="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p:txBody>
      </p:sp>
      <p:sp>
        <p:nvSpPr>
          <p:cNvPr id="7" name="Rounded Rectangle 6"/>
          <p:cNvSpPr/>
          <p:nvPr/>
        </p:nvSpPr>
        <p:spPr>
          <a:xfrm>
            <a:off x="533400" y="1676400"/>
            <a:ext cx="25146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MQ5 GAS SENSOR</a:t>
            </a: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IN" dirty="0"/>
          </a:p>
        </p:txBody>
      </p:sp>
      <p:sp>
        <p:nvSpPr>
          <p:cNvPr id="10" name="Rounded Rectangle 9"/>
          <p:cNvSpPr/>
          <p:nvPr/>
        </p:nvSpPr>
        <p:spPr>
          <a:xfrm>
            <a:off x="1447800" y="3703638"/>
            <a:ext cx="25146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ARDUINO UNO</a:t>
            </a:r>
            <a:endParaRPr lang="en-US" dirty="0">
              <a:ln w="0"/>
              <a:solidFill>
                <a:schemeClr val="tx1"/>
              </a:solidFill>
              <a:effectLst>
                <a:outerShdw blurRad="38100" dist="19050" dir="2700000" algn="tl" rotWithShape="0">
                  <a:schemeClr val="dk1">
                    <a:alpha val="40000"/>
                  </a:schemeClr>
                </a:outerShdw>
              </a:effectLst>
            </a:endParaRPr>
          </a:p>
          <a:p>
            <a:pPr algn="ctr"/>
            <a:endParaRPr lang="en-IN" dirty="0"/>
          </a:p>
        </p:txBody>
      </p:sp>
      <p:sp>
        <p:nvSpPr>
          <p:cNvPr id="14" name="Rounded Rectangle 13"/>
          <p:cNvSpPr/>
          <p:nvPr/>
        </p:nvSpPr>
        <p:spPr>
          <a:xfrm>
            <a:off x="4267200" y="1654176"/>
            <a:ext cx="2819400" cy="10890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GAS G</a:t>
            </a:r>
            <a:r>
              <a:rPr lang="en-US" dirty="0" smtClean="0">
                <a:ln w="0"/>
                <a:solidFill>
                  <a:schemeClr val="tx1"/>
                </a:solidFill>
                <a:effectLst>
                  <a:outerShdw blurRad="38100" dist="19050" dir="2700000" algn="tl" rotWithShape="0">
                    <a:schemeClr val="dk1">
                      <a:alpha val="40000"/>
                    </a:schemeClr>
                  </a:outerShdw>
                </a:effectLst>
              </a:rPr>
              <a:t>GSM MODULE</a:t>
            </a:r>
          </a:p>
        </p:txBody>
      </p:sp>
      <p:sp>
        <p:nvSpPr>
          <p:cNvPr id="16" name="Oval 15"/>
          <p:cNvSpPr/>
          <p:nvPr/>
        </p:nvSpPr>
        <p:spPr>
          <a:xfrm>
            <a:off x="3368964" y="5083176"/>
            <a:ext cx="2590800" cy="1447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POTENTIOMETER</a:t>
            </a:r>
            <a:endParaRPr lang="en-US" dirty="0">
              <a:ln w="0"/>
              <a:solidFill>
                <a:schemeClr val="tx1"/>
              </a:solidFill>
              <a:effectLst>
                <a:outerShdw blurRad="38100" dist="19050" dir="2700000" algn="tl" rotWithShape="0">
                  <a:schemeClr val="dk1">
                    <a:alpha val="40000"/>
                  </a:schemeClr>
                </a:outerShdw>
              </a:effectLst>
            </a:endParaRPr>
          </a:p>
          <a:p>
            <a:pPr algn="ctr"/>
            <a:endParaRPr lang="en-IN" dirty="0"/>
          </a:p>
        </p:txBody>
      </p:sp>
      <p:sp>
        <p:nvSpPr>
          <p:cNvPr id="19" name="Rounded Rectangle 18"/>
          <p:cNvSpPr/>
          <p:nvPr/>
        </p:nvSpPr>
        <p:spPr>
          <a:xfrm>
            <a:off x="5334000" y="3703638"/>
            <a:ext cx="27432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LCD DISPLAY</a:t>
            </a:r>
            <a:endParaRPr lang="en-US"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p:txBody>
      </p:sp>
      <p:cxnSp>
        <p:nvCxnSpPr>
          <p:cNvPr id="28" name="Elbow Connector 27"/>
          <p:cNvCxnSpPr>
            <a:stCxn id="7" idx="1"/>
          </p:cNvCxnSpPr>
          <p:nvPr/>
        </p:nvCxnSpPr>
        <p:spPr>
          <a:xfrm rot="10800000" flipH="1" flipV="1">
            <a:off x="533400" y="2209800"/>
            <a:ext cx="685800" cy="2209800"/>
          </a:xfrm>
          <a:prstGeom prst="bentConnector4">
            <a:avLst>
              <a:gd name="adj1" fmla="val -33333"/>
              <a:gd name="adj2" fmla="val 6206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219201" y="4419600"/>
            <a:ext cx="2285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4" idx="1"/>
          </p:cNvCxnSpPr>
          <p:nvPr/>
        </p:nvCxnSpPr>
        <p:spPr>
          <a:xfrm rot="10800000" flipV="1">
            <a:off x="3184234" y="2198688"/>
            <a:ext cx="1082966" cy="92948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192316" y="3145234"/>
            <a:ext cx="0" cy="5584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6200000" flipH="1">
            <a:off x="2404269" y="5147469"/>
            <a:ext cx="868362" cy="26670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971801" y="5715000"/>
            <a:ext cx="3971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3"/>
            <a:endCxn id="19" idx="1"/>
          </p:cNvCxnSpPr>
          <p:nvPr/>
        </p:nvCxnSpPr>
        <p:spPr>
          <a:xfrm>
            <a:off x="3962400" y="4275138"/>
            <a:ext cx="1371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a:off x="6059127" y="5160603"/>
            <a:ext cx="960439" cy="332511"/>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16" idx="6"/>
          </p:cNvCxnSpPr>
          <p:nvPr/>
        </p:nvCxnSpPr>
        <p:spPr>
          <a:xfrm flipH="1">
            <a:off x="5959764" y="5807076"/>
            <a:ext cx="3971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479634"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5" name="Rectangle 54"/>
          <p:cNvSpPr/>
          <p:nvPr/>
        </p:nvSpPr>
        <p:spPr>
          <a:xfrm>
            <a:off x="4479634"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6" name="Rectangle 55"/>
          <p:cNvSpPr/>
          <p:nvPr/>
        </p:nvSpPr>
        <p:spPr>
          <a:xfrm>
            <a:off x="2280349" y="2967335"/>
            <a:ext cx="4583306"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60" name="Straight Connector 59"/>
          <p:cNvCxnSpPr>
            <a:stCxn id="14" idx="3"/>
          </p:cNvCxnSpPr>
          <p:nvPr/>
        </p:nvCxnSpPr>
        <p:spPr>
          <a:xfrm>
            <a:off x="7086600" y="2198688"/>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467600" y="1844676"/>
            <a:ext cx="1371600" cy="6761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w="0"/>
              <a:solidFill>
                <a:schemeClr val="tx1"/>
              </a:solidFill>
              <a:effectLst>
                <a:outerShdw blurRad="38100" dist="19050" dir="2700000" algn="tl" rotWithShape="0">
                  <a:schemeClr val="dk1">
                    <a:alpha val="40000"/>
                  </a:schemeClr>
                </a:outerShdw>
              </a:effectLst>
            </a:endParaRPr>
          </a:p>
          <a:p>
            <a:pPr algn="ctr"/>
            <a:r>
              <a:rPr lang="en-US" dirty="0" smtClean="0">
                <a:ln w="0"/>
                <a:solidFill>
                  <a:schemeClr val="tx1"/>
                </a:solidFill>
                <a:effectLst>
                  <a:outerShdw blurRad="38100" dist="19050" dir="2700000" algn="tl" rotWithShape="0">
                    <a:schemeClr val="dk1">
                      <a:alpha val="40000"/>
                    </a:schemeClr>
                  </a:outerShdw>
                </a:effectLst>
              </a:rPr>
              <a:t>OWNER</a:t>
            </a:r>
            <a:endParaRPr lang="en-US" dirty="0">
              <a:ln w="0"/>
              <a:solidFill>
                <a:schemeClr val="tx1"/>
              </a:solidFill>
              <a:effectLst>
                <a:outerShdw blurRad="38100" dist="19050" dir="2700000" algn="tl" rotWithShape="0">
                  <a:schemeClr val="dk1">
                    <a:alpha val="40000"/>
                  </a:schemeClr>
                </a:outerShdw>
              </a:effectLst>
            </a:endParaRPr>
          </a:p>
          <a:p>
            <a:pPr algn="ctr"/>
            <a:endParaRPr lang="en-IN" dirty="0"/>
          </a:p>
        </p:txBody>
      </p:sp>
    </p:spTree>
    <p:extLst>
      <p:ext uri="{BB962C8B-B14F-4D97-AF65-F5344CB8AC3E}">
        <p14:creationId xmlns:p14="http://schemas.microsoft.com/office/powerpoint/2010/main" val="1758918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70514-ABA7-4F4C-AECA-C07FBE14341A}"/>
              </a:ext>
            </a:extLst>
          </p:cNvPr>
          <p:cNvSpPr>
            <a:spLocks noGrp="1"/>
          </p:cNvSpPr>
          <p:nvPr>
            <p:ph type="title"/>
          </p:nvPr>
        </p:nvSpPr>
        <p:spPr/>
        <p:txBody>
          <a:bodyPr>
            <a:normAutofit fontScale="90000"/>
          </a:bodyPr>
          <a:lstStyle/>
          <a:p>
            <a:r>
              <a:rPr lang="en-IN" dirty="0"/>
              <a:t/>
            </a:r>
            <a:br>
              <a:rPr lang="en-IN" dirty="0"/>
            </a:br>
            <a:r>
              <a:rPr lang="en-US" b="1" dirty="0"/>
              <a:t>Circuit Diagram</a:t>
            </a:r>
            <a:r>
              <a:rPr lang="en-US" dirty="0"/>
              <a:t/>
            </a:r>
            <a:br>
              <a:rPr lang="en-US" dirty="0"/>
            </a:br>
            <a:endParaRPr lang="en-US"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320" y="1981200"/>
            <a:ext cx="6699105" cy="4114800"/>
          </a:xfrm>
        </p:spPr>
      </p:pic>
    </p:spTree>
    <p:extLst>
      <p:ext uri="{BB962C8B-B14F-4D97-AF65-F5344CB8AC3E}">
        <p14:creationId xmlns:p14="http://schemas.microsoft.com/office/powerpoint/2010/main" val="115137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70514-ABA7-4F4C-AECA-C07FBE14341A}"/>
              </a:ext>
            </a:extLst>
          </p:cNvPr>
          <p:cNvSpPr>
            <a:spLocks noGrp="1"/>
          </p:cNvSpPr>
          <p:nvPr>
            <p:ph type="title"/>
          </p:nvPr>
        </p:nvSpPr>
        <p:spPr>
          <a:xfrm>
            <a:off x="533400" y="228600"/>
            <a:ext cx="8229600" cy="1143000"/>
          </a:xfrm>
        </p:spPr>
        <p:txBody>
          <a:bodyPr>
            <a:normAutofit fontScale="90000"/>
          </a:bodyPr>
          <a:lstStyle/>
          <a:p>
            <a:r>
              <a:rPr lang="en-IN" dirty="0"/>
              <a:t/>
            </a:r>
            <a:br>
              <a:rPr lang="en-IN" dirty="0"/>
            </a:br>
            <a:r>
              <a:rPr lang="en-IN" dirty="0"/>
              <a:t/>
            </a:r>
            <a:br>
              <a:rPr lang="en-IN" dirty="0"/>
            </a:br>
            <a:r>
              <a:rPr lang="en-US" b="1" dirty="0"/>
              <a:t>System Requirements</a:t>
            </a:r>
            <a:r>
              <a:rPr lang="en-US" dirty="0"/>
              <a:t/>
            </a:r>
            <a:br>
              <a:rPr lang="en-US" dirty="0"/>
            </a:b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4001234774"/>
              </p:ext>
            </p:extLst>
          </p:nvPr>
        </p:nvGraphicFramePr>
        <p:xfrm>
          <a:off x="1981200" y="1371596"/>
          <a:ext cx="5140325" cy="3801339"/>
        </p:xfrm>
        <a:graphic>
          <a:graphicData uri="http://schemas.openxmlformats.org/drawingml/2006/table">
            <a:tbl>
              <a:tblPr firstRow="1" firstCol="1" bandRow="1">
                <a:tableStyleId>{5C22544A-7EE6-4342-B048-85BDC9FD1C3A}</a:tableStyleId>
              </a:tblPr>
              <a:tblGrid>
                <a:gridCol w="568325"/>
                <a:gridCol w="2057400"/>
                <a:gridCol w="1200150"/>
                <a:gridCol w="1314450"/>
              </a:tblGrid>
              <a:tr h="199103">
                <a:tc>
                  <a:txBody>
                    <a:bodyPr/>
                    <a:lstStyle/>
                    <a:p>
                      <a:pPr>
                        <a:lnSpc>
                          <a:spcPct val="107000"/>
                        </a:lnSpc>
                        <a:spcAft>
                          <a:spcPts val="0"/>
                        </a:spcAft>
                      </a:pPr>
                      <a:r>
                        <a:rPr lang="en-US" sz="1200" dirty="0">
                          <a:effectLst/>
                        </a:rPr>
                        <a:t> </a:t>
                      </a:r>
                      <a:endParaRPr lang="en-IN" sz="1100" dirty="0">
                        <a:effectLst/>
                        <a:latin typeface="Calibri"/>
                        <a:ea typeface="Calibri"/>
                        <a:cs typeface="Times New Roman"/>
                      </a:endParaRPr>
                    </a:p>
                  </a:txBody>
                  <a:tcPr marL="68580" marR="68580" marT="0" marB="0"/>
                </a:tc>
                <a:tc gridSpan="3">
                  <a:txBody>
                    <a:bodyPr/>
                    <a:lstStyle/>
                    <a:p>
                      <a:pPr algn="ctr">
                        <a:lnSpc>
                          <a:spcPct val="107000"/>
                        </a:lnSpc>
                        <a:spcAft>
                          <a:spcPts val="0"/>
                        </a:spcAft>
                      </a:pPr>
                      <a:r>
                        <a:rPr lang="en-US" sz="1200">
                          <a:effectLst/>
                        </a:rPr>
                        <a:t>Hardware requirements</a:t>
                      </a:r>
                      <a:endParaRPr lang="en-IN" sz="1100">
                        <a:effectLst/>
                        <a:latin typeface="Calibri"/>
                        <a:ea typeface="Calibri"/>
                        <a:cs typeface="Times New Roman"/>
                      </a:endParaRPr>
                    </a:p>
                  </a:txBody>
                  <a:tcPr marL="68580" marR="68580" marT="0" marB="0"/>
                </a:tc>
                <a:tc hMerge="1">
                  <a:txBody>
                    <a:bodyPr/>
                    <a:lstStyle/>
                    <a:p>
                      <a:endParaRPr lang="en-IN"/>
                    </a:p>
                  </a:txBody>
                  <a:tcPr/>
                </a:tc>
                <a:tc hMerge="1">
                  <a:txBody>
                    <a:bodyPr/>
                    <a:lstStyle/>
                    <a:p>
                      <a:endParaRPr lang="en-IN"/>
                    </a:p>
                  </a:txBody>
                  <a:tcPr/>
                </a:tc>
              </a:tr>
              <a:tr h="199103">
                <a:tc>
                  <a:txBody>
                    <a:bodyPr/>
                    <a:lstStyle/>
                    <a:p>
                      <a:pPr algn="ctr">
                        <a:lnSpc>
                          <a:spcPct val="107000"/>
                        </a:lnSpc>
                        <a:spcAft>
                          <a:spcPts val="0"/>
                        </a:spcAft>
                      </a:pPr>
                      <a:r>
                        <a:rPr lang="en-US" sz="1200">
                          <a:effectLst/>
                        </a:rPr>
                        <a:t>Sr. No.</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kern="1200">
                          <a:effectLst/>
                        </a:rPr>
                        <a:t>Component</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Numbers</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Cost (Rs.)</a:t>
                      </a:r>
                      <a:endParaRPr lang="en-IN" sz="110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1</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Bread board</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1</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158</a:t>
                      </a:r>
                      <a:endParaRPr lang="en-IN" sz="110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2</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GSM module</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1</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930</a:t>
                      </a:r>
                      <a:endParaRPr lang="en-IN" sz="110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3</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LCD display</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1</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200</a:t>
                      </a:r>
                      <a:endParaRPr lang="en-IN" sz="1100">
                        <a:effectLst/>
                        <a:latin typeface="Calibri"/>
                        <a:ea typeface="Calibri"/>
                        <a:cs typeface="Times New Roman"/>
                      </a:endParaRPr>
                    </a:p>
                  </a:txBody>
                  <a:tcPr marL="68580" marR="68580" marT="0" marB="0"/>
                </a:tc>
              </a:tr>
              <a:tr h="199103">
                <a:tc>
                  <a:txBody>
                    <a:bodyPr/>
                    <a:lstStyle/>
                    <a:p>
                      <a:pPr>
                        <a:lnSpc>
                          <a:spcPct val="107000"/>
                        </a:lnSpc>
                        <a:spcAft>
                          <a:spcPts val="0"/>
                        </a:spcAft>
                      </a:pPr>
                      <a:r>
                        <a:rPr lang="en-US" sz="1200">
                          <a:effectLst/>
                        </a:rPr>
                        <a:t>    4</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Arduino uno 3</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1</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550</a:t>
                      </a:r>
                      <a:endParaRPr lang="en-IN" sz="110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5</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Potentiometer</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1</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60</a:t>
                      </a:r>
                      <a:endParaRPr lang="en-IN" sz="110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6</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Arduino compatible gas sensor</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a:effectLst/>
                        </a:rPr>
                        <a:t>             1</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210</a:t>
                      </a:r>
                      <a:endParaRPr lang="en-IN" sz="110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7</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Jumper wires</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a:effectLst/>
                        </a:rPr>
                        <a:t>           120</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236</a:t>
                      </a:r>
                      <a:endParaRPr lang="en-IN" sz="110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8</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 </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 </a:t>
                      </a:r>
                      <a:endParaRPr lang="en-IN" sz="1100">
                        <a:effectLst/>
                        <a:latin typeface="Calibri"/>
                        <a:ea typeface="Calibri"/>
                        <a:cs typeface="Times New Roman"/>
                      </a:endParaRPr>
                    </a:p>
                  </a:txBody>
                  <a:tcPr marL="68580" marR="68580" marT="0" marB="0"/>
                </a:tc>
              </a:tr>
              <a:tr h="199103">
                <a:tc>
                  <a:txBody>
                    <a:bodyPr/>
                    <a:lstStyle/>
                    <a:p>
                      <a:pPr>
                        <a:lnSpc>
                          <a:spcPct val="107000"/>
                        </a:lnSpc>
                        <a:spcAft>
                          <a:spcPts val="0"/>
                        </a:spcAft>
                      </a:pPr>
                      <a:r>
                        <a:rPr lang="en-US" sz="1200">
                          <a:effectLst/>
                        </a:rPr>
                        <a:t> </a:t>
                      </a:r>
                      <a:endParaRPr lang="en-IN" sz="1100">
                        <a:effectLst/>
                        <a:latin typeface="Calibri"/>
                        <a:ea typeface="Calibri"/>
                        <a:cs typeface="Times New Roman"/>
                      </a:endParaRPr>
                    </a:p>
                  </a:txBody>
                  <a:tcPr marL="68580" marR="68580" marT="0" marB="0"/>
                </a:tc>
                <a:tc gridSpan="3">
                  <a:txBody>
                    <a:bodyPr/>
                    <a:lstStyle/>
                    <a:p>
                      <a:pPr>
                        <a:lnSpc>
                          <a:spcPct val="107000"/>
                        </a:lnSpc>
                        <a:spcAft>
                          <a:spcPts val="0"/>
                        </a:spcAft>
                      </a:pPr>
                      <a:r>
                        <a:rPr lang="en-US" sz="1200">
                          <a:effectLst/>
                        </a:rPr>
                        <a:t>Software requirements</a:t>
                      </a:r>
                      <a:endParaRPr lang="en-IN" sz="1100">
                        <a:effectLst/>
                        <a:latin typeface="Calibri"/>
                        <a:ea typeface="Calibri"/>
                        <a:cs typeface="Times New Roman"/>
                      </a:endParaRPr>
                    </a:p>
                  </a:txBody>
                  <a:tcPr marL="68580" marR="68580" marT="0" marB="0"/>
                </a:tc>
                <a:tc hMerge="1">
                  <a:txBody>
                    <a:bodyPr/>
                    <a:lstStyle/>
                    <a:p>
                      <a:endParaRPr lang="en-IN"/>
                    </a:p>
                  </a:txBody>
                  <a:tcPr/>
                </a:tc>
                <a:tc hMerge="1">
                  <a:txBody>
                    <a:bodyPr/>
                    <a:lstStyle/>
                    <a:p>
                      <a:endParaRPr lang="en-IN"/>
                    </a:p>
                  </a:txBody>
                  <a:tcPr/>
                </a:tc>
              </a:tr>
              <a:tr h="199103">
                <a:tc>
                  <a:txBody>
                    <a:bodyPr/>
                    <a:lstStyle/>
                    <a:p>
                      <a:pPr algn="ctr">
                        <a:lnSpc>
                          <a:spcPct val="107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kern="1200">
                          <a:effectLst/>
                        </a:rPr>
                        <a:t>Software</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Cost</a:t>
                      </a:r>
                      <a:endParaRPr lang="en-IN" sz="110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1</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dirty="0" smtClean="0">
                          <a:effectLst/>
                        </a:rPr>
                        <a:t>OS: WINDOWS 10</a:t>
                      </a:r>
                      <a:endParaRPr lang="en-IN" sz="1100" dirty="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dirty="0" smtClean="0">
                          <a:effectLst/>
                        </a:rPr>
                        <a:t>                ---</a:t>
                      </a:r>
                      <a:endParaRPr lang="en-IN" sz="1100" dirty="0">
                        <a:effectLst/>
                        <a:latin typeface="Calibri"/>
                        <a:ea typeface="Calibri"/>
                        <a:cs typeface="Times New Roman"/>
                      </a:endParaRPr>
                    </a:p>
                  </a:txBody>
                  <a:tcPr marL="68580" marR="68580" marT="0" marB="0"/>
                </a:tc>
              </a:tr>
              <a:tr h="407397">
                <a:tc>
                  <a:txBody>
                    <a:bodyPr/>
                    <a:lstStyle/>
                    <a:p>
                      <a:pPr algn="ctr">
                        <a:lnSpc>
                          <a:spcPct val="107000"/>
                        </a:lnSpc>
                        <a:spcAft>
                          <a:spcPts val="0"/>
                        </a:spcAft>
                      </a:pPr>
                      <a:r>
                        <a:rPr lang="en-US" sz="1200">
                          <a:effectLst/>
                        </a:rPr>
                        <a:t>2</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For Website development: Node.js , React.js</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dirty="0">
                          <a:effectLst/>
                        </a:rPr>
                        <a:t> </a:t>
                      </a:r>
                      <a:r>
                        <a:rPr lang="en-US" sz="1200" dirty="0" smtClean="0">
                          <a:effectLst/>
                        </a:rPr>
                        <a:t>               ---</a:t>
                      </a:r>
                      <a:endParaRPr lang="en-IN" sz="1100" dirty="0">
                        <a:effectLst/>
                        <a:latin typeface="Calibri"/>
                        <a:ea typeface="Calibri"/>
                        <a:cs typeface="Times New Roman"/>
                      </a:endParaRPr>
                    </a:p>
                  </a:txBody>
                  <a:tcPr marL="68580" marR="68580" marT="0" marB="0"/>
                </a:tc>
              </a:tr>
              <a:tr h="407397">
                <a:tc>
                  <a:txBody>
                    <a:bodyPr/>
                    <a:lstStyle/>
                    <a:p>
                      <a:pPr algn="ctr">
                        <a:lnSpc>
                          <a:spcPct val="107000"/>
                        </a:lnSpc>
                        <a:spcAft>
                          <a:spcPts val="0"/>
                        </a:spcAft>
                      </a:pPr>
                      <a:r>
                        <a:rPr lang="en-US" sz="1200">
                          <a:effectLst/>
                        </a:rPr>
                        <a:t>3</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For machine learning algorithm: Python 3</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dirty="0" smtClean="0">
                          <a:effectLst/>
                        </a:rPr>
                        <a:t>               </a:t>
                      </a:r>
                      <a:r>
                        <a:rPr lang="en-US" sz="1200" dirty="0">
                          <a:effectLst/>
                        </a:rPr>
                        <a:t> </a:t>
                      </a:r>
                      <a:r>
                        <a:rPr lang="en-US" sz="1200" dirty="0" smtClean="0">
                          <a:effectLst/>
                        </a:rPr>
                        <a:t>---</a:t>
                      </a:r>
                      <a:endParaRPr lang="en-IN" sz="1100" dirty="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4</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Arduino IDE</a:t>
                      </a:r>
                      <a:endParaRPr lang="en-IN" sz="1100">
                        <a:effectLst/>
                        <a:latin typeface="Calibri"/>
                        <a:ea typeface="Calibri"/>
                        <a:cs typeface="Times New Roman"/>
                      </a:endParaRPr>
                    </a:p>
                  </a:txBody>
                  <a:tcPr marL="68580" marR="68580" marT="0" marB="0"/>
                </a:tc>
                <a:tc>
                  <a:txBody>
                    <a:bodyPr/>
                    <a:lstStyle/>
                    <a:p>
                      <a:pPr algn="ctr">
                        <a:lnSpc>
                          <a:spcPct val="107000"/>
                        </a:lnSpc>
                        <a:spcAft>
                          <a:spcPts val="0"/>
                        </a:spcAft>
                      </a:pPr>
                      <a:r>
                        <a:rPr lang="en-US" sz="1200">
                          <a:effectLst/>
                        </a:rPr>
                        <a:t>--</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dirty="0">
                          <a:effectLst/>
                        </a:rPr>
                        <a:t> </a:t>
                      </a:r>
                      <a:r>
                        <a:rPr lang="en-US" sz="1200" dirty="0" smtClean="0">
                          <a:effectLst/>
                        </a:rPr>
                        <a:t>               ---</a:t>
                      </a:r>
                      <a:endParaRPr lang="en-IN" sz="1100" dirty="0">
                        <a:effectLst/>
                        <a:latin typeface="Calibri"/>
                        <a:ea typeface="Calibri"/>
                        <a:cs typeface="Times New Roman"/>
                      </a:endParaRPr>
                    </a:p>
                  </a:txBody>
                  <a:tcPr marL="68580" marR="68580" marT="0" marB="0"/>
                </a:tc>
              </a:tr>
              <a:tr h="199103">
                <a:tc>
                  <a:txBody>
                    <a:bodyPr/>
                    <a:lstStyle/>
                    <a:p>
                      <a:pPr algn="ctr">
                        <a:lnSpc>
                          <a:spcPct val="107000"/>
                        </a:lnSpc>
                        <a:spcAft>
                          <a:spcPts val="0"/>
                        </a:spcAft>
                      </a:pPr>
                      <a:r>
                        <a:rPr lang="en-US" sz="1200">
                          <a:effectLst/>
                        </a:rPr>
                        <a:t> </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kern="1200">
                          <a:effectLst/>
                        </a:rPr>
                        <a:t>Total </a:t>
                      </a:r>
                      <a:endParaRPr lang="en-IN" sz="1100">
                        <a:effectLst/>
                        <a:latin typeface="Calibri"/>
                        <a:ea typeface="Calibri"/>
                        <a:cs typeface="Times New Roman"/>
                      </a:endParaRPr>
                    </a:p>
                  </a:txBody>
                  <a:tcPr marL="68580" marR="68580" marT="0" marB="0"/>
                </a:tc>
                <a:tc>
                  <a:txBody>
                    <a:bodyPr/>
                    <a:lstStyle/>
                    <a:p>
                      <a:pPr>
                        <a:lnSpc>
                          <a:spcPct val="107000"/>
                        </a:lnSpc>
                        <a:spcAft>
                          <a:spcPts val="0"/>
                        </a:spcAft>
                      </a:pPr>
                      <a:r>
                        <a:rPr lang="en-US" sz="1200" dirty="0">
                          <a:effectLst/>
                        </a:rPr>
                        <a:t> </a:t>
                      </a:r>
                      <a:r>
                        <a:rPr lang="en-US" sz="1200" dirty="0" smtClean="0">
                          <a:effectLst/>
                        </a:rPr>
                        <a:t>          </a:t>
                      </a:r>
                      <a:endParaRPr lang="en-IN" sz="1100" dirty="0">
                        <a:effectLst/>
                        <a:latin typeface="Calibri"/>
                        <a:ea typeface="Calibri"/>
                        <a:cs typeface="Times New Roman"/>
                      </a:endParaRPr>
                    </a:p>
                  </a:txBody>
                  <a:tcPr marL="68580" marR="68580" marT="0" marB="0"/>
                </a:tc>
                <a:tc>
                  <a:txBody>
                    <a:bodyPr/>
                    <a:lstStyle/>
                    <a:p>
                      <a:pPr>
                        <a:lnSpc>
                          <a:spcPct val="107000"/>
                        </a:lnSpc>
                        <a:spcAft>
                          <a:spcPts val="0"/>
                        </a:spcAft>
                      </a:pPr>
                      <a:r>
                        <a:rPr lang="en-US" sz="1200" dirty="0">
                          <a:effectLst/>
                        </a:rPr>
                        <a:t> </a:t>
                      </a:r>
                      <a:r>
                        <a:rPr lang="en-US" sz="1200" dirty="0" smtClean="0">
                          <a:effectLst/>
                        </a:rPr>
                        <a:t>           2600</a:t>
                      </a:r>
                      <a:endParaRPr lang="en-IN" sz="1100" dirty="0">
                        <a:effectLst/>
                        <a:latin typeface="Calibri"/>
                        <a:ea typeface="Calibri"/>
                        <a:cs typeface="Times New Roman"/>
                      </a:endParaRPr>
                    </a:p>
                  </a:txBody>
                  <a:tcPr marL="68580" marR="68580" marT="0" marB="0"/>
                </a:tc>
              </a:tr>
            </a:tbl>
          </a:graphicData>
        </a:graphic>
      </p:graphicFrame>
      <p:sp>
        <p:nvSpPr>
          <p:cNvPr id="6" name="Rectangle 5"/>
          <p:cNvSpPr/>
          <p:nvPr/>
        </p:nvSpPr>
        <p:spPr>
          <a:xfrm>
            <a:off x="685800" y="5257799"/>
            <a:ext cx="7620000" cy="923330"/>
          </a:xfrm>
          <a:prstGeom prst="rect">
            <a:avLst/>
          </a:prstGeom>
        </p:spPr>
        <p:txBody>
          <a:bodyPr wrap="square">
            <a:spAutoFit/>
          </a:bodyPr>
          <a:lstStyle/>
          <a:p>
            <a:pPr lvl="0"/>
            <a:r>
              <a:rPr lang="en-US" dirty="0">
                <a:solidFill>
                  <a:prstClr val="black"/>
                </a:solidFill>
              </a:rPr>
              <a:t>Conclusion: We are proposing to develop Gas leakage detector The total expected cost of this project is Rs.2600. The project is expected to be completed in all respects by October 31, 2020.</a:t>
            </a:r>
            <a:endParaRPr lang="en-IN" dirty="0">
              <a:solidFill>
                <a:prstClr val="black"/>
              </a:solidFill>
            </a:endParaRPr>
          </a:p>
        </p:txBody>
      </p:sp>
    </p:spTree>
    <p:extLst>
      <p:ext uri="{BB962C8B-B14F-4D97-AF65-F5344CB8AC3E}">
        <p14:creationId xmlns:p14="http://schemas.microsoft.com/office/powerpoint/2010/main" val="3744641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70514-ABA7-4F4C-AECA-C07FBE14341A}"/>
              </a:ext>
            </a:extLst>
          </p:cNvPr>
          <p:cNvSpPr>
            <a:spLocks noGrp="1"/>
          </p:cNvSpPr>
          <p:nvPr>
            <p:ph type="title"/>
          </p:nvPr>
        </p:nvSpPr>
        <p:spPr/>
        <p:txBody>
          <a:bodyPr>
            <a:normAutofit fontScale="90000"/>
          </a:bodyPr>
          <a:lstStyle/>
          <a:p>
            <a:r>
              <a:rPr lang="en-US" b="1" dirty="0"/>
              <a:t>Conclusion</a:t>
            </a:r>
            <a:r>
              <a:rPr lang="en-US" dirty="0"/>
              <a:t/>
            </a:r>
            <a:br>
              <a:rPr lang="en-US" dirty="0"/>
            </a:br>
            <a:endParaRPr lang="en-US" b="1" dirty="0"/>
          </a:p>
        </p:txBody>
      </p:sp>
      <p:sp>
        <p:nvSpPr>
          <p:cNvPr id="3" name="Content Placeholder 2">
            <a:extLst>
              <a:ext uri="{FF2B5EF4-FFF2-40B4-BE49-F238E27FC236}">
                <a16:creationId xmlns:a16="http://schemas.microsoft.com/office/drawing/2014/main" xmlns="" id="{3EEBAE87-CAE3-4D07-AD10-1FC5749F14D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7909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70514-ABA7-4F4C-AECA-C07FBE14341A}"/>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xmlns="" id="{3EEBAE87-CAE3-4D07-AD10-1FC5749F14D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678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Overview </a:t>
            </a:r>
          </a:p>
        </p:txBody>
      </p:sp>
      <p:sp>
        <p:nvSpPr>
          <p:cNvPr id="3" name="Content Placeholder 2"/>
          <p:cNvSpPr>
            <a:spLocks noGrp="1"/>
          </p:cNvSpPr>
          <p:nvPr>
            <p:ph idx="1"/>
          </p:nvPr>
        </p:nvSpPr>
        <p:spPr/>
        <p:txBody>
          <a:bodyPr>
            <a:normAutofit lnSpcReduction="10000"/>
          </a:bodyPr>
          <a:lstStyle/>
          <a:p>
            <a:r>
              <a:rPr lang="en-IN" dirty="0"/>
              <a:t>Introduction</a:t>
            </a:r>
          </a:p>
          <a:p>
            <a:r>
              <a:rPr lang="en-IN" dirty="0"/>
              <a:t>Literature survey</a:t>
            </a:r>
          </a:p>
          <a:p>
            <a:r>
              <a:rPr lang="en-IN" dirty="0"/>
              <a:t>Problem statement</a:t>
            </a:r>
          </a:p>
          <a:p>
            <a:r>
              <a:rPr lang="en-IN" dirty="0"/>
              <a:t>System design</a:t>
            </a:r>
          </a:p>
          <a:p>
            <a:r>
              <a:rPr lang="en-US" dirty="0"/>
              <a:t>Circuit diagram</a:t>
            </a:r>
          </a:p>
          <a:p>
            <a:r>
              <a:rPr lang="en-US" dirty="0"/>
              <a:t>System requirements</a:t>
            </a:r>
          </a:p>
          <a:p>
            <a:r>
              <a:rPr lang="en-US" dirty="0"/>
              <a:t>Conclusion </a:t>
            </a:r>
          </a:p>
          <a:p>
            <a:r>
              <a:rPr lang="en-US" dirty="0"/>
              <a:t>References </a:t>
            </a:r>
            <a:endParaRPr lang="en-IN" dirty="0"/>
          </a:p>
        </p:txBody>
      </p:sp>
    </p:spTree>
    <p:extLst>
      <p:ext uri="{BB962C8B-B14F-4D97-AF65-F5344CB8AC3E}">
        <p14:creationId xmlns:p14="http://schemas.microsoft.com/office/powerpoint/2010/main" val="359957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70514-ABA7-4F4C-AECA-C07FBE14341A}"/>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xmlns="" id="{3EEBAE87-CAE3-4D07-AD10-1FC5749F14D2}"/>
              </a:ext>
            </a:extLst>
          </p:cNvPr>
          <p:cNvSpPr>
            <a:spLocks noGrp="1"/>
          </p:cNvSpPr>
          <p:nvPr>
            <p:ph idx="1"/>
          </p:nvPr>
        </p:nvSpPr>
        <p:spPr/>
        <p:txBody>
          <a:bodyPr>
            <a:normAutofit fontScale="85000" lnSpcReduction="20000"/>
          </a:bodyPr>
          <a:lstStyle/>
          <a:p>
            <a:pPr marL="0" indent="0">
              <a:buNone/>
            </a:pPr>
            <a:r>
              <a:rPr lang="en-US" dirty="0" smtClean="0"/>
              <a:t>                   </a:t>
            </a:r>
            <a:r>
              <a:rPr lang="en-US" b="1" dirty="0" smtClean="0"/>
              <a:t>1.INTRODUCTION </a:t>
            </a:r>
            <a:r>
              <a:rPr lang="en-US" b="1" dirty="0"/>
              <a:t>TO THE </a:t>
            </a:r>
            <a:r>
              <a:rPr lang="en-US" b="1" dirty="0" smtClean="0"/>
              <a:t>DOMAIN</a:t>
            </a:r>
          </a:p>
          <a:p>
            <a:pPr marL="0" indent="0">
              <a:buNone/>
            </a:pPr>
            <a:endParaRPr lang="en-IN" dirty="0"/>
          </a:p>
          <a:p>
            <a:pPr lvl="0"/>
            <a:r>
              <a:rPr lang="en-IN" dirty="0"/>
              <a:t>The Internet of Things (IOT) is the network of physical objects or "things" embedded with electronics, software, sensors, and network connectivity, which enables these objects to collect and exchange data</a:t>
            </a:r>
          </a:p>
          <a:p>
            <a:pPr lvl="0"/>
            <a:r>
              <a:rPr lang="en-IN" dirty="0"/>
              <a:t>An IOT system consists of sensors/devices which “talk” to the cloud through some kind of connectivity. Once the data gets to the cloud, software processes it and then might decide to perform an action, such as sending an alert or automatically adjusting the sensors/devices without the need for the user.</a:t>
            </a:r>
            <a:endParaRPr lang="en-US" dirty="0"/>
          </a:p>
        </p:txBody>
      </p:sp>
    </p:spTree>
    <p:extLst>
      <p:ext uri="{BB962C8B-B14F-4D97-AF65-F5344CB8AC3E}">
        <p14:creationId xmlns:p14="http://schemas.microsoft.com/office/powerpoint/2010/main" val="399385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2.BRIEF DISCUSSION ABOUT THE PROBLEM</a:t>
            </a:r>
          </a:p>
        </p:txBody>
      </p:sp>
      <p:sp>
        <p:nvSpPr>
          <p:cNvPr id="3" name="Content Placeholder 2"/>
          <p:cNvSpPr>
            <a:spLocks noGrp="1"/>
          </p:cNvSpPr>
          <p:nvPr>
            <p:ph idx="1"/>
          </p:nvPr>
        </p:nvSpPr>
        <p:spPr/>
        <p:txBody>
          <a:bodyPr>
            <a:normAutofit fontScale="70000" lnSpcReduction="20000"/>
          </a:bodyPr>
          <a:lstStyle/>
          <a:p>
            <a:pPr lvl="0"/>
            <a:r>
              <a:rPr lang="en-IN" dirty="0" smtClean="0"/>
              <a:t>Gas </a:t>
            </a:r>
            <a:r>
              <a:rPr lang="en-IN" dirty="0"/>
              <a:t>leakage leads to various causality resulting into both financial loss as well as human life. </a:t>
            </a:r>
            <a:r>
              <a:rPr lang="en-IN" i="1" dirty="0"/>
              <a:t>Many accidents occur in day to day life like explosion because of LPG leakage. Major harm is caused, if gas leakage is not detected early</a:t>
            </a:r>
            <a:r>
              <a:rPr lang="en-IN" dirty="0"/>
              <a:t>.</a:t>
            </a:r>
          </a:p>
          <a:p>
            <a:pPr lvl="0"/>
            <a:r>
              <a:rPr lang="en-IN" dirty="0"/>
              <a:t>Every part of the society is affected due to the gas leakage. The explosion can lead to blowing of an Entire household thus damaging even the neighbouring surrounding.</a:t>
            </a:r>
          </a:p>
          <a:p>
            <a:pPr lvl="0"/>
            <a:r>
              <a:rPr lang="en-IN" dirty="0"/>
              <a:t>A gas leak can lead to fires and explosions and if gas is not burned completely it can lead to carbon monoxide poisoning. According to Gas Safe Register (GSR), in the past three years one in six homes inspected by the organisation had an unsafe gas appliance</a:t>
            </a:r>
            <a:r>
              <a:rPr lang="en-IN" b="1" dirty="0"/>
              <a:t>. AND TALKING ABOUT THE EXTENT OF DAMAGE </a:t>
            </a:r>
            <a:r>
              <a:rPr lang="en-IN" dirty="0"/>
              <a:t>a gas leak explosion can cause the entire house to blow up causing a major explosion.</a:t>
            </a:r>
          </a:p>
          <a:p>
            <a:r>
              <a:rPr lang="en-IN" dirty="0"/>
              <a:t>The person in the radius of 20-30M of the gas explosion can face serious injuries and it may even lead to the death of the individual.</a:t>
            </a:r>
          </a:p>
        </p:txBody>
      </p:sp>
    </p:spTree>
    <p:extLst>
      <p:ext uri="{BB962C8B-B14F-4D97-AF65-F5344CB8AC3E}">
        <p14:creationId xmlns:p14="http://schemas.microsoft.com/office/powerpoint/2010/main" val="2414167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222222"/>
                </a:solidFill>
                <a:latin typeface="Arial" panose="020B0604020202020204" pitchFamily="34" charset="0"/>
                <a:ea typeface="Calibri" panose="020F0502020204030204" pitchFamily="34" charset="0"/>
                <a:cs typeface="Arial" panose="020B0604020202020204" pitchFamily="34" charset="0"/>
              </a:rPr>
              <a:t>THE SUPPORTING STATISTICS</a:t>
            </a:r>
            <a:r>
              <a:rPr lang="en-US" altLang="en-US" sz="800" dirty="0"/>
              <a:t/>
            </a:r>
            <a:br>
              <a:rPr lang="en-US" altLang="en-US" sz="800" dirty="0"/>
            </a:br>
            <a:endParaRPr lang="en-IN" dirty="0"/>
          </a:p>
        </p:txBody>
      </p:sp>
      <p:sp>
        <p:nvSpPr>
          <p:cNvPr id="3" name="Content Placeholder 2"/>
          <p:cNvSpPr>
            <a:spLocks noGrp="1"/>
          </p:cNvSpPr>
          <p:nvPr>
            <p:ph idx="1"/>
          </p:nvPr>
        </p:nvSpPr>
        <p:spPr>
          <a:xfrm>
            <a:off x="457200" y="1066800"/>
            <a:ext cx="8229600" cy="5059363"/>
          </a:xfrm>
        </p:spPr>
        <p:txBody>
          <a:bodyPr/>
          <a:lstStyle/>
          <a:p>
            <a:r>
              <a:rPr lang="en-US" dirty="0"/>
              <a:t>According to the </a:t>
            </a:r>
            <a:r>
              <a:rPr lang="en-US" dirty="0" smtClean="0"/>
              <a:t>Labor </a:t>
            </a:r>
            <a:r>
              <a:rPr lang="en-US" dirty="0"/>
              <a:t>and Employment </a:t>
            </a:r>
            <a:r>
              <a:rPr lang="en-US" dirty="0" smtClean="0"/>
              <a:t>Ministry With </a:t>
            </a:r>
            <a:r>
              <a:rPr lang="en-US" dirty="0"/>
              <a:t>high industrial growth, India is also witnessing increasing number of industrial accidents and related fatalities. In just two years - 2014-2016 – factory accidents have killed 3,562 workers and injured over 51,000, according to the </a:t>
            </a:r>
            <a:r>
              <a:rPr lang="en-US" dirty="0" err="1" smtClean="0"/>
              <a:t>Labour</a:t>
            </a:r>
            <a:r>
              <a:rPr lang="en-US" dirty="0" smtClean="0"/>
              <a:t> </a:t>
            </a:r>
            <a:r>
              <a:rPr lang="en-US" dirty="0"/>
              <a:t>and Employment Ministry. It means an average of three deaths and 47 injuries every day</a:t>
            </a:r>
            <a:endParaRPr lang="en-IN" dirty="0"/>
          </a:p>
        </p:txBody>
      </p:sp>
    </p:spTree>
    <p:extLst>
      <p:ext uri="{BB962C8B-B14F-4D97-AF65-F5344CB8AC3E}">
        <p14:creationId xmlns:p14="http://schemas.microsoft.com/office/powerpoint/2010/main" val="254939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3. PROPOSED SOLUTION</a:t>
            </a:r>
          </a:p>
        </p:txBody>
      </p:sp>
      <p:sp>
        <p:nvSpPr>
          <p:cNvPr id="3" name="Content Placeholder 2"/>
          <p:cNvSpPr>
            <a:spLocks noGrp="1"/>
          </p:cNvSpPr>
          <p:nvPr>
            <p:ph idx="1"/>
          </p:nvPr>
        </p:nvSpPr>
        <p:spPr/>
        <p:txBody>
          <a:bodyPr>
            <a:normAutofit fontScale="85000" lnSpcReduction="20000"/>
          </a:bodyPr>
          <a:lstStyle/>
          <a:p>
            <a:r>
              <a:rPr lang="en-IN" dirty="0" smtClean="0"/>
              <a:t>The </a:t>
            </a:r>
            <a:r>
              <a:rPr lang="en-IN" dirty="0"/>
              <a:t>world has been moving at a fast pace to adapt the smartest technologies and connect everything, means everything. Various places like hotels, canteens, industries make use of flammable gases, for example, LPG, carbon dioxide, ammonia etc. to cater the best hospitality services to their customers.</a:t>
            </a:r>
          </a:p>
          <a:p>
            <a:pPr lvl="0"/>
            <a:r>
              <a:rPr lang="en-IN" dirty="0"/>
              <a:t>To this factor, a gas detection system was a necessity at such accident-prone locations so that the continuous monitoring of any kind of leakage can be detected irrespective of the human senses. The designed system continuously monitors the surroundings for any leakage and will send the alert to the user.</a:t>
            </a:r>
          </a:p>
          <a:p>
            <a:endParaRPr lang="en-IN" dirty="0"/>
          </a:p>
        </p:txBody>
      </p:sp>
    </p:spTree>
    <p:extLst>
      <p:ext uri="{BB962C8B-B14F-4D97-AF65-F5344CB8AC3E}">
        <p14:creationId xmlns:p14="http://schemas.microsoft.com/office/powerpoint/2010/main" val="1930597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70514-ABA7-4F4C-AECA-C07FBE14341A}"/>
              </a:ext>
            </a:extLst>
          </p:cNvPr>
          <p:cNvSpPr>
            <a:spLocks noGrp="1"/>
          </p:cNvSpPr>
          <p:nvPr>
            <p:ph type="title"/>
          </p:nvPr>
        </p:nvSpPr>
        <p:spPr>
          <a:xfrm>
            <a:off x="457200" y="-76200"/>
            <a:ext cx="8229600" cy="990600"/>
          </a:xfrm>
        </p:spPr>
        <p:txBody>
          <a:bodyPr>
            <a:normAutofit fontScale="90000"/>
          </a:bodyPr>
          <a:lstStyle/>
          <a:p>
            <a:r>
              <a:rPr lang="en-IN" dirty="0"/>
              <a:t/>
            </a:r>
            <a:br>
              <a:rPr lang="en-IN" dirty="0"/>
            </a:br>
            <a:r>
              <a:rPr lang="en-IN" b="1" dirty="0"/>
              <a:t>Literature Survey</a:t>
            </a:r>
            <a:r>
              <a:rPr lang="en-IN" dirty="0"/>
              <a:t/>
            </a:r>
            <a:br>
              <a:rPr lang="en-IN" dirty="0"/>
            </a:b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800909"/>
              </p:ext>
            </p:extLst>
          </p:nvPr>
        </p:nvGraphicFramePr>
        <p:xfrm>
          <a:off x="0" y="685800"/>
          <a:ext cx="9144000" cy="15805958"/>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1862890890"/>
                    </a:ext>
                  </a:extLst>
                </a:gridCol>
                <a:gridCol w="2286000">
                  <a:extLst>
                    <a:ext uri="{9D8B030D-6E8A-4147-A177-3AD203B41FA5}">
                      <a16:colId xmlns:a16="http://schemas.microsoft.com/office/drawing/2014/main" xmlns="" val="3249858364"/>
                    </a:ext>
                  </a:extLst>
                </a:gridCol>
                <a:gridCol w="2286000">
                  <a:extLst>
                    <a:ext uri="{9D8B030D-6E8A-4147-A177-3AD203B41FA5}">
                      <a16:colId xmlns:a16="http://schemas.microsoft.com/office/drawing/2014/main" xmlns="" val="4108771227"/>
                    </a:ext>
                  </a:extLst>
                </a:gridCol>
                <a:gridCol w="2286000">
                  <a:extLst>
                    <a:ext uri="{9D8B030D-6E8A-4147-A177-3AD203B41FA5}">
                      <a16:colId xmlns:a16="http://schemas.microsoft.com/office/drawing/2014/main" xmlns="" val="2453782449"/>
                    </a:ext>
                  </a:extLst>
                </a:gridCol>
              </a:tblGrid>
              <a:tr h="533400">
                <a:tc>
                  <a:txBody>
                    <a:bodyPr/>
                    <a:lstStyle/>
                    <a:p>
                      <a:pPr algn="ctr"/>
                      <a:r>
                        <a:rPr lang="en-IN" baseline="0" dirty="0" smtClean="0"/>
                        <a:t>     REFERENCES</a:t>
                      </a:r>
                      <a:endParaRPr lang="en-IN" dirty="0"/>
                    </a:p>
                  </a:txBody>
                  <a:tcPr/>
                </a:tc>
                <a:tc>
                  <a:txBody>
                    <a:bodyPr/>
                    <a:lstStyle/>
                    <a:p>
                      <a:pPr algn="ctr"/>
                      <a:r>
                        <a:rPr lang="en-IN" dirty="0" smtClean="0"/>
                        <a:t>METHODOLOGY</a:t>
                      </a:r>
                      <a:endParaRPr lang="en-IN" dirty="0"/>
                    </a:p>
                  </a:txBody>
                  <a:tcPr/>
                </a:tc>
                <a:tc>
                  <a:txBody>
                    <a:bodyPr/>
                    <a:lstStyle/>
                    <a:p>
                      <a:pPr algn="ctr"/>
                      <a:r>
                        <a:rPr lang="en-IN" dirty="0" smtClean="0"/>
                        <a:t>ADVANTAGES</a:t>
                      </a:r>
                      <a:endParaRPr lang="en-IN" dirty="0"/>
                    </a:p>
                  </a:txBody>
                  <a:tcPr/>
                </a:tc>
                <a:tc>
                  <a:txBody>
                    <a:bodyPr/>
                    <a:lstStyle/>
                    <a:p>
                      <a:pPr algn="ctr"/>
                      <a:r>
                        <a:rPr lang="en-IN" dirty="0" smtClean="0"/>
                        <a:t>FUTURE SCOPE</a:t>
                      </a:r>
                      <a:endParaRPr lang="en-IN" dirty="0"/>
                    </a:p>
                  </a:txBody>
                  <a:tcPr/>
                </a:tc>
                <a:extLst>
                  <a:ext uri="{0D108BD9-81ED-4DB2-BD59-A6C34878D82A}">
                    <a16:rowId xmlns:a16="http://schemas.microsoft.com/office/drawing/2014/main" xmlns="" val="3860249171"/>
                  </a:ext>
                </a:extLst>
              </a:tr>
              <a:tr h="2817322">
                <a:tc>
                  <a:txBody>
                    <a:bodyPr/>
                    <a:lstStyle/>
                    <a:p>
                      <a:pPr algn="ctr"/>
                      <a:r>
                        <a:rPr lang="en-IN" dirty="0" smtClean="0"/>
                        <a:t>[1]</a:t>
                      </a:r>
                      <a:endParaRPr lang="en-IN" dirty="0"/>
                    </a:p>
                  </a:txBody>
                  <a:tcPr/>
                </a:tc>
                <a:tc>
                  <a:txBody>
                    <a:bodyPr/>
                    <a:lstStyle/>
                    <a:p>
                      <a:pPr algn="l"/>
                      <a:r>
                        <a:rPr lang="en-IN" sz="1800" dirty="0" smtClean="0"/>
                        <a:t>Cloud</a:t>
                      </a:r>
                      <a:r>
                        <a:rPr lang="en-IN" sz="1800" baseline="0" dirty="0" smtClean="0"/>
                        <a:t> connected smart </a:t>
                      </a:r>
                      <a:r>
                        <a:rPr lang="en-IN" sz="1800" baseline="0" dirty="0" err="1" smtClean="0"/>
                        <a:t>Lpg</a:t>
                      </a:r>
                      <a:r>
                        <a:rPr lang="en-IN" sz="1800" baseline="0" dirty="0" smtClean="0"/>
                        <a:t> gas cylinder acts as a safety device.</a:t>
                      </a:r>
                    </a:p>
                    <a:p>
                      <a:r>
                        <a:rPr lang="en-IN" sz="1800" baseline="0" dirty="0" smtClean="0"/>
                        <a:t>If an abnormal condition is sensed the system sends messages to the user and it also generates an email to the authorities.</a:t>
                      </a:r>
                      <a:endParaRPr lang="en-IN" sz="1800" dirty="0"/>
                    </a:p>
                  </a:txBody>
                  <a:tcPr/>
                </a:tc>
                <a:tc>
                  <a:txBody>
                    <a:bodyPr/>
                    <a:lstStyle/>
                    <a:p>
                      <a:r>
                        <a:rPr lang="en-IN" dirty="0" smtClean="0"/>
                        <a:t>If</a:t>
                      </a:r>
                      <a:r>
                        <a:rPr lang="en-IN" baseline="0" dirty="0" smtClean="0"/>
                        <a:t> the proposed design senses an accident it not only sends messages but can also take precautionary measures like closing the valve itself.</a:t>
                      </a:r>
                      <a:endParaRPr lang="en-IN" dirty="0"/>
                    </a:p>
                  </a:txBody>
                  <a:tcPr/>
                </a:tc>
                <a:tc>
                  <a:txBody>
                    <a:bodyPr/>
                    <a:lstStyle/>
                    <a:p>
                      <a:r>
                        <a:rPr lang="en-IN" smtClean="0"/>
                        <a:t>Not</a:t>
                      </a:r>
                      <a:r>
                        <a:rPr lang="en-IN" baseline="0" smtClean="0"/>
                        <a:t> mentioned.</a:t>
                      </a:r>
                      <a:endParaRPr lang="en-IN" dirty="0"/>
                    </a:p>
                  </a:txBody>
                  <a:tcPr/>
                </a:tc>
                <a:extLst>
                  <a:ext uri="{0D108BD9-81ED-4DB2-BD59-A6C34878D82A}">
                    <a16:rowId xmlns:a16="http://schemas.microsoft.com/office/drawing/2014/main" xmlns="" val="2653305882"/>
                  </a:ext>
                </a:extLst>
              </a:tr>
              <a:tr h="916478">
                <a:tc>
                  <a:txBody>
                    <a:bodyPr/>
                    <a:lstStyle/>
                    <a:p>
                      <a:pPr algn="ctr"/>
                      <a:r>
                        <a:rPr lang="en-IN" dirty="0" smtClean="0"/>
                        <a:t>[2]</a:t>
                      </a:r>
                      <a:endParaRPr lang="en-IN" dirty="0"/>
                    </a:p>
                  </a:txBody>
                  <a:tcPr/>
                </a:tc>
                <a:tc>
                  <a:txBody>
                    <a:bodyPr/>
                    <a:lstStyle/>
                    <a:p>
                      <a:r>
                        <a:rPr lang="en-IN" dirty="0" smtClean="0"/>
                        <a:t>The</a:t>
                      </a:r>
                      <a:r>
                        <a:rPr lang="en-IN" baseline="0" dirty="0" smtClean="0"/>
                        <a:t> MQ-6 gas sensor is used to sense the leakage and the GSM module sends message to the user on detecting a leakage.</a:t>
                      </a:r>
                      <a:endParaRPr lang="en-IN" dirty="0"/>
                    </a:p>
                  </a:txBody>
                  <a:tcPr/>
                </a:tc>
                <a:tc>
                  <a:txBody>
                    <a:bodyPr/>
                    <a:lstStyle/>
                    <a:p>
                      <a:r>
                        <a:rPr lang="en-IN" dirty="0" smtClean="0"/>
                        <a:t>The system on detecting an abnormal condition</a:t>
                      </a:r>
                      <a:r>
                        <a:rPr lang="en-IN" baseline="0" dirty="0" smtClean="0"/>
                        <a:t> can close the regulator and also only the required amount of gas is fed into the container.</a:t>
                      </a:r>
                      <a:endParaRPr lang="en-IN" dirty="0"/>
                    </a:p>
                  </a:txBody>
                  <a:tcPr/>
                </a:tc>
                <a:tc>
                  <a:txBody>
                    <a:bodyPr/>
                    <a:lstStyle/>
                    <a:p>
                      <a:r>
                        <a:rPr lang="en-IN" dirty="0" smtClean="0"/>
                        <a:t>The</a:t>
                      </a:r>
                      <a:r>
                        <a:rPr lang="en-IN" baseline="0" dirty="0" smtClean="0"/>
                        <a:t> motor used in the design can be replaced as it gets heated up very easily.</a:t>
                      </a:r>
                      <a:endParaRPr lang="en-IN" dirty="0"/>
                    </a:p>
                  </a:txBody>
                  <a:tcPr/>
                </a:tc>
                <a:extLst>
                  <a:ext uri="{0D108BD9-81ED-4DB2-BD59-A6C34878D82A}">
                    <a16:rowId xmlns:a16="http://schemas.microsoft.com/office/drawing/2014/main" xmlns="" val="271353245"/>
                  </a:ext>
                </a:extLst>
              </a:tr>
              <a:tr h="916478">
                <a:tc>
                  <a:txBody>
                    <a:bodyPr/>
                    <a:lstStyle/>
                    <a:p>
                      <a:r>
                        <a:rPr lang="en-US" dirty="0" smtClean="0"/>
                        <a:t>                  [3]</a:t>
                      </a:r>
                      <a:endParaRPr lang="en-IN" dirty="0"/>
                    </a:p>
                  </a:txBody>
                  <a:tcPr/>
                </a:tc>
                <a:tc>
                  <a:txBody>
                    <a:bodyPr/>
                    <a:lstStyle/>
                    <a:p>
                      <a:r>
                        <a:rPr lang="en-US" dirty="0" smtClean="0"/>
                        <a:t>The V-model technique was used to acquire the project.</a:t>
                      </a:r>
                    </a:p>
                    <a:p>
                      <a:r>
                        <a:rPr lang="en-US" dirty="0" smtClean="0"/>
                        <a:t>This technique is very easy to apprehend and utilize.. The V-Model is based on the relationship of a</a:t>
                      </a:r>
                    </a:p>
                    <a:p>
                      <a:r>
                        <a:rPr lang="en-US" dirty="0" smtClean="0"/>
                        <a:t>testing stage for each corresponding improvement level.</a:t>
                      </a:r>
                    </a:p>
                    <a:p>
                      <a:r>
                        <a:rPr lang="en-US" dirty="0" smtClean="0"/>
                        <a:t>This means that for every single segment in the</a:t>
                      </a:r>
                      <a:r>
                        <a:rPr lang="en-US" baseline="0" dirty="0" smtClean="0"/>
                        <a:t> </a:t>
                      </a:r>
                      <a:r>
                        <a:rPr lang="en-US" dirty="0" smtClean="0"/>
                        <a:t>improvement drive, there is a directly correlated testing</a:t>
                      </a:r>
                    </a:p>
                    <a:p>
                      <a:r>
                        <a:rPr lang="en-US" dirty="0" smtClean="0"/>
                        <a:t>phase</a:t>
                      </a:r>
                      <a:endParaRPr lang="en-IN" dirty="0"/>
                    </a:p>
                  </a:txBody>
                  <a:tcPr/>
                </a:tc>
                <a:tc>
                  <a:txBody>
                    <a:bodyPr/>
                    <a:lstStyle/>
                    <a:p>
                      <a:r>
                        <a:rPr lang="en-US" dirty="0" smtClean="0"/>
                        <a:t>Generate Sound Alarm when gas outflow is noticed, and Transmit SMS Alert to consent person, </a:t>
                      </a:r>
                    </a:p>
                  </a:txBody>
                  <a:tcPr/>
                </a:tc>
                <a:tc>
                  <a:txBody>
                    <a:bodyPr/>
                    <a:lstStyle/>
                    <a:p>
                      <a:r>
                        <a:rPr lang="en-US" dirty="0" smtClean="0"/>
                        <a:t>The</a:t>
                      </a:r>
                      <a:r>
                        <a:rPr lang="en-US" baseline="0" dirty="0" smtClean="0"/>
                        <a:t> system can be added with multiple gas detecting sensors which can be placed in different places of a house ,market or school.</a:t>
                      </a:r>
                      <a:endParaRPr lang="en-IN" dirty="0"/>
                    </a:p>
                  </a:txBody>
                  <a:tcPr/>
                </a:tc>
                <a:extLst>
                  <a:ext uri="{0D108BD9-81ED-4DB2-BD59-A6C34878D82A}">
                    <a16:rowId xmlns:a16="http://schemas.microsoft.com/office/drawing/2014/main" xmlns="" val="3888704376"/>
                  </a:ext>
                </a:extLst>
              </a:tr>
              <a:tr h="916478">
                <a:tc>
                  <a:txBody>
                    <a:bodyPr/>
                    <a:lstStyle/>
                    <a:p>
                      <a:r>
                        <a:rPr lang="en-US" dirty="0" smtClean="0"/>
                        <a:t>                    [4]</a:t>
                      </a:r>
                      <a:endParaRPr lang="en-IN" dirty="0"/>
                    </a:p>
                  </a:txBody>
                  <a:tcPr/>
                </a:tc>
                <a:tc>
                  <a:txBody>
                    <a:bodyPr/>
                    <a:lstStyle/>
                    <a:p>
                      <a:r>
                        <a:rPr lang="en-US" dirty="0" smtClean="0"/>
                        <a:t>An embedded system for Gas Cylinder maintenance, the proposed system consists of three</a:t>
                      </a:r>
                    </a:p>
                    <a:p>
                      <a:r>
                        <a:rPr lang="en-US" dirty="0" smtClean="0"/>
                        <a:t>main modules a GSM and PIC module, leakage detection module and protection circuitry. The detection module detect the gas</a:t>
                      </a:r>
                    </a:p>
                    <a:p>
                      <a:r>
                        <a:rPr lang="en-US" dirty="0" smtClean="0"/>
                        <a:t>leakage and sends SMS to the consumer through </a:t>
                      </a:r>
                      <a:r>
                        <a:rPr lang="en-US" dirty="0" smtClean="0"/>
                        <a:t>GSM.</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Displaying gas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outflow status that signifies if the gas is in normal stage or</a:t>
                      </a:r>
                      <a:r>
                        <a:rPr lang="en-US" baseline="0" dirty="0" smtClean="0"/>
                        <a:t> </a:t>
                      </a:r>
                      <a:r>
                        <a:rPr lang="en-US" dirty="0" smtClean="0"/>
                        <a:t>not.</a:t>
                      </a:r>
                      <a:endParaRPr lang="en-IN" dirty="0" smtClean="0"/>
                    </a:p>
                    <a:p>
                      <a:endParaRPr lang="en-IN" dirty="0"/>
                    </a:p>
                  </a:txBody>
                  <a:tcPr/>
                </a:tc>
                <a:tc>
                  <a:txBody>
                    <a:bodyPr/>
                    <a:lstStyle/>
                    <a:p>
                      <a:r>
                        <a:rPr lang="en-US" dirty="0" smtClean="0"/>
                        <a:t>The system can be further modified such that</a:t>
                      </a:r>
                      <a:r>
                        <a:rPr lang="en-US" baseline="0" dirty="0" smtClean="0"/>
                        <a:t> as soon as there is a detection of gas, the system cuts the gas source off so that no further leakage happens.</a:t>
                      </a:r>
                      <a:endParaRPr lang="en-IN" dirty="0"/>
                    </a:p>
                  </a:txBody>
                  <a:tcPr/>
                </a:tc>
                <a:extLst>
                  <a:ext uri="{0D108BD9-81ED-4DB2-BD59-A6C34878D82A}">
                    <a16:rowId xmlns:a16="http://schemas.microsoft.com/office/drawing/2014/main" xmlns="" val="37597997"/>
                  </a:ext>
                </a:extLst>
              </a:tr>
              <a:tr h="916478">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3954616638"/>
                  </a:ext>
                </a:extLst>
              </a:tr>
            </a:tbl>
          </a:graphicData>
        </a:graphic>
      </p:graphicFrame>
    </p:spTree>
    <p:extLst>
      <p:ext uri="{BB962C8B-B14F-4D97-AF65-F5344CB8AC3E}">
        <p14:creationId xmlns:p14="http://schemas.microsoft.com/office/powerpoint/2010/main" val="1821514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REFERENCES</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IN" sz="2400" dirty="0"/>
              <a:t>[1] Kumar </a:t>
            </a:r>
            <a:r>
              <a:rPr lang="en-IN" sz="2400" dirty="0" err="1"/>
              <a:t>Keshamoni</a:t>
            </a:r>
            <a:r>
              <a:rPr lang="en-IN" sz="2400" dirty="0"/>
              <a:t> and </a:t>
            </a:r>
            <a:r>
              <a:rPr lang="en-IN" sz="2400" dirty="0" err="1"/>
              <a:t>Sabbani</a:t>
            </a:r>
            <a:r>
              <a:rPr lang="en-IN" sz="2400" dirty="0"/>
              <a:t> </a:t>
            </a:r>
            <a:r>
              <a:rPr lang="en-IN" sz="2400" dirty="0" smtClean="0"/>
              <a:t>Hemant. </a:t>
            </a:r>
            <a:r>
              <a:rPr lang="en-IN" sz="2400" dirty="0"/>
              <a:t>"Smart Gas Level Monitoring, Booking &amp; Gas Leakage Detector over </a:t>
            </a:r>
            <a:r>
              <a:rPr lang="en-IN" sz="2400" dirty="0" smtClean="0"/>
              <a:t>IOT </a:t>
            </a:r>
            <a:r>
              <a:rPr lang="en-IN" sz="2400" dirty="0"/>
              <a:t>" International Advance Computing Conference IEEE, 2017</a:t>
            </a:r>
            <a:r>
              <a:rPr lang="en-IN" sz="2400" dirty="0" smtClean="0"/>
              <a:t>.</a:t>
            </a:r>
          </a:p>
          <a:p>
            <a:pPr marL="0" indent="0">
              <a:buNone/>
            </a:pPr>
            <a:r>
              <a:rPr lang="en-IN" sz="2400" dirty="0" smtClean="0"/>
              <a:t>[2] </a:t>
            </a:r>
            <a:r>
              <a:rPr lang="en-US" sz="2400" dirty="0"/>
              <a:t>International Journal of Advanced Research in Computer and Communication Engineering, IJARCCE, 4(1), January 2015</a:t>
            </a:r>
            <a:r>
              <a:rPr lang="en-US" sz="2400" dirty="0" smtClean="0"/>
              <a:t>.</a:t>
            </a:r>
          </a:p>
          <a:p>
            <a:pPr marL="0" indent="0">
              <a:buNone/>
            </a:pPr>
            <a:r>
              <a:rPr lang="en-US" sz="2400" dirty="0"/>
              <a:t>[</a:t>
            </a:r>
            <a:r>
              <a:rPr lang="en-US" sz="2400" dirty="0" smtClean="0"/>
              <a:t>3]https</a:t>
            </a:r>
            <a:r>
              <a:rPr lang="en-US" sz="2400" dirty="0"/>
              <a:t>://www.researchgate.net/publication/319622819_GSM_b</a:t>
            </a:r>
            <a:endParaRPr lang="en-US" sz="2400" dirty="0" smtClean="0"/>
          </a:p>
          <a:p>
            <a:pPr marL="0" indent="0">
              <a:buNone/>
            </a:pPr>
            <a:r>
              <a:rPr lang="en-US" sz="2400" dirty="0" smtClean="0"/>
              <a:t>[4] </a:t>
            </a:r>
            <a:r>
              <a:rPr lang="en-US" sz="2400" dirty="0" err="1" smtClean="0"/>
              <a:t>B.Sonkar</a:t>
            </a:r>
            <a:r>
              <a:rPr lang="en-US" sz="2400" dirty="0"/>
              <a:t>, </a:t>
            </a:r>
            <a:r>
              <a:rPr lang="en-US" sz="2400" dirty="0" err="1" smtClean="0"/>
              <a:t>A.Sood</a:t>
            </a:r>
            <a:r>
              <a:rPr lang="en-US" sz="2400" dirty="0" smtClean="0"/>
              <a:t>, </a:t>
            </a:r>
            <a:r>
              <a:rPr lang="en-US" sz="2400" dirty="0" err="1" smtClean="0"/>
              <a:t>A.Ranjan</a:t>
            </a:r>
            <a:r>
              <a:rPr lang="en-US" sz="2400" dirty="0" smtClean="0"/>
              <a:t>, and </a:t>
            </a:r>
            <a:r>
              <a:rPr lang="en-US" sz="2400" dirty="0" err="1" smtClean="0"/>
              <a:t>A.Faisal</a:t>
            </a:r>
            <a:r>
              <a:rPr lang="en-US" sz="2400" dirty="0" smtClean="0"/>
              <a:t>, "Microcontroller Based LPG Leakage Detector Using GSM Module, "International </a:t>
            </a:r>
            <a:r>
              <a:rPr lang="en-US" sz="2400" dirty="0"/>
              <a:t>Journal of Electrical and Electronics Research, vol. III, pp. 264-269, 2015.</a:t>
            </a:r>
            <a:r>
              <a:rPr lang="en-US" sz="2400" dirty="0" smtClean="0"/>
              <a:t> </a:t>
            </a:r>
          </a:p>
          <a:p>
            <a:pPr marL="0" indent="0">
              <a:buNone/>
            </a:pPr>
            <a:endParaRPr lang="en-IN" sz="2400" dirty="0"/>
          </a:p>
        </p:txBody>
      </p:sp>
    </p:spTree>
    <p:extLst>
      <p:ext uri="{BB962C8B-B14F-4D97-AF65-F5344CB8AC3E}">
        <p14:creationId xmlns:p14="http://schemas.microsoft.com/office/powerpoint/2010/main" val="3650818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70514-ABA7-4F4C-AECA-C07FBE14341A}"/>
              </a:ext>
            </a:extLst>
          </p:cNvPr>
          <p:cNvSpPr>
            <a:spLocks noGrp="1"/>
          </p:cNvSpPr>
          <p:nvPr>
            <p:ph type="title"/>
          </p:nvPr>
        </p:nvSpPr>
        <p:spPr/>
        <p:txBody>
          <a:bodyPr>
            <a:normAutofit fontScale="90000"/>
          </a:bodyPr>
          <a:lstStyle/>
          <a:p>
            <a:r>
              <a:rPr lang="en-IN" dirty="0"/>
              <a:t/>
            </a:r>
            <a:br>
              <a:rPr lang="en-IN" dirty="0"/>
            </a:br>
            <a:r>
              <a:rPr lang="en-IN" b="1" dirty="0"/>
              <a:t>Problem Statement</a:t>
            </a:r>
            <a:r>
              <a:rPr lang="en-IN" dirty="0"/>
              <a:t/>
            </a:r>
            <a:br>
              <a:rPr lang="en-IN" dirty="0"/>
            </a:br>
            <a:endParaRPr lang="en-US" b="1" dirty="0"/>
          </a:p>
        </p:txBody>
      </p:sp>
      <p:sp>
        <p:nvSpPr>
          <p:cNvPr id="3" name="Content Placeholder 2">
            <a:extLst>
              <a:ext uri="{FF2B5EF4-FFF2-40B4-BE49-F238E27FC236}">
                <a16:creationId xmlns:a16="http://schemas.microsoft.com/office/drawing/2014/main" xmlns="" id="{3EEBAE87-CAE3-4D07-AD10-1FC5749F14D2}"/>
              </a:ext>
            </a:extLst>
          </p:cNvPr>
          <p:cNvSpPr>
            <a:spLocks noGrp="1"/>
          </p:cNvSpPr>
          <p:nvPr>
            <p:ph idx="1"/>
          </p:nvPr>
        </p:nvSpPr>
        <p:spPr/>
        <p:txBody>
          <a:bodyPr/>
          <a:lstStyle/>
          <a:p>
            <a:r>
              <a:rPr lang="en-US" dirty="0" smtClean="0"/>
              <a:t>To develop an IOT based Gas leakage Detector  Security system in every place possible to avoid accidents and minimize the damage done. This system uses Arduino, GSM module, sensors and LCD display.</a:t>
            </a:r>
          </a:p>
          <a:p>
            <a:r>
              <a:rPr lang="en-US" dirty="0" smtClean="0"/>
              <a:t>On detecting the leakage of gas a message will be sent over the internet to the Owner of the system alerting him about the leak.</a:t>
            </a:r>
          </a:p>
        </p:txBody>
      </p:sp>
    </p:spTree>
    <p:extLst>
      <p:ext uri="{BB962C8B-B14F-4D97-AF65-F5344CB8AC3E}">
        <p14:creationId xmlns:p14="http://schemas.microsoft.com/office/powerpoint/2010/main" val="2093139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2191</TotalTime>
  <Words>914</Words>
  <Application>Microsoft Office PowerPoint</Application>
  <PresentationFormat>On-screen Show (4:3)</PresentationFormat>
  <Paragraphs>151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GAS LEAKAGE DETECTOR</vt:lpstr>
      <vt:lpstr>Overview </vt:lpstr>
      <vt:lpstr>Introduction</vt:lpstr>
      <vt:lpstr> 2.BRIEF DISCUSSION ABOUT THE PROBLEM</vt:lpstr>
      <vt:lpstr>THE SUPPORTING STATISTICS </vt:lpstr>
      <vt:lpstr> 3. PROPOSED SOLUTION</vt:lpstr>
      <vt:lpstr> Literature Survey </vt:lpstr>
      <vt:lpstr>REFERENCES</vt:lpstr>
      <vt:lpstr> Problem Statement </vt:lpstr>
      <vt:lpstr> System Design </vt:lpstr>
      <vt:lpstr> Circuit Diagram </vt:lpstr>
      <vt:lpstr>  System Requirements </vt:lpstr>
      <vt:lpstr>Conclusion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Mini Project&gt;</dc:title>
  <dc:creator>Prachi Raut</dc:creator>
  <cp:lastModifiedBy>jovita ferreira</cp:lastModifiedBy>
  <cp:revision>24</cp:revision>
  <dcterms:created xsi:type="dcterms:W3CDTF">2006-08-16T00:00:00Z</dcterms:created>
  <dcterms:modified xsi:type="dcterms:W3CDTF">2020-09-20T16:27:38Z</dcterms:modified>
</cp:coreProperties>
</file>