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ALSTON</c:v>
                </c:pt>
              </c:strCache>
            </c:strRef>
          </c:tx>
          <c:spPr>
            <a:ln w="63500">
              <a:solidFill>
                <a:srgbClr val="B67204"/>
              </a:solidFill>
            </a:ln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7-4A50-B41B-E3997AC85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ALEX</c:v>
                </c:pt>
              </c:strCache>
            </c:strRef>
          </c:tx>
          <c:spPr>
            <a:ln w="63500">
              <a:solidFill>
                <a:srgbClr val="E67069"/>
              </a:solidFill>
            </a:ln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7-4A50-B41B-E3997AC85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>
          <c:spPr>
            <a:ln w="1270"/>
          </c:spPr>
        </c:majorGridlines>
        <c:numFmt formatCode="General" sourceLinked="1"/>
        <c:majorTickMark val="out"/>
        <c:minorTickMark val="none"/>
        <c:tickLblPos val="nextTo"/>
        <c:spPr>
          <a:ln w="25400">
            <a:solidFill>
              <a:schemeClr val="accent1"/>
            </a:solidFill>
          </a:ln>
        </c:spPr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Budget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Cloud Budget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1000</c:v>
                </c:pt>
                <c:pt idx="1">
                  <c:v>2000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4-493F-9C90-8CAC3C9003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Resource Budget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"$"#,##0_);[Red]\("$"#,##0\)</c:formatCode>
                <c:ptCount val="3"/>
                <c:pt idx="0">
                  <c:v>1500</c:v>
                </c:pt>
                <c:pt idx="1">
                  <c:v>500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4-493F-9C90-8CAC3C900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15B1E-7930-4974-970D-FD9DC9CD1DFA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AC5F-7BA9-4B36-A87D-E9989096B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8" y="720001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1" y="719999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328893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3429000"/>
            <a:ext cx="6095999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3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3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3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8" y="720001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719999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233374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/>
        </p:nvGrpSpPr>
        <p:grpSpPr>
          <a:xfrm>
            <a:off x="1" y="633352"/>
            <a:ext cx="10978511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48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66302"/>
            <a:ext cx="5736000" cy="1991699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891" indent="-342891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 b="1">
                <a:solidFill>
                  <a:schemeClr val="accent6"/>
                </a:solidFill>
              </a:defRPr>
            </a:lvl2pPr>
            <a:lvl3pPr marL="914377" indent="0">
              <a:buNone/>
              <a:defRPr sz="2400" b="1">
                <a:solidFill>
                  <a:schemeClr val="accent6"/>
                </a:solidFill>
              </a:defRPr>
            </a:lvl3pPr>
            <a:lvl4pPr marL="1371566" indent="0">
              <a:buNone/>
              <a:defRPr sz="2400" b="1">
                <a:solidFill>
                  <a:schemeClr val="accent6"/>
                </a:solidFill>
              </a:defRPr>
            </a:lvl4pPr>
            <a:lvl5pPr marL="1828754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95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1" y="633352"/>
            <a:ext cx="10978511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42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3429000"/>
            <a:ext cx="6095999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3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3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9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9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9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9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9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189" indent="0" algn="ctr">
              <a:buNone/>
              <a:defRPr sz="2000" b="1"/>
            </a:lvl2pPr>
            <a:lvl3pPr marL="914377" indent="0" algn="ctr">
              <a:buNone/>
              <a:defRPr sz="2000" b="1"/>
            </a:lvl3pPr>
            <a:lvl4pPr marL="1371566" indent="0" algn="ctr">
              <a:buNone/>
              <a:defRPr sz="2000" b="1"/>
            </a:lvl4pPr>
            <a:lvl5pPr marL="1828754" indent="0" algn="ctr">
              <a:buNone/>
              <a:defRPr sz="2000" b="1"/>
            </a:lvl5pPr>
          </a:lstStyle>
          <a:p>
            <a:pPr lvl="0"/>
            <a:r>
              <a:rPr lang="en-US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9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189" indent="0" algn="ctr">
              <a:buNone/>
              <a:defRPr sz="1200" b="0"/>
            </a:lvl2pPr>
            <a:lvl3pPr marL="914377" indent="0" algn="ctr">
              <a:buNone/>
              <a:defRPr sz="1200" b="0"/>
            </a:lvl3pPr>
            <a:lvl4pPr marL="1371566" indent="0" algn="ctr">
              <a:buNone/>
              <a:defRPr sz="1200" b="0"/>
            </a:lvl4pPr>
            <a:lvl5pPr marL="1828754" indent="0" algn="ctr">
              <a:buNone/>
              <a:defRPr sz="1200" b="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Persistent Systems –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6A70-5B84-454B-B88C-2B0E7DC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66302"/>
            <a:ext cx="5736000" cy="1991699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891" indent="-342891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 b="1">
                <a:solidFill>
                  <a:schemeClr val="accent6"/>
                </a:solidFill>
              </a:defRPr>
            </a:lvl2pPr>
            <a:lvl3pPr marL="914377" indent="0">
              <a:buNone/>
              <a:defRPr sz="2400" b="1">
                <a:solidFill>
                  <a:schemeClr val="accent6"/>
                </a:solidFill>
              </a:defRPr>
            </a:lvl3pPr>
            <a:lvl4pPr marL="1371566" indent="0">
              <a:buNone/>
              <a:defRPr sz="2400" b="1">
                <a:solidFill>
                  <a:schemeClr val="accent6"/>
                </a:solidFill>
              </a:defRPr>
            </a:lvl4pPr>
            <a:lvl5pPr marL="1828754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891" lvl="0" indent="-342891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4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1" hasCustomPrompt="1"/>
          </p:nvPr>
        </p:nvSpPr>
        <p:spPr>
          <a:xfrm>
            <a:off x="313268" y="1644651"/>
            <a:ext cx="11561233" cy="4679949"/>
          </a:xfrm>
        </p:spPr>
        <p:txBody>
          <a:bodyPr tIns="14400">
            <a:noAutofit/>
          </a:bodyPr>
          <a:lstStyle>
            <a:lvl1pPr marL="335992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6899"/>
              </a:buClr>
              <a:buFont typeface="Wingdings 2" panose="05020102010507070707" pitchFamily="18" charset="2"/>
              <a:buChar char=""/>
              <a:defRPr/>
            </a:lvl1pPr>
            <a:lvl2pPr marL="671983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2pPr>
            <a:lvl3pPr marL="1007975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3pPr>
            <a:lvl4pPr marL="1343966" indent="-335992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tabLst/>
              <a:defRPr/>
            </a:lvl4pPr>
          </a:lstStyle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Secondary content style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Text - must be in grey, blue, green or orange from our palette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b="1" kern="1200">
                <a:solidFill>
                  <a:srgbClr val="006899"/>
                </a:solidFill>
                <a:latin typeface="+mn-lt"/>
                <a:ea typeface="+mn-ea"/>
                <a:cs typeface="+mn-cs"/>
              </a:rPr>
              <a:t>Highlighted text </a:t>
            </a:r>
            <a:r>
              <a:rPr lang="en-IN" sz="2667" b="0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in body copy</a:t>
            </a:r>
          </a:p>
          <a:p>
            <a: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Style: Calibri 20pt - Regular</a:t>
            </a:r>
          </a:p>
          <a:p>
            <a:pPr marL="721766" lvl="1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400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- 18pt - Regular</a:t>
            </a:r>
          </a:p>
          <a:p>
            <a:pPr marL="1077357" lvl="2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133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- 16pt - Regular</a:t>
            </a:r>
          </a:p>
          <a:p>
            <a:pPr marL="1432948" lvl="3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1867" kern="120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- 14pt - Regular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7120" y="6326718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843C4373-56ED-4F73-8453-CF48C2E45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84154" y="6327779"/>
            <a:ext cx="360362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© 2018 Persistent Systems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54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1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35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System Font Regular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40">
          <p15:clr>
            <a:srgbClr val="F26B43"/>
          </p15:clr>
        </p15:guide>
        <p15:guide id="2" pos="9923">
          <p15:clr>
            <a:srgbClr val="F26B43"/>
          </p15:clr>
        </p15:guide>
        <p15:guide id="3" pos="291">
          <p15:clr>
            <a:srgbClr val="F26B43"/>
          </p15:clr>
        </p15:guide>
        <p15:guide id="4" orient="horz" pos="901">
          <p15:clr>
            <a:srgbClr val="F26B43"/>
          </p15:clr>
        </p15:guide>
        <p15:guide id="5" pos="5111">
          <p15:clr>
            <a:srgbClr val="F26B43"/>
          </p15:clr>
        </p15:guide>
        <p15:guide id="6" orient="horz" pos="5147">
          <p15:clr>
            <a:srgbClr val="F26B43"/>
          </p15:clr>
        </p15:guide>
        <p15:guide id="7" orient="horz" pos="4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1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35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Font typeface="System Font Regular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40">
          <p15:clr>
            <a:srgbClr val="F26B43"/>
          </p15:clr>
        </p15:guide>
        <p15:guide id="2" pos="9923">
          <p15:clr>
            <a:srgbClr val="F26B43"/>
          </p15:clr>
        </p15:guide>
        <p15:guide id="3" pos="291">
          <p15:clr>
            <a:srgbClr val="F26B43"/>
          </p15:clr>
        </p15:guide>
        <p15:guide id="4" orient="horz" pos="901">
          <p15:clr>
            <a:srgbClr val="F26B43"/>
          </p15:clr>
        </p15:guide>
        <p15:guide id="5" pos="5111">
          <p15:clr>
            <a:srgbClr val="F26B43"/>
          </p15:clr>
        </p15:guide>
        <p15:guide id="6" orient="horz" pos="5147">
          <p15:clr>
            <a:srgbClr val="F26B43"/>
          </p15:clr>
        </p15:guide>
        <p15:guide id="7" orient="horz" pos="4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Feb 17, 2023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 Cloud</a:t>
            </a:r>
            <a:r>
              <a:rPr dirty="0"/>
              <a:t>-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b="1"/>
            </a:pPr>
            <a:r>
              <a:rPr dirty="0"/>
              <a:t>Completed</a:t>
            </a:r>
          </a:p>
          <a:p>
            <a:pPr lvl="1">
              <a:defRPr b="0"/>
            </a:pPr>
            <a:r>
              <a:rPr dirty="0"/>
              <a:t>Alston has done most of the development work related to add cart functionality and identified/fixed a defect related to login functionality.</a:t>
            </a:r>
          </a:p>
          <a:p>
            <a:pPr lvl="1">
              <a:defRPr b="0"/>
            </a:pPr>
            <a:r>
              <a:rPr dirty="0"/>
              <a:t>Bob has completed the task of adding tests for the signup page and identified/fixed a defect related to OTP during signup.</a:t>
            </a:r>
          </a:p>
          <a:p>
            <a:pPr lvl="1">
              <a:defRPr b="0"/>
            </a:pPr>
            <a:r>
              <a:rPr dirty="0"/>
              <a:t>Jaz has created a database for order details and the backend team has started using it.</a:t>
            </a:r>
          </a:p>
          <a:p>
            <a:pPr>
              <a:defRPr b="1"/>
            </a:pPr>
            <a:r>
              <a:rPr dirty="0"/>
              <a:t>In-Progress</a:t>
            </a:r>
          </a:p>
          <a:p>
            <a:pPr lvl="1">
              <a:defRPr b="0"/>
            </a:pPr>
            <a:r>
              <a:rPr dirty="0"/>
              <a:t>Alston is raising a PR for the work done on Jira 1412 and looking into defects related to Jira 3452.</a:t>
            </a:r>
          </a:p>
          <a:p>
            <a:pPr lvl="1">
              <a:defRPr b="0"/>
            </a:pPr>
            <a:r>
              <a:rPr dirty="0"/>
              <a:t>Bob is working on adding test cases for the login page and is currently blocked due to issues in fetching data from the mock database.</a:t>
            </a:r>
          </a:p>
          <a:p>
            <a:pPr lvl="1">
              <a:defRPr b="0"/>
            </a:pPr>
            <a:r>
              <a:rPr dirty="0"/>
              <a:t>Jaz is currently resolving the defect related to frequent DB connection failures on Jira 3232.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7662"/>
              </p:ext>
            </p:extLst>
          </p:nvPr>
        </p:nvGraphicFramePr>
        <p:xfrm>
          <a:off x="457200" y="9144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LOGIN</a:t>
                      </a:r>
                      <a:r>
                        <a:rPr lang="en-US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Alston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Progress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89696"/>
              </p:ext>
            </p:extLst>
          </p:nvPr>
        </p:nvGraphicFramePr>
        <p:xfrm>
          <a:off x="457200" y="9144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Budget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47837"/>
              </p:ext>
            </p:extLst>
          </p:nvPr>
        </p:nvGraphicFramePr>
        <p:xfrm>
          <a:off x="457200" y="91440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emePSL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PSL" id="{91D29095-949F-4C38-8ACC-C4A4F697E5E0}" vid="{D212F329-FFC2-41C9-8D0A-BAA72A93B8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Master</vt:lpstr>
      <vt:lpstr>3_ThemePSL</vt:lpstr>
      <vt:lpstr>Own Cloud- Review</vt:lpstr>
      <vt:lpstr>Task Status</vt:lpstr>
      <vt:lpstr>Test Cases</vt:lpstr>
      <vt:lpstr>Team Progress</vt:lpstr>
      <vt:lpstr>Project Budget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Siddesh Sangodkar</dc:creator>
  <cp:lastModifiedBy>Dhirender Singh</cp:lastModifiedBy>
  <cp:revision>6</cp:revision>
  <dcterms:created xsi:type="dcterms:W3CDTF">2023-02-21T10:10:51Z</dcterms:created>
  <dcterms:modified xsi:type="dcterms:W3CDTF">2023-02-25T13:53:41Z</dcterms:modified>
</cp:coreProperties>
</file>