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66" r:id="rId11"/>
    <p:sldId id="272" r:id="rId12"/>
    <p:sldId id="273" r:id="rId13"/>
    <p:sldId id="274" r:id="rId14"/>
    <p:sldId id="275" r:id="rId15"/>
    <p:sldId id="261" r:id="rId16"/>
    <p:sldId id="262" r:id="rId17"/>
    <p:sldId id="263" r:id="rId18"/>
    <p:sldId id="279" r:id="rId19"/>
    <p:sldId id="276" r:id="rId20"/>
    <p:sldId id="278" r:id="rId21"/>
    <p:sldId id="26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574"/>
    <a:srgbClr val="9EF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38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B8FC-2A3A-4098-BCE2-24F975E746BB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57F3E-087D-460C-99A6-A7261FA25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97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57F3E-087D-460C-99A6-A7261FA25E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18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57F3E-087D-460C-99A6-A7261FA25EA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18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57F3E-087D-460C-99A6-A7261FA25EA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20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57F3E-087D-460C-99A6-A7261FA25EA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82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57F3E-087D-460C-99A6-A7261FA25EA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458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57F3E-087D-460C-99A6-A7261FA25EA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642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57F3E-087D-460C-99A6-A7261FA25EA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96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57F3E-087D-460C-99A6-A7261FA25E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79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57F3E-087D-460C-99A6-A7261FA25E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78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57F3E-087D-460C-99A6-A7261FA25E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73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57F3E-087D-460C-99A6-A7261FA25E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15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57F3E-087D-460C-99A6-A7261FA25E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355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57F3E-087D-460C-99A6-A7261FA25E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66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57F3E-087D-460C-99A6-A7261FA25E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08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257F3E-087D-460C-99A6-A7261FA25E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3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9662-43DB-4573-9FC4-6ABBB6DE6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1F71D-9CB3-4C75-B38B-244CB828F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45485-D53A-4595-95D6-7292C182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8C84-1AFB-437E-91B0-2AC0F0E01EA6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77D24-CCF5-46DA-BDF4-6A6F9BB5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23F4-4620-4066-AC7D-CB4908F6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268-150A-4350-B33A-FDC7C0DB7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12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B5F3-B9A6-4B8E-9141-FA71677E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C25E3-3180-4C3C-B887-BB7C850F7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8A654-23F3-48E0-B5F4-BD38D35B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8C84-1AFB-437E-91B0-2AC0F0E01EA6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C6FAE-8984-41E7-AEE9-4C6AF8C4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DAF6-AAB2-4F98-B53A-DA2C5132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268-150A-4350-B33A-FDC7C0DB7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30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B8637-855D-4EDC-B9FF-7065ABCFF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F31DC-8835-4DC3-AB3C-8E7F54D08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5635F-DF8D-4756-8282-570024FC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8C84-1AFB-437E-91B0-2AC0F0E01EA6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47E3-539E-48D0-A5E6-50538BBB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88C82-6335-419A-BAE1-7528551F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268-150A-4350-B33A-FDC7C0DB7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40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F48F-E907-4DED-8621-5E3E17D7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0DA6-B2CB-45D3-943E-860DE58F0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7D89E-2E1F-4E94-886A-250D9D60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8C84-1AFB-437E-91B0-2AC0F0E01EA6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AE6AC-2069-4FD6-9A71-0171EC99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160A-4C28-43CD-9658-22591DD5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268-150A-4350-B33A-FDC7C0DB7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64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DDA0-6AAC-4361-8B16-FAAE4E62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9F36F-1B1B-4354-AB99-461E502C0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84357-9A58-4697-A6BC-4D11953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8C84-1AFB-437E-91B0-2AC0F0E01EA6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DE00-9982-461F-BB52-2B24303D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5C77-43C9-463B-B50C-43CDE599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268-150A-4350-B33A-FDC7C0DB7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06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0C2D-5F78-42D4-874C-8381FEE8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7D54-8E4D-4874-BC06-56E82368E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47B86-B237-4FA2-A36A-E0DFE452B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3BCB2-A27B-4721-BBB0-0AA552D5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8C84-1AFB-437E-91B0-2AC0F0E01EA6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EA2D4-C0C8-4FBC-8DD8-66A05E49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B4EBB-1986-4B73-8E31-F22D86AF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268-150A-4350-B33A-FDC7C0DB7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88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078B-8BB8-4BE7-AE48-157BA971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CCA32-0034-4D9F-AE5D-B58971B1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48564-87DC-4621-896C-A3B1B999F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31BD7-4B96-4C7B-B0F5-B27E73DC8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BCAB8-A97B-41BD-A5DC-3066FF4D3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3D472-CA10-431C-8404-595EBA76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8C84-1AFB-437E-91B0-2AC0F0E01EA6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311-E5D6-4CC9-BDA1-F86C5F5B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696F4-CBC1-4567-A7B9-7C7C9876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268-150A-4350-B33A-FDC7C0DB7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60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AE9F-D31B-4081-ABC3-E3488CF3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583DA-26EB-4FC9-92E4-907D89D7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8C84-1AFB-437E-91B0-2AC0F0E01EA6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B4BF5-5096-4296-A2A4-E262E79C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122BD-FE9B-4A89-910C-F6B9E4CC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268-150A-4350-B33A-FDC7C0DB7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48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F4558-F8E3-454B-8367-F2B62DA8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8C84-1AFB-437E-91B0-2AC0F0E01EA6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4F46B-C1B5-406B-91C5-66AA7896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54E12-FC5B-4240-A504-51584F18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268-150A-4350-B33A-FDC7C0DB7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8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9B60-F8BF-4DDB-AF93-B151018A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421B-AA70-4924-833E-EC7D3B1D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5218D-4C07-4BA1-8A0E-208BD28B6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D01D7-6F66-4930-B621-FB5AD771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8C84-1AFB-437E-91B0-2AC0F0E01EA6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27184-3D0D-4889-AA19-F06DFC67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FEFCE-0722-4B42-8FF5-69A1B6EC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268-150A-4350-B33A-FDC7C0DB7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21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632E-61D0-4870-884A-5377DDA6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A373C-628B-4097-A6F6-2D9732AEA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D4A8A-053D-450D-9A5E-3DD946286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B4D75-F61C-4FF2-B1A8-D4DC4A70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8C84-1AFB-437E-91B0-2AC0F0E01EA6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9B8A7-54D5-40FD-AE82-9F50BAB9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EDAB3-55DA-4ABA-8905-1CA8DC1D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5268-150A-4350-B33A-FDC7C0DB7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90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C0A8F-53C7-4AFC-9637-BEE13E14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5823E-D2AC-4D98-802F-29686564A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64E8F-54D1-4058-A860-AC32F736F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8C84-1AFB-437E-91B0-2AC0F0E01EA6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1B1CA-9733-42DA-BD7E-9CE1E0E71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B643-E99D-4268-B110-D1E78367B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5268-150A-4350-B33A-FDC7C0DB7B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74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A26B4-1533-44E5-88E8-2E2C51116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9800" dirty="0"/>
              <a:t>U.S FLIGHT DELAYS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97DAC-E224-428D-B32C-0C5AA9D49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813" y="4734769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Cyrus</a:t>
            </a:r>
          </a:p>
        </p:txBody>
      </p:sp>
    </p:spTree>
    <p:extLst>
      <p:ext uri="{BB962C8B-B14F-4D97-AF65-F5344CB8AC3E}">
        <p14:creationId xmlns:p14="http://schemas.microsoft.com/office/powerpoint/2010/main" val="266718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B28EE-FD75-4CBA-846E-E178F9E1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Which carrier should I fly with?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8BD07F-91D3-47C6-845E-01BBBF7C4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Hawaiian Airlines seem to be the obvious choice</a:t>
            </a:r>
          </a:p>
          <a:p>
            <a:endParaRPr lang="en-US" sz="2000" dirty="0"/>
          </a:p>
          <a:p>
            <a:r>
              <a:rPr lang="en-US" sz="2000" dirty="0"/>
              <a:t>But has only 18 destinations.</a:t>
            </a:r>
          </a:p>
          <a:p>
            <a:endParaRPr lang="en-US" sz="2000" dirty="0"/>
          </a:p>
          <a:p>
            <a:r>
              <a:rPr lang="en-US" sz="2000" dirty="0"/>
              <a:t>Best choice goes to </a:t>
            </a:r>
            <a:r>
              <a:rPr lang="en-US" sz="2000" dirty="0">
                <a:solidFill>
                  <a:srgbClr val="9EF94A"/>
                </a:solidFill>
              </a:rPr>
              <a:t>Delta Air Lines</a:t>
            </a:r>
          </a:p>
          <a:p>
            <a:pPr lvl="1"/>
            <a:r>
              <a:rPr lang="en-US" sz="1600" dirty="0"/>
              <a:t>146 destinations</a:t>
            </a:r>
          </a:p>
          <a:p>
            <a:pPr lvl="1"/>
            <a:r>
              <a:rPr lang="en-US" sz="1600" dirty="0"/>
              <a:t>Sub 10 min delay</a:t>
            </a:r>
          </a:p>
          <a:p>
            <a:pPr lvl="1"/>
            <a:endParaRPr lang="en-US" sz="1600" dirty="0"/>
          </a:p>
          <a:p>
            <a:r>
              <a:rPr lang="en-US" sz="2000" dirty="0"/>
              <a:t>Avoid </a:t>
            </a:r>
            <a:r>
              <a:rPr lang="en-US" sz="2000" dirty="0">
                <a:solidFill>
                  <a:srgbClr val="DF5574"/>
                </a:solidFill>
              </a:rPr>
              <a:t>JetBlue Airways</a:t>
            </a:r>
          </a:p>
          <a:p>
            <a:pPr lvl="1"/>
            <a:r>
              <a:rPr lang="en-US" sz="1600" dirty="0"/>
              <a:t>68 destinations only</a:t>
            </a:r>
          </a:p>
          <a:p>
            <a:pPr lvl="1"/>
            <a:r>
              <a:rPr lang="en-US" sz="1600" dirty="0"/>
              <a:t>30 min average delay 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2E2A225C-A6EC-4016-9830-410B44A21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78" y="1935308"/>
            <a:ext cx="7552558" cy="404061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538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87E50-8191-44AB-B933-4469D7B5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Where are the airports with most traffic?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EADF0889-98EB-419D-BBE4-90444F5A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196979" cy="4393982"/>
          </a:xfrm>
        </p:spPr>
        <p:txBody>
          <a:bodyPr>
            <a:normAutofit/>
          </a:bodyPr>
          <a:lstStyle/>
          <a:p>
            <a:r>
              <a:rPr lang="en-US" sz="2000" dirty="0"/>
              <a:t>East and West coast see a lot of traffic along with the connection hubs</a:t>
            </a:r>
          </a:p>
          <a:p>
            <a:endParaRPr lang="en-US" sz="2000" dirty="0"/>
          </a:p>
          <a:p>
            <a:r>
              <a:rPr lang="en-US" sz="2000" dirty="0"/>
              <a:t>Connection hubs in Chicago, Dallas and Denver all handle more traffic than the coastal cities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1E49E5BD-2C64-4860-B6E5-8CD995444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78" y="1946939"/>
            <a:ext cx="7466203" cy="400106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5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41729-F5F9-4029-9ADB-2DF484EE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What about delays?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2CDECC-212F-4735-BBE6-80296BF2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Long delays for low volume airports</a:t>
            </a:r>
          </a:p>
          <a:p>
            <a:endParaRPr lang="en-US" sz="2000" dirty="0"/>
          </a:p>
          <a:p>
            <a:r>
              <a:rPr lang="en-US" sz="2000" dirty="0"/>
              <a:t>Major airports in the coasts and connection hubs have much lower times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A01AF14-B79A-4A8B-A253-A8FCC37C6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53" y="1779204"/>
            <a:ext cx="7412155" cy="396550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713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0F1DA-2E51-4532-BA6D-3C0760C5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Relationship between flight volume and delay time?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C148BD-9029-4377-81D7-021D98695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No correlation</a:t>
            </a:r>
          </a:p>
          <a:p>
            <a:endParaRPr lang="en-US" sz="2000" dirty="0"/>
          </a:p>
          <a:p>
            <a:r>
              <a:rPr lang="en-US" sz="2000" dirty="0"/>
              <a:t>R</a:t>
            </a:r>
            <a:r>
              <a:rPr lang="en-US" sz="2000" baseline="30000" dirty="0"/>
              <a:t>2  </a:t>
            </a:r>
            <a:r>
              <a:rPr lang="en-US" sz="2000" dirty="0"/>
              <a:t>=  0.003</a:t>
            </a:r>
          </a:p>
          <a:p>
            <a:endParaRPr lang="en-US" sz="2000" dirty="0"/>
          </a:p>
          <a:p>
            <a:r>
              <a:rPr lang="en-US" sz="2000" dirty="0"/>
              <a:t>Many other factors affecting delay time. i.e., staff, infrastructure</a:t>
            </a:r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620F2D8-4531-40C2-A331-08696D9B2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53" y="1779204"/>
            <a:ext cx="7679681" cy="410863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81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FE5ED-8160-43F3-A267-BA5928F2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Efficiency of the top 10 airports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796064-4D94-47F5-B9A4-F6AD9490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More than half have delay times below the country average</a:t>
            </a:r>
          </a:p>
          <a:p>
            <a:endParaRPr lang="en-US" sz="2000" dirty="0"/>
          </a:p>
          <a:p>
            <a:r>
              <a:rPr lang="en-US" sz="2000" dirty="0"/>
              <a:t>Most impressive: </a:t>
            </a:r>
            <a:r>
              <a:rPr lang="en-US" sz="2000" dirty="0">
                <a:solidFill>
                  <a:srgbClr val="9EF94A"/>
                </a:solidFill>
              </a:rPr>
              <a:t>Atlanta Intl’</a:t>
            </a:r>
          </a:p>
          <a:p>
            <a:pPr lvl="1"/>
            <a:r>
              <a:rPr lang="en-US" sz="1600" dirty="0"/>
              <a:t>6-digit flight volume</a:t>
            </a:r>
          </a:p>
          <a:p>
            <a:pPr lvl="1"/>
            <a:r>
              <a:rPr lang="en-US" sz="1600" dirty="0"/>
              <a:t>Sub 10 min delay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DB70BF16-E9BF-4E22-983C-6602C058B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060" y="1779204"/>
            <a:ext cx="7541940" cy="40349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052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C7E5-2D81-4812-BB8F-606DB13E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C21F-CA11-40D0-B668-6A75404BC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841736" cy="5218176"/>
          </a:xfrm>
        </p:spPr>
        <p:txBody>
          <a:bodyPr>
            <a:normAutofit/>
          </a:bodyPr>
          <a:lstStyle/>
          <a:p>
            <a:r>
              <a:rPr lang="en-GB" dirty="0"/>
              <a:t>Create DataFrames with raw csv files</a:t>
            </a:r>
          </a:p>
          <a:p>
            <a:r>
              <a:rPr lang="en-GB" dirty="0"/>
              <a:t>Union the 3 flight detail DataFrames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Write Parquet files with DataFrames and read the new files into new DF</a:t>
            </a:r>
          </a:p>
          <a:p>
            <a:r>
              <a:rPr lang="en-GB" dirty="0"/>
              <a:t>Add relevant new columns in flight DF</a:t>
            </a:r>
          </a:p>
          <a:p>
            <a:r>
              <a:rPr lang="en-GB" dirty="0"/>
              <a:t>Create temporary table for each DF</a:t>
            </a:r>
          </a:p>
          <a:p>
            <a:r>
              <a:rPr lang="en-GB" dirty="0"/>
              <a:t>Cache tables and analyse for query optimiser and best execution</a:t>
            </a:r>
          </a:p>
          <a:p>
            <a:r>
              <a:rPr lang="en-GB" dirty="0"/>
              <a:t>Check join columns for nulls (data skew), decide to salt or not</a:t>
            </a: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CEDFC0-D7CD-4A88-9A50-943605784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86" y="2825177"/>
            <a:ext cx="4604665" cy="3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AFE687-37BC-4AD0-A3FE-1CD818EF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850" y="2809618"/>
            <a:ext cx="4890950" cy="3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66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F20C4C-B8E4-4DA0-995E-1280925F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6795" y="2342982"/>
            <a:ext cx="6698410" cy="437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195D2187-6454-42C4-A524-D29E74757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34" y="667267"/>
            <a:ext cx="8598330" cy="96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77E804-0EC9-40D8-AE1F-60892A9377FB}"/>
              </a:ext>
            </a:extLst>
          </p:cNvPr>
          <p:cNvSpPr txBox="1"/>
          <p:nvPr/>
        </p:nvSpPr>
        <p:spPr>
          <a:xfrm>
            <a:off x="2659653" y="135740"/>
            <a:ext cx="687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Creating new columns for hour, total delay and flight route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B2C977-31D2-4EBF-8729-D77AA567C32C}"/>
              </a:ext>
            </a:extLst>
          </p:cNvPr>
          <p:cNvSpPr txBox="1"/>
          <p:nvPr/>
        </p:nvSpPr>
        <p:spPr>
          <a:xfrm>
            <a:off x="2659652" y="1792296"/>
            <a:ext cx="687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Loading csv data into query-able table</a:t>
            </a:r>
          </a:p>
        </p:txBody>
      </p:sp>
    </p:spTree>
    <p:extLst>
      <p:ext uri="{BB962C8B-B14F-4D97-AF65-F5344CB8AC3E}">
        <p14:creationId xmlns:p14="http://schemas.microsoft.com/office/powerpoint/2010/main" val="3001424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2764C8-C6BF-40C9-B885-4A754E46E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2" y="1081819"/>
            <a:ext cx="5426764" cy="13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6A7F3FE7-967B-4581-A838-07C031658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872" y="4673972"/>
            <a:ext cx="5426764" cy="125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F0D60BCE-E0AF-4E39-ACC4-85B4933CA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0812" y="658800"/>
            <a:ext cx="3432472" cy="60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AA80DE-DAAE-4973-A85B-BB309BE78F6D}"/>
              </a:ext>
            </a:extLst>
          </p:cNvPr>
          <p:cNvSpPr txBox="1"/>
          <p:nvPr/>
        </p:nvSpPr>
        <p:spPr>
          <a:xfrm>
            <a:off x="457200" y="321734"/>
            <a:ext cx="517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Delay times for each carrier throughout each month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692BDA-802F-474C-8202-4A4A0249B098}"/>
              </a:ext>
            </a:extLst>
          </p:cNvPr>
          <p:cNvSpPr txBox="1"/>
          <p:nvPr/>
        </p:nvSpPr>
        <p:spPr>
          <a:xfrm>
            <a:off x="475488" y="3889680"/>
            <a:ext cx="527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Delay times, flight count and location for each airport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1E1538-C46F-468E-A1F9-CCDE25BA8BEC}"/>
              </a:ext>
            </a:extLst>
          </p:cNvPr>
          <p:cNvSpPr txBox="1"/>
          <p:nvPr/>
        </p:nvSpPr>
        <p:spPr>
          <a:xfrm>
            <a:off x="6559297" y="129278"/>
            <a:ext cx="517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Airport coordinates for the longest flight</a:t>
            </a:r>
          </a:p>
        </p:txBody>
      </p:sp>
    </p:spTree>
    <p:extLst>
      <p:ext uri="{BB962C8B-B14F-4D97-AF65-F5344CB8AC3E}">
        <p14:creationId xmlns:p14="http://schemas.microsoft.com/office/powerpoint/2010/main" val="2544865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ext&#10;&#10;Description automatically generated">
            <a:extLst>
              <a:ext uri="{FF2B5EF4-FFF2-40B4-BE49-F238E27FC236}">
                <a16:creationId xmlns:a16="http://schemas.microsoft.com/office/drawing/2014/main" id="{572FA385-05DE-404D-9935-7BC5E9D28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64796"/>
            <a:ext cx="5291666" cy="472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ext&#10;&#10;Description automatically generated">
            <a:extLst>
              <a:ext uri="{FF2B5EF4-FFF2-40B4-BE49-F238E27FC236}">
                <a16:creationId xmlns:a16="http://schemas.microsoft.com/office/drawing/2014/main" id="{7A31CDFD-0A80-4AC8-8C24-75962750A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4" y="1064796"/>
            <a:ext cx="5291667" cy="409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76AD1D-FB10-49EA-A48E-CCE3B1AC8CC2}"/>
              </a:ext>
            </a:extLst>
          </p:cNvPr>
          <p:cNvSpPr txBox="1"/>
          <p:nvPr/>
        </p:nvSpPr>
        <p:spPr>
          <a:xfrm>
            <a:off x="643467" y="594796"/>
            <a:ext cx="529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Visualising delay times for each hour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0F722-5606-4D1E-B665-5B9B06281D81}"/>
              </a:ext>
            </a:extLst>
          </p:cNvPr>
          <p:cNvSpPr txBox="1"/>
          <p:nvPr/>
        </p:nvSpPr>
        <p:spPr>
          <a:xfrm>
            <a:off x="6256865" y="594796"/>
            <a:ext cx="529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Visualising airport delay times for map</a:t>
            </a:r>
          </a:p>
        </p:txBody>
      </p:sp>
    </p:spTree>
    <p:extLst>
      <p:ext uri="{BB962C8B-B14F-4D97-AF65-F5344CB8AC3E}">
        <p14:creationId xmlns:p14="http://schemas.microsoft.com/office/powerpoint/2010/main" val="2414354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16A48-8251-4B85-8D36-1EAE704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Benchmarking Parquet: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A935-EEE6-4436-AA81-D7CB6404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GB" sz="2000" dirty="0"/>
              <a:t>Row counting is 7x faster with Parquet</a:t>
            </a:r>
          </a:p>
          <a:p>
            <a:endParaRPr lang="en-GB" sz="2000" dirty="0"/>
          </a:p>
          <a:p>
            <a:r>
              <a:rPr lang="en-GB" sz="2000" dirty="0"/>
              <a:t>GROUP BY operations go 10x faster</a:t>
            </a:r>
          </a:p>
          <a:p>
            <a:endParaRPr lang="en-GB" sz="2000" dirty="0"/>
          </a:p>
          <a:p>
            <a:r>
              <a:rPr lang="en-GB" sz="2000" dirty="0"/>
              <a:t>JOIN operations go 6x faster</a:t>
            </a:r>
          </a:p>
          <a:p>
            <a:endParaRPr lang="en-GB" sz="2000" dirty="0"/>
          </a:p>
          <a:p>
            <a:r>
              <a:rPr lang="en-GB" sz="2000" dirty="0"/>
              <a:t>Go even faster with partitionBy()</a:t>
            </a:r>
          </a:p>
          <a:p>
            <a:endParaRPr lang="en-GB" sz="2000" dirty="0"/>
          </a:p>
          <a:p>
            <a:r>
              <a:rPr lang="en-GB" sz="2000" dirty="0"/>
              <a:t>Why?</a:t>
            </a:r>
          </a:p>
          <a:p>
            <a:endParaRPr lang="en-GB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923C558-47A8-439D-8A31-7F2BE4095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53" y="1779204"/>
            <a:ext cx="7521815" cy="402417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97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221A-E320-4935-86ED-1B681DEB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623C2-83DB-467A-9BA0-FCA69EC8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Aims/Questions</a:t>
            </a:r>
          </a:p>
          <a:p>
            <a:r>
              <a:rPr lang="en-GB" dirty="0"/>
              <a:t>Findings</a:t>
            </a:r>
          </a:p>
          <a:p>
            <a:r>
              <a:rPr lang="en-GB" dirty="0"/>
              <a:t>Methodology</a:t>
            </a:r>
          </a:p>
          <a:p>
            <a:r>
              <a:rPr lang="en-GB" dirty="0"/>
              <a:t>Challenges/Issues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42264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55A3A-59B1-4552-AD82-7B77BB6D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Benchmarking Parquet: File Size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05E5C7-3CDC-4B67-B3BD-BED3E9F5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Compression Ratio: 85.6%</a:t>
            </a:r>
          </a:p>
          <a:p>
            <a:r>
              <a:rPr lang="en-US" sz="2000" dirty="0"/>
              <a:t>Spark reads 6.9x less data for Parquet than CSV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07B0FEF-3AC9-4FC3-B8D3-5AD7E78B4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67" y="1779204"/>
            <a:ext cx="7674636" cy="410593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263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C497-9248-43C3-993D-09FD09AC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Challenges/Issues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8046-ED17-4C3C-8D49-897356E2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Forgot about duplicate rows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Found 1873 duplicate rows in flights table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9E2569-7EA3-4730-80E9-D8625BCAA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680133"/>
            <a:ext cx="1194435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C08D5A5-6471-40DA-8F44-84BD39444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564" y="4558578"/>
            <a:ext cx="2386734" cy="109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6FEED67-75B9-4D78-BE41-D6043F892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349" y="4558578"/>
            <a:ext cx="2121942" cy="109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35D6AB-D21B-4701-A2F6-CA952BA6F4E2}"/>
              </a:ext>
            </a:extLst>
          </p:cNvPr>
          <p:cNvCxnSpPr>
            <a:stCxn id="2052" idx="3"/>
            <a:endCxn id="2054" idx="1"/>
          </p:cNvCxnSpPr>
          <p:nvPr/>
        </p:nvCxnSpPr>
        <p:spPr>
          <a:xfrm>
            <a:off x="5730298" y="5105994"/>
            <a:ext cx="1021051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25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0885-E0F3-4D2C-BA8A-2017F1C8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1A5B-6D91-4FA7-9F7F-770B554E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Avoid flying at the start of the month and between the 20</a:t>
            </a:r>
            <a:r>
              <a:rPr lang="en-GB" baseline="30000" dirty="0"/>
              <a:t>th</a:t>
            </a:r>
            <a:r>
              <a:rPr lang="en-GB" dirty="0"/>
              <a:t>-25</a:t>
            </a:r>
            <a:r>
              <a:rPr lang="en-GB" baseline="30000" dirty="0"/>
              <a:t>th</a:t>
            </a:r>
          </a:p>
          <a:p>
            <a:r>
              <a:rPr lang="en-GB" dirty="0"/>
              <a:t>Departure delays do affect arrival delays</a:t>
            </a:r>
          </a:p>
          <a:p>
            <a:r>
              <a:rPr lang="en-GB" dirty="0"/>
              <a:t>Best time to fly would be 6am-9am</a:t>
            </a:r>
          </a:p>
          <a:p>
            <a:r>
              <a:rPr lang="en-GB" dirty="0"/>
              <a:t>Delta Air Lines is a safe bet, avoid JetBlue</a:t>
            </a:r>
          </a:p>
          <a:p>
            <a:r>
              <a:rPr lang="en-GB" dirty="0"/>
              <a:t>More flights does not mean longer delays</a:t>
            </a:r>
          </a:p>
          <a:p>
            <a:r>
              <a:rPr lang="en-GB" dirty="0"/>
              <a:t>Atlanta Intl’ airport is speediest</a:t>
            </a:r>
          </a:p>
          <a:p>
            <a:r>
              <a:rPr lang="en-GB" dirty="0"/>
              <a:t>USE PARQUET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51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FCF4-D69A-4D83-A369-6E80DC9F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C54F-667E-4C0E-A5D2-6B3582A7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Data Engineering and EDA project into causes of flight delays</a:t>
            </a:r>
          </a:p>
          <a:p>
            <a:endParaRPr lang="en-GB" dirty="0"/>
          </a:p>
          <a:p>
            <a:r>
              <a:rPr lang="en-GB" dirty="0"/>
              <a:t>Scope of analysis is early 2019 in the U.S.</a:t>
            </a:r>
          </a:p>
          <a:p>
            <a:endParaRPr lang="en-GB" dirty="0"/>
          </a:p>
          <a:p>
            <a:r>
              <a:rPr lang="en-GB" dirty="0"/>
              <a:t>6 csv files: 2019_1, 2019_2, 2019_3, airports, carriers, </a:t>
            </a:r>
            <a:r>
              <a:rPr lang="en-GB" dirty="0" err="1"/>
              <a:t>plane_data</a:t>
            </a:r>
            <a:endParaRPr lang="en-GB" dirty="0"/>
          </a:p>
          <a:p>
            <a:endParaRPr lang="en-GB" dirty="0"/>
          </a:p>
          <a:p>
            <a:r>
              <a:rPr lang="en-GB" dirty="0"/>
              <a:t>Processing and queries: Spark, Spark SQL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All visualisation with Python</a:t>
            </a:r>
          </a:p>
        </p:txBody>
      </p:sp>
    </p:spTree>
    <p:extLst>
      <p:ext uri="{BB962C8B-B14F-4D97-AF65-F5344CB8AC3E}">
        <p14:creationId xmlns:p14="http://schemas.microsoft.com/office/powerpoint/2010/main" val="36966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D61E-A380-40B3-B859-BF0C5D49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B8EA-D4D2-406D-83A6-56973A298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GB" dirty="0"/>
              <a:t>Reasons for delays?</a:t>
            </a:r>
          </a:p>
          <a:p>
            <a:r>
              <a:rPr lang="en-GB" dirty="0"/>
              <a:t>Which days see the longest delays?</a:t>
            </a:r>
          </a:p>
          <a:p>
            <a:r>
              <a:rPr lang="en-GB" dirty="0"/>
              <a:t>Do departure delays cause problems for future flights?</a:t>
            </a:r>
          </a:p>
          <a:p>
            <a:r>
              <a:rPr lang="en-GB" dirty="0"/>
              <a:t>Best time to book a flight for?</a:t>
            </a:r>
          </a:p>
          <a:p>
            <a:r>
              <a:rPr lang="en-GB" dirty="0"/>
              <a:t>Best carrier to fly with?</a:t>
            </a:r>
          </a:p>
          <a:p>
            <a:r>
              <a:rPr lang="en-GB" dirty="0"/>
              <a:t>Most efficient airports?</a:t>
            </a:r>
          </a:p>
        </p:txBody>
      </p:sp>
    </p:spTree>
    <p:extLst>
      <p:ext uri="{BB962C8B-B14F-4D97-AF65-F5344CB8AC3E}">
        <p14:creationId xmlns:p14="http://schemas.microsoft.com/office/powerpoint/2010/main" val="39391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DAC9F-97DD-485C-A109-90BF55DF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Biggest reason for delays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B3AAD5-BAF1-4433-B2F0-168084A2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GB" sz="2000" dirty="0"/>
              <a:t>NAS and Carrier delays are the biggest reasons</a:t>
            </a:r>
          </a:p>
          <a:p>
            <a:endParaRPr lang="en-GB" sz="2000" dirty="0"/>
          </a:p>
          <a:p>
            <a:r>
              <a:rPr lang="en-GB" sz="2000" dirty="0"/>
              <a:t>They are the major contributors to the Late Aircraft delay reason</a:t>
            </a:r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2C2A069-969D-47A1-BC55-ED1C2C4F5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73" y="1760177"/>
            <a:ext cx="7465563" cy="3994077"/>
          </a:xfrm>
          <a:prstGeom prst="rect">
            <a:avLst/>
          </a:prstGeom>
        </p:spPr>
      </p:pic>
      <p:grpSp>
        <p:nvGrpSpPr>
          <p:cNvPr id="25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15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C47F1-A4C2-47E2-BAD1-03AB39FD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Days in the week with longest delay times?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8DA451-8652-4C2A-9B7D-8405ED7A2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GB" sz="2000" dirty="0"/>
              <a:t>Monday, Thursday and Friday have long delays across most carriers</a:t>
            </a:r>
          </a:p>
          <a:p>
            <a:endParaRPr lang="en-GB" sz="2000" dirty="0"/>
          </a:p>
          <a:p>
            <a:r>
              <a:rPr lang="en-GB" sz="2000" dirty="0"/>
              <a:t>JetBlue Airways long delays across all days</a:t>
            </a:r>
          </a:p>
          <a:p>
            <a:endParaRPr lang="en-GB" sz="2000" dirty="0"/>
          </a:p>
          <a:p>
            <a:r>
              <a:rPr lang="en-GB" sz="2000" dirty="0"/>
              <a:t>Day of month might give us more information</a:t>
            </a:r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5563C10-29D4-4EDF-AE3A-BF4AFB9B2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47" y="1779204"/>
            <a:ext cx="7382853" cy="394982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320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80917-85A0-4111-916A-98E03B47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Days in the month with the longest delays?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AB3A62-6A8D-44A1-B016-7E04C4D0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Bin size 10</a:t>
            </a:r>
          </a:p>
          <a:p>
            <a:endParaRPr lang="en-US" sz="2000" dirty="0"/>
          </a:p>
          <a:p>
            <a:r>
              <a:rPr lang="en-US" sz="2000" dirty="0"/>
              <a:t>Beginning of month sees above average delay times</a:t>
            </a:r>
          </a:p>
          <a:p>
            <a:endParaRPr lang="en-US" sz="2000" dirty="0"/>
          </a:p>
          <a:p>
            <a:r>
              <a:rPr lang="en-US" sz="2000" dirty="0"/>
              <a:t>Flights between 20</a:t>
            </a:r>
            <a:r>
              <a:rPr lang="en-US" sz="2000" baseline="30000" dirty="0"/>
              <a:t>th</a:t>
            </a:r>
            <a:r>
              <a:rPr lang="en-US" sz="2000" dirty="0"/>
              <a:t>-25</a:t>
            </a:r>
            <a:r>
              <a:rPr lang="en-US" sz="2000" baseline="30000" dirty="0"/>
              <a:t>th</a:t>
            </a:r>
            <a:r>
              <a:rPr lang="en-US" sz="2000" dirty="0"/>
              <a:t> are delayed the longest in the whole month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EF52096-0C9E-4502-B426-064A7A953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47" y="1779204"/>
            <a:ext cx="7382854" cy="394982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13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2E2EC-ED9D-4E11-B097-760CDF3B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Does departure delay affect arrival delay?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5CD173-29EA-4796-BB7A-4F2402F48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High correlation</a:t>
            </a:r>
          </a:p>
          <a:p>
            <a:endParaRPr lang="en-US" sz="2000" dirty="0"/>
          </a:p>
          <a:p>
            <a:r>
              <a:rPr lang="en-US" sz="2000" dirty="0"/>
              <a:t>R</a:t>
            </a:r>
            <a:r>
              <a:rPr lang="en-US" sz="2000" baseline="30000" dirty="0"/>
              <a:t>2  </a:t>
            </a:r>
            <a:r>
              <a:rPr lang="en-US" sz="2000" dirty="0"/>
              <a:t>=  0.85</a:t>
            </a:r>
          </a:p>
          <a:p>
            <a:endParaRPr lang="en-US" sz="2000" dirty="0"/>
          </a:p>
          <a:p>
            <a:r>
              <a:rPr lang="en-US" sz="2000" dirty="0"/>
              <a:t>Can see how a knock-on effect could happen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6FFC28B-FBDD-4752-A232-5F531DA7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27" y="1670241"/>
            <a:ext cx="7540871" cy="403436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64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EDAE1-3CC1-4BFA-A845-9E26B600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What time should I book my flight for?</a:t>
            </a:r>
          </a:p>
        </p:txBody>
      </p: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930383F0-AE82-48B6-A979-63A55E3AA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145838" cy="4393982"/>
          </a:xfrm>
        </p:spPr>
        <p:txBody>
          <a:bodyPr>
            <a:normAutofit/>
          </a:bodyPr>
          <a:lstStyle/>
          <a:p>
            <a:r>
              <a:rPr lang="en-US" sz="2000" dirty="0"/>
              <a:t>Delays are lowest early morning, lowest at 6am</a:t>
            </a:r>
          </a:p>
          <a:p>
            <a:endParaRPr lang="en-US" sz="2000" dirty="0"/>
          </a:p>
          <a:p>
            <a:r>
              <a:rPr lang="en-US" sz="2000" dirty="0"/>
              <a:t>Delay time increases steadily until 6pm</a:t>
            </a:r>
          </a:p>
          <a:p>
            <a:endParaRPr lang="en-US" sz="2000" dirty="0"/>
          </a:p>
          <a:p>
            <a:r>
              <a:rPr lang="en-US" sz="2000" dirty="0"/>
              <a:t>Try avoid flights after lunch to 9pm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15A52FC-F31B-480B-A6E7-E70A809B5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06" y="1779204"/>
            <a:ext cx="7402693" cy="396044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706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654</Words>
  <Application>Microsoft Office PowerPoint</Application>
  <PresentationFormat>Widescreen</PresentationFormat>
  <Paragraphs>143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U.S FLIGHT DELAYS ANALYSIS</vt:lpstr>
      <vt:lpstr>Content</vt:lpstr>
      <vt:lpstr>Aims</vt:lpstr>
      <vt:lpstr>Questions</vt:lpstr>
      <vt:lpstr>Biggest reason for delays</vt:lpstr>
      <vt:lpstr>Days in the week with longest delay times?</vt:lpstr>
      <vt:lpstr>Days in the month with the longest delays?</vt:lpstr>
      <vt:lpstr>Does departure delay affect arrival delay?</vt:lpstr>
      <vt:lpstr>What time should I book my flight for?</vt:lpstr>
      <vt:lpstr>Which carrier should I fly with?</vt:lpstr>
      <vt:lpstr>Where are the airports with most traffic?</vt:lpstr>
      <vt:lpstr>What about delays?</vt:lpstr>
      <vt:lpstr>Relationship between flight volume and delay time?</vt:lpstr>
      <vt:lpstr>Efficiency of the top 10 airports</vt:lpstr>
      <vt:lpstr>Methodology</vt:lpstr>
      <vt:lpstr>PowerPoint Presentation</vt:lpstr>
      <vt:lpstr>PowerPoint Presentation</vt:lpstr>
      <vt:lpstr>PowerPoint Presentation</vt:lpstr>
      <vt:lpstr>Benchmarking Parquet: Speed</vt:lpstr>
      <vt:lpstr>Benchmarking Parquet: File Size</vt:lpstr>
      <vt:lpstr>Challenges/Issues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 FLIGHT DELAYS ANALYSIS</dc:title>
  <dc:creator>Shiu Leung</dc:creator>
  <cp:lastModifiedBy>Shiu Leung</cp:lastModifiedBy>
  <cp:revision>86</cp:revision>
  <dcterms:created xsi:type="dcterms:W3CDTF">2021-07-07T15:17:14Z</dcterms:created>
  <dcterms:modified xsi:type="dcterms:W3CDTF">2021-07-09T07:56:47Z</dcterms:modified>
</cp:coreProperties>
</file>