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3"/>
  </p:notesMasterIdLst>
  <p:handoutMasterIdLst>
    <p:handoutMasterId r:id="rId104"/>
  </p:handoutMasterIdLst>
  <p:sldIdLst>
    <p:sldId id="309" r:id="rId2"/>
    <p:sldId id="385" r:id="rId3"/>
    <p:sldId id="386" r:id="rId4"/>
    <p:sldId id="387" r:id="rId5"/>
    <p:sldId id="388" r:id="rId6"/>
    <p:sldId id="389" r:id="rId7"/>
    <p:sldId id="384" r:id="rId8"/>
    <p:sldId id="329" r:id="rId9"/>
    <p:sldId id="390" r:id="rId10"/>
    <p:sldId id="381" r:id="rId11"/>
    <p:sldId id="331" r:id="rId12"/>
    <p:sldId id="312" r:id="rId13"/>
    <p:sldId id="335" r:id="rId14"/>
    <p:sldId id="336" r:id="rId15"/>
    <p:sldId id="337" r:id="rId16"/>
    <p:sldId id="338" r:id="rId17"/>
    <p:sldId id="339" r:id="rId18"/>
    <p:sldId id="340" r:id="rId19"/>
    <p:sldId id="333" r:id="rId20"/>
    <p:sldId id="342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344" r:id="rId33"/>
    <p:sldId id="345" r:id="rId34"/>
    <p:sldId id="348" r:id="rId35"/>
    <p:sldId id="349" r:id="rId36"/>
    <p:sldId id="346" r:id="rId37"/>
    <p:sldId id="354" r:id="rId38"/>
    <p:sldId id="392" r:id="rId39"/>
    <p:sldId id="405" r:id="rId40"/>
    <p:sldId id="406" r:id="rId41"/>
    <p:sldId id="407" r:id="rId42"/>
    <p:sldId id="408" r:id="rId43"/>
    <p:sldId id="409" r:id="rId44"/>
    <p:sldId id="334" r:id="rId45"/>
    <p:sldId id="355" r:id="rId46"/>
    <p:sldId id="347" r:id="rId47"/>
    <p:sldId id="350" r:id="rId48"/>
    <p:sldId id="351" r:id="rId49"/>
    <p:sldId id="352" r:id="rId50"/>
    <p:sldId id="353" r:id="rId51"/>
    <p:sldId id="357" r:id="rId52"/>
    <p:sldId id="358" r:id="rId53"/>
    <p:sldId id="410" r:id="rId54"/>
    <p:sldId id="372" r:id="rId55"/>
    <p:sldId id="380" r:id="rId56"/>
    <p:sldId id="359" r:id="rId57"/>
    <p:sldId id="361" r:id="rId58"/>
    <p:sldId id="360" r:id="rId59"/>
    <p:sldId id="362" r:id="rId60"/>
    <p:sldId id="363" r:id="rId61"/>
    <p:sldId id="411" r:id="rId62"/>
    <p:sldId id="366" r:id="rId63"/>
    <p:sldId id="367" r:id="rId64"/>
    <p:sldId id="368" r:id="rId65"/>
    <p:sldId id="369" r:id="rId66"/>
    <p:sldId id="370" r:id="rId67"/>
    <p:sldId id="413" r:id="rId68"/>
    <p:sldId id="414" r:id="rId69"/>
    <p:sldId id="371" r:id="rId70"/>
    <p:sldId id="374" r:id="rId71"/>
    <p:sldId id="373" r:id="rId72"/>
    <p:sldId id="375" r:id="rId73"/>
    <p:sldId id="376" r:id="rId74"/>
    <p:sldId id="377" r:id="rId75"/>
    <p:sldId id="378" r:id="rId76"/>
    <p:sldId id="415" r:id="rId77"/>
    <p:sldId id="416" r:id="rId78"/>
    <p:sldId id="417" r:id="rId79"/>
    <p:sldId id="418" r:id="rId80"/>
    <p:sldId id="419" r:id="rId81"/>
    <p:sldId id="420" r:id="rId82"/>
    <p:sldId id="422" r:id="rId83"/>
    <p:sldId id="421" r:id="rId84"/>
    <p:sldId id="423" r:id="rId85"/>
    <p:sldId id="424" r:id="rId86"/>
    <p:sldId id="425" r:id="rId87"/>
    <p:sldId id="379" r:id="rId88"/>
    <p:sldId id="427" r:id="rId89"/>
    <p:sldId id="428" r:id="rId90"/>
    <p:sldId id="429" r:id="rId91"/>
    <p:sldId id="430" r:id="rId92"/>
    <p:sldId id="431" r:id="rId93"/>
    <p:sldId id="432" r:id="rId94"/>
    <p:sldId id="433" r:id="rId95"/>
    <p:sldId id="434" r:id="rId96"/>
    <p:sldId id="435" r:id="rId97"/>
    <p:sldId id="436" r:id="rId98"/>
    <p:sldId id="437" r:id="rId99"/>
    <p:sldId id="438" r:id="rId100"/>
    <p:sldId id="439" r:id="rId101"/>
    <p:sldId id="383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0323" autoAdjust="0"/>
  </p:normalViewPr>
  <p:slideViewPr>
    <p:cSldViewPr snapToGrid="0">
      <p:cViewPr varScale="1">
        <p:scale>
          <a:sx n="65" d="100"/>
          <a:sy n="65" d="100"/>
        </p:scale>
        <p:origin x="8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87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20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4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/>
              <a:t>3</a:t>
            </a:r>
            <a:r>
              <a:rPr lang="ja-JP" altLang="en-US" sz="4000" dirty="0" smtClean="0"/>
              <a:t>回　</a:t>
            </a:r>
            <a:r>
              <a:rPr lang="ja-JP" altLang="en-US" sz="4000" dirty="0"/>
              <a:t>変数</a:t>
            </a:r>
            <a:r>
              <a:rPr lang="ja-JP" altLang="en-US" sz="4000" dirty="0" smtClean="0"/>
              <a:t>と定数とキャスト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6897" y="1806046"/>
            <a:ext cx="6309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一時的に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特定の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値を一度に変更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することが可能に！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99873" y="5204421"/>
            <a:ext cx="530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計算結果など値を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使用したい型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変更が可能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31" y="620191"/>
            <a:ext cx="2412965" cy="172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53" y="1042588"/>
            <a:ext cx="1100979" cy="1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64" y="2453498"/>
            <a:ext cx="1437461" cy="16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吹き出し 19"/>
          <p:cNvSpPr/>
          <p:nvPr/>
        </p:nvSpPr>
        <p:spPr>
          <a:xfrm>
            <a:off x="9447588" y="2046561"/>
            <a:ext cx="2383605" cy="1122847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587368" y="2156593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全商品１つ１つ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値段変えといて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2" name="Picture 8" descr="https://www.bannerkoubou.com/image/U0U0hbo4mbGstw21615343067_16153430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36" y="2437163"/>
            <a:ext cx="1441258" cy="14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賞金を獲得した人のイラスト（女性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69" y="3926153"/>
            <a:ext cx="2923705" cy="27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04232" y="567400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100000.041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425166" y="3966432"/>
            <a:ext cx="2821468" cy="564471"/>
          </a:xfrm>
          <a:prstGeom prst="wedgeRectCallout">
            <a:avLst>
              <a:gd name="adj1" fmla="val 46341"/>
              <a:gd name="adj2" fmla="val 1211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4946" y="407646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小数点の端数なに・・・？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41" y="466882"/>
            <a:ext cx="1359323" cy="135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  <p:bldP spid="21" grpId="0"/>
      <p:bldP spid="15" grpId="0"/>
      <p:bldP spid="2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85331" y="2434029"/>
            <a:ext cx="4719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18354" y="2806986"/>
            <a:ext cx="35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6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　　　　　　　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95392" y="3775596"/>
            <a:ext cx="5116180" cy="10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（１３４．</a:t>
            </a:r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４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）を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型にキャスト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8541359" y="2871172"/>
            <a:ext cx="170255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36506" y="2381868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830077" y="237592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9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6537 -0.220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7" grpId="0" animBg="1"/>
      <p:bldP spid="20" grpId="0" animBg="1"/>
      <p:bldP spid="21" grpId="0"/>
      <p:bldP spid="22" grpId="0"/>
      <p:bldP spid="22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5891" y="2185504"/>
            <a:ext cx="5609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計算結果を一時的に保存したり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特定の値を一度に変更することが可能に！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99873" y="5204421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計算結果など値を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使用したい型に変更が可能に！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31" y="620191"/>
            <a:ext cx="2412965" cy="172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53" y="1042588"/>
            <a:ext cx="1100979" cy="1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64" y="2453498"/>
            <a:ext cx="1437461" cy="16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吹き出し 19"/>
          <p:cNvSpPr/>
          <p:nvPr/>
        </p:nvSpPr>
        <p:spPr>
          <a:xfrm>
            <a:off x="9447588" y="2046561"/>
            <a:ext cx="2383605" cy="1122847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587368" y="2156593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全商品１つ１つ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値段変えといて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4" name="Picture 10" descr="賞金を獲得した人のイラスト（女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69" y="3926153"/>
            <a:ext cx="2923705" cy="27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840469" y="56660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100000</a:t>
            </a:r>
            <a:endParaRPr kumimoji="1" lang="ja-JP" altLang="en-US" dirty="0"/>
          </a:p>
        </p:txBody>
      </p:sp>
      <p:pic>
        <p:nvPicPr>
          <p:cNvPr id="16" name="Picture 2" descr="全身で喜びを表す男子学生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71" y="2571726"/>
            <a:ext cx="1486675" cy="16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吹き出し 16"/>
          <p:cNvSpPr/>
          <p:nvPr/>
        </p:nvSpPr>
        <p:spPr>
          <a:xfrm>
            <a:off x="4144080" y="3169408"/>
            <a:ext cx="2821468" cy="564471"/>
          </a:xfrm>
          <a:prstGeom prst="wedgeRectCallout">
            <a:avLst>
              <a:gd name="adj1" fmla="val 59086"/>
              <a:gd name="adj2" fmla="val 28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3860" y="3279439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消費税の箱を変えるだけ！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319824" y="5012014"/>
            <a:ext cx="2821468" cy="564471"/>
          </a:xfrm>
          <a:prstGeom prst="wedgeRectCallout">
            <a:avLst>
              <a:gd name="adj1" fmla="val 59086"/>
              <a:gd name="adj2" fmla="val 28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44" y="513013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キャストで整数にするだけ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74" y="449308"/>
            <a:ext cx="1112693" cy="11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  <p:bldP spid="15" grpId="0"/>
      <p:bldP spid="17" grpId="0" animBg="1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9271" y="1694330"/>
            <a:ext cx="28392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・定数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・キャスト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42183" y="281958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60" y="1033174"/>
            <a:ext cx="3949831" cy="7873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3" y="4181279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28" y="2036580"/>
            <a:ext cx="8089785" cy="268653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929460" y="1154562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test03_1.java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コピーして動かしてみて下さい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71700" y="5533658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8702" y="1121967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レジのプログラムを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お願いしていいかな？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9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60" y="1033174"/>
            <a:ext cx="4955504" cy="7873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9460" y="1154562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消費税が変わりました！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1.08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28261" y="5348992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全て変更し</a:t>
            </a:r>
            <a:endParaRPr kumimoji="1" lang="en-US" altLang="ja-JP" sz="24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2" y="4295579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49" y="2164978"/>
            <a:ext cx="8045904" cy="2605340"/>
          </a:xfrm>
          <a:prstGeom prst="rect">
            <a:avLst/>
          </a:prstGeom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8702" y="1121967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対応よろしく</a:t>
            </a:r>
            <a:r>
              <a:rPr kumimoji="1" lang="ja-JP" altLang="en-US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ね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9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59" y="1033174"/>
            <a:ext cx="5362077" cy="100301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9460" y="1154562"/>
            <a:ext cx="52613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また消費税が変わりました！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1.08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1.12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28261" y="5348992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全て変更し</a:t>
            </a:r>
            <a:endParaRPr kumimoji="1" lang="en-US" altLang="ja-JP" sz="24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79" y="2103379"/>
            <a:ext cx="8474697" cy="2740173"/>
          </a:xfrm>
          <a:prstGeom prst="rect">
            <a:avLst/>
          </a:prstGeom>
        </p:spPr>
      </p:pic>
      <p:pic>
        <p:nvPicPr>
          <p:cNvPr id="2050" name="Picture 2" descr="力尽きた人のイラスト（男性会社員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7" y="4330028"/>
            <a:ext cx="1767903" cy="20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5916" y="1191834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対応よろしく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4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94748" y="857746"/>
            <a:ext cx="5294868" cy="91834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76594" y="976390"/>
            <a:ext cx="5085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今度は資料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にある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test03_2.java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コピーして動かしてみて下さい</a:t>
            </a: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37687" y="5533658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燃え尽きた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8" y="4625009"/>
            <a:ext cx="1639435" cy="179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68" y="2024708"/>
            <a:ext cx="7678548" cy="2958550"/>
          </a:xfrm>
          <a:prstGeom prst="rect">
            <a:avLst/>
          </a:prstGeom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99404" y="1117848"/>
            <a:ext cx="182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よろしく</a:t>
            </a:r>
            <a:endParaRPr kumimoji="1" lang="en-US" altLang="ja-JP" sz="4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26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704991" y="874471"/>
            <a:ext cx="5362077" cy="100301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37687" y="5533658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燃え尽きた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1" y="1154562"/>
            <a:ext cx="2171338" cy="23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68" y="2024708"/>
            <a:ext cx="7678548" cy="29585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791200" y="97587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また消費税が変わりました！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1.12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</a:t>
            </a:r>
          </a:p>
        </p:txBody>
      </p:sp>
      <p:sp>
        <p:nvSpPr>
          <p:cNvPr id="4" name="フレーム 3"/>
          <p:cNvSpPr/>
          <p:nvPr/>
        </p:nvSpPr>
        <p:spPr>
          <a:xfrm>
            <a:off x="5791201" y="2432116"/>
            <a:ext cx="628454" cy="33936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01881" y="4402319"/>
            <a:ext cx="3191389" cy="82955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ax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へ変えてみよう！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893270" y="2771481"/>
            <a:ext cx="2174451" cy="186846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2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/>
      <p:bldP spid="3" grpId="0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インターネットを使いながら歓喜する人のイラスト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37" y="2109559"/>
            <a:ext cx="31432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071620" y="3192307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めっちゃ</a:t>
            </a:r>
            <a:r>
              <a:rPr kumimoji="1" lang="ja-JP" altLang="en-US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楽・・・！！！</a:t>
            </a:r>
            <a:endParaRPr kumimoji="1" lang="ja-JP" altLang="en-US" sz="6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0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3578" y="992479"/>
            <a:ext cx="2029723" cy="101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585" y="2506351"/>
            <a:ext cx="1766094" cy="16954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36213" y="4058992"/>
            <a:ext cx="9484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36213" y="2973657"/>
            <a:ext cx="7396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36213" y="1971807"/>
            <a:ext cx="7175362" cy="932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6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10" y="102896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195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885044" y="4196031"/>
            <a:ext cx="770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・優先</a:t>
            </a:r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順位が同列なら、原則</a:t>
            </a:r>
            <a:r>
              <a:rPr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左から</a:t>
            </a:r>
            <a:endParaRPr lang="en-US" altLang="ja-JP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38200" y="3469303"/>
            <a:ext cx="3190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86620" y="2837576"/>
            <a:ext cx="3591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・四則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演算に則る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6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205" y="1240280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1484" y="1649423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箱を使うためには作らないといけません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1484" y="2269225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87821" y="3563703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6998" y="4368171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206367" y="3522322"/>
            <a:ext cx="1757439" cy="2126424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190692" y="35733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41346" y="5421788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1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935730"/>
            <a:ext cx="7784009" cy="365425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0443" y="381782"/>
            <a:ext cx="685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を行い箱を用意してみましょう！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83" y="3090987"/>
            <a:ext cx="7440063" cy="334374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22063" y="1144621"/>
            <a:ext cx="8800967" cy="1519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92515" y="1722208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8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8955149" y="756284"/>
            <a:ext cx="1510447" cy="1675324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376919" cy="171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3124934" y="11542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55149" y="224542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箱を作ったけど中身が無ければ使えません・・・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264238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に値を入れる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2107" y="803528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736063" y="200262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12735" y="3181753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97099" y="3603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96678" y="3972415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453865" y="3109388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6452332" y="444522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46594" y="349507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24281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935730"/>
            <a:ext cx="7784009" cy="365425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6571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0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48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858512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516927" y="995485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515394" y="2331319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09656" y="1381173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46" y="3032440"/>
            <a:ext cx="7430537" cy="334374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1144" y="480607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08358" y="2109491"/>
            <a:ext cx="51844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宣言と代入って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けないとダメ・・・？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664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箱を作成しそのまま代入することも出来ます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358912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に何か値を入れることを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61122" y="3288214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67331" y="4073637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26956" y="3226855"/>
            <a:ext cx="1611050" cy="1492937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2861122" y="37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58082" y="46204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390681" y="359128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37275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7249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0"/>
            <a:ext cx="5629372" cy="1442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48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858512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515394" y="902377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26621" y="2202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77492" y="1241723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478" y="1858512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26244" y="27752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21122" y="2365797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981" y="2662096"/>
            <a:ext cx="6570237" cy="386782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90" y="3807731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81172" y="4799617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09734" y="431501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846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へ代入する値に、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37213" y="31395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35126" y="3555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23240" y="390425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7077297" y="3139516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7075764" y="4475350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70026" y="352520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22361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て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52000" y="1022516"/>
            <a:ext cx="562937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01794" y="113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89908" y="148567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7017757" y="659902"/>
            <a:ext cx="1611050" cy="1492937"/>
            <a:chOff x="773268" y="2495551"/>
            <a:chExt cx="949522" cy="91154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7016224" y="19957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310486" y="1045590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89" y="2650071"/>
            <a:ext cx="5259914" cy="379657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287846" y="70609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1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00404 0.608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0375" y="1966061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取り出し方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97701" y="3519104"/>
            <a:ext cx="8072698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97701" y="359298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193784" y="120154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97701" y="43475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18786" y="52388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1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223" y="898837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104" y="1966745"/>
            <a:ext cx="1314450" cy="1314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144" y="1285243"/>
            <a:ext cx="1314450" cy="1314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834104" y="1285243"/>
            <a:ext cx="3646372" cy="3486049"/>
            <a:chOff x="8068566" y="2316874"/>
            <a:chExt cx="3646372" cy="3486049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0631" y="2602523"/>
              <a:ext cx="3200400" cy="32004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8566" y="2998376"/>
              <a:ext cx="1314450" cy="131445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3606" y="2316874"/>
              <a:ext cx="1314450" cy="131445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7633" y="3125496"/>
              <a:ext cx="1297305" cy="1297305"/>
            </a:xfrm>
            <a:prstGeom prst="rect">
              <a:avLst/>
            </a:prstGeom>
          </p:spPr>
        </p:pic>
      </p:grp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8952" y="2093865"/>
            <a:ext cx="9872871" cy="44532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52" y="4576769"/>
            <a:ext cx="1314450" cy="13144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336" y="4576769"/>
            <a:ext cx="1314450" cy="13144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156" y="4585279"/>
            <a:ext cx="1314450" cy="13144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06" y="4615677"/>
            <a:ext cx="1314450" cy="131445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462107" y="472979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＞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067" y="59486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958952" y="346088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・演算子間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で優先順位と実行順序が</a:t>
            </a:r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決まって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いる</a:t>
            </a:r>
            <a:endParaRPr kumimoji="1"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26131" y="25067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・演算子</a:t>
            </a:r>
            <a:r>
              <a:rPr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とは特定の操作機能を</a:t>
            </a:r>
            <a: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持った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記号</a:t>
            </a:r>
            <a: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またはキーワード</a:t>
            </a:r>
            <a: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5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4780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しよう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74010" y="1022516"/>
            <a:ext cx="950319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165829" y="4911911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0493" y="12062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31578" y="18307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95" y="2606170"/>
            <a:ext cx="4896667" cy="3958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00443" y="3437112"/>
            <a:ext cx="3199355" cy="1576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112" y="3897382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296944" y="72237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5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694 L -0.68867 0.467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7629" y="2885090"/>
            <a:ext cx="8929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説明が長くなったので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おさらい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1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6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6318981" y="1540478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6310666" y="903656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0334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02924" y="2331140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9760111" y="1468113"/>
            <a:ext cx="1611050" cy="1492937"/>
            <a:chOff x="773268" y="2495551"/>
            <a:chExt cx="949522" cy="911541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9758578" y="2803947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2840" y="1853801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18396" y="3674729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9791054" y="2995858"/>
            <a:ext cx="1611050" cy="1492937"/>
            <a:chOff x="773268" y="2495551"/>
            <a:chExt cx="949522" cy="911541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789521" y="433169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83783" y="338154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39638" y="4856593"/>
            <a:ext cx="3523813" cy="13175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の代入は</a:t>
            </a:r>
            <a:endParaRPr kumimoji="1"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から左へ代入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06196" y="3674728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１０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5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306 -0.06991 C -0.03698 -0.08565 -0.04661 -0.09398 -0.05664 -0.09398 C -0.06797 -0.09398 -0.07721 -0.08565 -0.08359 -0.06991 L -0.1140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331714" y="1894041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31714" y="1062425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変数の使い方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2962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17741" y="265877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9971798" y="1894040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9970265" y="322987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64527" y="2279728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3852" y="3784658"/>
            <a:ext cx="43444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sz="32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9880651" y="4873483"/>
            <a:ext cx="1611050" cy="1492937"/>
            <a:chOff x="773268" y="2495551"/>
            <a:chExt cx="949522" cy="911541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9955430" y="57450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15631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732098" y="4861876"/>
            <a:ext cx="1611050" cy="1492937"/>
            <a:chOff x="773268" y="2495551"/>
            <a:chExt cx="949522" cy="91154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687155" y="5763516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20497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67524" y="61860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34699" y="62125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25612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23743"/>
              </p:ext>
            </p:extLst>
          </p:nvPr>
        </p:nvGraphicFramePr>
        <p:xfrm>
          <a:off x="709367" y="1463154"/>
          <a:ext cx="11233217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9055">
                  <a:extLst>
                    <a:ext uri="{9D8B030D-6E8A-4147-A177-3AD203B41FA5}">
                      <a16:colId xmlns:a16="http://schemas.microsoft.com/office/drawing/2014/main" val="1230877846"/>
                    </a:ext>
                  </a:extLst>
                </a:gridCol>
                <a:gridCol w="1778318">
                  <a:extLst>
                    <a:ext uri="{9D8B030D-6E8A-4147-A177-3AD203B41FA5}">
                      <a16:colId xmlns:a16="http://schemas.microsoft.com/office/drawing/2014/main" val="867393714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871170766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25681539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基本データ型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範囲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423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int</a:t>
                      </a:r>
                      <a:endParaRPr kumimoji="1" lang="en-US" altLang="ja-JP" sz="2000" dirty="0" smtClean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-2147483648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2147483647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5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short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-32768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32767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79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long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-9223372036854775808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643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byte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6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浮動小数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（実数型）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double</a:t>
                      </a: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実数型の代表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±4.94E-324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±1.79E+308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88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float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±3.40E38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±1.40E45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8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char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‘A’ , ’9’, ’z’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2byte 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の文字コード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boolean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true,false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真か偽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 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または </a:t>
                      </a:r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9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98345"/>
              </p:ext>
            </p:extLst>
          </p:nvPr>
        </p:nvGraphicFramePr>
        <p:xfrm>
          <a:off x="1409622" y="2298618"/>
          <a:ext cx="9926970" cy="143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8990">
                  <a:extLst>
                    <a:ext uri="{9D8B030D-6E8A-4147-A177-3AD203B41FA5}">
                      <a16:colId xmlns:a16="http://schemas.microsoft.com/office/drawing/2014/main" val="86301472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8440221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494222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参照型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71105"/>
                  </a:ext>
                </a:extLst>
              </a:tr>
              <a:tr h="26339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文字列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String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“ECC</a:t>
                      </a:r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コンピュータ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”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2153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388077" y="576170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他にも種類はあるけど、それはまたの機会に・・・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10243" y="4313821"/>
            <a:ext cx="2751228" cy="9366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頭文字は大文字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896464" y="3731178"/>
            <a:ext cx="0" cy="582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985" y="558496"/>
            <a:ext cx="4725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48" y="2557554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675505" y="1376140"/>
            <a:ext cx="2900856" cy="356507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3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4857"/>
              </p:ext>
            </p:extLst>
          </p:nvPr>
        </p:nvGraphicFramePr>
        <p:xfrm>
          <a:off x="3111936" y="2290853"/>
          <a:ext cx="8369302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952">
                  <a:extLst>
                    <a:ext uri="{9D8B030D-6E8A-4147-A177-3AD203B41FA5}">
                      <a16:colId xmlns:a16="http://schemas.microsoft.com/office/drawing/2014/main" val="652737319"/>
                    </a:ext>
                  </a:extLst>
                </a:gridCol>
                <a:gridCol w="3050929">
                  <a:extLst>
                    <a:ext uri="{9D8B030D-6E8A-4147-A177-3AD203B41FA5}">
                      <a16:colId xmlns:a16="http://schemas.microsoft.com/office/drawing/2014/main" val="3916476319"/>
                    </a:ext>
                  </a:extLst>
                </a:gridCol>
                <a:gridCol w="3940421">
                  <a:extLst>
                    <a:ext uri="{9D8B030D-6E8A-4147-A177-3AD203B41FA5}">
                      <a16:colId xmlns:a16="http://schemas.microsoft.com/office/drawing/2014/main" val="1893948853"/>
                    </a:ext>
                  </a:extLst>
                </a:gridCol>
              </a:tblGrid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役割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514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代入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ans = 1 + 3;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71080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足し算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 + 2	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4715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減算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引き算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 – 3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:4)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3047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掛け算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 * 3	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:6)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50799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除算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割り算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 / 2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90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%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剰余算</a:t>
                      </a:r>
                      <a:r>
                        <a:rPr kumimoji="1"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余り</a:t>
                      </a:r>
                      <a:r>
                        <a:rPr kumimoji="1"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en-US" altLang="ja-JP" sz="2800" baseline="30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※</a:t>
                      </a:r>
                      <a:endParaRPr kumimoji="1" lang="ja-JP" altLang="en-US" sz="2800" baseline="30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9 % 4	(</a:t>
                      </a:r>
                      <a:r>
                        <a:rPr lang="ja-JP" altLang="en-US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:1)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72591"/>
                  </a:ext>
                </a:extLst>
              </a:tr>
            </a:tbl>
          </a:graphicData>
        </a:graphic>
      </p:graphicFrame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1337258" y="665207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61107" y="1690688"/>
            <a:ext cx="4653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主に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で使う演算子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6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44463" y="591797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剰余算は整数型同士の演算のみ使用可能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54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707036" y="2162699"/>
            <a:ext cx="2900856" cy="356507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2525401" y="1081716"/>
            <a:ext cx="1751235" cy="1680813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525401" y="260083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[short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9777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058" y="1545861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2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833160" y="2977098"/>
            <a:ext cx="2900856" cy="356507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2525401" y="1081716"/>
            <a:ext cx="1751235" cy="1680813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525401" y="260083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[short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9777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058" y="1545861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3643" y="1077003"/>
            <a:ext cx="1751235" cy="1680813"/>
            <a:chOff x="773268" y="2495551"/>
            <a:chExt cx="949522" cy="911541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4550220" y="258035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2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68019" y="194822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29979" y="1541148"/>
            <a:ext cx="27334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1234567890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1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863420" y="4053973"/>
            <a:ext cx="4629642" cy="360372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2525401" y="1081716"/>
            <a:ext cx="1751235" cy="1680813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525401" y="260083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[short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9777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058" y="1545861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3643" y="1077003"/>
            <a:ext cx="1751235" cy="1680813"/>
            <a:chOff x="773268" y="2495551"/>
            <a:chExt cx="949522" cy="911541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4550220" y="258035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2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68019" y="194822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29979" y="1541148"/>
            <a:ext cx="27334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1234567890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0970" y="3372868"/>
            <a:ext cx="4477407" cy="1808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1805" y="350765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yte: 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0631" y="1568905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63420" y="4836397"/>
            <a:ext cx="4629642" cy="360372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0970" y="410410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short: 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64643" y="1540625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863420" y="5618821"/>
            <a:ext cx="4629642" cy="360372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0104" y="4700562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24406" y="1553139"/>
            <a:ext cx="27334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1234567890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2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08125 0.280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07279 0.372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1157 L -0.23034 0.4599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27" grpId="0"/>
      <p:bldP spid="30" grpId="0" animBg="1"/>
      <p:bldP spid="30" grpId="1" animBg="1"/>
      <p:bldP spid="31" grpId="0"/>
      <p:bldP spid="33" grpId="0"/>
      <p:bldP spid="34" grpId="0" animBg="1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2995" y="1062992"/>
            <a:ext cx="4725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48" y="2557554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39" y="307244"/>
            <a:ext cx="4879716" cy="616000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2995" y="336163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7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245476" y="1463154"/>
            <a:ext cx="10279117" cy="49534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0767" y="509047"/>
            <a:ext cx="6490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名前を自分で決めれるがルールがある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6192" y="1318022"/>
            <a:ext cx="8863004" cy="93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kumimoji="1"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変数名のルール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これ以降の名付けについて共通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036192" y="491900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但し、予約語を含んだ名前は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  <a:b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 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×final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</a:t>
            </a:r>
            <a:r>
              <a:rPr kumimoji="1" lang="en-US" altLang="ja-JP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finalNum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36192" y="4180344"/>
            <a:ext cx="9283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・予約語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といわれる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既に使われている名前は禁止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36192" y="3534013"/>
            <a:ext cx="6852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最初を数字にしてはならない</a:t>
            </a:r>
            <a:endParaRPr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36192" y="2841516"/>
            <a:ext cx="92834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使用できる文字は原則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半角英数文字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_(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ｱﾝﾀﾞｰﾊﾞｰ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036192" y="2241352"/>
            <a:ext cx="49327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>
              <a:lnSpc>
                <a:spcPct val="150000"/>
              </a:lnSpc>
            </a:pPr>
            <a:r>
              <a:rPr kumimoji="1" lang="en-US" altLang="ja-JP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同名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の変数名は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作成不可！</a:t>
            </a:r>
            <a:endParaRPr kumimoji="1" lang="en-US" altLang="ja-JP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4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3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245476" y="1463154"/>
            <a:ext cx="10279117" cy="4953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0767" y="509047"/>
            <a:ext cx="6490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名前を自分で決めれるがルールがある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6192" y="1327854"/>
            <a:ext cx="6750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kumimoji="1"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数名これだけはやめよう！！！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4748" y="2459128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其ノ壱：　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44748" y="472093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其ノ弐：</a:t>
            </a:r>
            <a:r>
              <a:rPr kumimoji="1" lang="en-US" altLang="ja-JP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乗算 2"/>
          <p:cNvSpPr/>
          <p:nvPr/>
        </p:nvSpPr>
        <p:spPr>
          <a:xfrm>
            <a:off x="2576053" y="2822043"/>
            <a:ext cx="698089" cy="596105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 6"/>
          <p:cNvSpPr/>
          <p:nvPr/>
        </p:nvSpPr>
        <p:spPr>
          <a:xfrm>
            <a:off x="2580969" y="5098211"/>
            <a:ext cx="698089" cy="596105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76053" y="5762951"/>
            <a:ext cx="7021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数名には</a:t>
            </a:r>
            <a:r>
              <a:rPr kumimoji="1" lang="ja-JP" altLang="en-US" sz="3600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目的を持って名付けましょう！</a:t>
            </a:r>
            <a:endParaRPr kumimoji="1" lang="en-US" altLang="ja-JP" sz="3600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56547" y="5165729"/>
            <a:ext cx="7252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 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number = “ECC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36366" y="4649317"/>
            <a:ext cx="6688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一致していない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43448" y="3918125"/>
            <a:ext cx="5793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変数名には</a:t>
            </a:r>
            <a:r>
              <a:rPr kumimoji="1" lang="ja-JP" altLang="en-US" sz="3600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意味を持たせましょう！</a:t>
            </a:r>
            <a:endParaRPr kumimoji="1" lang="en-US" altLang="ja-JP" sz="3600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44748" y="3417226"/>
            <a:ext cx="7367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例外：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繰り返し文でよく使用される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4142" y="2976597"/>
            <a:ext cx="66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 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a;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b;  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a2;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12990" y="2459128"/>
            <a:ext cx="8828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何の変数かわからない</a:t>
            </a:r>
            <a:r>
              <a:rPr kumimoji="1" lang="en-US" altLang="ja-JP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文字の変数及び</a:t>
            </a:r>
            <a:r>
              <a:rPr kumimoji="1" lang="en-US" altLang="ja-JP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の変数名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7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2" grpId="0"/>
      <p:bldP spid="6" grpId="0"/>
      <p:bldP spid="3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4408633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99" y="2431956"/>
            <a:ext cx="7440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654" y="5296822"/>
            <a:ext cx="2828925" cy="7810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691351" y="4909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9" y="4284577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sp>
        <p:nvSpPr>
          <p:cNvPr id="12" name="乗算 11"/>
          <p:cNvSpPr/>
          <p:nvPr/>
        </p:nvSpPr>
        <p:spPr>
          <a:xfrm>
            <a:off x="5913361" y="5296822"/>
            <a:ext cx="1662981" cy="1500858"/>
          </a:xfrm>
          <a:prstGeom prst="mathMultiply">
            <a:avLst>
              <a:gd name="adj1" fmla="val 163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699" y="2431956"/>
            <a:ext cx="7440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4408633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44" y="2329836"/>
            <a:ext cx="8446149" cy="22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11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9" y="4284577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乗算 11"/>
          <p:cNvSpPr/>
          <p:nvPr/>
        </p:nvSpPr>
        <p:spPr>
          <a:xfrm>
            <a:off x="4369109" y="4881973"/>
            <a:ext cx="1662981" cy="1500858"/>
          </a:xfrm>
          <a:prstGeom prst="mathMultiply">
            <a:avLst>
              <a:gd name="adj1" fmla="val 163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78" y="5276195"/>
            <a:ext cx="5768681" cy="63269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744" y="2329836"/>
            <a:ext cx="8446149" cy="22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1177" y="112315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ECC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5414" y="3725936"/>
            <a:ext cx="944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文字コード：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624659" y="57906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94896" y="830346"/>
            <a:ext cx="435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(”)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0" name="カギ線コネクタ 9"/>
          <p:cNvCxnSpPr>
            <a:stCxn id="2" idx="1"/>
          </p:cNvCxnSpPr>
          <p:nvPr/>
        </p:nvCxnSpPr>
        <p:spPr>
          <a:xfrm rot="10800000" flipV="1">
            <a:off x="4308049" y="1012910"/>
            <a:ext cx="1316610" cy="957291"/>
          </a:xfrm>
          <a:prstGeom prst="bentConnector3">
            <a:avLst>
              <a:gd name="adj1" fmla="val 10011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719795" y="1446319"/>
            <a:ext cx="9426" cy="7048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031949" y="4972177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320806" y="5221360"/>
            <a:ext cx="411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シングルコーテーション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8" name="カギ線コネクタ 17"/>
          <p:cNvCxnSpPr/>
          <p:nvPr/>
        </p:nvCxnSpPr>
        <p:spPr>
          <a:xfrm rot="16200000" flipV="1">
            <a:off x="4219748" y="4576963"/>
            <a:ext cx="1224929" cy="433198"/>
          </a:xfrm>
          <a:prstGeom prst="bentConnector3">
            <a:avLst>
              <a:gd name="adj1" fmla="val -617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666689" y="4151685"/>
            <a:ext cx="23565" cy="820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67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 animBg="1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782529" y="1382285"/>
            <a:ext cx="6988584" cy="3323065"/>
            <a:chOff x="4100051" y="1106981"/>
            <a:chExt cx="6988584" cy="332306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0051" y="1106981"/>
              <a:ext cx="6988584" cy="332306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5" name="フレーム 4"/>
            <p:cNvSpPr/>
            <p:nvPr/>
          </p:nvSpPr>
          <p:spPr>
            <a:xfrm>
              <a:off x="4925961" y="3146322"/>
              <a:ext cx="4395019" cy="1101213"/>
            </a:xfrm>
            <a:prstGeom prst="frame">
              <a:avLst>
                <a:gd name="adj1" fmla="val 62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529" y="533891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2242" y="5198107"/>
            <a:ext cx="1026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整数を入れる場所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を入れることは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出来ない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8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" y="423165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32693" y="4965290"/>
            <a:ext cx="4573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+ 3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13?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それとも上書きされて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なのかな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90483" y="3811600"/>
            <a:ext cx="1611050" cy="1492937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965262" y="4683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0329" y="4261822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22540" y="517664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1499" y="1103435"/>
            <a:ext cx="8201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疑問</a:t>
            </a:r>
            <a:endParaRPr kumimoji="1" lang="en-US" altLang="ja-JP" sz="40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値が入っている変数へ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に値を代入したら</a:t>
            </a:r>
            <a:r>
              <a:rPr kumimoji="1" lang="en-US" altLang="ja-JP" sz="24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の値は・・・？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798252" y="2256794"/>
            <a:ext cx="7156561" cy="237826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9496" y="2476432"/>
            <a:ext cx="6914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</a:t>
            </a:r>
            <a:r>
              <a:rPr kumimoji="1" lang="pt-BR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</a:t>
            </a:r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19496" y="2510881"/>
            <a:ext cx="3834918" cy="5407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499" y="1103435"/>
            <a:ext cx="8201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疑問</a:t>
            </a:r>
            <a:endParaRPr kumimoji="1" lang="en-US" altLang="ja-JP" sz="40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値が入っている変数へ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に値を代入したら</a:t>
            </a:r>
            <a:r>
              <a:rPr kumimoji="1" lang="en-US" altLang="ja-JP" sz="24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の値は・・・？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" y="423165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32693" y="4965290"/>
            <a:ext cx="4573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+ 3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13?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それとも上書きされて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なのかな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90483" y="3811600"/>
            <a:ext cx="1611050" cy="1492937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965262" y="4683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0329" y="4261822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22540" y="517664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77316" y="5532744"/>
            <a:ext cx="2713703" cy="99051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値は上書きされます！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98252" y="2256794"/>
            <a:ext cx="7156561" cy="237826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19496" y="2476432"/>
            <a:ext cx="6914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</a:t>
            </a:r>
            <a:r>
              <a:rPr kumimoji="1" lang="pt-BR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pt-BR" altLang="ja-JP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</a:t>
            </a:r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19496" y="3139599"/>
            <a:ext cx="2573676" cy="61265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36306" y="3073466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707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53489 0.15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5" y="7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499" y="1103435"/>
            <a:ext cx="8201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疑問</a:t>
            </a:r>
            <a:endParaRPr kumimoji="1" lang="en-US" altLang="ja-JP" sz="40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値が入っている変数へ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に値を代入したら</a:t>
            </a:r>
            <a:r>
              <a:rPr kumimoji="1" lang="en-US" altLang="ja-JP" sz="24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の値は・・・？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" y="423165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32693" y="4965290"/>
            <a:ext cx="4573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+ 3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13?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それとも上書きされて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なのかな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90483" y="3811600"/>
            <a:ext cx="1611050" cy="1492937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965262" y="4683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264632" y="4175780"/>
            <a:ext cx="5116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22540" y="517664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77316" y="5532744"/>
            <a:ext cx="2713703" cy="99051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値は上書きされます！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98252" y="2256794"/>
            <a:ext cx="7156561" cy="237826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19496" y="2476432"/>
            <a:ext cx="6914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</a:t>
            </a:r>
            <a:r>
              <a:rPr kumimoji="1" lang="pt-BR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pt-BR" altLang="ja-JP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</a:t>
            </a:r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62257" y="3781352"/>
            <a:ext cx="6871311" cy="61265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36306" y="3073466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4000" dirty="0"/>
          </a:p>
        </p:txBody>
      </p:sp>
      <p:sp>
        <p:nvSpPr>
          <p:cNvPr id="2" name="正方形/長方形 1"/>
          <p:cNvSpPr/>
          <p:nvPr/>
        </p:nvSpPr>
        <p:spPr>
          <a:xfrm>
            <a:off x="9172783" y="1872386"/>
            <a:ext cx="2695378" cy="131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257800" y="4168408"/>
            <a:ext cx="5116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1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07995 -0.325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6954" y="538675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まとめ：変数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5349" y="1061895"/>
            <a:ext cx="6239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入れ物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349" y="5556065"/>
            <a:ext cx="4302781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ソースの可読性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が高まる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45349" y="4954046"/>
            <a:ext cx="62167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・値を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修正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する場合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だけで済む！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89132" y="4287872"/>
            <a:ext cx="1417376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メリット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5349" y="237006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(</a:t>
            </a:r>
            <a:r>
              <a:rPr kumimoji="1" lang="en-US" altLang="ja-JP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int,String,double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45349" y="1724406"/>
            <a:ext cx="6239209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・名前を自分で決めれるがルールがある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9884979" y="38940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9542953" y="1900095"/>
            <a:ext cx="1145217" cy="504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07062" y="29192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ルールブック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70" y="1693178"/>
            <a:ext cx="1272165" cy="1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8" grpId="0"/>
      <p:bldP spid="9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6954" y="53867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補足！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67160" y="1061895"/>
            <a:ext cx="85245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計算した値の代入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省略して記述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出来るんです！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58372" y="1004668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</a:t>
            </a:r>
            <a:endParaRPr kumimoji="1" lang="ja-JP" altLang="en-US" sz="4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20246"/>
              </p:ext>
            </p:extLst>
          </p:nvPr>
        </p:nvGraphicFramePr>
        <p:xfrm>
          <a:off x="3529187" y="2965781"/>
          <a:ext cx="7200512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1637">
                  <a:extLst>
                    <a:ext uri="{9D8B030D-6E8A-4147-A177-3AD203B41FA5}">
                      <a16:colId xmlns:a16="http://schemas.microsoft.com/office/drawing/2014/main" val="3979407643"/>
                    </a:ext>
                  </a:extLst>
                </a:gridCol>
                <a:gridCol w="3368875">
                  <a:extLst>
                    <a:ext uri="{9D8B030D-6E8A-4147-A177-3AD203B41FA5}">
                      <a16:colId xmlns:a16="http://schemas.microsoft.com/office/drawing/2014/main" val="4277878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元の計算と代入式</a:t>
                      </a:r>
                      <a:endParaRPr kumimoji="1" lang="ja-JP" altLang="en-US" sz="36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省略版</a:t>
                      </a:r>
                      <a:endParaRPr kumimoji="1" lang="ja-JP" altLang="en-US" sz="36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= a + 2;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+=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2;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4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 = b </a:t>
                      </a:r>
                      <a:r>
                        <a:rPr kumimoji="1" lang="ja-JP" altLang="en-US" sz="36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ー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3;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-=</a:t>
                      </a:r>
                      <a:r>
                        <a:rPr kumimoji="1" lang="en-US" altLang="ja-JP" sz="3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0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 = c * 4;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*=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4;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7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 = d / 5;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/=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5;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58768"/>
                  </a:ext>
                </a:extLst>
              </a:tr>
            </a:tbl>
          </a:graphicData>
        </a:graphic>
      </p:graphicFrame>
      <p:pic>
        <p:nvPicPr>
          <p:cNvPr id="1026" name="Picture 2" descr="全身で喜びを表す男子学生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8" y="3019809"/>
            <a:ext cx="2620542" cy="29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 rot="889877">
            <a:off x="10122471" y="214127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活用してね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54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ここまで課題１を完成させる情報が揃いました！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1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27551" y="2898243"/>
            <a:ext cx="3017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2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8321" y="4809494"/>
            <a:ext cx="1786767" cy="1786767"/>
          </a:xfrm>
          <a:prstGeom prst="rect">
            <a:avLst/>
          </a:prstGeom>
        </p:spPr>
      </p:pic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88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矢印 1"/>
          <p:cNvSpPr/>
          <p:nvPr/>
        </p:nvSpPr>
        <p:spPr>
          <a:xfrm>
            <a:off x="658761" y="5574890"/>
            <a:ext cx="816077" cy="6390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63" y="5066600"/>
            <a:ext cx="1655676" cy="165567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71482" y="5632828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すれば良い！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72360" y="485879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出来るの？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4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ECC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5414" y="3595976"/>
            <a:ext cx="944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文字コード：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17425" y="52639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579855" y="776336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文字以上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 rot="5400000">
            <a:off x="8798784" y="1650134"/>
            <a:ext cx="1567127" cy="1159497"/>
          </a:xfrm>
          <a:prstGeom prst="bentConnector3">
            <a:avLst>
              <a:gd name="adj1" fmla="val 10052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082749" y="5478263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527601" y="5727446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文字のみ</a:t>
            </a:r>
            <a:endParaRPr kumimoji="1" lang="ja-JP" altLang="en-US" sz="28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186444" y="4501305"/>
            <a:ext cx="4717" cy="9769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19134" y="3013446"/>
            <a:ext cx="401581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697821" y="4501305"/>
            <a:ext cx="97881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1177" y="112315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8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 animBg="1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89849" y="2419096"/>
            <a:ext cx="4960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8216143" y="3890173"/>
            <a:ext cx="3396581" cy="1136250"/>
          </a:xfrm>
          <a:prstGeom prst="wedgeRectCallout">
            <a:avLst>
              <a:gd name="adj1" fmla="val 6552"/>
              <a:gd name="adj2" fmla="val -131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6005" y="3947752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整数ではないので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型の変数に入らない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5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18354" y="2806986"/>
            <a:ext cx="35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6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　　　　　　　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95392" y="3775596"/>
            <a:ext cx="5116180" cy="10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（１３４．</a:t>
            </a:r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４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）を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型にキャスト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8541359" y="2871172"/>
            <a:ext cx="170255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36506" y="2381868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830077" y="237592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9849" y="2419096"/>
            <a:ext cx="4960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7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6537 -0.220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7" grpId="0" animBg="1"/>
      <p:bldP spid="20" grpId="0" animBg="1"/>
      <p:bldP spid="21" grpId="0"/>
      <p:bldP spid="22" grpId="0"/>
      <p:bldP spid="22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)10 * 3.14 );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4" y="3321494"/>
            <a:ext cx="3467680" cy="34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)10 * 3.14 );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31.40000000000002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9" y="3133426"/>
            <a:ext cx="3077583" cy="307758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83134" y="5886543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キャストしたのに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68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)10 * 3.14 );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31.40000000000002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253057" y="3251879"/>
            <a:ext cx="467033" cy="4038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977320" y="1223404"/>
            <a:ext cx="3933595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）の前にあるのは「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」をキャストしても「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10*3.14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31.4000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01551" y="2477254"/>
            <a:ext cx="0" cy="768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10 * 3.14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31.40000000000002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77320" y="1223404"/>
            <a:ext cx="3933595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結果をキャストしたいのであれば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キャスト前に計算させるため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式を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で囲う必要がある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01551" y="2477254"/>
            <a:ext cx="0" cy="768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10 * 3.14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01551" y="2477254"/>
            <a:ext cx="0" cy="768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7334865" y="3251879"/>
            <a:ext cx="1838632" cy="4038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59819" y="1026720"/>
            <a:ext cx="7329059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）の前にあるのは「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31.400002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(10*3.14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の計算結果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31.400002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型にキャストすると「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」となる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9" y="3655746"/>
            <a:ext cx="2934929" cy="293492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89849" y="403828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ナルホド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7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4" y="847219"/>
            <a:ext cx="8367848" cy="56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4" y="847219"/>
            <a:ext cx="8367848" cy="569546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387" y="727847"/>
            <a:ext cx="7965405" cy="324242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343889" y="4025961"/>
            <a:ext cx="10665464" cy="2311776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4387" y="4198425"/>
            <a:ext cx="8693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このままでは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小数点のままの表示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です。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4639" y="4996706"/>
            <a:ext cx="5860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で表示したい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どうすれば良いでしょうか？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39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5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5315" y="1429863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528"/>
              </p:ext>
            </p:extLst>
          </p:nvPr>
        </p:nvGraphicFramePr>
        <p:xfrm>
          <a:off x="1269715" y="1524458"/>
          <a:ext cx="10237342" cy="4392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8635">
                  <a:extLst>
                    <a:ext uri="{9D8B030D-6E8A-4147-A177-3AD203B41FA5}">
                      <a16:colId xmlns:a16="http://schemas.microsoft.com/office/drawing/2014/main" val="2977230728"/>
                    </a:ext>
                  </a:extLst>
                </a:gridCol>
                <a:gridCol w="8008707">
                  <a:extLst>
                    <a:ext uri="{9D8B030D-6E8A-4147-A177-3AD203B41FA5}">
                      <a16:colId xmlns:a16="http://schemas.microsoft.com/office/drawing/2014/main" val="3567059985"/>
                    </a:ext>
                  </a:extLst>
                </a:gridCol>
              </a:tblGrid>
              <a:tr h="4670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テーマ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830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四則演算子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623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6343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連結演算子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88622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6965206" y="2786958"/>
            <a:ext cx="1098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左から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93589" y="2046107"/>
            <a:ext cx="6203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における計算のルールは四則演算に則る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487967" y="2799371"/>
            <a:ext cx="366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優先順位が同列なら、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原則</a:t>
            </a:r>
            <a:endParaRPr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216371" y="2422739"/>
            <a:ext cx="1104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 err="1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が優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595160" y="2422739"/>
            <a:ext cx="841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486812" y="3177812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endParaRPr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950416" y="3152763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　</a:t>
            </a:r>
            <a:endParaRPr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056470" y="3194462"/>
            <a:ext cx="461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＊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482290" y="317873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乗算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掛け算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486812" y="3552635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19494" y="3552634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加算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足し算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107574" y="35526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endParaRPr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481842" y="357301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除算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割り算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467576" y="3896522"/>
            <a:ext cx="47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endParaRPr lang="ja-JP" altLang="en-US" sz="2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901860" y="3895049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引き算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046051" y="3971366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％</a:t>
            </a:r>
            <a:endParaRPr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287463" y="3936447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剰余算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17101" y="4441938"/>
            <a:ext cx="7658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文字列を連結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させたい場合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を使用します。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‥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505353" y="4433031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28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94699" y="282941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00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9938" y="1724838"/>
            <a:ext cx="1766094" cy="16954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79938" y="2647977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21231" y="2260387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204" y="1724838"/>
            <a:ext cx="7213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値の入れ物という説明をしました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0578" y="3989484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しかし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次のようなパターン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があった際、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困りませんか？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567997"/>
            <a:ext cx="1766094" cy="16954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311351" y="149113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54854" y="108815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00747" y="1103546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本の購入数を数える為に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という変数を作っておこう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冊購入予定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パソコンを使う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2" y="2455522"/>
            <a:ext cx="1965621" cy="190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352836" y="282923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あ、いいところに変数がある！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おばあちゃんの年齢を入れる用に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わせてもらおう！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歳に変えよう！</a:t>
            </a:r>
            <a:endParaRPr kumimoji="1" lang="ja-JP" altLang="en-US" sz="2000" dirty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2651037"/>
            <a:ext cx="1766094" cy="16954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311351" y="357417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52644" y="318658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0747" y="5072197"/>
            <a:ext cx="3978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購入数は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あれ？合計金額がおかしいぞ・・・？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困った顔で働く会社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63" y="4440720"/>
            <a:ext cx="1970839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仕事中に伸びをする会社員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0" y="489452"/>
            <a:ext cx="1887525" cy="18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582912" y="5038138"/>
            <a:ext cx="833883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6936121" y="2280425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6936121" y="4362479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9" grpId="0"/>
      <p:bldP spid="10" grpId="0"/>
      <p:bldP spid="13" grpId="0"/>
      <p:bldP spid="14" grpId="0"/>
      <p:bldP spid="16" grpId="0"/>
      <p:bldP spid="19" grpId="0"/>
      <p:bldP spid="11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567997"/>
            <a:ext cx="1766094" cy="16954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311351" y="149113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54854" y="108815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00747" y="1103546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本の購入数を数える為に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という変数を作っておこう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冊購入予定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パソコンを使う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2" y="2455522"/>
            <a:ext cx="1965621" cy="190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352836" y="282923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あ、いいところに変数がある！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おばあちゃんの年齢を入れる用に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わせてもらおう！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歳に変えよう！</a:t>
            </a:r>
            <a:endParaRPr kumimoji="1" lang="ja-JP" altLang="en-US" sz="2000" dirty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2651037"/>
            <a:ext cx="1766094" cy="16954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311351" y="357417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52644" y="318658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0747" y="5072197"/>
            <a:ext cx="3978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購入数は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あれ？合計金額がおかしいぞ・・・？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困った顔で働く会社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63" y="4440720"/>
            <a:ext cx="1970839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仕事中に伸びをする会社員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0" y="489452"/>
            <a:ext cx="1887525" cy="18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582912" y="5038138"/>
            <a:ext cx="833883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6936121" y="2280425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6936121" y="4362479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2591470" y="3055605"/>
            <a:ext cx="7602943" cy="27531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プログラムの途中で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の値を変更され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想定外の動きになる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5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175726" y="2972420"/>
            <a:ext cx="4677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これを防ぐのが</a:t>
            </a:r>
            <a:endParaRPr kumimoji="1" lang="ja-JP" altLang="en-US" sz="115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617128" y="249160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9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</a:p>
        </p:txBody>
      </p:sp>
    </p:spTree>
    <p:extLst>
      <p:ext uri="{BB962C8B-B14F-4D97-AF65-F5344CB8AC3E}">
        <p14:creationId xmlns:p14="http://schemas.microsoft.com/office/powerpoint/2010/main" val="4925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/>
          <p:cNvCxnSpPr/>
          <p:nvPr/>
        </p:nvCxnSpPr>
        <p:spPr>
          <a:xfrm flipH="1" flipV="1">
            <a:off x="4822005" y="4865011"/>
            <a:ext cx="2948295" cy="53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5143" y="1982913"/>
            <a:ext cx="52806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定数は一度値が設定されると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変更不可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にします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0449" y="4258655"/>
            <a:ext cx="496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</a:rPr>
              <a:t>final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</a:rPr>
              <a:t> BUY_NUM = 3;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2016" y="260416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802514" y="3470326"/>
            <a:ext cx="217559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BUY_NUM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55519" y="3124326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14" y="3640118"/>
            <a:ext cx="1318995" cy="131899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77904" y="5302244"/>
            <a:ext cx="4856247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定数で定義する場合は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final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2250041" y="4896124"/>
            <a:ext cx="10274" cy="406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835385" y="5302244"/>
            <a:ext cx="5310835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定数は全て</a:t>
            </a:r>
            <a:r>
              <a:rPr kumimoji="1" lang="ja-JP" alt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大文字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で名付け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8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04" y="889316"/>
            <a:ext cx="8293332" cy="55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0786" y="1545021"/>
            <a:ext cx="2648607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9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45020" y="1743736"/>
            <a:ext cx="2648607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9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45020" y="2009171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7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98710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表示結果が右図のようになるのはどれ？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2427615"/>
            <a:ext cx="0" cy="405352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505905" y="4394942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799713" y="670757"/>
            <a:ext cx="3965825" cy="682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+ 2 x 5 = 11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00675" y="219139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2333" y="2427615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5" y="2882020"/>
            <a:ext cx="5586288" cy="100396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75" y="2867673"/>
            <a:ext cx="5640707" cy="97648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32" y="5071530"/>
            <a:ext cx="5643721" cy="983417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311203" y="462547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675" y="5067204"/>
            <a:ext cx="5769320" cy="987743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6233385" y="462062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29254" y="2247353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68950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2114" y="2432019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68950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0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2114" y="2694238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20108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332" y="4179922"/>
            <a:ext cx="1766094" cy="169545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970017" y="494042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STR4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49510" y="4658315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25268" y="54701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2114" y="3360722"/>
            <a:ext cx="1622520" cy="249581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20108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332" y="4179922"/>
            <a:ext cx="1766094" cy="169545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970017" y="494042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STR4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49510" y="4658315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25268" y="54701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68393" y="121636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21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77880" y="4045156"/>
            <a:ext cx="5369226" cy="214664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20108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332" y="4179922"/>
            <a:ext cx="1766094" cy="169545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970017" y="494042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STR4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49510" y="4658315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25268" y="54701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07529" y="1187967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17485" y="5208237"/>
            <a:ext cx="6041741" cy="1289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82756" y="2985967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017377" y="3033938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20016" y="1166371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243959" y="4651310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</p:spTree>
    <p:extLst>
      <p:ext uri="{BB962C8B-B14F-4D97-AF65-F5344CB8AC3E}">
        <p14:creationId xmlns:p14="http://schemas.microsoft.com/office/powerpoint/2010/main" val="22845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0.50691 0.3402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2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51693 0.331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46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28255 0.5891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28" y="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36458 0.09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38" grpId="0"/>
      <p:bldP spid="39" grpId="0"/>
      <p:bldP spid="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04" y="889316"/>
            <a:ext cx="8293332" cy="559827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593210" y="4528522"/>
            <a:ext cx="10024326" cy="1481959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5072" y="4730892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値の代入後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変更不可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どうすれば良かったでしょうか？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7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6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892049" y="3036642"/>
            <a:ext cx="53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6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3578" y="992479"/>
            <a:ext cx="2029723" cy="101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585" y="2506351"/>
            <a:ext cx="1766094" cy="16954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36213" y="4058992"/>
            <a:ext cx="9484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36213" y="2973657"/>
            <a:ext cx="7396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36213" y="1971807"/>
            <a:ext cx="7175362" cy="932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4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205" y="1240280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1484" y="1649423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箱を使うためには作らないといけません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1484" y="2269225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87821" y="3563703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6998" y="4368171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206367" y="3522322"/>
            <a:ext cx="1757439" cy="2126424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190692" y="35733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41346" y="5421788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0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3278" y="1891101"/>
            <a:ext cx="3020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電卓のように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行い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文字と結果を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合わせて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表示出来る！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08807" y="5070884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少し高度な表示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も可能に！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正面から見た電卓のイラスト（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82" y="1526970"/>
            <a:ext cx="1634029" cy="20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2進数2 ～ 10進数と2進数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46" y="4442554"/>
            <a:ext cx="3183850" cy="17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233" y="261515"/>
            <a:ext cx="1549096" cy="154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6318981" y="1540478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6310666" y="903656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0334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02924" y="2331140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9760111" y="1468113"/>
            <a:ext cx="1611050" cy="1492937"/>
            <a:chOff x="773268" y="2495551"/>
            <a:chExt cx="949522" cy="911541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9758578" y="2803947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2840" y="1853801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18396" y="3674729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9791054" y="2995858"/>
            <a:ext cx="1611050" cy="1492937"/>
            <a:chOff x="773268" y="2495551"/>
            <a:chExt cx="949522" cy="911541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789521" y="433169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83783" y="338154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39638" y="4856593"/>
            <a:ext cx="3523813" cy="13175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の代入は</a:t>
            </a:r>
            <a:endParaRPr kumimoji="1"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から左へ代入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06196" y="3674728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１０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6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306 -0.06991 C -0.03698 -0.08565 -0.04661 -0.09398 -0.05664 -0.09398 C -0.06797 -0.09398 -0.07721 -0.08565 -0.08359 -0.06991 L -0.1140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/>
      <p:bldP spid="4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331714" y="1894041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31714" y="1062425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変数の使い方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2962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17741" y="265877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9971798" y="1894040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9970265" y="322987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64527" y="2279728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3852" y="3784658"/>
            <a:ext cx="43444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sz="32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9880651" y="4873483"/>
            <a:ext cx="1611050" cy="1492937"/>
            <a:chOff x="773268" y="2495551"/>
            <a:chExt cx="949522" cy="911541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9955430" y="57450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15631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732098" y="4861876"/>
            <a:ext cx="1611050" cy="1492937"/>
            <a:chOff x="773268" y="2495551"/>
            <a:chExt cx="949522" cy="91154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687155" y="5763516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20497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67524" y="61860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34699" y="62125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0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25612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709367" y="1463154"/>
          <a:ext cx="11233217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9055">
                  <a:extLst>
                    <a:ext uri="{9D8B030D-6E8A-4147-A177-3AD203B41FA5}">
                      <a16:colId xmlns:a16="http://schemas.microsoft.com/office/drawing/2014/main" val="1230877846"/>
                    </a:ext>
                  </a:extLst>
                </a:gridCol>
                <a:gridCol w="1778318">
                  <a:extLst>
                    <a:ext uri="{9D8B030D-6E8A-4147-A177-3AD203B41FA5}">
                      <a16:colId xmlns:a16="http://schemas.microsoft.com/office/drawing/2014/main" val="867393714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871170766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25681539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基本データ型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範囲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423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int</a:t>
                      </a:r>
                      <a:endParaRPr kumimoji="1" lang="en-US" altLang="ja-JP" sz="2000" dirty="0" smtClean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-2147483648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2147483647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5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short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-32768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32767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79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long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-9223372036854775808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643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byte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6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浮動小数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（実数型）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double</a:t>
                      </a: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実数型の代表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±4.94E-324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±1.79E+308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88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float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±3.40E38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±1.40E45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8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char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‘A’ , ’9’, ’z’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2byte 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の文字コード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boolean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true,false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真か偽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 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または </a:t>
                      </a:r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9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409622" y="2298618"/>
          <a:ext cx="9926970" cy="143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8990">
                  <a:extLst>
                    <a:ext uri="{9D8B030D-6E8A-4147-A177-3AD203B41FA5}">
                      <a16:colId xmlns:a16="http://schemas.microsoft.com/office/drawing/2014/main" val="86301472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8440221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494222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参照型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71105"/>
                  </a:ext>
                </a:extLst>
              </a:tr>
              <a:tr h="26339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文字列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String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“ECC</a:t>
                      </a:r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コンピュータ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”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2153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388077" y="576170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他にも種類はあるけど、それはまたの機会に・・・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10243" y="4313821"/>
            <a:ext cx="2751228" cy="9366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頭文字は大文字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896464" y="3731178"/>
            <a:ext cx="0" cy="582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6954" y="538675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まとめ：変数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5349" y="1061895"/>
            <a:ext cx="6239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入れ物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349" y="5556065"/>
            <a:ext cx="4302781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ソースの可読性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が高まる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45349" y="4954046"/>
            <a:ext cx="62167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・値を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修正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する場合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だけで済む！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89132" y="4287872"/>
            <a:ext cx="1417376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メリット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5349" y="237006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(</a:t>
            </a:r>
            <a:r>
              <a:rPr kumimoji="1" lang="en-US" altLang="ja-JP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int,String,double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45349" y="1724406"/>
            <a:ext cx="6239209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・名前を自分で決めれるがルールがある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9884979" y="38940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9542953" y="1900095"/>
            <a:ext cx="1145217" cy="504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07062" y="29192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ルールブック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70" y="1693178"/>
            <a:ext cx="1272165" cy="1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8" grpId="0"/>
      <p:bldP spid="9" grpId="0"/>
      <p:bldP spid="1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8321" y="4809494"/>
            <a:ext cx="1786767" cy="1786767"/>
          </a:xfrm>
          <a:prstGeom prst="rect">
            <a:avLst/>
          </a:prstGeom>
        </p:spPr>
      </p:pic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5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矢印 1"/>
          <p:cNvSpPr/>
          <p:nvPr/>
        </p:nvSpPr>
        <p:spPr>
          <a:xfrm>
            <a:off x="658761" y="5574890"/>
            <a:ext cx="816077" cy="6390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63" y="5066600"/>
            <a:ext cx="1655676" cy="165567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71482" y="5632828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すれば良い！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72360" y="485879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出来るの？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1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85331" y="2434029"/>
            <a:ext cx="4719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8216143" y="3890173"/>
            <a:ext cx="3396581" cy="1136250"/>
          </a:xfrm>
          <a:prstGeom prst="wedgeRectCallout">
            <a:avLst>
              <a:gd name="adj1" fmla="val 6552"/>
              <a:gd name="adj2" fmla="val -131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6005" y="3947752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整数ではないので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型の変数に入らない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27296</TotalTime>
  <Words>4166</Words>
  <Application>Microsoft Office PowerPoint</Application>
  <PresentationFormat>ワイド画面</PresentationFormat>
  <Paragraphs>947</Paragraphs>
  <Slides>101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101</vt:i4>
      </vt:variant>
    </vt:vector>
  </HeadingPairs>
  <TitlesOfParts>
    <vt:vector size="109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計算と演算子</vt:lpstr>
      <vt:lpstr>計算と演算子</vt:lpstr>
      <vt:lpstr>計算と演算子</vt:lpstr>
      <vt:lpstr>PowerPoint プレゼンテーション</vt:lpstr>
      <vt:lpstr>PowerPoint プレゼンテーション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298</cp:revision>
  <dcterms:created xsi:type="dcterms:W3CDTF">2020-03-04T08:20:15Z</dcterms:created>
  <dcterms:modified xsi:type="dcterms:W3CDTF">2021-06-22T01:48:03Z</dcterms:modified>
</cp:coreProperties>
</file>