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9"/>
  </p:notesMasterIdLst>
  <p:handoutMasterIdLst>
    <p:handoutMasterId r:id="rId90"/>
  </p:handoutMasterIdLst>
  <p:sldIdLst>
    <p:sldId id="309" r:id="rId2"/>
    <p:sldId id="636" r:id="rId3"/>
    <p:sldId id="637" r:id="rId4"/>
    <p:sldId id="639" r:id="rId5"/>
    <p:sldId id="640" r:id="rId6"/>
    <p:sldId id="329" r:id="rId7"/>
    <p:sldId id="572" r:id="rId8"/>
    <p:sldId id="331" r:id="rId9"/>
    <p:sldId id="312" r:id="rId10"/>
    <p:sldId id="519" r:id="rId11"/>
    <p:sldId id="624" r:id="rId12"/>
    <p:sldId id="520" r:id="rId13"/>
    <p:sldId id="582" r:id="rId14"/>
    <p:sldId id="580" r:id="rId15"/>
    <p:sldId id="581" r:id="rId16"/>
    <p:sldId id="583" r:id="rId17"/>
    <p:sldId id="361" r:id="rId18"/>
    <p:sldId id="362" r:id="rId19"/>
    <p:sldId id="584" r:id="rId20"/>
    <p:sldId id="585" r:id="rId21"/>
    <p:sldId id="642" r:id="rId22"/>
    <p:sldId id="643" r:id="rId23"/>
    <p:sldId id="644" r:id="rId24"/>
    <p:sldId id="645" r:id="rId25"/>
    <p:sldId id="646" r:id="rId26"/>
    <p:sldId id="647" r:id="rId27"/>
    <p:sldId id="648" r:id="rId28"/>
    <p:sldId id="649" r:id="rId29"/>
    <p:sldId id="650" r:id="rId30"/>
    <p:sldId id="651" r:id="rId31"/>
    <p:sldId id="652" r:id="rId32"/>
    <p:sldId id="641" r:id="rId33"/>
    <p:sldId id="653" r:id="rId34"/>
    <p:sldId id="586" r:id="rId35"/>
    <p:sldId id="587" r:id="rId36"/>
    <p:sldId id="589" r:id="rId37"/>
    <p:sldId id="592" r:id="rId38"/>
    <p:sldId id="593" r:id="rId39"/>
    <p:sldId id="594" r:id="rId40"/>
    <p:sldId id="595" r:id="rId41"/>
    <p:sldId id="596" r:id="rId42"/>
    <p:sldId id="598" r:id="rId43"/>
    <p:sldId id="600" r:id="rId44"/>
    <p:sldId id="602" r:id="rId45"/>
    <p:sldId id="603" r:id="rId46"/>
    <p:sldId id="604" r:id="rId47"/>
    <p:sldId id="606" r:id="rId48"/>
    <p:sldId id="608" r:id="rId49"/>
    <p:sldId id="610" r:id="rId50"/>
    <p:sldId id="611" r:id="rId51"/>
    <p:sldId id="612" r:id="rId52"/>
    <p:sldId id="613" r:id="rId53"/>
    <p:sldId id="616" r:id="rId54"/>
    <p:sldId id="617" r:id="rId55"/>
    <p:sldId id="627" r:id="rId56"/>
    <p:sldId id="628" r:id="rId57"/>
    <p:sldId id="654" r:id="rId58"/>
    <p:sldId id="655" r:id="rId59"/>
    <p:sldId id="656" r:id="rId60"/>
    <p:sldId id="657" r:id="rId61"/>
    <p:sldId id="658" r:id="rId62"/>
    <p:sldId id="659" r:id="rId63"/>
    <p:sldId id="660" r:id="rId64"/>
    <p:sldId id="629" r:id="rId65"/>
    <p:sldId id="371" r:id="rId66"/>
    <p:sldId id="661" r:id="rId67"/>
    <p:sldId id="662" r:id="rId68"/>
    <p:sldId id="663" r:id="rId69"/>
    <p:sldId id="630" r:id="rId70"/>
    <p:sldId id="631" r:id="rId71"/>
    <p:sldId id="632" r:id="rId72"/>
    <p:sldId id="633" r:id="rId73"/>
    <p:sldId id="634" r:id="rId74"/>
    <p:sldId id="635" r:id="rId75"/>
    <p:sldId id="664" r:id="rId76"/>
    <p:sldId id="665" r:id="rId77"/>
    <p:sldId id="666" r:id="rId78"/>
    <p:sldId id="668" r:id="rId79"/>
    <p:sldId id="669" r:id="rId80"/>
    <p:sldId id="574" r:id="rId81"/>
    <p:sldId id="670" r:id="rId82"/>
    <p:sldId id="671" r:id="rId83"/>
    <p:sldId id="672" r:id="rId84"/>
    <p:sldId id="673" r:id="rId85"/>
    <p:sldId id="674" r:id="rId86"/>
    <p:sldId id="675" r:id="rId87"/>
    <p:sldId id="676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94761" autoAdjust="0"/>
  </p:normalViewPr>
  <p:slideViewPr>
    <p:cSldViewPr snapToGrid="0">
      <p:cViewPr varScale="1">
        <p:scale>
          <a:sx n="68" d="100"/>
          <a:sy n="68" d="100"/>
        </p:scale>
        <p:origin x="84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83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70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87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1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Relationship Id="rId14" Type="http://schemas.openxmlformats.org/officeDocument/2006/relationships/image" Target="../media/image3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Relationship Id="rId14" Type="http://schemas.openxmlformats.org/officeDocument/2006/relationships/image" Target="../media/image3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第</a:t>
            </a:r>
            <a:r>
              <a:rPr lang="en-US" altLang="ja-JP" sz="4400" dirty="0" smtClean="0"/>
              <a:t>8</a:t>
            </a:r>
            <a:r>
              <a:rPr lang="ja-JP" altLang="en-US" sz="4400" dirty="0" smtClean="0"/>
              <a:t>回　</a:t>
            </a:r>
            <a:r>
              <a:rPr lang="ja-JP" altLang="en-US" sz="4400" dirty="0"/>
              <a:t>配列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3110" y="2220224"/>
            <a:ext cx="1345668" cy="197167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5734242" y="2941891"/>
            <a:ext cx="3410262" cy="1019176"/>
            <a:chOff x="7729485" y="4991098"/>
            <a:chExt cx="3410262" cy="101917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485" y="4991099"/>
              <a:ext cx="1285927" cy="101917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1653" y="4991099"/>
              <a:ext cx="1285927" cy="101917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3820" y="4991098"/>
              <a:ext cx="1285927" cy="1019175"/>
            </a:xfrm>
            <a:prstGeom prst="rect">
              <a:avLst/>
            </a:prstGeom>
          </p:spPr>
        </p:pic>
      </p:grpSp>
      <p:sp>
        <p:nvSpPr>
          <p:cNvPr id="6" name="テキスト ボックス 5"/>
          <p:cNvSpPr txBox="1"/>
          <p:nvPr/>
        </p:nvSpPr>
        <p:spPr>
          <a:xfrm>
            <a:off x="9483167" y="4068789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「箱をくっつけて用意」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16431" y="3974863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「集合住宅」のイメージ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17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90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7444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1089602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35104" y="382782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45442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50394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43087" y="1973810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0347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36211" y="1991410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8039229" y="4483826"/>
            <a:ext cx="3960646" cy="1608006"/>
          </a:xfrm>
          <a:prstGeom prst="wedgeRectCallout">
            <a:avLst>
              <a:gd name="adj1" fmla="val -66163"/>
              <a:gd name="adj2" fmla="val -54576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もしも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で初期化したら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初期値は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になるよ！！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4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250882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2933" y="3715936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7273271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96876" y="1983234"/>
            <a:ext cx="3526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{“A”,”B”,”C”};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9629" y="2041757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5440" y="1983234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7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26" grpId="0" animBg="1"/>
      <p:bldP spid="19" grpId="0" animBg="1"/>
      <p:bldP spid="20" grpId="0" animBg="1"/>
      <p:bldP spid="22" grpId="0" animBg="1"/>
      <p:bldP spid="29" grpId="0"/>
      <p:bldP spid="32" grpId="0"/>
      <p:bldP spid="33" grpId="0"/>
      <p:bldP spid="3" grpId="0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7973475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36862" y="2690686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79" y="2013493"/>
            <a:ext cx="5708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“Box</a:t>
            </a:r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740073" y="2678356"/>
            <a:ext cx="4070265" cy="145107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から何番目を指しているのか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の位置のこと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０から始まる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6397885" y="3302475"/>
            <a:ext cx="1342188" cy="2344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592952" y="437646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7455" y="492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571668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083719" y="349819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594057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603710" y="438517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3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34388 -0.1321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1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9" grpId="0" animBg="1"/>
      <p:bldP spid="10" grpId="0"/>
      <p:bldP spid="11" grpId="0" animBg="1"/>
      <p:bldP spid="34" grpId="0" animBg="1"/>
      <p:bldP spid="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35094" y="269796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08415" y="200485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26574" y="347359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30735" y="3974838"/>
            <a:ext cx="3371157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4526574" y="346418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17164" y="4518398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60661" y="4518398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1638064" y="346224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50115" y="347622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1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6914 0.143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3" grpId="0" animBg="1"/>
      <p:bldP spid="26" grpId="0" animBg="1"/>
      <p:bldP spid="26" grpId="1" animBg="1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4818" y="2762927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23944" y="1997322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63" y="365465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947180" y="58568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00885" y="365465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1223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16175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57578" y="559258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2038" y="560258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06129" y="560258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16175" y="350876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5315508" y="4443125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0216175" y="349935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327665" y="349741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839716" y="351139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18269" y="5971597"/>
            <a:ext cx="4684203" cy="15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0370" y="604147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982" y="4169654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2358401" y="57336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7982" y="5262024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360763" y="604437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62530" y="616071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794818" y="471946"/>
            <a:ext cx="5689601" cy="1688951"/>
          </a:xfrm>
          <a:prstGeom prst="wedgeRectCallout">
            <a:avLst>
              <a:gd name="adj1" fmla="val -21350"/>
              <a:gd name="adj2" fmla="val 152308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箱の数だけ繰り返す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時などに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活用するよ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842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56263 -0.22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38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10" grpId="0" animBg="1"/>
      <p:bldP spid="12" grpId="0"/>
      <p:bldP spid="42" grpId="0"/>
      <p:bldP spid="42" grpId="1"/>
      <p:bldP spid="13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62" y="3973180"/>
            <a:ext cx="1339246" cy="1339246"/>
          </a:xfrm>
          <a:prstGeom prst="rect">
            <a:avLst/>
          </a:prstGeom>
        </p:spPr>
      </p:pic>
      <p:pic>
        <p:nvPicPr>
          <p:cNvPr id="10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20" y="4834730"/>
            <a:ext cx="1323283" cy="13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雷の魔法使い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7" y="3393733"/>
            <a:ext cx="1605418" cy="17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3062756" y="2994059"/>
            <a:ext cx="1613044" cy="689398"/>
          </a:xfrm>
          <a:prstGeom prst="wedgeRectCallout">
            <a:avLst>
              <a:gd name="adj1" fmla="val -34751"/>
              <a:gd name="adj2" fmla="val 12052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みんなで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攻撃だ！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046" y="232927"/>
            <a:ext cx="7079668" cy="635913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864046" y="232927"/>
            <a:ext cx="7097591" cy="635913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170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415575" y="2220127"/>
            <a:ext cx="357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9304616" y="1636037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32" name="Picture 2" descr="女勇者のイラストの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雷の魔法使い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415575" y="3051124"/>
            <a:ext cx="4430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”A”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”B”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”C”</a:t>
            </a: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の文字列で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</a:p>
        </p:txBody>
      </p:sp>
    </p:spTree>
    <p:extLst>
      <p:ext uri="{BB962C8B-B14F-4D97-AF65-F5344CB8AC3E}">
        <p14:creationId xmlns:p14="http://schemas.microsoft.com/office/powerpoint/2010/main" val="1718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4" grpId="0"/>
      <p:bldP spid="25" grpId="0"/>
      <p:bldP spid="27" grpId="0" animBg="1"/>
      <p:bldP spid="29" grpId="0" animBg="1"/>
      <p:bldP spid="30" grpId="0" animBg="1"/>
      <p:bldP spid="9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300839" y="3740181"/>
            <a:ext cx="4161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という名前の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56" name="正方形/長方形 55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8" name="Picture 2" descr="女勇者のイラストの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雷の魔法使い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7371533" y="4569557"/>
            <a:ext cx="5051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,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の数値で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1138805" y="117815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5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6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53" name="正方形/長方形 52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76414" y="1414123"/>
            <a:ext cx="2372701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030956" y="4018047"/>
            <a:ext cx="6375374" cy="122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3134" y="4199244"/>
            <a:ext cx="5660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という名前の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準備して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の数値を代入したよ！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48" grpId="0"/>
      <p:bldP spid="2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01532" y="2060796"/>
            <a:ext cx="4854100" cy="23723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8" y="5378822"/>
            <a:ext cx="17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9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13932 0.7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3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22874" y="2313584"/>
            <a:ext cx="5100126" cy="27721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7" y="5378822"/>
            <a:ext cx="47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　　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641090" y="2136945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066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0138 0.488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5920" y="2731610"/>
            <a:ext cx="2991580" cy="2909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641090" y="2136945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45729" y="3668898"/>
            <a:ext cx="5370293" cy="18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0854" y="483922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totalDamage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damage[  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35373" y="486970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15973" y="415222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246127" y="4143951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33082" y="414328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207348" y="3646333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7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33893 0.0770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384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 animBg="1"/>
      <p:bldP spid="5" grpId="0"/>
      <p:bldP spid="6" grpId="0"/>
      <p:bldP spid="49" grpId="0"/>
      <p:bldP spid="50" grpId="0"/>
      <p:bldP spid="51" grpId="0"/>
      <p:bldP spid="57" grpId="0"/>
      <p:bldP spid="5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064967" y="3432408"/>
            <a:ext cx="4854100" cy="23723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8" y="5378822"/>
            <a:ext cx="17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551465" y="32838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82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20599 0.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3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7185" y="3604628"/>
            <a:ext cx="5100126" cy="27721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7" y="5378822"/>
            <a:ext cx="47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　　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447216" y="2136945"/>
            <a:ext cx="43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1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07787 0.488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46860" y="4024058"/>
            <a:ext cx="2991580" cy="2909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5046" y="4217697"/>
            <a:ext cx="75950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641090" y="2136945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45729" y="3668898"/>
            <a:ext cx="5370293" cy="18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0854" y="483922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totalDamage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damage[  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35373" y="486970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42886" y="414328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246127" y="4143951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33082" y="414328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207348" y="3646333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38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33893 0.0770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384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 animBg="1"/>
      <p:bldP spid="5" grpId="0"/>
      <p:bldP spid="6" grpId="0"/>
      <p:bldP spid="49" grpId="0"/>
      <p:bldP spid="50" grpId="0"/>
      <p:bldP spid="51" grpId="0"/>
      <p:bldP spid="57" grpId="0"/>
      <p:bldP spid="5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3297" y="4715299"/>
            <a:ext cx="4854100" cy="23723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8" y="5378822"/>
            <a:ext cx="17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413744" y="309512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53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-0.27735 0.75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3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5920" y="4924068"/>
            <a:ext cx="5100126" cy="27721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7" y="5378822"/>
            <a:ext cx="47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　　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301764" y="2114086"/>
            <a:ext cx="43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9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556 L -0.15013 0.48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57512" y="5361474"/>
            <a:ext cx="2991580" cy="29099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5046" y="4217697"/>
            <a:ext cx="759505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641090" y="2136945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45729" y="3668898"/>
            <a:ext cx="5370293" cy="18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0854" y="483922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totalDamage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damage[  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35373" y="486970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42886" y="414328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246127" y="4143951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333082" y="414328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207348" y="3646333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56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33893 0.0770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384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 animBg="1"/>
      <p:bldP spid="5" grpId="0"/>
      <p:bldP spid="6" grpId="0"/>
      <p:bldP spid="49" grpId="0"/>
      <p:bldP spid="50" grpId="0"/>
      <p:bldP spid="51" grpId="0"/>
      <p:bldP spid="57" grpId="0"/>
      <p:bldP spid="5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6952" y="898741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03302" y="5803870"/>
            <a:ext cx="5924046" cy="2720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7027348" y="506267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4757" y="5378822"/>
            <a:ext cx="47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    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301764" y="2114086"/>
            <a:ext cx="43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55018" y="4173874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61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21445 0.17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315173"/>
            <a:ext cx="6910645" cy="6207313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07069" y="1786658"/>
            <a:ext cx="5225084" cy="121915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327" y="5568180"/>
            <a:ext cx="1059436" cy="1059436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91" y="5640432"/>
            <a:ext cx="1051834" cy="10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69" y="5489810"/>
            <a:ext cx="1220239" cy="13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752111" y="337421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301764" y="2114086"/>
            <a:ext cx="43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354468" y="417848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55018" y="4173874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103629" y="3095504"/>
            <a:ext cx="5225084" cy="121915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1060653" y="4438908"/>
            <a:ext cx="5225084" cy="121915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567118" y="333908"/>
            <a:ext cx="5281549" cy="4339719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06159" y="2763672"/>
            <a:ext cx="5027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数字が違うだけで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を繰り返している・・・？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疑問を抱く男性ビジネスマン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363" y="331503"/>
            <a:ext cx="3166857" cy="31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0" grpId="0" animBg="1"/>
      <p:bldP spid="51" grpId="0" animBg="1"/>
      <p:bldP spid="3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57015" y="1401010"/>
            <a:ext cx="923041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ここに気付くなんて</a:t>
            </a:r>
            <a:endParaRPr kumimoji="1" lang="en-US" altLang="ja-JP" sz="8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優秀！！！！</a:t>
            </a:r>
            <a:endParaRPr kumimoji="1" lang="ja-JP" altLang="en-US" sz="1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8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62" y="3973180"/>
            <a:ext cx="1339246" cy="1339246"/>
          </a:xfrm>
          <a:prstGeom prst="rect">
            <a:avLst/>
          </a:prstGeom>
        </p:spPr>
      </p:pic>
      <p:pic>
        <p:nvPicPr>
          <p:cNvPr id="10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20" y="4834730"/>
            <a:ext cx="1323283" cy="13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雷の魔法使い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7" y="3393733"/>
            <a:ext cx="1605418" cy="17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3062756" y="2994059"/>
            <a:ext cx="1613044" cy="689398"/>
          </a:xfrm>
          <a:prstGeom prst="wedgeRectCallout">
            <a:avLst>
              <a:gd name="adj1" fmla="val -34751"/>
              <a:gd name="adj2" fmla="val 12052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みんなで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攻撃だ！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864046" y="232927"/>
            <a:ext cx="7097591" cy="635913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837" y="1255691"/>
            <a:ext cx="6994155" cy="43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93149" y="2938544"/>
            <a:ext cx="3697877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1619630" y="2921774"/>
            <a:ext cx="88613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516793" y="5418789"/>
            <a:ext cx="6445183" cy="1185342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981535" y="5572505"/>
            <a:ext cx="5660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という名前の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準備して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の数値を代入したよ！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0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8" grpId="0"/>
      <p:bldP spid="59" grpId="0"/>
      <p:bldP spid="60" grpId="0"/>
      <p:bldP spid="3" grpId="0"/>
      <p:bldP spid="9" grpId="0" animBg="1"/>
      <p:bldP spid="56" grpId="0" animBg="1"/>
      <p:bldP spid="6" grpId="0" animBg="1"/>
      <p:bldP spid="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581624" y="392240"/>
            <a:ext cx="798157" cy="846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108038" y="4679117"/>
            <a:ext cx="6351503" cy="1840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84574" y="2947055"/>
            <a:ext cx="3697877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585110" y="4657865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773707" y="5826269"/>
            <a:ext cx="31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67550" y="5869135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ames.length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21929" y="539992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6237" y="419908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775573" y="75137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45132" y="475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59087" y="5610826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42827" y="2947055"/>
            <a:ext cx="1767808" cy="23343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9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47331 0.16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15612 0.6696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2" grpId="0"/>
      <p:bldP spid="53" grpId="0"/>
      <p:bldP spid="54" grpId="0"/>
      <p:bldP spid="55" grpId="0"/>
      <p:bldP spid="62" grpId="0"/>
      <p:bldP spid="63" grpId="0"/>
      <p:bldP spid="63" grpId="1"/>
      <p:bldP spid="3" grpId="0"/>
      <p:bldP spid="64" grpId="0"/>
      <p:bldP spid="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08834" y="3411510"/>
            <a:ext cx="4361660" cy="20898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54984" y="4842495"/>
            <a:ext cx="17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1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672927" y="1194491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440375" y="417993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91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12735 -0.433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-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50273 0.6645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43" y="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64" grpId="0" animBg="1"/>
      <p:bldP spid="65" grpId="0"/>
      <p:bldP spid="66" grpId="0"/>
      <p:bldP spid="67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3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雷の魔法使い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33197" y="3631253"/>
            <a:ext cx="4523761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54984" y="4842495"/>
            <a:ext cx="168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　　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644115" y="2134511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72927" y="119449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1428" y="418658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82223" y="4833648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015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10821 -0.4416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0.37721 0.40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67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4" grpId="0" animBg="1"/>
      <p:bldP spid="55" grpId="0"/>
      <p:bldP spid="56" grpId="0"/>
      <p:bldP spid="61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08956" y="4104958"/>
            <a:ext cx="2818389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5033" y="419561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3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正方形/長方形 53"/>
          <p:cNvSpPr/>
          <p:nvPr/>
        </p:nvSpPr>
        <p:spPr>
          <a:xfrm>
            <a:off x="4869841" y="403775"/>
            <a:ext cx="3307257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840929" y="461146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値を引き出したい変数はどれ？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03746" y="891094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221915" y="4861256"/>
            <a:ext cx="5077239" cy="1467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41230" y="4109210"/>
            <a:ext cx="2818389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450808" y="416955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57671" y="58462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34485" y="58462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42558" y="5333184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683718" y="5360498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452312" y="41504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42002" y="213508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523" y="536049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55688" y="5354751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正方形/長方形 64"/>
          <p:cNvSpPr/>
          <p:nvPr/>
        </p:nvSpPr>
        <p:spPr>
          <a:xfrm>
            <a:off x="4869841" y="403775"/>
            <a:ext cx="3307257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840929" y="461146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値を引き出したい変数はどれ？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203746" y="891094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5033" y="419561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39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-0.62852 0.165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32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14623 -0.483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18" y="-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31497 0.4784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5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33229 -0.172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86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/>
      <p:bldP spid="52" grpId="0"/>
      <p:bldP spid="53" grpId="0"/>
      <p:bldP spid="7" grpId="0"/>
      <p:bldP spid="62" grpId="0"/>
      <p:bldP spid="63" grpId="0"/>
      <p:bldP spid="8" grpId="0"/>
      <p:bldP spid="10" grpId="0"/>
      <p:bldP spid="64" grpId="0"/>
      <p:bldP spid="64" grpId="1"/>
      <p:bldP spid="65" grpId="0" animBg="1"/>
      <p:bldP spid="66" grpId="0"/>
      <p:bldP spid="67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01406" y="1737348"/>
            <a:ext cx="3413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77779" y="2359386"/>
            <a:ext cx="8342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に書く事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5779" y="4084592"/>
            <a:ext cx="6617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このような状態のことを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入れ子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6490" y="1085202"/>
            <a:ext cx="2300672" cy="23604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500" y="1926511"/>
            <a:ext cx="660652" cy="677812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018905" y="3648722"/>
            <a:ext cx="2660333" cy="2714625"/>
            <a:chOff x="7062786" y="3373947"/>
            <a:chExt cx="2660333" cy="271462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2786" y="3373947"/>
              <a:ext cx="2660333" cy="271462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1569" y="3809817"/>
              <a:ext cx="1804831" cy="1841663"/>
            </a:xfrm>
            <a:prstGeom prst="rect">
              <a:avLst/>
            </a:prstGeom>
          </p:spPr>
        </p:pic>
      </p:grpSp>
      <p:sp>
        <p:nvSpPr>
          <p:cNvPr id="6" name="正方形/長方形 5"/>
          <p:cNvSpPr/>
          <p:nvPr/>
        </p:nvSpPr>
        <p:spPr>
          <a:xfrm>
            <a:off x="1177779" y="4797338"/>
            <a:ext cx="3307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(Nest):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巣の事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8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093843" y="4667171"/>
            <a:ext cx="5398326" cy="1936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07775" y="4319931"/>
            <a:ext cx="3844531" cy="26654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290983" y="4241269"/>
            <a:ext cx="78181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42002" y="213508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357686" y="4764489"/>
            <a:ext cx="2825985" cy="1669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7686" y="481883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57099" y="5239875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35681" y="5567229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4456849" y="2902612"/>
            <a:ext cx="491450" cy="2198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558868" y="5304659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19227" y="580809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2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5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0486 L 0.15795 -0.235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1201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0" grpId="0"/>
      <p:bldP spid="54" grpId="0" animBg="1"/>
      <p:bldP spid="55" grpId="0"/>
      <p:bldP spid="56" grpId="0"/>
      <p:bldP spid="65" grpId="0" animBg="1"/>
      <p:bldP spid="66" grpId="0" animBg="1"/>
      <p:bldP spid="67" grpId="0"/>
      <p:bldP spid="68" grpId="0"/>
      <p:bldP spid="6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7581624" y="392240"/>
            <a:ext cx="798157" cy="846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108038" y="4679117"/>
            <a:ext cx="6351503" cy="1840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23959" y="2934877"/>
            <a:ext cx="4064601" cy="2334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43226" y="5842421"/>
            <a:ext cx="352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40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38417" y="5878226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ames.length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21929" y="539992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6637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775573" y="75137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45132" y="475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59087" y="5610826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75101" y="2930285"/>
            <a:ext cx="1683708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85110" y="4657865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7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4319 0.177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081 L -0.15925 0.6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3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53" grpId="0"/>
      <p:bldP spid="54" grpId="0"/>
      <p:bldP spid="55" grpId="0"/>
      <p:bldP spid="62" grpId="0"/>
      <p:bldP spid="63" grpId="0"/>
      <p:bldP spid="63" grpId="1"/>
      <p:bldP spid="3" grpId="0"/>
      <p:bldP spid="64" grpId="0"/>
      <p:bldP spid="65" grpId="0" animBg="1"/>
      <p:bldP spid="6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17315" y="3388792"/>
            <a:ext cx="4389835" cy="31628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54983" y="4842495"/>
            <a:ext cx="4734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564301" y="340310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6637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6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72927" y="1194491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23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12839 -0.4349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-2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-0.56901 0.7259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51" y="3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7" grpId="0"/>
      <p:bldP spid="63" grpId="0"/>
      <p:bldP spid="62" grpId="0"/>
      <p:bldP spid="53" grpId="0" animBg="1"/>
      <p:bldP spid="54" grpId="0"/>
      <p:bldP spid="5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3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雷の魔法使い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35528" y="3642696"/>
            <a:ext cx="4919060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51790" y="2125708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72927" y="119449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48135" y="42079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554983" y="4842495"/>
            <a:ext cx="4734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B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    ダメージ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320541" y="4224417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5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10795 -0.4414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43763 0.4722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8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" grpId="0"/>
      <p:bldP spid="54" grpId="0" animBg="1"/>
      <p:bldP spid="55" grpId="0"/>
      <p:bldP spid="56" grpId="0"/>
      <p:bldP spid="61" grpId="0"/>
      <p:bldP spid="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221915" y="4861256"/>
            <a:ext cx="5077239" cy="1467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19714" y="4104466"/>
            <a:ext cx="2930771" cy="20730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</a:t>
            </a:r>
            <a:r>
              <a:rPr kumimoji="1" lang="en-US" altLang="ja-JP" sz="2400" b="1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10928" y="421200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57671" y="58462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34485" y="58462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42558" y="5333184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683718" y="5360498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318866" y="4199964"/>
            <a:ext cx="9496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51110" y="2135181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523" y="536049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58438" y="5364471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正方形/長方形 64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672927" y="119449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46473" y="419594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255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625 0.16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0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10782 -0.4384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-0.39206 0.4847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9" y="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34349 -0.169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847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/>
      <p:bldP spid="52" grpId="0"/>
      <p:bldP spid="53" grpId="0"/>
      <p:bldP spid="7" grpId="0"/>
      <p:bldP spid="62" grpId="0"/>
      <p:bldP spid="63" grpId="0"/>
      <p:bldP spid="8" grpId="0"/>
      <p:bldP spid="10" grpId="0"/>
      <p:bldP spid="64" grpId="0"/>
      <p:bldP spid="64" grpId="1"/>
      <p:bldP spid="65" grpId="0" animBg="1"/>
      <p:bldP spid="66" grpId="0"/>
      <p:bldP spid="67" grpId="0"/>
      <p:bldP spid="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4" name="正方形/長方形 63"/>
          <p:cNvSpPr/>
          <p:nvPr/>
        </p:nvSpPr>
        <p:spPr>
          <a:xfrm>
            <a:off x="2093843" y="4667171"/>
            <a:ext cx="5398326" cy="1936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47904" y="4323741"/>
            <a:ext cx="3359550" cy="26990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290983" y="4241269"/>
            <a:ext cx="78181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42002" y="213508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357686" y="4764489"/>
            <a:ext cx="2825985" cy="1669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7686" y="481883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57099" y="5239875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35681" y="5567229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4480856" y="2937748"/>
            <a:ext cx="491450" cy="2198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558868" y="5304659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19227" y="580809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3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15703 -0.2400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0" grpId="0"/>
      <p:bldP spid="54" grpId="0" animBg="1"/>
      <p:bldP spid="55" grpId="0"/>
      <p:bldP spid="56" grpId="0"/>
      <p:bldP spid="65" grpId="0" animBg="1"/>
      <p:bldP spid="66" grpId="0" animBg="1"/>
      <p:bldP spid="67" grpId="0"/>
      <p:bldP spid="6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7581624" y="392240"/>
            <a:ext cx="798157" cy="846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52" name="正方形/長方形 51"/>
          <p:cNvSpPr/>
          <p:nvPr/>
        </p:nvSpPr>
        <p:spPr>
          <a:xfrm>
            <a:off x="1108038" y="4679117"/>
            <a:ext cx="6351503" cy="1840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94102" y="2936297"/>
            <a:ext cx="3697877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2676" y="5799148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04338" y="5799148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ames.length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21929" y="539992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41193" y="420214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775573" y="75137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45132" y="475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59087" y="5610826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84629" y="2919527"/>
            <a:ext cx="1683708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85110" y="4657865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8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4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42878 0.1699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45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16029 0.6696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2" grpId="0" animBg="1"/>
      <p:bldP spid="53" grpId="0"/>
      <p:bldP spid="54" grpId="0"/>
      <p:bldP spid="55" grpId="0"/>
      <p:bldP spid="62" grpId="0"/>
      <p:bldP spid="63" grpId="0"/>
      <p:bldP spid="3" grpId="0"/>
      <p:bldP spid="64" grpId="0"/>
      <p:bldP spid="65" grpId="0" animBg="1"/>
      <p:bldP spid="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613944" y="3375030"/>
            <a:ext cx="4393206" cy="29777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54983" y="4842495"/>
            <a:ext cx="4734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B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420079" y="322087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6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72927" y="1194491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4868" y="419790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6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12826 -0.4412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6293 0.7995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71" y="3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7" grpId="0"/>
      <p:bldP spid="63" grpId="0"/>
      <p:bldP spid="53" grpId="0" animBg="1"/>
      <p:bldP spid="54" grpId="0"/>
      <p:bldP spid="55" grpId="0"/>
      <p:bldP spid="6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3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雷の魔法使い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57044" y="3631937"/>
            <a:ext cx="4786857" cy="27978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750528"/>
            <a:ext cx="5099450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3882" y="210900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72927" y="119449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4640" y="420206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554983" y="4842495"/>
            <a:ext cx="4734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B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     ダメージ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320541" y="4224417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3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10847 -0.4395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-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50755 0.5361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78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" grpId="0"/>
      <p:bldP spid="54" grpId="0" animBg="1"/>
      <p:bldP spid="55" grpId="0"/>
      <p:bldP spid="56" grpId="0"/>
      <p:bldP spid="61" grpId="0"/>
      <p:bldP spid="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221915" y="4861256"/>
            <a:ext cx="5077239" cy="1467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65924" y="4101473"/>
            <a:ext cx="2818389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</a:t>
            </a:r>
            <a:r>
              <a:rPr kumimoji="1" lang="en-US" altLang="ja-JP" sz="2400" b="1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10928" y="4212002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57671" y="58462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34485" y="58462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42558" y="5333184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683718" y="5360498"/>
            <a:ext cx="39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28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ja-JP" altLang="en-US" sz="28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0310928" y="4218491"/>
            <a:ext cx="9496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310928" y="210703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523" y="536049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54824" y="5367665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5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正方形/長方形 66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672927" y="1194491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damage[    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47445" y="42036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42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7.40741E-7 L -0.62344 0.1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6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10782 -0.437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0.45729 0.483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5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33125 -0.1650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826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/>
      <p:bldP spid="52" grpId="0"/>
      <p:bldP spid="53" grpId="0"/>
      <p:bldP spid="7" grpId="0"/>
      <p:bldP spid="62" grpId="0"/>
      <p:bldP spid="63" grpId="0"/>
      <p:bldP spid="8" grpId="0"/>
      <p:bldP spid="10" grpId="0"/>
      <p:bldP spid="64" grpId="0"/>
      <p:bldP spid="64" grpId="1"/>
      <p:bldP spid="67" grpId="0" animBg="1"/>
      <p:bldP spid="68" grpId="0"/>
      <p:bldP spid="6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126858" y="4032188"/>
            <a:ext cx="3647326" cy="21014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435082" y="4807112"/>
            <a:ext cx="3088946" cy="903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2995" y="2067930"/>
            <a:ext cx="4273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が行える！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6410" y="4024999"/>
            <a:ext cx="29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行える！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217" y="1798096"/>
            <a:ext cx="1745366" cy="1790700"/>
          </a:xfrm>
          <a:prstGeom prst="rect">
            <a:avLst/>
          </a:prstGeom>
        </p:spPr>
      </p:pic>
      <p:pic>
        <p:nvPicPr>
          <p:cNvPr id="1026" name="Picture 2" descr="オリジナルのペーパーグッズを無料でダウンロード♪ままにゅ☆ふぁくちゅ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76" y="3641659"/>
            <a:ext cx="4031951" cy="285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377013" y="531183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ある数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x1, x2 , x3 ,,,, x9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16185" y="488957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繰り返し計算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45219" y="430268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78" y="817955"/>
            <a:ext cx="1567797" cy="15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1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5" grpId="0"/>
      <p:bldP spid="8" grpId="0"/>
      <p:bldP spid="2" grpId="0"/>
      <p:bldP spid="3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62" name="正方形/長方形 61"/>
          <p:cNvSpPr/>
          <p:nvPr/>
        </p:nvSpPr>
        <p:spPr>
          <a:xfrm>
            <a:off x="2093843" y="4667171"/>
            <a:ext cx="5398326" cy="1936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47904" y="4359615"/>
            <a:ext cx="3316520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290983" y="4241269"/>
            <a:ext cx="78181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8505" y="3422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42002" y="213508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357686" y="4764489"/>
            <a:ext cx="2825985" cy="1669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7686" y="481883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57099" y="5239875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35681" y="5567229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4464424" y="2938902"/>
            <a:ext cx="491450" cy="2198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558868" y="5304659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519227" y="580809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3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6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15703 -0.2400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1201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0" grpId="0"/>
      <p:bldP spid="54" grpId="0" animBg="1"/>
      <p:bldP spid="55" grpId="0"/>
      <p:bldP spid="56" grpId="0"/>
      <p:bldP spid="65" grpId="0" animBg="1"/>
      <p:bldP spid="66" grpId="0" animBg="1"/>
      <p:bldP spid="67" grpId="0"/>
      <p:bldP spid="68" grpId="0"/>
      <p:bldP spid="6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>
          <a:xfrm>
            <a:off x="1108038" y="4679117"/>
            <a:ext cx="6563309" cy="1840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581624" y="392240"/>
            <a:ext cx="798157" cy="846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04860" y="2936297"/>
            <a:ext cx="3888568" cy="2334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191766" y="5847186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093428" y="5847186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ames.length</a:t>
            </a:r>
            <a:endParaRPr kumimoji="1" lang="ja-JP" altLang="en-US" sz="28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21929" y="539992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47845" y="419658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775573" y="75137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45132" y="475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59087" y="5610826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673867" y="2919527"/>
            <a:ext cx="1683708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85110" y="4657865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7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0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43724 0.167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62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17136 0.6826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3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53" grpId="0"/>
      <p:bldP spid="54" grpId="0"/>
      <p:bldP spid="55" grpId="0"/>
      <p:bldP spid="62" grpId="0"/>
      <p:bldP spid="63" grpId="0"/>
      <p:bldP spid="63" grpId="1"/>
      <p:bldP spid="3" grpId="0"/>
      <p:bldP spid="64" grpId="0"/>
      <p:bldP spid="65" grpId="0" animBg="1"/>
      <p:bldP spid="6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65082" y="4310580"/>
            <a:ext cx="3697877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20541" y="4224417"/>
            <a:ext cx="75950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47845" y="419658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525559" y="5187597"/>
            <a:ext cx="4530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4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62" name="Picture 2" descr="女勇者のイラスト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雷の魔法使い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181537" y="4569823"/>
            <a:ext cx="5981786" cy="28342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392719" y="4999205"/>
            <a:ext cx="5099450" cy="1588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3882" y="210900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47225" y="41948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571154" y="4999205"/>
            <a:ext cx="4734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A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B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の攻撃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</a:t>
            </a:r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ダメージ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合計：    ダメージ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320541" y="4224417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339023" y="707172"/>
            <a:ext cx="2981202" cy="108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310110" y="764543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出力したい変数はどれ？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672927" y="119449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320540" y="4229586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65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4 0.01389 L -0.57709 0.267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88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3" grpId="0"/>
      <p:bldP spid="48" grpId="0" animBg="1"/>
      <p:bldP spid="53" grpId="0"/>
      <p:bldP spid="54" grpId="0"/>
      <p:bldP spid="5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222760" y="268409"/>
            <a:ext cx="6977104" cy="63357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1" y="1039910"/>
            <a:ext cx="6902157" cy="425680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7735878" y="3793648"/>
            <a:ext cx="1887006" cy="1678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28192" y="4792930"/>
            <a:ext cx="5830833" cy="33590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54" y="2158718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81" y="2146609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332" y="2134500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9442474" y="342808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325585" y="3181091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61763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27092" y="319653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damage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567894" y="212002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9375653" y="210894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227092" y="20967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304615" y="1648159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77397" y="139257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313575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8904" y="140802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175" y="3944199"/>
            <a:ext cx="1244207" cy="119443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72353" y="502442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653093" y="466717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totalDamege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856" y="3972500"/>
            <a:ext cx="1244207" cy="1194439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8371034" y="505272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450720" y="4679117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49489" y="419785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62077" y="3784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3882" y="210900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47225" y="41948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320541" y="4224417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320540" y="4229586"/>
            <a:ext cx="81131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911713" y="5541511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50" y="379616"/>
            <a:ext cx="911619" cy="911619"/>
          </a:xfrm>
          <a:prstGeom prst="rect">
            <a:avLst/>
          </a:prstGeom>
        </p:spPr>
      </p:pic>
      <p:pic>
        <p:nvPicPr>
          <p:cNvPr id="54" name="Picture 2" descr="女勇者のイラストの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5" y="268409"/>
            <a:ext cx="900753" cy="9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雷の魔法使いの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0" y="114176"/>
            <a:ext cx="1092801" cy="11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013" y="457200"/>
            <a:ext cx="5314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ちなみに！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こんな時どうなるの？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88" y="389313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88" y="389313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216967" y="584966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8892" y="5808890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3352" y="5818888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443" y="5818889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88" y="389313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95811" y="1722450"/>
            <a:ext cx="7529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	{“A”,”B”,”C”}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00156" y="251690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13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013" y="457200"/>
            <a:ext cx="5314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ちなみに！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こんな時どうなるの？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88" y="389313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88" y="389313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216967" y="584966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8892" y="5808890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3352" y="5818888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443" y="5818889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88" y="389313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95811" y="1722450"/>
            <a:ext cx="7529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	{“A”,”B”,”C”}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00156" y="251690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乗算 1"/>
          <p:cNvSpPr/>
          <p:nvPr/>
        </p:nvSpPr>
        <p:spPr>
          <a:xfrm>
            <a:off x="7299877" y="3844683"/>
            <a:ext cx="2612571" cy="2299063"/>
          </a:xfrm>
          <a:prstGeom prst="mathMultiply">
            <a:avLst>
              <a:gd name="adj1" fmla="val 161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26582" y="360075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実行エラー</a:t>
            </a:r>
            <a:endParaRPr kumimoji="1" lang="ja-JP" altLang="en-US" sz="3600" dirty="0">
              <a:solidFill>
                <a:srgbClr val="FF0000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29691" y="4215231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存在しない場所を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参照しようとする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エラー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になります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。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49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3110" y="2220224"/>
            <a:ext cx="1345668" cy="197167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5734242" y="2941891"/>
            <a:ext cx="3410262" cy="1019176"/>
            <a:chOff x="7729485" y="4991098"/>
            <a:chExt cx="3410262" cy="101917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485" y="4991099"/>
              <a:ext cx="1285927" cy="101917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1653" y="4991099"/>
              <a:ext cx="1285927" cy="101917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3820" y="4991098"/>
              <a:ext cx="1285927" cy="1019175"/>
            </a:xfrm>
            <a:prstGeom prst="rect">
              <a:avLst/>
            </a:prstGeom>
          </p:spPr>
        </p:pic>
      </p:grpSp>
      <p:sp>
        <p:nvSpPr>
          <p:cNvPr id="6" name="テキスト ボックス 5"/>
          <p:cNvSpPr txBox="1"/>
          <p:nvPr/>
        </p:nvSpPr>
        <p:spPr>
          <a:xfrm>
            <a:off x="9483167" y="4068789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「箱をくっつけて用意」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16431" y="3974863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「集合住宅」のイメージ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17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2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7444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1089602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35104" y="382782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45442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50394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43087" y="1973810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0347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36211" y="1991410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8039229" y="4483826"/>
            <a:ext cx="3960646" cy="1608006"/>
          </a:xfrm>
          <a:prstGeom prst="wedgeRectCallout">
            <a:avLst>
              <a:gd name="adj1" fmla="val -66163"/>
              <a:gd name="adj2" fmla="val -54576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もしも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で初期化したら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初期値は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になるよ！！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1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7345" y="1012633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結果が右図のようになるのはどれ？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270609" y="71845"/>
            <a:ext cx="2797800" cy="940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------------</a:t>
            </a: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012 | 456</a:t>
            </a:r>
          </a:p>
          <a:p>
            <a:pPr algn="ctr"/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------------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9" y="4094758"/>
            <a:ext cx="4356371" cy="247109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53" y="1771157"/>
            <a:ext cx="5214536" cy="196954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865" y="1605148"/>
            <a:ext cx="5085815" cy="227621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783" y="4041441"/>
            <a:ext cx="4521626" cy="25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250882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2933" y="3715936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7273271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96876" y="1983234"/>
            <a:ext cx="3526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{“A”,”B”,”C”};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9629" y="2041757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5440" y="1983234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63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26" grpId="0" animBg="1"/>
      <p:bldP spid="19" grpId="0" animBg="1"/>
      <p:bldP spid="20" grpId="0" animBg="1"/>
      <p:bldP spid="22" grpId="0" animBg="1"/>
      <p:bldP spid="29" grpId="0"/>
      <p:bldP spid="32" grpId="0"/>
      <p:bldP spid="33" grpId="0"/>
      <p:bldP spid="3" grpId="0"/>
      <p:bldP spid="4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7973475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36862" y="2690686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79" y="2013493"/>
            <a:ext cx="5708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“Box</a:t>
            </a:r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740073" y="2678356"/>
            <a:ext cx="4070265" cy="145107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から何番目を指しているのか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の位置のこと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０から始まる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6397885" y="3302475"/>
            <a:ext cx="1342188" cy="2344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592952" y="437646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7455" y="492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571668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083719" y="349819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594057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603710" y="438517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90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34388 -0.1321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1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9" grpId="0" animBg="1"/>
      <p:bldP spid="10" grpId="0"/>
      <p:bldP spid="11" grpId="0" animBg="1"/>
      <p:bldP spid="34" grpId="0" animBg="1"/>
      <p:bldP spid="3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35094" y="269796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08415" y="200485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26574" y="347359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30735" y="3974838"/>
            <a:ext cx="3371157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4526574" y="346418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17164" y="4518398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60661" y="4518398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1638064" y="346224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50115" y="347622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77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6914 0.143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3" grpId="0" animBg="1"/>
      <p:bldP spid="26" grpId="0" animBg="1"/>
      <p:bldP spid="26" grpId="1" animBg="1"/>
      <p:bldP spid="4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4818" y="2762927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23944" y="1997322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63" y="365465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947180" y="58568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00885" y="365465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1223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16175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57578" y="559258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2038" y="560258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06129" y="560258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16175" y="350876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5315508" y="4443125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0216175" y="349935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327665" y="349741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839716" y="351139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18269" y="5971597"/>
            <a:ext cx="4684203" cy="15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0370" y="604147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982" y="4169654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2358401" y="57336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7982" y="5262024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360763" y="604437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62530" y="616071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794818" y="471946"/>
            <a:ext cx="5689601" cy="1688951"/>
          </a:xfrm>
          <a:prstGeom prst="wedgeRectCallout">
            <a:avLst>
              <a:gd name="adj1" fmla="val -21350"/>
              <a:gd name="adj2" fmla="val 152308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箱の数だけ繰り返す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時などに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活用するよ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92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56263 -0.22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38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10" grpId="0" animBg="1"/>
      <p:bldP spid="12" grpId="0"/>
      <p:bldP spid="42" grpId="0"/>
      <p:bldP spid="42" grpId="1"/>
      <p:bldP spid="13" grpId="0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013" y="457200"/>
            <a:ext cx="5314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ちなみに！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こんな時どうなるの？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88" y="389313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88" y="389313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216967" y="584966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08892" y="5808890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3352" y="5818888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7443" y="5818889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88" y="389313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95811" y="1722450"/>
            <a:ext cx="7529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	{“A”,”B”,”C”}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00156" y="251690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乗算 1"/>
          <p:cNvSpPr/>
          <p:nvPr/>
        </p:nvSpPr>
        <p:spPr>
          <a:xfrm>
            <a:off x="7299877" y="3844683"/>
            <a:ext cx="2612571" cy="2299063"/>
          </a:xfrm>
          <a:prstGeom prst="mathMultiply">
            <a:avLst>
              <a:gd name="adj1" fmla="val 161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26582" y="360075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実行エラー</a:t>
            </a:r>
            <a:endParaRPr kumimoji="1" lang="ja-JP" altLang="en-US" sz="3600" dirty="0">
              <a:solidFill>
                <a:srgbClr val="FF0000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29691" y="4215231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存在しない場所を</a:t>
            </a:r>
            <a:endParaRPr kumimoji="1" lang="en-US" altLang="ja-JP" dirty="0" smtClean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参照しようとする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為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エラー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になります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。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89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6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170813" y="580913"/>
            <a:ext cx="6791691" cy="5443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15151" y="441063"/>
            <a:ext cx="4808669" cy="5787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4" y="686679"/>
            <a:ext cx="4410691" cy="42582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74" y="953228"/>
            <a:ext cx="6649378" cy="442021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32" y="1635162"/>
            <a:ext cx="1045999" cy="3324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241" y="3163336"/>
            <a:ext cx="4693979" cy="31609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606186" y="1190171"/>
            <a:ext cx="1788672" cy="26125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606186" y="2902079"/>
            <a:ext cx="727762" cy="26125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132" y="2542293"/>
            <a:ext cx="4804088" cy="266095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439612" y="4193347"/>
            <a:ext cx="3820416" cy="75160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4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170813" y="580913"/>
            <a:ext cx="6791691" cy="5443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15151" y="441063"/>
            <a:ext cx="4808669" cy="5787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4" y="686679"/>
            <a:ext cx="4410691" cy="42582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74" y="953228"/>
            <a:ext cx="6649378" cy="442021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32" y="1635162"/>
            <a:ext cx="1045999" cy="332450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2119256" y="4234586"/>
            <a:ext cx="2108499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132" y="2026067"/>
            <a:ext cx="3147958" cy="31256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388833" y="3646154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132" y="2630922"/>
            <a:ext cx="4804088" cy="26609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241" y="3189309"/>
            <a:ext cx="4693979" cy="316093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6240629" y="2566119"/>
            <a:ext cx="4921094" cy="108003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6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170813" y="580913"/>
            <a:ext cx="6791691" cy="5443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15151" y="441063"/>
            <a:ext cx="4808669" cy="5787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4" y="686679"/>
            <a:ext cx="4410691" cy="42582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74" y="953228"/>
            <a:ext cx="6649378" cy="442021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32" y="1635162"/>
            <a:ext cx="1045999" cy="3324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132" y="2026067"/>
            <a:ext cx="3147958" cy="31256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7120362" y="3646154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661" y="2630922"/>
            <a:ext cx="4804088" cy="26609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770" y="3189309"/>
            <a:ext cx="4693979" cy="316093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6972158" y="2566119"/>
            <a:ext cx="4921094" cy="108003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05424" y="2889526"/>
            <a:ext cx="1395498" cy="29978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0578" y="3975732"/>
            <a:ext cx="1754625" cy="288827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743730" y="4980235"/>
            <a:ext cx="7508308" cy="1344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コメントで設計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取り組もう！！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5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01317" y="3186148"/>
            <a:ext cx="7896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基数の変換方法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(10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進数→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4036" y="488939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そもそも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進数ってなんだった？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73" y="255711"/>
            <a:ext cx="2967733" cy="296773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17318" y="1271249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13231" y="1111680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桁が上がる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31040"/>
              </p:ext>
            </p:extLst>
          </p:nvPr>
        </p:nvGraphicFramePr>
        <p:xfrm>
          <a:off x="4131978" y="1873879"/>
          <a:ext cx="3998634" cy="139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295">
                  <a:extLst>
                    <a:ext uri="{9D8B030D-6E8A-4147-A177-3AD203B41FA5}">
                      <a16:colId xmlns:a16="http://schemas.microsoft.com/office/drawing/2014/main" val="1267769658"/>
                    </a:ext>
                  </a:extLst>
                </a:gridCol>
                <a:gridCol w="2121339">
                  <a:extLst>
                    <a:ext uri="{9D8B030D-6E8A-4147-A177-3AD203B41FA5}">
                      <a16:colId xmlns:a16="http://schemas.microsoft.com/office/drawing/2014/main" val="3248341076"/>
                    </a:ext>
                  </a:extLst>
                </a:gridCol>
              </a:tblGrid>
              <a:tr h="69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kumimoji="1" lang="ja-JP" altLang="en-US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kumimoji="1" lang="ja-JP" altLang="en-US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26481"/>
                  </a:ext>
                </a:extLst>
              </a:tr>
              <a:tr h="697884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53955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803087" y="257176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23314" y="2561761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03087" y="257176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12731" y="257176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80059" y="257176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01755" y="2561761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91248" y="257176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12731" y="2561761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01755" y="2581765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68870" y="2591767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19916" y="2561761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78727" y="256483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85313" y="2581765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25168" y="2561761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506648" y="363642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進数：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28626" y="3544089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桁が上がる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25023"/>
              </p:ext>
            </p:extLst>
          </p:nvPr>
        </p:nvGraphicFramePr>
        <p:xfrm>
          <a:off x="1545166" y="4288271"/>
          <a:ext cx="8128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28950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98653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61959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2594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r>
                        <a:rPr kumimoji="1" lang="ja-JP" altLang="en-US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r>
                        <a:rPr kumimoji="1" lang="ja-JP" altLang="en-US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kumimoji="1" lang="ja-JP" altLang="en-US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kumimoji="1" lang="ja-JP" altLang="en-US" sz="32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4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55809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2227882" y="4808972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25217" y="4808972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77493" y="483943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389699" y="4813146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31639" y="483943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382781" y="4855101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378959" y="4855101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05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1" grpId="0"/>
      <p:bldP spid="21" grpId="1"/>
      <p:bldP spid="22" grpId="0"/>
      <p:bldP spid="23" grpId="0"/>
      <p:bldP spid="24" grpId="0"/>
      <p:bldP spid="25" grpId="0"/>
      <p:bldP spid="27" grpId="0"/>
      <p:bldP spid="28" grpId="0"/>
      <p:bldP spid="28" grpId="1"/>
      <p:bldP spid="29" grpId="1"/>
      <p:bldP spid="29" grpId="2"/>
      <p:bldP spid="29" grpId="3"/>
      <p:bldP spid="30" grpId="0"/>
      <p:bldP spid="30" grpId="1"/>
      <p:bldP spid="30" grpId="2"/>
      <p:bldP spid="30" grpId="3"/>
      <p:bldP spid="30" grpId="4"/>
      <p:bldP spid="31" grpId="0"/>
      <p:bldP spid="33" grpId="0"/>
      <p:bldP spid="33" grpId="1"/>
      <p:bldP spid="34" grpId="0"/>
      <p:bldP spid="34" grpId="1"/>
      <p:bldP spid="34" grpId="3"/>
      <p:bldP spid="34" grpId="4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0446" y="711890"/>
            <a:ext cx="481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基数の変換方法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進数→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0446" y="155986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進数： 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96365"/>
              </p:ext>
            </p:extLst>
          </p:nvPr>
        </p:nvGraphicFramePr>
        <p:xfrm>
          <a:off x="2069640" y="2592496"/>
          <a:ext cx="8128000" cy="122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93456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4155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69287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4506260"/>
                    </a:ext>
                  </a:extLst>
                </a:gridCol>
              </a:tblGrid>
              <a:tr h="6130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81525"/>
                  </a:ext>
                </a:extLst>
              </a:tr>
              <a:tr h="613023"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2024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721638" y="323247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62040" y="323247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2887" y="323247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03734" y="323247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32887" y="1007616"/>
            <a:ext cx="1682655" cy="123800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9370" y="1142665"/>
            <a:ext cx="7296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34188" y="49479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21954" y="1065721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% 2 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79167" y="99285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54815" y="1660844"/>
            <a:ext cx="139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÷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2 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113366" y="1489541"/>
            <a:ext cx="7296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6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46200" y="99641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144558" y="1489541"/>
            <a:ext cx="7296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6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208585" y="1048271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113365" y="1528969"/>
            <a:ext cx="7296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42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68763 0.621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8" y="3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22852 -0.0504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32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7 -0.01852 L -0.61459 0.6210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78" y="3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22995 -0.0483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53477 0.6141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5" y="3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23139 -0.0618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76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0" grpId="1"/>
      <p:bldP spid="11" grpId="0"/>
      <p:bldP spid="12" grpId="0"/>
      <p:bldP spid="12" grpId="1"/>
      <p:bldP spid="12" grpId="2"/>
      <p:bldP spid="12" grpId="3"/>
      <p:bldP spid="12" grpId="4"/>
      <p:bldP spid="12" grpId="5"/>
      <p:bldP spid="13" grpId="0"/>
      <p:bldP spid="13" grpId="1"/>
      <p:bldP spid="14" grpId="0"/>
      <p:bldP spid="14" grpId="1"/>
      <p:bldP spid="14" grpId="2"/>
      <p:bldP spid="14" grpId="3"/>
      <p:bldP spid="14" grpId="4"/>
      <p:bldP spid="15" grpId="0"/>
      <p:bldP spid="15" grpId="1"/>
      <p:bldP spid="15" grpId="2"/>
      <p:bldP spid="16" grpId="0"/>
      <p:bldP spid="16" grpId="1"/>
      <p:bldP spid="17" grpId="0"/>
      <p:bldP spid="17" grpId="1"/>
      <p:bldP spid="17" grpId="2"/>
      <p:bldP spid="18" grpId="0"/>
      <p:bldP spid="18" grpId="1"/>
      <p:bldP spid="19" grpId="0"/>
      <p:bldP spid="19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0446" y="711890"/>
            <a:ext cx="481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基数の変換方法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進数→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0446" y="155986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進数：  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2069640" y="2592496"/>
          <a:ext cx="8128000" cy="122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93456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4155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69287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4506260"/>
                    </a:ext>
                  </a:extLst>
                </a:gridCol>
              </a:tblGrid>
              <a:tr h="6130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桁目</a:t>
                      </a:r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81525"/>
                  </a:ext>
                </a:extLst>
              </a:tr>
              <a:tr h="613023"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2024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721638" y="323247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62040" y="323247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2887" y="323247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03734" y="323247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32887" y="1007616"/>
            <a:ext cx="1682655" cy="123800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9370" y="1142665"/>
            <a:ext cx="7296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6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34188" y="49479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59727" y="5198930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77651" y="5194311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95575" y="5196406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4358859" y="3852998"/>
            <a:ext cx="5496604" cy="1011219"/>
          </a:xfrm>
          <a:prstGeom prst="wedgeRectCallout">
            <a:avLst>
              <a:gd name="adj1" fmla="val -53713"/>
              <a:gd name="adj2" fmla="val 88032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このままでは</a:t>
            </a:r>
            <a:r>
              <a:rPr kumimoji="1" lang="en-US" altLang="ja-JP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となってしまう</a:t>
            </a:r>
            <a:endParaRPr kumimoji="1" lang="ja-JP" altLang="en-US" sz="32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90446" y="3232470"/>
            <a:ext cx="1653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 </a:t>
            </a:r>
            <a:endParaRPr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08482" y="2218210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4                  2                   1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4995649" y="4661949"/>
            <a:ext cx="6086816" cy="1151068"/>
          </a:xfrm>
          <a:prstGeom prst="wedgeRectCallout">
            <a:avLst>
              <a:gd name="adj1" fmla="val -39214"/>
              <a:gd name="adj2" fmla="val -116939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 + 2 + 0  = 6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4134" y="4311925"/>
            <a:ext cx="1805506" cy="83570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順番を逆にする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8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12799 -0.2942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93" y="-1472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0.37305 -0.2868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-1435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61602 -0.2881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-1442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0" grpId="0"/>
      <p:bldP spid="21" grpId="0"/>
      <p:bldP spid="22" grpId="0"/>
      <p:bldP spid="13" grpId="0" animBg="1"/>
      <p:bldP spid="13" grpId="1" animBg="1"/>
      <p:bldP spid="15" grpId="0"/>
      <p:bldP spid="16" grpId="0" animBg="1"/>
      <p:bldP spid="1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51811" y="927043"/>
            <a:ext cx="7896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基数の変換方法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(10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進数→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51811" y="1984649"/>
            <a:ext cx="9405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①計算値の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で割った余りを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配列に代入</a:t>
            </a:r>
            <a:endParaRPr kumimoji="1" lang="ja-JP" altLang="en-US" sz="4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1811" y="2887484"/>
            <a:ext cx="1011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②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計算値を</a:t>
            </a: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で割り、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計算値に再代入する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1811" y="3790319"/>
            <a:ext cx="10977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③計算値が</a:t>
            </a:r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以下になるまで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①②を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ja-JP" altLang="en-US" sz="7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1811" y="4570043"/>
            <a:ext cx="10584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④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代入した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配列の値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最後尾から表示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80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59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174428" y="473336"/>
            <a:ext cx="6691257" cy="5744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" y="225907"/>
            <a:ext cx="4889141" cy="17989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3" y="2207728"/>
            <a:ext cx="4851387" cy="18371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021" y="886746"/>
            <a:ext cx="6480069" cy="523829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370" y="1364377"/>
            <a:ext cx="710251" cy="20889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487" y="2155017"/>
            <a:ext cx="2568467" cy="23845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370" y="2571321"/>
            <a:ext cx="2127342" cy="2312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352" y="3406887"/>
            <a:ext cx="3098450" cy="42551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9858" y="4020329"/>
            <a:ext cx="2770290" cy="24089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7345" y="4473858"/>
            <a:ext cx="2636749" cy="221406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465251" y="723418"/>
            <a:ext cx="3482805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487" y="1683580"/>
            <a:ext cx="1449515" cy="270137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76168" y="990307"/>
            <a:ext cx="1245055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1701045" y="1000020"/>
            <a:ext cx="398788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643" y="4276539"/>
            <a:ext cx="4614912" cy="1939000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377788" y="4736599"/>
            <a:ext cx="3957544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377788" y="5131591"/>
            <a:ext cx="4248000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5973967" y="3300343"/>
            <a:ext cx="3957544" cy="139492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77787" y="5526687"/>
            <a:ext cx="4648767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2370" y="3039132"/>
            <a:ext cx="3845675" cy="208045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7887259" y="4663145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16352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3" grpId="0" animBg="1"/>
      <p:bldP spid="2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174428" y="473336"/>
            <a:ext cx="6691257" cy="5744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" y="225907"/>
            <a:ext cx="4889141" cy="17989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3" y="2207728"/>
            <a:ext cx="4851387" cy="18371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021" y="886746"/>
            <a:ext cx="6480069" cy="52382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487" y="2155017"/>
            <a:ext cx="2568467" cy="23845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370" y="2571321"/>
            <a:ext cx="2127342" cy="2312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937" y="3363856"/>
            <a:ext cx="3098450" cy="42551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2443" y="3977298"/>
            <a:ext cx="2770290" cy="24089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9930" y="4430827"/>
            <a:ext cx="2636749" cy="22140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1487" y="1683580"/>
            <a:ext cx="1449515" cy="270137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643" y="4276539"/>
            <a:ext cx="4614912" cy="1939000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7146552" y="3257312"/>
            <a:ext cx="3957544" cy="139492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77789" y="1337887"/>
            <a:ext cx="988432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2370" y="3039132"/>
            <a:ext cx="3845675" cy="208045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0098956" y="4630931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63770" y="5881298"/>
            <a:ext cx="4648767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0644" y="5339169"/>
            <a:ext cx="2517660" cy="30385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89920" y="5013015"/>
            <a:ext cx="3969276" cy="256689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>
          <a:xfrm>
            <a:off x="6089920" y="5368876"/>
            <a:ext cx="2948584" cy="33855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776646" y="5687087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2370" y="1364377"/>
            <a:ext cx="710251" cy="20889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31487" y="4678489"/>
            <a:ext cx="1383205" cy="250907"/>
          </a:xfrm>
          <a:prstGeom prst="rect">
            <a:avLst/>
          </a:prstGeom>
        </p:spPr>
      </p:pic>
      <p:sp>
        <p:nvSpPr>
          <p:cNvPr id="31" name="角丸四角形 30"/>
          <p:cNvSpPr/>
          <p:nvPr/>
        </p:nvSpPr>
        <p:spPr>
          <a:xfrm>
            <a:off x="1366221" y="1305497"/>
            <a:ext cx="542092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16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8" grpId="0" animBg="1"/>
      <p:bldP spid="29" grpId="0"/>
      <p:bldP spid="3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174428" y="473336"/>
            <a:ext cx="6691257" cy="5744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" y="225907"/>
            <a:ext cx="4889141" cy="17989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3" y="2207728"/>
            <a:ext cx="4851387" cy="18371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021" y="886746"/>
            <a:ext cx="6480069" cy="52382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487" y="2155017"/>
            <a:ext cx="2568467" cy="23845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370" y="2571321"/>
            <a:ext cx="2127342" cy="2312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937" y="3363856"/>
            <a:ext cx="3098450" cy="42551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2443" y="3977298"/>
            <a:ext cx="2770290" cy="24089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9930" y="4430827"/>
            <a:ext cx="2636749" cy="22140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1487" y="1683580"/>
            <a:ext cx="1449515" cy="270137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643" y="4276539"/>
            <a:ext cx="4614912" cy="1939000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7146552" y="3257312"/>
            <a:ext cx="3957544" cy="139492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333947" y="1337887"/>
            <a:ext cx="742279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2370" y="3039132"/>
            <a:ext cx="3845675" cy="208045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0098956" y="4630931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63770" y="5881298"/>
            <a:ext cx="4648767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10960" y="5231589"/>
            <a:ext cx="2517660" cy="303856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>
          <a:xfrm>
            <a:off x="7210960" y="5215890"/>
            <a:ext cx="2629310" cy="33855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6962" y="559026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2370" y="1364377"/>
            <a:ext cx="710251" cy="20889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89920" y="5013015"/>
            <a:ext cx="3969276" cy="256689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31487" y="4678489"/>
            <a:ext cx="1383205" cy="2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174428" y="473336"/>
            <a:ext cx="6691257" cy="5744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" y="225907"/>
            <a:ext cx="4889141" cy="17989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3" y="2207728"/>
            <a:ext cx="4851387" cy="18371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021" y="886746"/>
            <a:ext cx="6480069" cy="52382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487" y="2155017"/>
            <a:ext cx="2568467" cy="23845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370" y="2571321"/>
            <a:ext cx="2127342" cy="2312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937" y="3363856"/>
            <a:ext cx="3098450" cy="42551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2443" y="3977298"/>
            <a:ext cx="2770290" cy="24089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9930" y="4430827"/>
            <a:ext cx="2636749" cy="22140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1487" y="1683580"/>
            <a:ext cx="1449515" cy="270137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643" y="4276539"/>
            <a:ext cx="4614912" cy="1939000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7146552" y="3257312"/>
            <a:ext cx="3957544" cy="139492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333947" y="1337887"/>
            <a:ext cx="742279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2370" y="3039132"/>
            <a:ext cx="3845675" cy="208045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0098956" y="4630931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63770" y="5881298"/>
            <a:ext cx="4648767" cy="326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10960" y="5231589"/>
            <a:ext cx="2517660" cy="303856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>
          <a:xfrm>
            <a:off x="7210960" y="5215890"/>
            <a:ext cx="2629310" cy="33855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16962" y="559026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2370" y="1364377"/>
            <a:ext cx="710251" cy="20889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89920" y="5013015"/>
            <a:ext cx="3969276" cy="256689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31487" y="4678489"/>
            <a:ext cx="1383205" cy="250907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2743730" y="4980235"/>
            <a:ext cx="7508308" cy="1344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コメントで設計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取り組もう！！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7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0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83197" y="1961457"/>
            <a:ext cx="47211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配列の初期化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・配列の添え字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96014" y="3139914"/>
            <a:ext cx="3640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6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3110" y="2220224"/>
            <a:ext cx="1345668" cy="197167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5734242" y="2941891"/>
            <a:ext cx="3410262" cy="1019176"/>
            <a:chOff x="7729485" y="4991098"/>
            <a:chExt cx="3410262" cy="101917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485" y="4991099"/>
              <a:ext cx="1285927" cy="101917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1653" y="4991099"/>
              <a:ext cx="1285927" cy="101917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3820" y="4991098"/>
              <a:ext cx="1285927" cy="1019175"/>
            </a:xfrm>
            <a:prstGeom prst="rect">
              <a:avLst/>
            </a:prstGeom>
          </p:spPr>
        </p:pic>
      </p:grpSp>
      <p:sp>
        <p:nvSpPr>
          <p:cNvPr id="6" name="テキスト ボックス 5"/>
          <p:cNvSpPr txBox="1"/>
          <p:nvPr/>
        </p:nvSpPr>
        <p:spPr>
          <a:xfrm>
            <a:off x="9483167" y="4068789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「箱をくっつけて用意」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16431" y="3974863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「集合住宅」のイメージ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531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17" grpId="0"/>
      <p:bldP spid="7" grpId="0"/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6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7444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1089602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35104" y="382782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45442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50394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43087" y="1973810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0347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36211" y="1991410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8039229" y="4483826"/>
            <a:ext cx="3960646" cy="1608006"/>
          </a:xfrm>
          <a:prstGeom prst="wedgeRectCallout">
            <a:avLst>
              <a:gd name="adj1" fmla="val -66163"/>
              <a:gd name="adj2" fmla="val -54576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もしも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で初期化したら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初期値は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になるよ！！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4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250882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2933" y="3715936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7273271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96876" y="1983234"/>
            <a:ext cx="3526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{“A”,”B”,”C”};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9629" y="2041757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5440" y="1983234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7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26" grpId="0" animBg="1"/>
      <p:bldP spid="19" grpId="0" animBg="1"/>
      <p:bldP spid="20" grpId="0" animBg="1"/>
      <p:bldP spid="22" grpId="0" animBg="1"/>
      <p:bldP spid="29" grpId="0"/>
      <p:bldP spid="32" grpId="0"/>
      <p:bldP spid="33" grpId="0"/>
      <p:bldP spid="3" grpId="0"/>
      <p:bldP spid="4" grpId="0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7973475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36862" y="2690686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79" y="2013493"/>
            <a:ext cx="5708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“Box</a:t>
            </a:r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740073" y="2678356"/>
            <a:ext cx="4070265" cy="145107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から何番目を指しているのか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の位置のこと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０から始まる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6397885" y="3302475"/>
            <a:ext cx="1342188" cy="2344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592952" y="437646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7455" y="492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571668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083719" y="349819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594057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603710" y="438517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5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34388 -0.1321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1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9" grpId="0" animBg="1"/>
      <p:bldP spid="10" grpId="0"/>
      <p:bldP spid="11" grpId="0" animBg="1"/>
      <p:bldP spid="34" grpId="0" animBg="1"/>
      <p:bldP spid="34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35094" y="269796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08415" y="200485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26574" y="347359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30735" y="3974838"/>
            <a:ext cx="3371157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4526574" y="346418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17164" y="4518398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60661" y="4518398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1638064" y="346224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50115" y="347622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92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6914 0.143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3" grpId="0" animBg="1"/>
      <p:bldP spid="26" grpId="0" animBg="1"/>
      <p:bldP spid="26" grpId="1" animBg="1"/>
      <p:bldP spid="4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4818" y="2762927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23944" y="1997322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63" y="365465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947180" y="58568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00885" y="365465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1223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16175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57578" y="559258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2038" y="560258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06129" y="560258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16175" y="350876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5315508" y="4443125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0216175" y="349935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327665" y="349741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839716" y="351139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18269" y="5971597"/>
            <a:ext cx="4684203" cy="15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0370" y="604147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982" y="4169654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2358401" y="57336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7982" y="5262024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360763" y="604437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62530" y="616071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794818" y="471946"/>
            <a:ext cx="5689601" cy="1688951"/>
          </a:xfrm>
          <a:prstGeom prst="wedgeRectCallout">
            <a:avLst>
              <a:gd name="adj1" fmla="val -21350"/>
              <a:gd name="adj2" fmla="val 152308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箱の数だけ繰り返す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時などに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活用するよ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7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56263 -0.22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38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10" grpId="0" animBg="1"/>
      <p:bldP spid="12" grpId="0"/>
      <p:bldP spid="42" grpId="0"/>
      <p:bldP spid="42" grpId="1"/>
      <p:bldP spid="13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74994" y="2844221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39400</TotalTime>
  <Words>4001</Words>
  <Application>Microsoft Office PowerPoint</Application>
  <PresentationFormat>ワイド画面</PresentationFormat>
  <Paragraphs>1486</Paragraphs>
  <Slides>87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87</vt:i4>
      </vt:variant>
    </vt:vector>
  </HeadingPairs>
  <TitlesOfParts>
    <vt:vector size="96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457</cp:revision>
  <dcterms:created xsi:type="dcterms:W3CDTF">2020-03-04T08:20:15Z</dcterms:created>
  <dcterms:modified xsi:type="dcterms:W3CDTF">2021-05-19T03:34:19Z</dcterms:modified>
</cp:coreProperties>
</file>