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1"/>
  </p:notesMasterIdLst>
  <p:handoutMasterIdLst>
    <p:handoutMasterId r:id="rId72"/>
  </p:handoutMasterIdLst>
  <p:sldIdLst>
    <p:sldId id="309" r:id="rId2"/>
    <p:sldId id="677" r:id="rId3"/>
    <p:sldId id="678" r:id="rId4"/>
    <p:sldId id="679" r:id="rId5"/>
    <p:sldId id="680" r:id="rId6"/>
    <p:sldId id="681" r:id="rId7"/>
    <p:sldId id="682" r:id="rId8"/>
    <p:sldId id="683" r:id="rId9"/>
    <p:sldId id="636" r:id="rId10"/>
    <p:sldId id="637" r:id="rId11"/>
    <p:sldId id="329" r:id="rId12"/>
    <p:sldId id="572" r:id="rId13"/>
    <p:sldId id="331" r:id="rId14"/>
    <p:sldId id="312" r:id="rId15"/>
    <p:sldId id="519" r:id="rId16"/>
    <p:sldId id="624" r:id="rId17"/>
    <p:sldId id="520" r:id="rId18"/>
    <p:sldId id="582" r:id="rId19"/>
    <p:sldId id="580" r:id="rId20"/>
    <p:sldId id="581" r:id="rId21"/>
    <p:sldId id="687" r:id="rId22"/>
    <p:sldId id="686" r:id="rId23"/>
    <p:sldId id="688" r:id="rId24"/>
    <p:sldId id="689" r:id="rId25"/>
    <p:sldId id="691" r:id="rId26"/>
    <p:sldId id="692" r:id="rId27"/>
    <p:sldId id="693" r:id="rId28"/>
    <p:sldId id="694" r:id="rId29"/>
    <p:sldId id="361" r:id="rId30"/>
    <p:sldId id="362" r:id="rId31"/>
    <p:sldId id="699" r:id="rId32"/>
    <p:sldId id="701" r:id="rId33"/>
    <p:sldId id="703" r:id="rId34"/>
    <p:sldId id="704" r:id="rId35"/>
    <p:sldId id="705" r:id="rId36"/>
    <p:sldId id="706" r:id="rId37"/>
    <p:sldId id="707" r:id="rId38"/>
    <p:sldId id="708" r:id="rId39"/>
    <p:sldId id="709" r:id="rId40"/>
    <p:sldId id="710" r:id="rId41"/>
    <p:sldId id="711" r:id="rId42"/>
    <p:sldId id="712" r:id="rId43"/>
    <p:sldId id="713" r:id="rId44"/>
    <p:sldId id="714" r:id="rId45"/>
    <p:sldId id="715" r:id="rId46"/>
    <p:sldId id="716" r:id="rId47"/>
    <p:sldId id="717" r:id="rId48"/>
    <p:sldId id="718" r:id="rId49"/>
    <p:sldId id="719" r:id="rId50"/>
    <p:sldId id="720" r:id="rId51"/>
    <p:sldId id="721" r:id="rId52"/>
    <p:sldId id="722" r:id="rId53"/>
    <p:sldId id="723" r:id="rId54"/>
    <p:sldId id="737" r:id="rId55"/>
    <p:sldId id="724" r:id="rId56"/>
    <p:sldId id="725" r:id="rId57"/>
    <p:sldId id="738" r:id="rId58"/>
    <p:sldId id="574" r:id="rId59"/>
    <p:sldId id="726" r:id="rId60"/>
    <p:sldId id="727" r:id="rId61"/>
    <p:sldId id="728" r:id="rId62"/>
    <p:sldId id="729" r:id="rId63"/>
    <p:sldId id="730" r:id="rId64"/>
    <p:sldId id="731" r:id="rId65"/>
    <p:sldId id="732" r:id="rId66"/>
    <p:sldId id="733" r:id="rId67"/>
    <p:sldId id="734" r:id="rId68"/>
    <p:sldId id="735" r:id="rId69"/>
    <p:sldId id="736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94761" autoAdjust="0"/>
  </p:normalViewPr>
  <p:slideViewPr>
    <p:cSldViewPr snapToGrid="0">
      <p:cViewPr varScale="1">
        <p:scale>
          <a:sx n="109" d="100"/>
          <a:sy n="109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05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99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9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29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56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第</a:t>
            </a:r>
            <a:r>
              <a:rPr lang="en-US" altLang="ja-JP" sz="4400" dirty="0"/>
              <a:t>9</a:t>
            </a:r>
            <a:r>
              <a:rPr lang="ja-JP" altLang="en-US" sz="4400" dirty="0" smtClean="0"/>
              <a:t>回　多次元配列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6952" y="898741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039109" y="2218598"/>
            <a:ext cx="6321967" cy="172848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継続条件が終了へ向かう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ような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を書くこと！！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7345" y="1012633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結果が右図のようになるのはどれ？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270609" y="71845"/>
            <a:ext cx="2797800" cy="940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34" y="1902165"/>
            <a:ext cx="5641782" cy="176669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1" y="4576652"/>
            <a:ext cx="5489254" cy="173603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68" y="1919749"/>
            <a:ext cx="5526396" cy="174031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23" y="4532693"/>
            <a:ext cx="5576768" cy="17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4" y="177309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313004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4486990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45752" y="3313533"/>
            <a:ext cx="4794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多量の変数を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一括定義が可能に！！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03867" y="2664842"/>
            <a:ext cx="79399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・多次元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・多次元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での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18855" y="2817844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マンションのイラスト（建物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91" y="2555056"/>
            <a:ext cx="2213864" cy="22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577067" y="2626055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マンションの部屋」のイメージ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2503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3928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79541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92503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853928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9541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92503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853928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9541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44601" y="401841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9118" y="370510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42677" y="34017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8633230" y="2626055"/>
            <a:ext cx="2649508" cy="2458023"/>
            <a:chOff x="6341138" y="1733875"/>
            <a:chExt cx="5455920" cy="4916047"/>
          </a:xfrm>
        </p:grpSpPr>
        <p:pic>
          <p:nvPicPr>
            <p:cNvPr id="31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338" y="173387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538" y="1733875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3738" y="1733875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38" y="3090822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338" y="3090821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538" y="3090821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38" y="4447767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338" y="444776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538" y="444776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7" grpId="0"/>
      <p:bldP spid="8" grpId="0"/>
      <p:bldP spid="10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90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420076"/>
            <a:ext cx="1003331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98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5585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446478" y="3938617"/>
            <a:ext cx="2584251" cy="1117600"/>
          </a:xfrm>
          <a:prstGeom prst="wedgeRoundRectCallout">
            <a:avLst>
              <a:gd name="adj1" fmla="val 71254"/>
              <a:gd name="adj2" fmla="val 5512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06883" y="344180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4318" y="3420673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32749" y="3418145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8946" y="4455670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22748" y="44136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91358" y="44248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532" y="4400167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49685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860369" y="48758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67581" y="48758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66733" y="48664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76234" y="58625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44844" y="58737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66869" y="587376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4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 animBg="1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488091"/>
            <a:ext cx="10003343" cy="276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340" y="5250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18741" y="2141137"/>
            <a:ext cx="7361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},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	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}};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0413" y="1077318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67319" y="54575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7148" y="107131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{0,1,2},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99397" y="112039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0509" y="105124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29113" y="1032345"/>
            <a:ext cx="2861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47147" y="1554907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{3,4,5}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86624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4812679" y="3710797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08946" y="4763401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2748" y="472140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91358" y="4732623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66869" y="467258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52762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4860369" y="5183566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67581" y="5183566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66733" y="5174179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6234" y="617027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44844" y="618149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66869" y="618149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04837" y="3643204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964531" y="3655349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7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3" grpId="0"/>
      <p:bldP spid="4" grpId="0"/>
      <p:bldP spid="7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22731" y="1925700"/>
            <a:ext cx="5828843" cy="1451078"/>
            <a:chOff x="5981495" y="2678356"/>
            <a:chExt cx="5828843" cy="1451078"/>
          </a:xfrm>
        </p:grpSpPr>
        <p:sp>
          <p:nvSpPr>
            <p:cNvPr id="17" name="正方形/長方形 16"/>
            <p:cNvSpPr/>
            <p:nvPr/>
          </p:nvSpPr>
          <p:spPr>
            <a:xfrm>
              <a:off x="7740073" y="2678356"/>
              <a:ext cx="4070265" cy="1451078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添え</a:t>
              </a:r>
              <a:r>
                <a:rPr kumimoji="1" lang="ja-JP" altLang="en-US" sz="2000" dirty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字</a:t>
              </a:r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：</a:t>
              </a:r>
              <a:endPara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先頭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から何番目を指しているのか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データ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の位置のこと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en-US" altLang="ja-JP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※</a:t>
              </a:r>
              <a:r>
                <a:rPr kumimoji="1" lang="ja-JP" altLang="en-US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０から始まる</a:t>
              </a:r>
              <a:endPara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5981495" y="2777274"/>
              <a:ext cx="1758578" cy="75961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6924" y="494983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8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62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5" y="347547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726912" y="332002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6981" y="43306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5591" y="43418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81102" y="428181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8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9" y="488546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1774602" y="479279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81814" y="479279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80966" y="478340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90467" y="577950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59077" y="579072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1102" y="579072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19070" y="325243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78764" y="326457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7352" y="317676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077352" y="4835329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189" y="37815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8302" y="560105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5050" y="267407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88890" y="26512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39094" y="26535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800192" y="4364410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3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-0.22383 0.0680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0" grpId="0"/>
      <p:bldP spid="8" grpId="0" animBg="1"/>
      <p:bldP spid="59" grpId="0" animBg="1"/>
      <p:bldP spid="12" grpId="0"/>
      <p:bldP spid="60" grpId="0"/>
      <p:bldP spid="61" grpId="0"/>
      <p:bldP spid="62" grpId="0"/>
      <p:bldP spid="63" grpId="0"/>
      <p:bldP spid="34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60517" y="1327428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3110" y="2220224"/>
            <a:ext cx="1345668" cy="197167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5734242" y="2941891"/>
            <a:ext cx="3410262" cy="1019176"/>
            <a:chOff x="7729485" y="4991098"/>
            <a:chExt cx="3410262" cy="101917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485" y="4991099"/>
              <a:ext cx="1285927" cy="101917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1653" y="4991099"/>
              <a:ext cx="1285927" cy="101917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3820" y="4991098"/>
              <a:ext cx="1285927" cy="1019175"/>
            </a:xfrm>
            <a:prstGeom prst="rect">
              <a:avLst/>
            </a:prstGeom>
          </p:spPr>
        </p:pic>
      </p:grpSp>
      <p:sp>
        <p:nvSpPr>
          <p:cNvPr id="6" name="テキスト ボックス 5"/>
          <p:cNvSpPr txBox="1"/>
          <p:nvPr/>
        </p:nvSpPr>
        <p:spPr>
          <a:xfrm>
            <a:off x="9483167" y="4068789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「箱をくっつけて用意」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16431" y="3974863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「集合住宅」のイメージ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39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17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58442" y="646354"/>
            <a:ext cx="11137148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35956" y="19242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9277" y="1231129"/>
            <a:ext cx="1086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[1][2]”+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8443" y="59940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633856" y="3719935"/>
            <a:ext cx="3968542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2343" y="424848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[1][2]=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586563" y="424590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7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1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14" y="371876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199041" y="356331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5308" y="4615918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110" y="457392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7720" y="458514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3231" y="456906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7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8" y="512874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246731" y="503608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3943" y="5036083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3095" y="502669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2596" y="6022793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31206" y="6034008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53231" y="603400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1199" y="349572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50893" y="3507866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1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61410" y="1981605"/>
            <a:ext cx="577433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基礎情報はお伝えしたので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まずは配列の復習も兼ねて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Sample09_1a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796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66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Sample09_1b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0789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Sample09_1c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8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Sample09_1d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4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2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2370" y="2844221"/>
            <a:ext cx="9167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多次元配列での</a:t>
            </a:r>
            <a:r>
              <a:rPr lang="en-US" altLang="ja-JP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9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6680" y="448912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63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-0.17878 -0.005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632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00659" y="27348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34499" y="271202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84703" y="27143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402470" y="3329124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54184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53665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2638" y="256801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90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24258 0.275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35" grpId="0"/>
      <p:bldP spid="36" grpId="0"/>
      <p:bldP spid="42" grpId="0"/>
      <p:bldP spid="62" grpId="0" animBg="1"/>
      <p:bldP spid="63" grpId="0" animBg="1"/>
      <p:bldP spid="64" grpId="0" animBg="1"/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379498" y="232927"/>
            <a:ext cx="7582139" cy="460180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80" y="341291"/>
            <a:ext cx="7470999" cy="4404015"/>
          </a:xfrm>
          <a:prstGeom prst="rect">
            <a:avLst/>
          </a:prstGeom>
        </p:spPr>
      </p:pic>
      <p:pic>
        <p:nvPicPr>
          <p:cNvPr id="2050" name="Picture 2" descr="紙に何かを書く人のイラスト（男子学生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76" y="4937444"/>
            <a:ext cx="927648" cy="1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紙に何かを書く人のイラスト（女子学生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53" y="5007685"/>
            <a:ext cx="894237" cy="11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勉強中に値落ちした人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19" y="4853670"/>
            <a:ext cx="1267821" cy="12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173008" y="61105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26311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65940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60" name="Picture 12" descr="学校教科のマーク「算数」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24" y="3109222"/>
            <a:ext cx="988090" cy="56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学校教科のマーク「英語」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46" y="3135586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学校教科のマーク「保険」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29" y="3872074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学校教科のマーク「社会」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18" y="3836614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90782" y="2989555"/>
            <a:ext cx="1202142" cy="46602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テスト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8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681702" y="2517829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681702" y="3348826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ew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したので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が代入！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12" descr="学校教科のマーク「算数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54" y="5103298"/>
            <a:ext cx="988090" cy="56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学校教科のマーク「英語」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6" y="5129662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学校教科のマーク「保険」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9" y="5866150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学校教科のマーク「社会」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48" y="5830690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555612" y="4983631"/>
            <a:ext cx="1202142" cy="46602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テスト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紙に何かを書く人のイラスト（男子学生）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76" y="4937444"/>
            <a:ext cx="927648" cy="1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紙に何かを書く人のイラスト（女子学生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53" y="5007685"/>
            <a:ext cx="894237" cy="11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勉強中に値落ちした人のイラスト（男性）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19" y="4853670"/>
            <a:ext cx="1267821" cy="12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173008" y="61105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526311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965940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7" grpId="0" animBg="1"/>
      <p:bldP spid="29" grpId="0" animBg="1"/>
      <p:bldP spid="30" grpId="0" animBg="1"/>
      <p:bldP spid="2" grpId="0"/>
      <p:bldP spid="35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82431" y="1042464"/>
            <a:ext cx="2974108" cy="186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633370" y="4743312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4607631" y="5512915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ew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したので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が代入！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6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1" grpId="0" animBg="1"/>
      <p:bldP spid="52" grpId="0" animBg="1"/>
      <p:bldP spid="53" grpId="0"/>
      <p:bldP spid="54" grpId="0"/>
      <p:bldP spid="56" grpId="0" animBg="1"/>
      <p:bldP spid="57" grpId="0"/>
      <p:bldP spid="80" grpId="0"/>
      <p:bldP spid="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3885244" y="4888309"/>
            <a:ext cx="380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要素を持つ配列」を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要素分」準備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30518" y="1751787"/>
            <a:ext cx="3101868" cy="6221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4632"/>
              </p:ext>
            </p:extLst>
          </p:nvPr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80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50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40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90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30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60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50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</p:spTree>
    <p:extLst>
      <p:ext uri="{BB962C8B-B14F-4D97-AF65-F5344CB8AC3E}">
        <p14:creationId xmlns:p14="http://schemas.microsoft.com/office/powerpoint/2010/main" val="11487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2155037" y="5004341"/>
            <a:ext cx="5283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箱を用意したよ！中には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０を代入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73638" y="2666836"/>
            <a:ext cx="614573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408614" y="2666836"/>
            <a:ext cx="1580771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90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 animBg="1"/>
      <p:bldP spid="47" grpId="0"/>
      <p:bldP spid="58" grpId="0"/>
      <p:bldP spid="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73638" y="2666836"/>
            <a:ext cx="614573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3039037" y="2663912"/>
            <a:ext cx="2579248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8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69584 0.0340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92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 animBg="1"/>
      <p:bldP spid="60" grpId="0"/>
      <p:bldP spid="61" grpId="0"/>
      <p:bldP spid="62" grpId="0"/>
      <p:bldP spid="63" grpId="0" animBg="1"/>
      <p:bldP spid="64" grpId="0"/>
      <p:bldP spid="3" grpId="0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8197" y="3026868"/>
            <a:ext cx="4552649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9124759" y="4003070"/>
            <a:ext cx="485883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526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61263 0.159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38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3342" y="3348266"/>
            <a:ext cx="4552649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5865" y="32803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66427" y="502396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9138865" y="4002822"/>
            <a:ext cx="48620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592616" y="4989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5449626" y="51144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180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5901 0.7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05" y="3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44427 0.162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14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25964 -0.697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3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/>
      <p:bldP spid="81" grpId="0" animBg="1"/>
      <p:bldP spid="81" grpId="1" animBg="1"/>
      <p:bldP spid="82" grpId="0"/>
      <p:bldP spid="83" grpId="0" animBg="1"/>
      <p:bldP spid="8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87808" y="3556177"/>
            <a:ext cx="507835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18284" y="2637564"/>
            <a:ext cx="1212513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861352" y="50767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634498" y="5088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410850" y="50650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5061446" y="518971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8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70378 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9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42032 0.0034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8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9" grpId="0"/>
      <p:bldP spid="80" grpId="0"/>
      <p:bldP spid="81" grpId="0"/>
      <p:bldP spid="82" grpId="0" animBg="1"/>
      <p:bldP spid="8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00286" y="2656348"/>
            <a:ext cx="593045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3077307" y="2651664"/>
            <a:ext cx="2497016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179551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8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69101 0.042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7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0" grpId="0"/>
      <p:bldP spid="62" grpId="0"/>
      <p:bldP spid="79" grpId="0"/>
      <p:bldP spid="80" grpId="0"/>
      <p:bldP spid="81" grpId="0"/>
      <p:bldP spid="82" grpId="0" animBg="1"/>
      <p:bldP spid="84" grpId="0"/>
      <p:bldP spid="8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18942" y="3016858"/>
            <a:ext cx="4571904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9588712" y="3990610"/>
            <a:ext cx="46721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14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55899 0.1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6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7444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1089602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35104" y="382782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45442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50394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43087" y="1973810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0347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36211" y="1991410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8039229" y="4483826"/>
            <a:ext cx="3960646" cy="1608006"/>
          </a:xfrm>
          <a:prstGeom prst="wedgeRectCallout">
            <a:avLst>
              <a:gd name="adj1" fmla="val -66163"/>
              <a:gd name="adj2" fmla="val -54576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もしも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で初期化したら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初期値は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になるよ！！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22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48528" y="3402289"/>
            <a:ext cx="365429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9583778" y="4001699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759138" y="5207295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8625292" y="31981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9621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62096 0.713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3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48659 0.1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36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3359 -0.71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2" grpId="1" animBg="1"/>
      <p:bldP spid="79" grpId="0" animBg="1"/>
      <p:bldP spid="80" grpId="0"/>
      <p:bldP spid="8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34204" y="3572325"/>
            <a:ext cx="365429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9583778" y="4001699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62246" y="2639694"/>
            <a:ext cx="125156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/>
          <p:cNvSpPr/>
          <p:nvPr/>
        </p:nvSpPr>
        <p:spPr>
          <a:xfrm>
            <a:off x="5539927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80917" y="5216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634498" y="5088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en-US" altLang="ja-JP" sz="32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538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-0.74804 0.002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3806 -0.0009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9" grpId="0" animBg="1"/>
      <p:bldP spid="79" grpId="1" animBg="1"/>
      <p:bldP spid="80" grpId="0" animBg="1"/>
      <p:bldP spid="81" grpId="0"/>
      <p:bldP spid="82" grpId="0"/>
      <p:bldP spid="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97412" y="2666836"/>
            <a:ext cx="601903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3050930" y="2666836"/>
            <a:ext cx="25497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10190579" y="521914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981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68894 0.0354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53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0" grpId="0"/>
      <p:bldP spid="81" grpId="0"/>
      <p:bldP spid="82" grpId="0"/>
      <p:bldP spid="83" grpId="0"/>
      <p:bldP spid="84" grpId="0"/>
      <p:bldP spid="86" grpId="0" animBg="1"/>
      <p:bldP spid="87" grpId="0"/>
      <p:bldP spid="8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6759" y="3029915"/>
            <a:ext cx="443099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73525" y="4001682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01878" y="504653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81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51927 0.163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64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77972" y="3365851"/>
            <a:ext cx="361606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54369" y="4010818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759138" y="5207295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8607708" y="311076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4366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0.6306 0.722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36" y="3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0.5569 0.173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4.81481E-6 L 0.23437 -0.7138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3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  <p:bldP spid="64" grpId="1" animBg="1"/>
      <p:bldP spid="80" grpId="0" animBg="1"/>
      <p:bldP spid="81" grpId="0"/>
      <p:bldP spid="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76556" y="3534476"/>
            <a:ext cx="361606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54369" y="4010818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09492" y="2663912"/>
            <a:ext cx="1380573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/>
          <p:cNvSpPr/>
          <p:nvPr/>
        </p:nvSpPr>
        <p:spPr>
          <a:xfrm>
            <a:off x="5819052" y="52261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10192983" y="521321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634498" y="5088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en-US" altLang="ja-JP" sz="3200" dirty="0" smtClean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4330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-0.73112 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6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35873 -0.0018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80" grpId="0" animBg="1"/>
      <p:bldP spid="80" grpId="1" animBg="1"/>
      <p:bldP spid="81" grpId="0" animBg="1"/>
      <p:bldP spid="82" grpId="0"/>
      <p:bldP spid="83" grpId="0"/>
      <p:bldP spid="8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04346" y="2650897"/>
            <a:ext cx="601209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54369" y="4010818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3059723" y="2663912"/>
            <a:ext cx="256735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188342" y="522610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8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-0.68672 0.044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36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6" grpId="0"/>
      <p:bldP spid="87" grpId="0" animBg="1"/>
      <p:bldP spid="88" grpId="0"/>
      <p:bldP spid="88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7352" y="3005390"/>
            <a:ext cx="4465571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28631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701878" y="504653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746999" y="5034182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4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-0.46367 0.1615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90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26108" y="3356382"/>
            <a:ext cx="3738262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183154" y="5106817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8607708" y="312671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305057" y="50421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672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62917 0.6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3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0.59922 0.157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61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28164 -0.7004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-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2" grpId="1" animBg="1"/>
      <p:bldP spid="81" grpId="0" animBg="1"/>
      <p:bldP spid="82" grpId="0"/>
      <p:bldP spid="8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92221" y="3560852"/>
            <a:ext cx="383475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11555" y="314990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5609492" y="2663912"/>
            <a:ext cx="1380573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10191947" y="52263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421976" y="507280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</a:p>
        </p:txBody>
      </p:sp>
      <p:sp>
        <p:nvSpPr>
          <p:cNvPr id="89" name="角丸四角形 88"/>
          <p:cNvSpPr/>
          <p:nvPr/>
        </p:nvSpPr>
        <p:spPr>
          <a:xfrm>
            <a:off x="10195305" y="52130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3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68724 0.046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62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  <p:bldP spid="88" grpId="0"/>
      <p:bldP spid="89" grpId="0" animBg="1"/>
      <p:bldP spid="90" grpId="0"/>
      <p:bldP spid="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250882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2933" y="3715936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7273271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96876" y="1983234"/>
            <a:ext cx="3526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{“A”,”B”,”C”};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9629" y="2041757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5440" y="1983234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4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26" grpId="0" animBg="1"/>
      <p:bldP spid="19" grpId="0" animBg="1"/>
      <p:bldP spid="20" grpId="0" animBg="1"/>
      <p:bldP spid="22" grpId="0" animBg="1"/>
      <p:bldP spid="29" grpId="0"/>
      <p:bldP spid="32" grpId="0"/>
      <p:bldP spid="33" grpId="0"/>
      <p:bldP spid="3" grpId="0"/>
      <p:bldP spid="4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92221" y="3560852"/>
            <a:ext cx="383475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11555" y="314990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191947" y="52263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3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43974" y="3913850"/>
            <a:ext cx="545682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191947" y="52263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701878" y="504653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746999" y="5034182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689758" y="5034182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680628" y="5640803"/>
            <a:ext cx="42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神田さんの合計値は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11555" y="314990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56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30026 0.788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3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66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Sample09_2b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8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8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Sample09_2d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3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0789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Sample09_2c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0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8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Sample09_3a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28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66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Sample09_3b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98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96014" y="3139914"/>
            <a:ext cx="3640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6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18855" y="2817844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2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7973475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36862" y="2690686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79" y="2013493"/>
            <a:ext cx="5708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“Box</a:t>
            </a:r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740073" y="2678356"/>
            <a:ext cx="4070265" cy="145107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から何番目を指しているのか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の位置のこと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０から始まる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6397885" y="3302475"/>
            <a:ext cx="1342188" cy="2344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592952" y="437646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7455" y="492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571668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083719" y="349819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594057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603710" y="438517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96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34388 -0.1321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1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9" grpId="0" animBg="1"/>
      <p:bldP spid="10" grpId="0"/>
      <p:bldP spid="11" grpId="0" animBg="1"/>
      <p:bldP spid="34" grpId="0" animBg="1"/>
      <p:bldP spid="34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マンションのイラスト（建物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91" y="2555056"/>
            <a:ext cx="2213864" cy="22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577067" y="2626055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マンションの部屋」のイメージ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2503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3928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79541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92503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853928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9541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92503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853928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9541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44601" y="401841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9118" y="370510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42677" y="34017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54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2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420076"/>
            <a:ext cx="980408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5413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5585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446478" y="3938617"/>
            <a:ext cx="2584251" cy="1117600"/>
          </a:xfrm>
          <a:prstGeom prst="wedgeRoundRectCallout">
            <a:avLst>
              <a:gd name="adj1" fmla="val 71254"/>
              <a:gd name="adj2" fmla="val 5512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06883" y="344180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4318" y="3420673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32749" y="3418145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8946" y="4455670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22748" y="44136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91358" y="44248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532" y="4400167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49685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860369" y="48758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67581" y="48758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66733" y="48664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76234" y="58625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44844" y="58737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66869" y="587376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5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488091"/>
            <a:ext cx="10003343" cy="276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340" y="5250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18741" y="2141137"/>
            <a:ext cx="7361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},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	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}};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0413" y="1077318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67319" y="54575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7148" y="107131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{0,1,2},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99397" y="112039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0509" y="105124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12654" y="1075678"/>
            <a:ext cx="2861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47147" y="1554907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{3,4,5}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86624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4812679" y="3710797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08946" y="4763401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2748" y="472140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91358" y="4732623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66869" y="467258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52762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4860369" y="5183566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67581" y="5183566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66733" y="5174179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6234" y="617027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44844" y="618149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66869" y="618149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04837" y="3643204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964531" y="3655349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21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3" grpId="0"/>
      <p:bldP spid="4" grpId="0"/>
      <p:bldP spid="7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22731" y="1925700"/>
            <a:ext cx="5828843" cy="1451078"/>
            <a:chOff x="5981495" y="2678356"/>
            <a:chExt cx="5828843" cy="1451078"/>
          </a:xfrm>
        </p:grpSpPr>
        <p:sp>
          <p:nvSpPr>
            <p:cNvPr id="17" name="正方形/長方形 16"/>
            <p:cNvSpPr/>
            <p:nvPr/>
          </p:nvSpPr>
          <p:spPr>
            <a:xfrm>
              <a:off x="7740073" y="2678356"/>
              <a:ext cx="4070265" cy="1451078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添え</a:t>
              </a:r>
              <a:r>
                <a:rPr kumimoji="1" lang="ja-JP" altLang="en-US" sz="2000" dirty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字</a:t>
              </a:r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：</a:t>
              </a:r>
              <a:endPara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先頭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から何番目を指しているのか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データ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の位置のこと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en-US" altLang="ja-JP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※</a:t>
              </a:r>
              <a:r>
                <a:rPr kumimoji="1" lang="ja-JP" altLang="en-US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０から始まる</a:t>
              </a:r>
              <a:endPara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5981495" y="2777274"/>
              <a:ext cx="1758578" cy="75961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6924" y="494983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800192" y="4364410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8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62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5" y="347547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726912" y="332002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6981" y="43306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5591" y="43418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81102" y="428181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8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9" y="488546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1774602" y="479279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81814" y="479279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80966" y="478340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90467" y="577950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59077" y="579072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1102" y="579072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19070" y="325243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78764" y="326457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7352" y="317676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077352" y="4835329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189" y="37815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8302" y="560105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5050" y="267407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88890" y="26512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39094" y="26535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9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58442" y="646354"/>
            <a:ext cx="11137148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35956" y="19242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9277" y="1231129"/>
            <a:ext cx="1086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[1][2]”+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8443" y="59940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633856" y="3719935"/>
            <a:ext cx="3968542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2343" y="424848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[1][2]=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586563" y="424590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7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1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14" y="371876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199041" y="356331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5308" y="4615918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110" y="457392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7720" y="458514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3231" y="456906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7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8" y="512874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246731" y="503608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3943" y="5036083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3095" y="502669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2596" y="6022793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31206" y="6034008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53231" y="603400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1199" y="349572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50893" y="3507866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0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3" grpId="0" animBg="1"/>
      <p:bldP spid="4" grpId="0"/>
      <p:bldP spid="7" grpId="0"/>
      <p:bldP spid="39" grpId="0"/>
      <p:bldP spid="40" grpId="0"/>
      <p:bldP spid="41" grpId="0"/>
      <p:bldP spid="42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2370" y="2844221"/>
            <a:ext cx="9167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多次元配列での</a:t>
            </a:r>
            <a:r>
              <a:rPr lang="en-US" altLang="ja-JP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6680" y="448912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61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43" grpId="0"/>
      <p:bldP spid="44" grpId="0"/>
      <p:bldP spid="45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632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00659" y="27348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34499" y="271202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84703" y="27143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326494" y="3324355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481506" y="3325207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472277" y="3343361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38168" y="255285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2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43" grpId="0"/>
      <p:bldP spid="44" grpId="0"/>
      <p:bldP spid="45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4" y="177309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313004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4486990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45752" y="3313533"/>
            <a:ext cx="4794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多量の変数を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一括定義が可能に！！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3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35094" y="269796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08415" y="200485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26574" y="347359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30735" y="3974838"/>
            <a:ext cx="3371157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4526574" y="346418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17164" y="4518398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60661" y="4518398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1638064" y="346224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50115" y="347622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55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6914 0.143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3" grpId="0" animBg="1"/>
      <p:bldP spid="26" grpId="0" animBg="1"/>
      <p:bldP spid="26" grpId="1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4818" y="2762927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23944" y="1997322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63" y="365465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947180" y="58568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00885" y="365465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1223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16175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57578" y="559258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2038" y="560258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06129" y="560258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16175" y="350876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5315508" y="4443125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0216175" y="349935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327665" y="349741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839716" y="351139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18269" y="5971597"/>
            <a:ext cx="4684203" cy="15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0370" y="604147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982" y="4169654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2358401" y="57336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7982" y="5262024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360763" y="604437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62530" y="616071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794818" y="471946"/>
            <a:ext cx="5689601" cy="1688951"/>
          </a:xfrm>
          <a:prstGeom prst="wedgeRectCallout">
            <a:avLst>
              <a:gd name="adj1" fmla="val -21350"/>
              <a:gd name="adj2" fmla="val 152308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箱の数だけ繰り返す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時などに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活用するよ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7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56263 -0.22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38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10" grpId="0" animBg="1"/>
      <p:bldP spid="12" grpId="0"/>
      <p:bldP spid="42" grpId="0"/>
      <p:bldP spid="42" grpId="1"/>
      <p:bldP spid="13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6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41668</TotalTime>
  <Words>3904</Words>
  <Application>Microsoft Office PowerPoint</Application>
  <PresentationFormat>ワイド画面</PresentationFormat>
  <Paragraphs>1677</Paragraphs>
  <Slides>69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8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487</cp:revision>
  <dcterms:created xsi:type="dcterms:W3CDTF">2020-03-04T08:20:15Z</dcterms:created>
  <dcterms:modified xsi:type="dcterms:W3CDTF">2021-05-24T02:51:45Z</dcterms:modified>
</cp:coreProperties>
</file>