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3"/>
  </p:notesMasterIdLst>
  <p:handoutMasterIdLst>
    <p:handoutMasterId r:id="rId144"/>
  </p:handoutMasterIdLst>
  <p:sldIdLst>
    <p:sldId id="309" r:id="rId2"/>
    <p:sldId id="1297" r:id="rId3"/>
    <p:sldId id="1298" r:id="rId4"/>
    <p:sldId id="1299" r:id="rId5"/>
    <p:sldId id="1300" r:id="rId6"/>
    <p:sldId id="1301" r:id="rId7"/>
    <p:sldId id="1302" r:id="rId8"/>
    <p:sldId id="1303" r:id="rId9"/>
    <p:sldId id="1304" r:id="rId10"/>
    <p:sldId id="1305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  <p:sldId id="331" r:id="rId46"/>
    <p:sldId id="1438" r:id="rId47"/>
    <p:sldId id="1341" r:id="rId48"/>
    <p:sldId id="1342" r:id="rId49"/>
    <p:sldId id="1343" r:id="rId50"/>
    <p:sldId id="1344" r:id="rId51"/>
    <p:sldId id="1345" r:id="rId52"/>
    <p:sldId id="1346" r:id="rId53"/>
    <p:sldId id="1347" r:id="rId54"/>
    <p:sldId id="1348" r:id="rId55"/>
    <p:sldId id="1349" r:id="rId56"/>
    <p:sldId id="1350" r:id="rId57"/>
    <p:sldId id="1351" r:id="rId58"/>
    <p:sldId id="1352" r:id="rId59"/>
    <p:sldId id="1353" r:id="rId60"/>
    <p:sldId id="1354" r:id="rId61"/>
    <p:sldId id="1355" r:id="rId62"/>
    <p:sldId id="1356" r:id="rId63"/>
    <p:sldId id="1357" r:id="rId64"/>
    <p:sldId id="1358" r:id="rId65"/>
    <p:sldId id="1359" r:id="rId66"/>
    <p:sldId id="1360" r:id="rId67"/>
    <p:sldId id="1361" r:id="rId68"/>
    <p:sldId id="1362" r:id="rId69"/>
    <p:sldId id="1363" r:id="rId70"/>
    <p:sldId id="1364" r:id="rId71"/>
    <p:sldId id="1365" r:id="rId72"/>
    <p:sldId id="1366" r:id="rId73"/>
    <p:sldId id="1367" r:id="rId74"/>
    <p:sldId id="1368" r:id="rId75"/>
    <p:sldId id="1369" r:id="rId76"/>
    <p:sldId id="1370" r:id="rId77"/>
    <p:sldId id="1371" r:id="rId78"/>
    <p:sldId id="1372" r:id="rId79"/>
    <p:sldId id="1373" r:id="rId80"/>
    <p:sldId id="1374" r:id="rId81"/>
    <p:sldId id="1375" r:id="rId82"/>
    <p:sldId id="1376" r:id="rId83"/>
    <p:sldId id="1377" r:id="rId84"/>
    <p:sldId id="1378" r:id="rId85"/>
    <p:sldId id="1379" r:id="rId86"/>
    <p:sldId id="1380" r:id="rId87"/>
    <p:sldId id="1381" r:id="rId88"/>
    <p:sldId id="1382" r:id="rId89"/>
    <p:sldId id="1383" r:id="rId90"/>
    <p:sldId id="1384" r:id="rId91"/>
    <p:sldId id="1385" r:id="rId92"/>
    <p:sldId id="1386" r:id="rId93"/>
    <p:sldId id="1439" r:id="rId94"/>
    <p:sldId id="1387" r:id="rId95"/>
    <p:sldId id="1388" r:id="rId96"/>
    <p:sldId id="1389" r:id="rId97"/>
    <p:sldId id="1390" r:id="rId98"/>
    <p:sldId id="1391" r:id="rId99"/>
    <p:sldId id="1392" r:id="rId100"/>
    <p:sldId id="1393" r:id="rId101"/>
    <p:sldId id="1394" r:id="rId102"/>
    <p:sldId id="1395" r:id="rId103"/>
    <p:sldId id="1396" r:id="rId104"/>
    <p:sldId id="1397" r:id="rId105"/>
    <p:sldId id="1398" r:id="rId106"/>
    <p:sldId id="1399" r:id="rId107"/>
    <p:sldId id="1400" r:id="rId108"/>
    <p:sldId id="1401" r:id="rId109"/>
    <p:sldId id="1402" r:id="rId110"/>
    <p:sldId id="1403" r:id="rId111"/>
    <p:sldId id="1404" r:id="rId112"/>
    <p:sldId id="1405" r:id="rId113"/>
    <p:sldId id="1406" r:id="rId114"/>
    <p:sldId id="1408" r:id="rId115"/>
    <p:sldId id="1407" r:id="rId116"/>
    <p:sldId id="1409" r:id="rId117"/>
    <p:sldId id="1410" r:id="rId118"/>
    <p:sldId id="1411" r:id="rId119"/>
    <p:sldId id="1413" r:id="rId120"/>
    <p:sldId id="1414" r:id="rId121"/>
    <p:sldId id="1415" r:id="rId122"/>
    <p:sldId id="1416" r:id="rId123"/>
    <p:sldId id="1417" r:id="rId124"/>
    <p:sldId id="1418" r:id="rId125"/>
    <p:sldId id="1419" r:id="rId126"/>
    <p:sldId id="1420" r:id="rId127"/>
    <p:sldId id="1421" r:id="rId128"/>
    <p:sldId id="1422" r:id="rId129"/>
    <p:sldId id="1423" r:id="rId130"/>
    <p:sldId id="1424" r:id="rId131"/>
    <p:sldId id="1425" r:id="rId132"/>
    <p:sldId id="1426" r:id="rId133"/>
    <p:sldId id="1427" r:id="rId134"/>
    <p:sldId id="1428" r:id="rId135"/>
    <p:sldId id="1429" r:id="rId136"/>
    <p:sldId id="1430" r:id="rId137"/>
    <p:sldId id="1433" r:id="rId138"/>
    <p:sldId id="1434" r:id="rId139"/>
    <p:sldId id="1435" r:id="rId140"/>
    <p:sldId id="1436" r:id="rId141"/>
    <p:sldId id="1437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7" autoAdjust="0"/>
    <p:restoredTop sz="94761" autoAdjust="0"/>
  </p:normalViewPr>
  <p:slideViewPr>
    <p:cSldViewPr snapToGrid="0">
      <p:cViewPr varScale="1">
        <p:scale>
          <a:sx n="89" d="100"/>
          <a:sy n="89" d="100"/>
        </p:scale>
        <p:origin x="9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handoutMaster" Target="handoutMasters/handoutMaster1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148" Type="http://schemas.openxmlformats.org/officeDocument/2006/relationships/theme" Target="theme/theme1.xml"/><Relationship Id="rId177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ノートを取る時間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3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4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523999" y="3998505"/>
            <a:ext cx="9660835" cy="1655762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特別復習</a:t>
            </a:r>
            <a:r>
              <a:rPr lang="en-US" altLang="ja-JP" sz="4400" smtClean="0"/>
              <a:t>02</a:t>
            </a:r>
            <a:r>
              <a:rPr lang="ja-JP" altLang="en-US" sz="4400" dirty="0"/>
              <a:t>　</a:t>
            </a:r>
            <a:r>
              <a:rPr lang="en-US" altLang="ja-JP" sz="4400" dirty="0" smtClean="0"/>
              <a:t>switch/while/for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37920" y="397891"/>
            <a:ext cx="7249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0"/>
            <a:ext cx="5629372" cy="1442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489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858512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515394" y="902377"/>
            <a:ext cx="1611050" cy="1492937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26621" y="220226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7492" y="1241723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478" y="1858512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26244" y="27752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21122" y="2365797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9090" y="3807731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81172" y="4799617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09734" y="431501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058" y="2651820"/>
            <a:ext cx="4672084" cy="3854914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11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3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91748" y="4890469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22964" y="1963141"/>
            <a:ext cx="1288008" cy="23083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31530" y="5011871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58384" y="2195651"/>
            <a:ext cx="1600930" cy="3061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2079" y="4818965"/>
            <a:ext cx="4621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 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処理を行います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25624" y="2846445"/>
            <a:ext cx="1851809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96660" y="4800043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10086" y="3065924"/>
            <a:ext cx="906587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4231 -0.413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-206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　　回目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95110" y="3236686"/>
            <a:ext cx="4892775" cy="2467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70338 0.26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46541" y="496972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21983" y="3689703"/>
            <a:ext cx="2082598" cy="2464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56627 -0.5634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7" y="-2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2" grpId="0"/>
      <p:bldP spid="32" grpId="1"/>
      <p:bldP spid="33" grpId="0"/>
      <p:bldP spid="34" grpId="0"/>
      <p:bldP spid="35" grpId="0"/>
      <p:bldP spid="36" grpId="0"/>
      <p:bldP spid="36" grpId="1"/>
      <p:bldP spid="3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4675" y="294286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50504" y="11396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1267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24992" y="5523359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52839" y="114486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99603" y="3856152"/>
            <a:ext cx="2109654" cy="2377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68528 0.63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1" y="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39" grpId="0"/>
      <p:bldP spid="41" grpId="0"/>
      <p:bldP spid="42" grpId="0"/>
      <p:bldP spid="4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50504" y="295514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2079" y="5176258"/>
            <a:ext cx="374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 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内の処理を行います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45436" y="2846445"/>
            <a:ext cx="1851809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31563" y="5009611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19239" y="3063712"/>
            <a:ext cx="906587" cy="2173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4231 -0.413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-206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8" grpId="1"/>
      <p:bldP spid="2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67522" y="3222171"/>
            <a:ext cx="4949392" cy="2561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71367 0.3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77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846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へ代入する値に、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37213" y="3139517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5126" y="3555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23240" y="390425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7077297" y="3139516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075764" y="447535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70026" y="352520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9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0504" y="2934787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46541" y="500341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47994" y="3693619"/>
            <a:ext cx="2416297" cy="28236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56432 -0.5634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16" y="-2817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2" grpId="0"/>
      <p:bldP spid="33" grpId="0"/>
      <p:bldP spid="34" grpId="0"/>
      <p:bldP spid="35" grpId="0"/>
      <p:bldP spid="36" grpId="0"/>
      <p:bldP spid="36" grpId="1"/>
      <p:bldP spid="38" grpId="0"/>
      <p:bldP spid="3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550504" y="11396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1267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24992" y="5523359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550504" y="113500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00741" y="3851272"/>
            <a:ext cx="2181087" cy="2426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68528 0.63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1" y="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39" grpId="0"/>
      <p:bldP spid="41" grpId="0"/>
      <p:bldP spid="42" grpId="0"/>
      <p:bldP spid="4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攻撃終了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10742" y="4083332"/>
            <a:ext cx="3519315" cy="2433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755697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46073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94103" y="166880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795" y="2501751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60736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17534" y="347836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50504" y="293982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8583" y="4778870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攻撃終了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551797" y="293464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80420" y="5190578"/>
            <a:ext cx="3823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34127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8583" y="4044629"/>
            <a:ext cx="3998770" cy="2637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22" y="52531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02_9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1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689" y="2946962"/>
            <a:ext cx="2334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四角形吹き出し 21"/>
          <p:cNvSpPr/>
          <p:nvPr/>
        </p:nvSpPr>
        <p:spPr>
          <a:xfrm>
            <a:off x="9966752" y="3498341"/>
            <a:ext cx="1909690" cy="1070210"/>
          </a:xfrm>
          <a:prstGeom prst="wedgeRectCallout">
            <a:avLst>
              <a:gd name="adj1" fmla="val -139703"/>
              <a:gd name="adj2" fmla="val -1571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終わらせる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内容を記述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0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  <p:bldP spid="2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63" y="1634703"/>
            <a:ext cx="8628148" cy="4799340"/>
          </a:xfrm>
          <a:prstGeom prst="rect">
            <a:avLst/>
          </a:prstGeom>
        </p:spPr>
      </p:pic>
      <p:pic>
        <p:nvPicPr>
          <p:cNvPr id="8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爆発 1 9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963" y="1968499"/>
            <a:ext cx="2659522" cy="2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30011" y="263761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52000" y="1022516"/>
            <a:ext cx="562937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01794" y="113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89908" y="1485677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017757" y="659902"/>
            <a:ext cx="1611050" cy="1492937"/>
            <a:chOff x="773268" y="2495551"/>
            <a:chExt cx="949522" cy="91154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7016224" y="19957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310486" y="1045590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287846" y="70609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98" y="2751696"/>
            <a:ext cx="4538205" cy="3780385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9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0404 0.608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/>
      <p:bldP spid="41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5062894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307437" y="1942632"/>
            <a:ext cx="4306774" cy="2281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531530" y="5011871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27000" y="2159300"/>
            <a:ext cx="1173156" cy="26039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97747" y="502369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9230" y="498609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33636" y="5182181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358" y="2646345"/>
            <a:ext cx="2764934" cy="31298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57214 -0.550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/>
      <p:bldP spid="26" grpId="0"/>
      <p:bldP spid="27" grpId="0"/>
      <p:bldP spid="28" grpId="0"/>
      <p:bldP spid="29" grpId="0"/>
      <p:bldP spid="29" grpId="1"/>
      <p:bldP spid="3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3178100" y="5062163"/>
            <a:ext cx="6019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7977" y="495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26173" y="5461134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8763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883139" y="3436733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6" grpId="0" animBg="1"/>
      <p:bldP spid="7" grpId="0"/>
      <p:bldP spid="34" grpId="0"/>
      <p:bldP spid="35" grpId="0"/>
      <p:bldP spid="36" grpId="0"/>
      <p:bldP spid="38" grpId="0" animBg="1"/>
      <p:bldP spid="3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6049" y="495438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56793" y="3431719"/>
            <a:ext cx="4844253" cy="2641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39173" y="3445705"/>
            <a:ext cx="1634953" cy="26683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4"/>
            <a:ext cx="5768928" cy="1474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6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79119" y="3652932"/>
            <a:ext cx="5552459" cy="23742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972 L -0.63021 0.293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09716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4964057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385102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712456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26108" y="3923957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331701" y="344581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3982" y="495799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37656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71154" y="3450719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60821 0.3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2"/>
            <a:ext cx="5768928" cy="1603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59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回目！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927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65476" y="3586429"/>
            <a:ext cx="5701717" cy="362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973 L -0.63021 0.360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5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65985"/>
            <a:ext cx="2825985" cy="1491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502032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441371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768725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635" y="3889228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288604" y="341108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0375" y="1966061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の値の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取り出し方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97701" y="3519104"/>
            <a:ext cx="8072698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97701" y="35929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193784" y="1201544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97701" y="43475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786" y="52388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5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/>
      <p:bldP spid="29" grpId="0"/>
      <p:bldP spid="2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9278" y="498267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2308" y="3421445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602310" y="3435431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86048" y="3900390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319" y="4940128"/>
            <a:ext cx="5768928" cy="1587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5032094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6785" y="4174645"/>
            <a:ext cx="3932981" cy="2934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907653" y="4385104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026" name="Picture 2" descr="考える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36" y="4116084"/>
            <a:ext cx="1983226" cy="23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24" y="1185599"/>
            <a:ext cx="2154751" cy="22490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92334" y="586143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4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087126" y="5508775"/>
            <a:ext cx="2633500" cy="6848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94" y="452721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 6"/>
          <p:cNvSpPr/>
          <p:nvPr/>
        </p:nvSpPr>
        <p:spPr>
          <a:xfrm>
            <a:off x="2402991" y="3363596"/>
            <a:ext cx="3318552" cy="3606229"/>
          </a:xfrm>
          <a:prstGeom prst="mathMultiply">
            <a:avLst>
              <a:gd name="adj1" fmla="val 10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93" y="1231352"/>
            <a:ext cx="2154751" cy="22490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77667" y="463947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正解は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9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7587393" y="223895"/>
            <a:ext cx="4248436" cy="4769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93456" y="4993337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値を取得しようとしても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文内で宣言した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73805" y="499039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メソッドのスコープ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29672" y="3283403"/>
            <a:ext cx="3494504" cy="148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スコープの概念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右矢印 10"/>
          <p:cNvSpPr/>
          <p:nvPr/>
        </p:nvSpPr>
        <p:spPr>
          <a:xfrm rot="20146337">
            <a:off x="7349272" y="3882037"/>
            <a:ext cx="618538" cy="538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 29"/>
          <p:cNvSpPr/>
          <p:nvPr/>
        </p:nvSpPr>
        <p:spPr>
          <a:xfrm>
            <a:off x="7430356" y="3323576"/>
            <a:ext cx="910013" cy="779906"/>
          </a:xfrm>
          <a:prstGeom prst="mathMultiply">
            <a:avLst>
              <a:gd name="adj1" fmla="val 184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93456" y="6117114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文の外のから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アクセス出来ません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93456" y="5726098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ブロック内でしか使えず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46" y="1211654"/>
            <a:ext cx="2154751" cy="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/>
      <p:bldP spid="22" grpId="0" animBg="1"/>
      <p:bldP spid="11" grpId="0" animBg="1"/>
      <p:bldP spid="30" grpId="0" animBg="1"/>
      <p:bldP spid="3" grpId="0"/>
      <p:bldP spid="4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52984" y="1036065"/>
            <a:ext cx="58080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</a:t>
            </a:r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どんな時に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6" y="-231346"/>
            <a:ext cx="4784102" cy="47841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16811" y="4552756"/>
            <a:ext cx="9583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回数が決まってない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繰り返し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回数が決まっている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ものは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</a:p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　　　　　　　　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が書きやすい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4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6105" y="861392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27849" y="2161784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76256" y="10768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これは何回繰り返すの？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7" y="705230"/>
            <a:ext cx="3559437" cy="355943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581201" y="183861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回かもしれないし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回かもしれない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60009" y="3710669"/>
            <a:ext cx="6003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が使いやすい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1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3803" y="3037143"/>
            <a:ext cx="5589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でも出来る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ない？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10" y="1029812"/>
            <a:ext cx="4784102" cy="47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558872"/>
            <a:ext cx="7784009" cy="403111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08686" y="274773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しよう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591" y="203620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04357" y="112036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299235" y="71090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203" y="2152839"/>
            <a:ext cx="1766094" cy="16954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9859285" y="3144725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87847" y="2660124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74010" y="1022516"/>
            <a:ext cx="9503192" cy="1343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285" y="4426023"/>
            <a:ext cx="1766094" cy="169545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9741367" y="5417909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num3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165829" y="4911911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0493" y="1206247"/>
            <a:ext cx="815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”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1578" y="18307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0443" y="3437112"/>
            <a:ext cx="3199355" cy="157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112" y="3897382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296944" y="72237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41" y="2656368"/>
            <a:ext cx="4694511" cy="3882343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354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694 L -0.68867 0.4673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4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45547" y="1128530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0064" y="1467831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4331" y="1128530"/>
            <a:ext cx="1745366" cy="17907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74547" y="246192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8223049" y="965931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736471" y="163317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5387382" y="883056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2"/>
          </p:cNvCxnSpPr>
          <p:nvPr/>
        </p:nvCxnSpPr>
        <p:spPr>
          <a:xfrm>
            <a:off x="5676557" y="883056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752631" y="1467831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514584" y="1458372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63149" y="145837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689801" y="180713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9370" y="96593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02076" y="3056043"/>
            <a:ext cx="567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が入力されるまで繰り返す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49329" y="4062818"/>
            <a:ext cx="8845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0064" y="4075615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=0?;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41614" y="4075615"/>
            <a:ext cx="1691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!= 0;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69303" y="408860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????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2111" y="5817144"/>
            <a:ext cx="8509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めちゃくちゃ書きにくいし無駄が多い！！</a:t>
            </a:r>
            <a:endParaRPr kumimoji="1" lang="ja-JP" altLang="en-US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22" y="525314"/>
            <a:ext cx="5541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02_11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02_14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3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709367" y="1463154"/>
          <a:ext cx="11233217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9055">
                  <a:extLst>
                    <a:ext uri="{9D8B030D-6E8A-4147-A177-3AD203B41FA5}">
                      <a16:colId xmlns:a16="http://schemas.microsoft.com/office/drawing/2014/main" val="1230877846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867393714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871170766"/>
                    </a:ext>
                  </a:extLst>
                </a:gridCol>
                <a:gridCol w="3912922">
                  <a:extLst>
                    <a:ext uri="{9D8B030D-6E8A-4147-A177-3AD203B41FA5}">
                      <a16:colId xmlns:a16="http://schemas.microsoft.com/office/drawing/2014/main" val="25681539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基本データ型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範囲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423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整数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5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6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2000" dirty="0" smtClean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lang="en-US" altLang="ja-JP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64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6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浮動小数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（実数型）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 smtClean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88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8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961154"/>
                  </a:ext>
                </a:extLst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2354317" y="2254497"/>
            <a:ext cx="1671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en-US" altLang="ja-JP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整数型の代表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150585" y="2296537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57584" y="2296537"/>
            <a:ext cx="2024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2147483648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2147483647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54317" y="296388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short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50584" y="296388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91860" y="2963888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-32768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32767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54317" y="3396280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long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50583" y="3446573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057584" y="3396280"/>
            <a:ext cx="4004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-9223372036854775808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9223372036854775807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354317" y="4066393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byte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4634" y="4071131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-1 , 0 , 1 , 2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030926" y="410266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-128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127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354317" y="4503523"/>
            <a:ext cx="178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</a:p>
          <a:p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実数型の代表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134634" y="4596609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0.124 , 10.445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01626" y="4642022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±4.94E-324</a:t>
            </a:r>
            <a:r>
              <a:rPr kumimoji="1" lang="ja-JP" altLang="en-US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±1.79E+308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354317" y="519010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float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134633" y="5178374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0.124 , 10.445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001626" y="5190104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±3.40E38</a:t>
            </a:r>
            <a:r>
              <a:rPr kumimoji="1" lang="ja-JP" altLang="en-US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dirty="0">
                <a:solidFill>
                  <a:schemeClr val="dk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±1.40E45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54317" y="5567785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134633" y="557622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 , ’9’, ’z’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02370" y="5576226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2byte 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の文字コード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339819" y="597019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endParaRPr kumimoji="1" lang="ja-JP" altLang="en-US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150583" y="59661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true,false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真か偽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030926" y="5957288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 </a:t>
            </a:r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75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データ型の種類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409622" y="2298618"/>
          <a:ext cx="9926970" cy="143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8990">
                  <a:extLst>
                    <a:ext uri="{9D8B030D-6E8A-4147-A177-3AD203B41FA5}">
                      <a16:colId xmlns:a16="http://schemas.microsoft.com/office/drawing/2014/main" val="86301472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84402215"/>
                    </a:ext>
                  </a:extLst>
                </a:gridCol>
                <a:gridCol w="3308990">
                  <a:extLst>
                    <a:ext uri="{9D8B030D-6E8A-4147-A177-3AD203B41FA5}">
                      <a16:colId xmlns:a16="http://schemas.microsoft.com/office/drawing/2014/main" val="9494222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参照型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4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分類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型名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値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71105"/>
                  </a:ext>
                </a:extLst>
              </a:tr>
              <a:tr h="26339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文字列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String</a:t>
                      </a:r>
                      <a:endParaRPr kumimoji="1" lang="ja-JP" altLang="en-US" sz="24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“ECC</a:t>
                      </a:r>
                      <a:r>
                        <a:rPr kumimoji="1" lang="ja-JP" altLang="en-US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コンピュータ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”</a:t>
                      </a:r>
                      <a:endParaRPr kumimoji="1" lang="ja-JP" altLang="en-US" sz="24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2153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88077" y="5761704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他にも種類はあるけど、それはまたの機会に・・・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10243" y="4313821"/>
            <a:ext cx="2751228" cy="93660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頭文字は大文字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4896464" y="3731178"/>
            <a:ext cx="0" cy="582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46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6544" y="3160525"/>
            <a:ext cx="7476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でも変数って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何の為に使うの？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17" y="2109491"/>
            <a:ext cx="4784102" cy="478410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86544" y="1799436"/>
            <a:ext cx="9397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データの箱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というのは理解した！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45349" y="5556065"/>
            <a:ext cx="4302781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ソースの可読性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が高まる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5349" y="4954046"/>
            <a:ext cx="62167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・値を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修正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する場合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か所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だけで済む！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09170" y="4613953"/>
            <a:ext cx="644728" cy="680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en-US" altLang="ja-JP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76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8759" y="767255"/>
            <a:ext cx="5549393" cy="13977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66093" y="918874"/>
            <a:ext cx="541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消費税が変わりました！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1.1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1.08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に全て変更してください。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それとは別に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クッキーとジュースの値段を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円値上げしてください。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6419654" y="5231877"/>
            <a:ext cx="1159497" cy="10652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28261" y="5348992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全て変更し</a:t>
            </a:r>
            <a:endParaRPr kumimoji="1" lang="en-US" altLang="ja-JP" sz="2400" dirty="0" smtClean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実行が出来たら次のページへ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2" y="429557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コンビニエンスストアのイラスト2（24時間表記なし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033174"/>
            <a:ext cx="1560791" cy="11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冷凍ショーケースのイラスト（開いた状態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405932"/>
            <a:ext cx="778184" cy="10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シフトを決める店長のイラスト（男性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" y="1778983"/>
            <a:ext cx="1432860" cy="16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吹き出し 14"/>
          <p:cNvSpPr/>
          <p:nvPr/>
        </p:nvSpPr>
        <p:spPr>
          <a:xfrm>
            <a:off x="2100197" y="1033174"/>
            <a:ext cx="2383605" cy="823918"/>
          </a:xfrm>
          <a:prstGeom prst="wedgeRectCallout">
            <a:avLst>
              <a:gd name="adj1" fmla="val -38504"/>
              <a:gd name="adj2" fmla="val 665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78702" y="1121967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消費税変わったから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対応よろしく</a:t>
            </a:r>
            <a:r>
              <a:rPr kumimoji="1" lang="ja-JP" altLang="en-US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ね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579" y="2316597"/>
            <a:ext cx="8109144" cy="255993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2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力尽きた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257" y="2527396"/>
            <a:ext cx="2356090" cy="27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19503" y="1330998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大変でしたよね・・・！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3889" y="2156953"/>
            <a:ext cx="6962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でもちゃんと出来ていますか？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見落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としや書き間違いはありませんか？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9503" y="4773136"/>
            <a:ext cx="7067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していればどうでしょう？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83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01261" y="277954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09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77" y="2123090"/>
            <a:ext cx="7802280" cy="32398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44270" y="615131"/>
            <a:ext cx="6558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変数を活用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して同じように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消費税と値段を変更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してみて下さい！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37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インターネットを使いながら歓喜する人のイラスト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37" y="2109559"/>
            <a:ext cx="31432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071620" y="3192307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err="1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めっちゃ</a:t>
            </a:r>
            <a:r>
              <a:rPr kumimoji="1" lang="ja-JP" altLang="en-US" sz="6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楽・・・！！！</a:t>
            </a:r>
            <a:endParaRPr kumimoji="1" lang="ja-JP" altLang="en-US" sz="60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96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52798" y="2599769"/>
            <a:ext cx="1707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6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71323" y="1746606"/>
            <a:ext cx="3770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5" cy="281939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09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71323" y="1746606"/>
            <a:ext cx="51603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「もし～なら」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仮定・条件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804689" y="2640459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5" cy="281939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30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71323" y="1746606"/>
            <a:ext cx="65181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・英語で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の意味は？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「もし～なら」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仮定・条件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言語における 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の意味は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「もし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括弧の中が真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正しい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804689" y="2640459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804689" y="3943261"/>
            <a:ext cx="483108" cy="4089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39101" y="42395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6" y="2452272"/>
            <a:ext cx="2124074" cy="28194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09192" y="5542398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実は！　皆さんも普段から行っていることです！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192" y="4898980"/>
            <a:ext cx="557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これが一体なにを意味するのか・・・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56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タボリック・肥満のイラスト「体重計・男の子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3" y="2374949"/>
            <a:ext cx="1503450" cy="22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76900" y="464453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80kg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を超えた・・・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534036" y="3237376"/>
            <a:ext cx="1117600" cy="1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痩せようと運動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36" y="2270241"/>
            <a:ext cx="2195871" cy="2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651636" y="4821268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ダイエットしよう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pic>
        <p:nvPicPr>
          <p:cNvPr id="1030" name="Picture 6" descr="痩せた男の子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5" y="2358894"/>
            <a:ext cx="1758438" cy="24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515389" y="48162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0kg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を下回った・・・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8352352" y="3277558"/>
            <a:ext cx="1117600" cy="1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フードファイター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15" y="2385595"/>
            <a:ext cx="2021957" cy="228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656421" y="4781938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沢山食べよう！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23834" y="2130877"/>
            <a:ext cx="6575486" cy="13746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ある条件に達したら行動する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2450" y="1577918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2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3" grpId="0"/>
      <p:bldP spid="14" grpId="0" animBg="1"/>
      <p:bldP spid="16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3315" y="2132084"/>
            <a:ext cx="5657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 (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の時だけ実行したい処理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9082" y="417130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66330" y="4171308"/>
            <a:ext cx="5024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40;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&gt; 59){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合格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90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99854" y="1127503"/>
            <a:ext cx="9872871" cy="1517403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6B727"/>
              </a:buClr>
              <a:buNone/>
            </a:pP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等価演算子・非等価演算子・不等号演算子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buClr>
                <a:srgbClr val="A6B727"/>
              </a:buClr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つの値の大小や等しいかどうかを調べる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spcBef>
                <a:spcPts val="600"/>
              </a:spcBef>
              <a:buClr>
                <a:srgbClr val="A6B727"/>
              </a:buClr>
            </a:pP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関係演算子　とも呼ばれる</a:t>
            </a:r>
            <a:endParaRPr lang="en-US" altLang="ja-JP" sz="1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45720" indent="0">
              <a:buNone/>
            </a:pP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399854" y="2644906"/>
          <a:ext cx="9674226" cy="3343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9278">
                  <a:extLst>
                    <a:ext uri="{9D8B030D-6E8A-4147-A177-3AD203B41FA5}">
                      <a16:colId xmlns:a16="http://schemas.microsoft.com/office/drawing/2014/main" val="1583333342"/>
                    </a:ext>
                  </a:extLst>
                </a:gridCol>
                <a:gridCol w="2704600">
                  <a:extLst>
                    <a:ext uri="{9D8B030D-6E8A-4147-A177-3AD203B41FA5}">
                      <a16:colId xmlns:a16="http://schemas.microsoft.com/office/drawing/2014/main" val="3806180229"/>
                    </a:ext>
                  </a:extLst>
                </a:gridCol>
                <a:gridCol w="1443643">
                  <a:extLst>
                    <a:ext uri="{9D8B030D-6E8A-4147-A177-3AD203B41FA5}">
                      <a16:colId xmlns:a16="http://schemas.microsoft.com/office/drawing/2014/main" val="2735627905"/>
                    </a:ext>
                  </a:extLst>
                </a:gridCol>
                <a:gridCol w="4316705">
                  <a:extLst>
                    <a:ext uri="{9D8B030D-6E8A-4147-A177-3AD203B41FA5}">
                      <a16:colId xmlns:a16="http://schemas.microsoft.com/office/drawing/2014/main" val="2506690839"/>
                    </a:ext>
                  </a:extLst>
                </a:gridCol>
              </a:tblGrid>
              <a:tr h="337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記述例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4810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602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82969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61083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1925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8791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0998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9748725" y="188620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は否定の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ニュアンス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29898" y="587086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偽なら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3334327"/>
            <a:ext cx="15425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8187" y="3072763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8218" y="2918691"/>
            <a:ext cx="40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5192" y="3039040"/>
            <a:ext cx="380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</a:t>
            </a:r>
            <a:r>
              <a:rPr kumimoji="1" lang="en-US" altLang="ja-JP" sz="2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98187" y="3596328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(not equal)</a:t>
            </a:r>
            <a:endParaRPr kumimoji="1" lang="ja-JP" altLang="en-US" sz="105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54428" y="3546952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98187" y="4071273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～より小さい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(less)</a:t>
            </a:r>
            <a:endParaRPr kumimoji="1" lang="ja-JP" altLang="en-US" sz="20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98187" y="4555071"/>
            <a:ext cx="2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～より大きい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8187" y="5038869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～以下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8187" y="5562434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～以上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5751" y="4040496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より小さいなら真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54428" y="4513900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より大きいなら真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70578" y="5053555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70578" y="5562434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以上なら真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83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3179" y="2854496"/>
            <a:ext cx="58865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制御文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51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83578" y="992479"/>
            <a:ext cx="2029723" cy="101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585" y="2506351"/>
            <a:ext cx="1766094" cy="16954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36213" y="4058992"/>
            <a:ext cx="9484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保存するデータによって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入れ物の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型を変える必要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836213" y="2973657"/>
            <a:ext cx="7396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・名前を自分で決めれるが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36213" y="1971807"/>
            <a:ext cx="7175362" cy="9321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0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en-US" altLang="ja-JP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14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084592" y="3085929"/>
            <a:ext cx="4058489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8907" y="3085929"/>
            <a:ext cx="3667875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3772715"/>
            <a:ext cx="2825963" cy="28925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01980" y="4473822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1399" y="44928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20217" y="1411978"/>
            <a:ext cx="1020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これまででは実行するか否かしか制御出来ていませんでした。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「ある条件が真なら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」、「それ以外なら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という処理を行いたいときに困ります。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6401" y="3328043"/>
            <a:ext cx="32928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を複数使って実現する場合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&lt;=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96780" y="3328043"/>
            <a:ext cx="35333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52024" y="5574812"/>
            <a:ext cx="2025775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側の反対の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条件を書く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カギ線コネクタ 19"/>
          <p:cNvCxnSpPr/>
          <p:nvPr/>
        </p:nvCxnSpPr>
        <p:spPr>
          <a:xfrm rot="10800000">
            <a:off x="2989782" y="4723704"/>
            <a:ext cx="862673" cy="851108"/>
          </a:xfrm>
          <a:prstGeom prst="bentConnector3">
            <a:avLst>
              <a:gd name="adj1" fmla="val 950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725309" y="5497307"/>
            <a:ext cx="2336498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のニュアンスは「それ以外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7" name="カギ線コネクタ 26"/>
          <p:cNvCxnSpPr/>
          <p:nvPr/>
        </p:nvCxnSpPr>
        <p:spPr>
          <a:xfrm rot="10800000">
            <a:off x="6231781" y="4451428"/>
            <a:ext cx="1237532" cy="1061001"/>
          </a:xfrm>
          <a:prstGeom prst="bentConnector3">
            <a:avLst>
              <a:gd name="adj1" fmla="val 1679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206401" y="2119864"/>
            <a:ext cx="7128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これを簡単に解決するのが</a:t>
            </a:r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になります。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3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9" grpId="0"/>
      <p:bldP spid="11" grpId="0"/>
      <p:bldP spid="14" grpId="0" animBg="1"/>
      <p:bldP spid="26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54814" y="2761731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</a:t>
            </a:r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66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412353" y="4662771"/>
            <a:ext cx="1819275" cy="1219200"/>
            <a:chOff x="9196596" y="4991544"/>
            <a:chExt cx="1819275" cy="1219200"/>
          </a:xfrm>
        </p:grpSpPr>
        <p:sp>
          <p:nvSpPr>
            <p:cNvPr id="9" name="フリーフォーム 8"/>
            <p:cNvSpPr/>
            <p:nvPr/>
          </p:nvSpPr>
          <p:spPr>
            <a:xfrm>
              <a:off x="9958595" y="5236813"/>
              <a:ext cx="345281" cy="711994"/>
            </a:xfrm>
            <a:custGeom>
              <a:avLst/>
              <a:gdLst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42900 h 721519"/>
                <a:gd name="connsiteX4" fmla="*/ 171436 w 350045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64331 h 721519"/>
                <a:gd name="connsiteX4" fmla="*/ 171436 w 350045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0 w 352409"/>
                <a:gd name="connsiteY0" fmla="*/ 0 h 721519"/>
                <a:gd name="connsiteX1" fmla="*/ 0 w 352409"/>
                <a:gd name="connsiteY1" fmla="*/ 352424 h 721519"/>
                <a:gd name="connsiteX2" fmla="*/ 171419 w 352409"/>
                <a:gd name="connsiteY2" fmla="*/ 721519 h 721519"/>
                <a:gd name="connsiteX3" fmla="*/ 352394 w 352409"/>
                <a:gd name="connsiteY3" fmla="*/ 364331 h 721519"/>
                <a:gd name="connsiteX4" fmla="*/ 173800 w 352409"/>
                <a:gd name="connsiteY4" fmla="*/ 0 h 721519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69070 w 347664"/>
                <a:gd name="connsiteY0" fmla="*/ 0 h 711994"/>
                <a:gd name="connsiteX1" fmla="*/ 0 w 347664"/>
                <a:gd name="connsiteY1" fmla="*/ 352424 h 711994"/>
                <a:gd name="connsiteX2" fmla="*/ 169054 w 347664"/>
                <a:gd name="connsiteY2" fmla="*/ 711994 h 711994"/>
                <a:gd name="connsiteX3" fmla="*/ 347664 w 347664"/>
                <a:gd name="connsiteY3" fmla="*/ 364331 h 711994"/>
                <a:gd name="connsiteX4" fmla="*/ 169070 w 347664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33" h="711994">
                  <a:moveTo>
                    <a:pt x="169070" y="0"/>
                  </a:moveTo>
                  <a:cubicBezTo>
                    <a:pt x="111126" y="36116"/>
                    <a:pt x="397" y="232171"/>
                    <a:pt x="0" y="352424"/>
                  </a:cubicBezTo>
                  <a:cubicBezTo>
                    <a:pt x="4332" y="472677"/>
                    <a:pt x="115840" y="695722"/>
                    <a:pt x="169054" y="711994"/>
                  </a:cubicBezTo>
                  <a:cubicBezTo>
                    <a:pt x="226998" y="694929"/>
                    <a:pt x="342930" y="482997"/>
                    <a:pt x="342933" y="364331"/>
                  </a:cubicBezTo>
                  <a:cubicBezTo>
                    <a:pt x="342936" y="245665"/>
                    <a:pt x="229379" y="44847"/>
                    <a:pt x="16907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9387096" y="5136516"/>
              <a:ext cx="1485900" cy="914400"/>
              <a:chOff x="8591550" y="5174172"/>
              <a:chExt cx="1485900" cy="914400"/>
            </a:xfrm>
          </p:grpSpPr>
          <p:sp>
            <p:nvSpPr>
              <p:cNvPr id="12" name="楕円 11"/>
              <p:cNvSpPr/>
              <p:nvPr/>
            </p:nvSpPr>
            <p:spPr>
              <a:xfrm>
                <a:off x="85915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91630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9196596" y="4991544"/>
              <a:ext cx="1819275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1799277" y="3003461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～且つ～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両方成立限定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9277" y="3372793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～又は～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つ以上成立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799277" y="3742125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～ではない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逆、条件の反転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48533" y="300346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76773" y="3372793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09771" y="3786455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!(A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817566" y="302630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884223" y="3355940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7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300;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299091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パターン１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ベン図とは - ITを分かりやすく解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4" y="4489053"/>
            <a:ext cx="2393882" cy="14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7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87665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299091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ベン図とは - ITを分かりやすく解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24" y="4489053"/>
            <a:ext cx="2393882" cy="14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0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300;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パターン１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16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2153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08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383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19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, coin =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age &gt;= 20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coin &gt;= 120){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083404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69105" y="3350512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高校数学無料学習サイトko-su- 和集合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97" y="4377320"/>
            <a:ext cx="2681841" cy="16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28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～且つ～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両方成立限定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～又は～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つ以上成立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(A &gt; 0)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(B &gt;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 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←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|1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つ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では別の役割に</a:t>
                      </a: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～ではない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逆、条件の反転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!(A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0)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308" y="4377320"/>
            <a:ext cx="2364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age = 20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(age &gt;= 20)){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52406" y="4111457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81482" y="46835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685719" y="3726339"/>
            <a:ext cx="11125628" cy="3649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50026" y="5313514"/>
            <a:ext cx="1872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購入処理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6045554" y="5158269"/>
            <a:ext cx="372729" cy="44894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1249" y="412311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22" name="Picture 2" descr="コンピュータ基礎】論理演算の基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65" y="4491103"/>
            <a:ext cx="1240380" cy="16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94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39298" y="1047351"/>
            <a:ext cx="9193790" cy="1996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670" y="17230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lse if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44782" y="1196950"/>
            <a:ext cx="8736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「もし～なら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それ以外でもし～」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endParaRPr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以外」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</a:t>
            </a:r>
            <a:endParaRPr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07008" y="3128686"/>
            <a:ext cx="3264580" cy="34081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1 ){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成立でしたい処理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: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全部不成立でしたい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5966855" y="3045192"/>
            <a:ext cx="1443038" cy="909223"/>
          </a:xfrm>
          <a:prstGeom prst="borderCallout2">
            <a:avLst>
              <a:gd name="adj1" fmla="val 52756"/>
              <a:gd name="adj2" fmla="val 178"/>
              <a:gd name="adj3" fmla="val 23330"/>
              <a:gd name="adj4" fmla="val -19918"/>
              <a:gd name="adj5" fmla="val 23429"/>
              <a:gd name="adj6" fmla="val -187742"/>
            </a:avLst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使う為には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必須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311056" y="3824175"/>
            <a:ext cx="4516763" cy="1161188"/>
            <a:chOff x="4143374" y="2962275"/>
            <a:chExt cx="4067176" cy="1161188"/>
          </a:xfrm>
        </p:grpSpPr>
        <p:sp>
          <p:nvSpPr>
            <p:cNvPr id="11" name="線吹き出し 2 (枠付き) 10"/>
            <p:cNvSpPr/>
            <p:nvPr/>
          </p:nvSpPr>
          <p:spPr>
            <a:xfrm>
              <a:off x="6577011" y="3214240"/>
              <a:ext cx="1633539" cy="909223"/>
            </a:xfrm>
            <a:prstGeom prst="borderCallout2">
              <a:avLst>
                <a:gd name="adj1" fmla="val 48566"/>
                <a:gd name="adj2" fmla="val 178"/>
                <a:gd name="adj3" fmla="val 111328"/>
                <a:gd name="adj4" fmla="val -19258"/>
                <a:gd name="adj5" fmla="val 111427"/>
                <a:gd name="adj6" fmla="val -148287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分岐の数だけ</a:t>
              </a:r>
              <a:endPara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else if</a:t>
              </a:r>
              <a:r>
                <a:rPr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を</a:t>
              </a:r>
              <a:endPara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用意</a:t>
              </a:r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すれば</a:t>
              </a:r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O</a:t>
              </a:r>
              <a:r>
                <a:rPr kumimoji="1" lang="en-US" altLang="ja-JP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K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4143374" y="2962275"/>
              <a:ext cx="2428875" cy="600075"/>
            </a:xfrm>
            <a:custGeom>
              <a:avLst/>
              <a:gdLst>
                <a:gd name="connsiteX0" fmla="*/ 2438400 w 2463465"/>
                <a:gd name="connsiteY0" fmla="*/ 765577 h 765577"/>
                <a:gd name="connsiteX1" fmla="*/ 2114550 w 2463465"/>
                <a:gd name="connsiteY1" fmla="*/ 79777 h 765577"/>
                <a:gd name="connsiteX2" fmla="*/ 0 w 2463465"/>
                <a:gd name="connsiteY2" fmla="*/ 41677 h 765577"/>
                <a:gd name="connsiteX0" fmla="*/ 2438400 w 2438400"/>
                <a:gd name="connsiteY0" fmla="*/ 765577 h 765577"/>
                <a:gd name="connsiteX1" fmla="*/ 2114550 w 2438400"/>
                <a:gd name="connsiteY1" fmla="*/ 79777 h 765577"/>
                <a:gd name="connsiteX2" fmla="*/ 0 w 2438400"/>
                <a:gd name="connsiteY2" fmla="*/ 41677 h 765577"/>
                <a:gd name="connsiteX0" fmla="*/ 2438400 w 2438400"/>
                <a:gd name="connsiteY0" fmla="*/ 812640 h 812640"/>
                <a:gd name="connsiteX1" fmla="*/ 2114550 w 2438400"/>
                <a:gd name="connsiteY1" fmla="*/ 126840 h 812640"/>
                <a:gd name="connsiteX2" fmla="*/ 0 w 2438400"/>
                <a:gd name="connsiteY2" fmla="*/ 88740 h 812640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40507 h 740507"/>
                <a:gd name="connsiteX1" fmla="*/ 2114550 w 2438400"/>
                <a:gd name="connsiteY1" fmla="*/ 54707 h 740507"/>
                <a:gd name="connsiteX2" fmla="*/ 0 w 2438400"/>
                <a:gd name="connsiteY2" fmla="*/ 16607 h 740507"/>
                <a:gd name="connsiteX0" fmla="*/ 2438400 w 2438400"/>
                <a:gd name="connsiteY0" fmla="*/ 728245 h 728245"/>
                <a:gd name="connsiteX1" fmla="*/ 2114550 w 2438400"/>
                <a:gd name="connsiteY1" fmla="*/ 42445 h 728245"/>
                <a:gd name="connsiteX2" fmla="*/ 0 w 2438400"/>
                <a:gd name="connsiteY2" fmla="*/ 4345 h 728245"/>
                <a:gd name="connsiteX0" fmla="*/ 2438400 w 2438400"/>
                <a:gd name="connsiteY0" fmla="*/ 732748 h 732748"/>
                <a:gd name="connsiteX1" fmla="*/ 2105025 w 2438400"/>
                <a:gd name="connsiteY1" fmla="*/ 27898 h 732748"/>
                <a:gd name="connsiteX2" fmla="*/ 0 w 2438400"/>
                <a:gd name="connsiteY2" fmla="*/ 8848 h 732748"/>
                <a:gd name="connsiteX0" fmla="*/ 2438400 w 2438400"/>
                <a:gd name="connsiteY0" fmla="*/ 726693 h 726693"/>
                <a:gd name="connsiteX1" fmla="*/ 2105025 w 2438400"/>
                <a:gd name="connsiteY1" fmla="*/ 21843 h 726693"/>
                <a:gd name="connsiteX2" fmla="*/ 0 w 2438400"/>
                <a:gd name="connsiteY2" fmla="*/ 2793 h 726693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875" h="600075">
                  <a:moveTo>
                    <a:pt x="2428875" y="600075"/>
                  </a:moveTo>
                  <a:cubicBezTo>
                    <a:pt x="2174875" y="69850"/>
                    <a:pt x="2416175" y="539750"/>
                    <a:pt x="2133600" y="0"/>
                  </a:cubicBezTo>
                  <a:cubicBezTo>
                    <a:pt x="288925" y="3175"/>
                    <a:pt x="1892300" y="6350"/>
                    <a:pt x="0" y="9525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 flipV="1">
              <a:off x="4143374" y="3602176"/>
              <a:ext cx="2433638" cy="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19" y="3030061"/>
            <a:ext cx="3131820" cy="3655377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83508" y="3030061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68128" y="4626916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68129" y="3895258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439902" y="50127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522775" y="1186344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470044" y="1740245"/>
            <a:ext cx="3752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470044" y="2298278"/>
            <a:ext cx="1132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72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/>
      <p:bldP spid="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205" y="1240280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01484" y="1649423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箱を使うためには作らないといけません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484" y="2269225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87821" y="3563703"/>
            <a:ext cx="10499834" cy="233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6998" y="4368171"/>
            <a:ext cx="364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40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206367" y="3522322"/>
            <a:ext cx="1757439" cy="2126424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543206" cy="2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90692" y="35733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41346" y="542178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8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10551" y="1167134"/>
            <a:ext cx="384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81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1419709" y="2254894"/>
            <a:ext cx="1580345" cy="33904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/>
          <p:nvPr/>
        </p:nvSpPr>
        <p:spPr>
          <a:xfrm>
            <a:off x="1561834" y="2854502"/>
            <a:ext cx="2198507" cy="34225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561834" y="3427288"/>
            <a:ext cx="2198507" cy="404757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57654" y="259394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文で条件結果が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657654" y="3089454"/>
            <a:ext cx="449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1;</a:t>
            </a: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4;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657654" y="4748440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+ 1 + 2 + 4 = 7 ?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87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フレーム 1"/>
          <p:cNvSpPr/>
          <p:nvPr/>
        </p:nvSpPr>
        <p:spPr>
          <a:xfrm>
            <a:off x="1419709" y="2254894"/>
            <a:ext cx="1580345" cy="33904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/>
          <p:cNvSpPr/>
          <p:nvPr/>
        </p:nvSpPr>
        <p:spPr>
          <a:xfrm>
            <a:off x="1561834" y="2854502"/>
            <a:ext cx="2198507" cy="342258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561834" y="3427288"/>
            <a:ext cx="2198507" cy="404757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57654" y="2593942"/>
            <a:ext cx="47371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文で条件結果が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1;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4;</a:t>
            </a:r>
          </a:p>
          <a:p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+ 1 + 2 + 4 = 7 ?</a:t>
            </a:r>
          </a:p>
        </p:txBody>
      </p:sp>
      <p:sp>
        <p:nvSpPr>
          <p:cNvPr id="9" name="乗算 8"/>
          <p:cNvSpPr/>
          <p:nvPr/>
        </p:nvSpPr>
        <p:spPr>
          <a:xfrm>
            <a:off x="2860899" y="1562252"/>
            <a:ext cx="6327972" cy="4869560"/>
          </a:xfrm>
          <a:prstGeom prst="mathMultiply">
            <a:avLst>
              <a:gd name="adj1" fmla="val 128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54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50122" y="2275443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40784" y="2275443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</a:p>
        </p:txBody>
      </p:sp>
      <p:sp>
        <p:nvSpPr>
          <p:cNvPr id="9" name="線吹き出し 1 (枠付き) 8"/>
          <p:cNvSpPr/>
          <p:nvPr/>
        </p:nvSpPr>
        <p:spPr>
          <a:xfrm>
            <a:off x="6638844" y="2941487"/>
            <a:ext cx="1143001" cy="458724"/>
          </a:xfrm>
          <a:prstGeom prst="borderCallout1">
            <a:avLst>
              <a:gd name="adj1" fmla="val 63"/>
              <a:gd name="adj2" fmla="val 50001"/>
              <a:gd name="adj3" fmla="val -49460"/>
              <a:gd name="adj4" fmla="val 5000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8105886" y="2941487"/>
            <a:ext cx="1223049" cy="458724"/>
          </a:xfrm>
          <a:prstGeom prst="borderCallout1">
            <a:avLst>
              <a:gd name="adj1" fmla="val 63"/>
              <a:gd name="adj2" fmla="val 50001"/>
              <a:gd name="adj3" fmla="val -49460"/>
              <a:gd name="adj4" fmla="val 5000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もし～なら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782485" y="3899623"/>
            <a:ext cx="5457825" cy="5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～なら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6638844" y="3789783"/>
            <a:ext cx="597408" cy="6433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77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280971" y="1941816"/>
            <a:ext cx="3133618" cy="4109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74729" y="1632094"/>
            <a:ext cx="4605176" cy="4686514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 a = 2, b = 0;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&gt;= 0 ){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b += 1;</a:t>
            </a:r>
            <a:b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if( a &gt;= 1 ){</a:t>
            </a:r>
          </a:p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+= 2;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2 ){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4;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a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3 ){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+= 8;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</a:p>
          <a:p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b = 0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(“b = ” + b);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894" y="1162142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</a:t>
            </a:r>
            <a:r>
              <a:rPr kumimoji="1"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の値は何と表示されるでしょうか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1419709" y="2254894"/>
            <a:ext cx="1580345" cy="354742"/>
          </a:xfrm>
          <a:prstGeom prst="frame">
            <a:avLst>
              <a:gd name="adj1" fmla="val 5037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線吹き出し 1 (枠付き) 13"/>
          <p:cNvSpPr/>
          <p:nvPr/>
        </p:nvSpPr>
        <p:spPr>
          <a:xfrm>
            <a:off x="5083479" y="2198439"/>
            <a:ext cx="1357636" cy="467651"/>
          </a:xfrm>
          <a:prstGeom prst="borderCallout1">
            <a:avLst>
              <a:gd name="adj1" fmla="val 49302"/>
              <a:gd name="adj2" fmla="val 451"/>
              <a:gd name="adj3" fmla="val 53754"/>
              <a:gd name="adj4" fmla="val -141324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フレーム 14"/>
          <p:cNvSpPr/>
          <p:nvPr/>
        </p:nvSpPr>
        <p:spPr>
          <a:xfrm>
            <a:off x="1419709" y="2822981"/>
            <a:ext cx="2505019" cy="2899726"/>
          </a:xfrm>
          <a:prstGeom prst="frame">
            <a:avLst>
              <a:gd name="adj1" fmla="val 1946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線吹き出し 1 (枠付き) 15"/>
          <p:cNvSpPr/>
          <p:nvPr/>
        </p:nvSpPr>
        <p:spPr>
          <a:xfrm>
            <a:off x="6196008" y="2787478"/>
            <a:ext cx="1622971" cy="889914"/>
          </a:xfrm>
          <a:prstGeom prst="borderCallout1">
            <a:avLst>
              <a:gd name="adj1" fmla="val 49302"/>
              <a:gd name="adj2" fmla="val 451"/>
              <a:gd name="adj3" fmla="val 53754"/>
              <a:gd name="adj4" fmla="val -141324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「それ以外」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成立したので実行されない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00161" y="2544190"/>
            <a:ext cx="19127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０＋１＝１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 = 1</a:t>
            </a: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とな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18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3943" y="2087001"/>
            <a:ext cx="3568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1161" y="2735227"/>
            <a:ext cx="2978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 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54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12" y="1616574"/>
            <a:ext cx="8763860" cy="482532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80763" y="3238649"/>
            <a:ext cx="2111723" cy="170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85" y="3322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5084" y="369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564" y="40753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563" y="448065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41263" y="3679841"/>
            <a:ext cx="404261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68" y="1851982"/>
            <a:ext cx="1801282" cy="2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427890" y="2277565"/>
            <a:ext cx="6201103" cy="4312421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0443" y="381782"/>
            <a:ext cx="685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を行い箱を用意してみましょう！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22063" y="1144621"/>
            <a:ext cx="8800967" cy="107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2515" y="1381057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8812943" y="673128"/>
            <a:ext cx="1308519" cy="1319123"/>
            <a:chOff x="773268" y="2495551"/>
            <a:chExt cx="949522" cy="91154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76395" y="3037523"/>
              <a:ext cx="376919" cy="171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0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3124934" y="11542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12943" y="18060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34" y="2371097"/>
            <a:ext cx="497274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00428" y="4752487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24158" y="1559592"/>
            <a:ext cx="3022503" cy="1767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731154" y="4686997"/>
            <a:ext cx="5884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724158" y="1711106"/>
            <a:ext cx="939611" cy="20127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57469" y="50136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24158" y="2060423"/>
            <a:ext cx="1882071" cy="1540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556 L 0.55677 -0.5594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9" y="-277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30" grpId="0"/>
      <p:bldP spid="30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13886" y="2219219"/>
            <a:ext cx="1142332" cy="1646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08391" y="116491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66849 0.73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347864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2522298"/>
            <a:ext cx="3199108" cy="2414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=1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391537"/>
            <a:ext cx="127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攻撃した！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2712378"/>
            <a:ext cx="638749" cy="17466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39848" y="4792618"/>
            <a:ext cx="3775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比較処理を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します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83211" y="3996647"/>
            <a:ext cx="1337391" cy="205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46009" y="5050083"/>
            <a:ext cx="402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終わりまでスキップしたよ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1580140"/>
            <a:ext cx="3022503" cy="1767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4808368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1731654"/>
            <a:ext cx="939611" cy="20127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975119" y="4808368"/>
            <a:ext cx="5884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箱を作ったけど中身が無ければ使えません・・・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264238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に値を入れる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107" y="803528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736063" y="200262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12735" y="3181753"/>
            <a:ext cx="5629372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97099" y="3603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96678" y="3972415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453865" y="3109388"/>
            <a:ext cx="1611050" cy="1492937"/>
            <a:chOff x="773268" y="2495551"/>
            <a:chExt cx="949522" cy="91154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6452332" y="444522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46594" y="349507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23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 animBg="1"/>
      <p:bldP spid="23" grpId="0"/>
      <p:bldP spid="24" grpId="0"/>
      <p:bldP spid="28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2060423"/>
            <a:ext cx="1882071" cy="1540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55882" y="500826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55521 -0.565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29" grpId="0"/>
      <p:bldP spid="31" grpId="0"/>
      <p:bldP spid="3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13886" y="2239767"/>
            <a:ext cx="1142332" cy="1646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16381" y="116674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66849 0.730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347864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821340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3328548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3467520"/>
            <a:ext cx="3199108" cy="2414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420391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道具を使用した！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8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15096" y="3830207"/>
            <a:ext cx="3170107" cy="22128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3292" y="5169778"/>
            <a:ext cx="2656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が無いので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スキップせず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に比較していくよ！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https://1.bp.blogspot.com/-_Hx0KndeVcY/X3Gkgm6yNQI/AAAAAAABbiQ/0Fjyk5PosTIOm31VeKsHys-7sbsrJSh_wCNcBGAsYHQ/s1600/bg_koukasen_nobg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719097"/>
            <a:ext cx="3121528" cy="17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急ぐ車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644106"/>
            <a:ext cx="2388937" cy="19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287082" y="4831436"/>
            <a:ext cx="4176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では比較せずに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そのまま実行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97503" y="3801438"/>
            <a:ext cx="3183457" cy="2671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6004" y="4999621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699313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逃げ出した！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9" y="1235523"/>
            <a:ext cx="1348832" cy="1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47827" y="420448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65682" y="421240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541" y="514108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式や値が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true</a:t>
            </a:r>
            <a:r>
              <a:rPr kumimoji="1" lang="ja-JP" altLang="en-US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を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6065" y="421771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switch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の中の式や値が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ｃ</a:t>
            </a:r>
            <a:r>
              <a:rPr kumimoji="1" lang="en-US" altLang="ja-JP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に記述された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値と一致するか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070" y="1754179"/>
            <a:ext cx="5926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・比較演算子及び論理演算の結果が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33993" y="182655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・計算式の結果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上記と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の値と一致するか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5082" y="373937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7827" y="336996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0494" y="339086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 case 100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7827" y="469990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49972" y="4686985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case 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541" y="33828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==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38862" y="4788404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9733" y="444466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&gt;  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0451" y="548460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5082" y="583743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26245" y="385988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87776" y="51884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08946" y="421240"/>
            <a:ext cx="0" cy="59392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968222" y="310835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458744" y="2990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一致のみ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7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/>
      <p:bldP spid="2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86911" y="2352471"/>
            <a:ext cx="7784009" cy="4237515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29449" y="325239"/>
            <a:ext cx="6571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試しに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を行い値を入れてみましょう！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75797" y="1067851"/>
            <a:ext cx="5629372" cy="1140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60161" y="1100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9740" y="1469629"/>
            <a:ext cx="215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696755" y="865261"/>
            <a:ext cx="1292259" cy="1107249"/>
            <a:chOff x="773268" y="2495551"/>
            <a:chExt cx="949522" cy="91154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671888" y="190071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1473" y="1078147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500" y="4298791"/>
            <a:ext cx="1766094" cy="1695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0046266" y="521553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1144" y="4806076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12" y="2426905"/>
            <a:ext cx="5029902" cy="4143953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67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86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09" y="4139722"/>
            <a:ext cx="2800741" cy="2400635"/>
          </a:xfrm>
          <a:prstGeom prst="rect">
            <a:avLst/>
          </a:prstGeom>
        </p:spPr>
      </p:pic>
      <p:sp>
        <p:nvSpPr>
          <p:cNvPr id="7" name="爆発 2 6"/>
          <p:cNvSpPr/>
          <p:nvPr/>
        </p:nvSpPr>
        <p:spPr>
          <a:xfrm rot="21075777">
            <a:off x="4715275" y="3213179"/>
            <a:ext cx="5139939" cy="2953939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https://www.bannerkoubou.com/image/3DFWq3XOnVdRD141618964978_16189649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9" y="2883127"/>
            <a:ext cx="2222920" cy="24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3822" y="52531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02_4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Picture 2" descr="じゃんけんをする子供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68" y="198063"/>
            <a:ext cx="3541782" cy="217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 rot="20308822">
            <a:off x="5861657" y="4420093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バトル！！</a:t>
            </a:r>
            <a:endParaRPr kumimoji="1" lang="ja-JP" altLang="en-US" sz="4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Picture 2" descr="メデューサのイラスト（空想上の生物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" y="3551640"/>
            <a:ext cx="2211651" cy="29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20190" y="2833947"/>
            <a:ext cx="3299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2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950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239" y="5623061"/>
            <a:ext cx="10348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62057" y="5141474"/>
            <a:ext cx="772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・条件が</a:t>
            </a:r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5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89" y="1058378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077184" y="1866353"/>
            <a:ext cx="602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に必要なの・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184" y="3330718"/>
            <a:ext cx="615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どういう時に使うの・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3862" y="4795083"/>
            <a:ext cx="6410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A.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特定の一連の処理を繰り返し</a:t>
            </a:r>
            <a:endParaRPr kumimoji="1" lang="en-US" altLang="ja-JP" sz="36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行いたい場合に使用します！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3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96" y="1711489"/>
            <a:ext cx="8013431" cy="4792052"/>
          </a:xfrm>
          <a:prstGeom prst="rect">
            <a:avLst/>
          </a:prstGeom>
        </p:spPr>
      </p:pic>
      <p:pic>
        <p:nvPicPr>
          <p:cNvPr id="2056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発 1 4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942" y="2023108"/>
            <a:ext cx="2467319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7704664" y="3342218"/>
            <a:ext cx="3340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402223" y="1898581"/>
            <a:ext cx="4306774" cy="2281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7475420" y="3738757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186531" y="230048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29644" y="2174643"/>
            <a:ext cx="1725180" cy="18389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14369" y="4789624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99737" y="2387519"/>
            <a:ext cx="1810153" cy="1958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08358" y="2109491"/>
            <a:ext cx="5184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宣言と代入って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けないとダメ・・・？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96" y="1464932"/>
            <a:ext cx="4784102" cy="478410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1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63105" y="499355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7475420" y="4770221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80492" y="2865356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0.55312 -0.309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/>
      <p:bldP spid="28" grpId="0"/>
      <p:bldP spid="29" grpId="0"/>
      <p:bldP spid="31" grpId="0"/>
      <p:bldP spid="31" grpId="1"/>
      <p:bldP spid="3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58" y="5074807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6388" y="119391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63980" y="3581630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68178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36844"/>
            <a:ext cx="5768928" cy="1390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22881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　　回目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17439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83734" y="3814608"/>
            <a:ext cx="5169928" cy="22181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1528 L -0.70169 0.58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91" y="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7" grpId="0"/>
      <p:bldP spid="2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5420" y="4900515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56764" y="4047427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5113753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2821" y="11841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83297" y="3573253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22333"/>
            <a:ext cx="5768928" cy="1436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214299"/>
            <a:ext cx="20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18424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69736" y="3744686"/>
            <a:ext cx="5356778" cy="30624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625 L -0.70768 0.6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69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7" grpId="0"/>
      <p:bldP spid="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84705" y="5146461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70692" y="4046540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0016" y="5113753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7202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75724" y="3570821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6319" y="5107820"/>
            <a:ext cx="5768928" cy="1476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5199786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178" y="11841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45531" y="3771065"/>
            <a:ext cx="5266467" cy="26479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556 L -0.70768 0.7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73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429956" y="2907761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8583" y="477887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攻撃１回目！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5420" y="4901720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83812" y="121672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40728" y="5200154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36861" y="5702108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55739" y="4061054"/>
            <a:ext cx="1074813" cy="2012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53632 -0.662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0" y="-331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6" grpId="0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509047"/>
            <a:ext cx="5771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8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存する為の入れ物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1484" y="1649423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箱を作成しそのまま代入することも出来ます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767" y="235891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箱を作成後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に何か値を入れることを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と言います！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569" y="597684"/>
            <a:ext cx="2108949" cy="202459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713525" y="1796784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61122" y="3288214"/>
            <a:ext cx="5699553" cy="1673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67331" y="4073637"/>
            <a:ext cx="3950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lang="en-US" altLang="ja-JP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 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lang="en-US" altLang="ja-JP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26956" y="3226855"/>
            <a:ext cx="1611050" cy="1492937"/>
            <a:chOff x="773268" y="2495551"/>
            <a:chExt cx="949522" cy="91154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268" y="2495551"/>
              <a:ext cx="949522" cy="911541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76395" y="3037523"/>
              <a:ext cx="471634" cy="28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名前</a:t>
              </a:r>
              <a:endPara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2861122" y="37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基本構文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58082" y="4620436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390681" y="3591286"/>
            <a:ext cx="5437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6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 animBg="1"/>
      <p:bldP spid="17" grpId="0"/>
      <p:bldP spid="21" grpId="0"/>
      <p:bldP spid="22" grpId="0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659" y="5066690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95937" y="3599850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68177 0.6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89" y="3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48489 0.36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45" y="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4" grpId="0"/>
      <p:bldP spid="36" grpId="0"/>
      <p:bldP spid="38" grpId="0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84370" y="5067467"/>
            <a:ext cx="562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だったので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末尾までスキップ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374823" y="4300981"/>
            <a:ext cx="2617603" cy="2077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94044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483812" y="118858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197" y="2501751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310138" y="394002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43505" y="341485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394044" y="294068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83812" y="1191723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400140" y="2941700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9659" y="871811"/>
            <a:ext cx="7025261" cy="4194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9" y="918874"/>
            <a:ext cx="6814762" cy="4075245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880718" y="4518838"/>
            <a:ext cx="4826879" cy="1943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40" y="1203960"/>
            <a:ext cx="1827445" cy="1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25338" y="2790916"/>
            <a:ext cx="4613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 while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22" y="525314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02_6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02_7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1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7334" y="4918479"/>
            <a:ext cx="574994" cy="6463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968" y="5564810"/>
            <a:ext cx="133562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ココ！！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 animBg="1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84" y="1620624"/>
            <a:ext cx="9240540" cy="4839375"/>
          </a:xfrm>
          <a:prstGeom prst="rect">
            <a:avLst/>
          </a:prstGeom>
        </p:spPr>
      </p:pic>
      <p:pic>
        <p:nvPicPr>
          <p:cNvPr id="10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爆発 1 10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084" y="1946873"/>
            <a:ext cx="2242616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3" y="920964"/>
            <a:ext cx="7295795" cy="382089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7502" y="881739"/>
            <a:ext cx="7403124" cy="3820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224981" y="4886575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22425" y="1793595"/>
            <a:ext cx="3814031" cy="18287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03" y="1180997"/>
            <a:ext cx="1940997" cy="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56246</TotalTime>
  <Words>6814</Words>
  <Application>Microsoft Office PowerPoint</Application>
  <PresentationFormat>ワイド画面</PresentationFormat>
  <Paragraphs>1764</Paragraphs>
  <Slides>141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141</vt:i4>
      </vt:variant>
    </vt:vector>
  </HeadingPairs>
  <TitlesOfParts>
    <vt:vector size="151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Corbel</vt:lpstr>
      <vt:lpstr>Wingdings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946</cp:revision>
  <dcterms:created xsi:type="dcterms:W3CDTF">2020-03-04T08:20:15Z</dcterms:created>
  <dcterms:modified xsi:type="dcterms:W3CDTF">2021-06-29T02:24:02Z</dcterms:modified>
</cp:coreProperties>
</file>