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73"/>
  </p:notesMasterIdLst>
  <p:handoutMasterIdLst>
    <p:handoutMasterId r:id="rId74"/>
  </p:handoutMasterIdLst>
  <p:sldIdLst>
    <p:sldId id="309" r:id="rId2"/>
    <p:sldId id="1753" r:id="rId3"/>
    <p:sldId id="1817" r:id="rId4"/>
    <p:sldId id="1818" r:id="rId5"/>
    <p:sldId id="1819" r:id="rId6"/>
    <p:sldId id="1820" r:id="rId7"/>
    <p:sldId id="1821" r:id="rId8"/>
    <p:sldId id="1822" r:id="rId9"/>
    <p:sldId id="1754" r:id="rId10"/>
    <p:sldId id="1756" r:id="rId11"/>
    <p:sldId id="1757" r:id="rId12"/>
    <p:sldId id="1759" r:id="rId13"/>
    <p:sldId id="1823" r:id="rId14"/>
    <p:sldId id="1824" r:id="rId15"/>
    <p:sldId id="1825" r:id="rId16"/>
    <p:sldId id="1826" r:id="rId17"/>
    <p:sldId id="1827" r:id="rId18"/>
    <p:sldId id="1828" r:id="rId19"/>
    <p:sldId id="1829" r:id="rId20"/>
    <p:sldId id="1830" r:id="rId21"/>
    <p:sldId id="1831" r:id="rId22"/>
    <p:sldId id="1832" r:id="rId23"/>
    <p:sldId id="1833" r:id="rId24"/>
    <p:sldId id="1834" r:id="rId25"/>
    <p:sldId id="1835" r:id="rId26"/>
    <p:sldId id="1836" r:id="rId27"/>
    <p:sldId id="1837" r:id="rId28"/>
    <p:sldId id="1838" r:id="rId29"/>
    <p:sldId id="1839" r:id="rId30"/>
    <p:sldId id="1840" r:id="rId31"/>
    <p:sldId id="1841" r:id="rId32"/>
    <p:sldId id="1842" r:id="rId33"/>
    <p:sldId id="1843" r:id="rId34"/>
    <p:sldId id="1844" r:id="rId35"/>
    <p:sldId id="1875" r:id="rId36"/>
    <p:sldId id="1876" r:id="rId37"/>
    <p:sldId id="1879" r:id="rId38"/>
    <p:sldId id="1880" r:id="rId39"/>
    <p:sldId id="1845" r:id="rId40"/>
    <p:sldId id="1769" r:id="rId41"/>
    <p:sldId id="1770" r:id="rId42"/>
    <p:sldId id="1846" r:id="rId43"/>
    <p:sldId id="1847" r:id="rId44"/>
    <p:sldId id="1848" r:id="rId45"/>
    <p:sldId id="1849" r:id="rId46"/>
    <p:sldId id="1850" r:id="rId47"/>
    <p:sldId id="1855" r:id="rId48"/>
    <p:sldId id="1852" r:id="rId49"/>
    <p:sldId id="1853" r:id="rId50"/>
    <p:sldId id="1854" r:id="rId51"/>
    <p:sldId id="1858" r:id="rId52"/>
    <p:sldId id="1856" r:id="rId53"/>
    <p:sldId id="1857" r:id="rId54"/>
    <p:sldId id="1859" r:id="rId55"/>
    <p:sldId id="1860" r:id="rId56"/>
    <p:sldId id="1861" r:id="rId57"/>
    <p:sldId id="1862" r:id="rId58"/>
    <p:sldId id="1863" r:id="rId59"/>
    <p:sldId id="1864" r:id="rId60"/>
    <p:sldId id="1865" r:id="rId61"/>
    <p:sldId id="1867" r:id="rId62"/>
    <p:sldId id="1868" r:id="rId63"/>
    <p:sldId id="1869" r:id="rId64"/>
    <p:sldId id="1870" r:id="rId65"/>
    <p:sldId id="1871" r:id="rId66"/>
    <p:sldId id="1872" r:id="rId67"/>
    <p:sldId id="1873" r:id="rId68"/>
    <p:sldId id="1874" r:id="rId69"/>
    <p:sldId id="1877" r:id="rId70"/>
    <p:sldId id="1878" r:id="rId71"/>
    <p:sldId id="1815" r:id="rId7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9E25A038-C763-4FE2-9979-4FA3425D07F0}">
          <p14:sldIdLst>
            <p14:sldId id="309"/>
            <p14:sldId id="1753"/>
            <p14:sldId id="1817"/>
            <p14:sldId id="1818"/>
            <p14:sldId id="1819"/>
            <p14:sldId id="1820"/>
            <p14:sldId id="1821"/>
            <p14:sldId id="1822"/>
            <p14:sldId id="1754"/>
          </p14:sldIdLst>
        </p14:section>
        <p14:section name="ユークリッドの互除法" id="{B3DA0DC3-294D-456C-9C4C-EE88740AD144}">
          <p14:sldIdLst>
            <p14:sldId id="1756"/>
            <p14:sldId id="1757"/>
            <p14:sldId id="1759"/>
            <p14:sldId id="1823"/>
            <p14:sldId id="1824"/>
            <p14:sldId id="1825"/>
            <p14:sldId id="1826"/>
            <p14:sldId id="1827"/>
            <p14:sldId id="1828"/>
            <p14:sldId id="1829"/>
            <p14:sldId id="1830"/>
            <p14:sldId id="1831"/>
            <p14:sldId id="1832"/>
            <p14:sldId id="1833"/>
            <p14:sldId id="1834"/>
            <p14:sldId id="1835"/>
            <p14:sldId id="1836"/>
            <p14:sldId id="1837"/>
            <p14:sldId id="1838"/>
            <p14:sldId id="1839"/>
            <p14:sldId id="1840"/>
            <p14:sldId id="1841"/>
            <p14:sldId id="1842"/>
            <p14:sldId id="1843"/>
            <p14:sldId id="1844"/>
            <p14:sldId id="1875"/>
            <p14:sldId id="1876"/>
            <p14:sldId id="1879"/>
            <p14:sldId id="1880"/>
            <p14:sldId id="1845"/>
          </p14:sldIdLst>
        </p14:section>
        <p14:section name="力任せ法" id="{29E3569B-CFC0-4FFA-AE09-55E7A522F09F}">
          <p14:sldIdLst>
            <p14:sldId id="1769"/>
            <p14:sldId id="1770"/>
            <p14:sldId id="1846"/>
            <p14:sldId id="1847"/>
            <p14:sldId id="1848"/>
            <p14:sldId id="1849"/>
            <p14:sldId id="1850"/>
            <p14:sldId id="1855"/>
            <p14:sldId id="1852"/>
            <p14:sldId id="1853"/>
            <p14:sldId id="1854"/>
            <p14:sldId id="1858"/>
            <p14:sldId id="1856"/>
            <p14:sldId id="1857"/>
            <p14:sldId id="1859"/>
            <p14:sldId id="1860"/>
            <p14:sldId id="1861"/>
            <p14:sldId id="1862"/>
            <p14:sldId id="1863"/>
            <p14:sldId id="1864"/>
            <p14:sldId id="1865"/>
            <p14:sldId id="1867"/>
            <p14:sldId id="1868"/>
            <p14:sldId id="1869"/>
            <p14:sldId id="1870"/>
            <p14:sldId id="1871"/>
            <p14:sldId id="1872"/>
            <p14:sldId id="1873"/>
            <p14:sldId id="1874"/>
            <p14:sldId id="1877"/>
            <p14:sldId id="1878"/>
            <p14:sldId id="181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石田 雄太" initials="石田" lastIdx="1" clrIdx="0">
    <p:extLst>
      <p:ext uri="{19B8F6BF-5375-455C-9EA6-DF929625EA0E}">
        <p15:presenceInfo xmlns:p15="http://schemas.microsoft.com/office/powerpoint/2012/main" userId="S-1-5-21-2319409950-2389570134-4242108266-2697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3316C2-4648-4C27-A308-0152273C5BBD}" v="441" dt="2021-06-20T08:20:04.898"/>
  </p1510:revLst>
</p1510:revInfo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中間スタイル 4 - アクセント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14" autoAdjust="0"/>
    <p:restoredTop sz="94761" autoAdjust="0"/>
  </p:normalViewPr>
  <p:slideViewPr>
    <p:cSldViewPr snapToGrid="0">
      <p:cViewPr>
        <p:scale>
          <a:sx n="75" d="100"/>
          <a:sy n="75" d="100"/>
        </p:scale>
        <p:origin x="222" y="78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handoutMaster" Target="handoutMasters/handoutMaster1.xml"/><Relationship Id="rId79" Type="http://schemas.openxmlformats.org/officeDocument/2006/relationships/tableStyles" Target="tableStyles.xml"/><Relationship Id="rId178" Type="http://schemas.microsoft.com/office/2016/11/relationships/changesInfo" Target="changesInfos/changesInfo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commentAuthors" Target="commentAuthors.xml"/><Relationship Id="rId17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石田 雄太" userId="S::yishida@ecc.ac.jp::d409ebaa-8692-463d-911f-907ac8e86692" providerId="AD" clId="Web-{2C3316C2-4648-4C27-A308-0152273C5BBD}"/>
    <pc:docChg chg="addSld modSld sldOrd">
      <pc:chgData name="石田 雄太" userId="S::yishida@ecc.ac.jp::d409ebaa-8692-463d-911f-907ac8e86692" providerId="AD" clId="Web-{2C3316C2-4648-4C27-A308-0152273C5BBD}" dt="2021-06-20T08:20:04.898" v="328" actId="1076"/>
      <pc:docMkLst>
        <pc:docMk/>
      </pc:docMkLst>
      <pc:sldChg chg="ord">
        <pc:chgData name="石田 雄太" userId="S::yishida@ecc.ac.jp::d409ebaa-8692-463d-911f-907ac8e86692" providerId="AD" clId="Web-{2C3316C2-4648-4C27-A308-0152273C5BBD}" dt="2021-06-20T07:42:41.284" v="38"/>
        <pc:sldMkLst>
          <pc:docMk/>
          <pc:sldMk cId="2104746924" sldId="783"/>
        </pc:sldMkLst>
      </pc:sldChg>
      <pc:sldChg chg="addSp delSp modSp delAnim">
        <pc:chgData name="石田 雄太" userId="S::yishida@ecc.ac.jp::d409ebaa-8692-463d-911f-907ac8e86692" providerId="AD" clId="Web-{2C3316C2-4648-4C27-A308-0152273C5BBD}" dt="2021-06-20T08:20:04.898" v="328" actId="1076"/>
        <pc:sldMkLst>
          <pc:docMk/>
          <pc:sldMk cId="1916984360" sldId="954"/>
        </pc:sldMkLst>
        <pc:spChg chg="del">
          <ac:chgData name="石田 雄太" userId="S::yishida@ecc.ac.jp::d409ebaa-8692-463d-911f-907ac8e86692" providerId="AD" clId="Web-{2C3316C2-4648-4C27-A308-0152273C5BBD}" dt="2021-06-20T08:19:36.584" v="323"/>
          <ac:spMkLst>
            <pc:docMk/>
            <pc:sldMk cId="1916984360" sldId="954"/>
            <ac:spMk id="7" creationId="{00000000-0000-0000-0000-000000000000}"/>
          </ac:spMkLst>
        </pc:spChg>
        <pc:spChg chg="mod">
          <ac:chgData name="石田 雄太" userId="S::yishida@ecc.ac.jp::d409ebaa-8692-463d-911f-907ac8e86692" providerId="AD" clId="Web-{2C3316C2-4648-4C27-A308-0152273C5BBD}" dt="2021-06-20T08:20:01.585" v="327" actId="14100"/>
          <ac:spMkLst>
            <pc:docMk/>
            <pc:sldMk cId="1916984360" sldId="954"/>
            <ac:spMk id="9" creationId="{00000000-0000-0000-0000-000000000000}"/>
          </ac:spMkLst>
        </pc:spChg>
        <pc:spChg chg="del">
          <ac:chgData name="石田 雄太" userId="S::yishida@ecc.ac.jp::d409ebaa-8692-463d-911f-907ac8e86692" providerId="AD" clId="Web-{2C3316C2-4648-4C27-A308-0152273C5BBD}" dt="2021-06-20T08:18:57.646" v="310"/>
          <ac:spMkLst>
            <pc:docMk/>
            <pc:sldMk cId="1916984360" sldId="954"/>
            <ac:spMk id="10" creationId="{00000000-0000-0000-0000-000000000000}"/>
          </ac:spMkLst>
        </pc:spChg>
        <pc:spChg chg="del">
          <ac:chgData name="石田 雄太" userId="S::yishida@ecc.ac.jp::d409ebaa-8692-463d-911f-907ac8e86692" providerId="AD" clId="Web-{2C3316C2-4648-4C27-A308-0152273C5BBD}" dt="2021-06-20T08:18:57.646" v="309"/>
          <ac:spMkLst>
            <pc:docMk/>
            <pc:sldMk cId="1916984360" sldId="954"/>
            <ac:spMk id="11" creationId="{00000000-0000-0000-0000-000000000000}"/>
          </ac:spMkLst>
        </pc:spChg>
        <pc:spChg chg="del mod">
          <ac:chgData name="石田 雄太" userId="S::yishida@ecc.ac.jp::d409ebaa-8692-463d-911f-907ac8e86692" providerId="AD" clId="Web-{2C3316C2-4648-4C27-A308-0152273C5BBD}" dt="2021-06-20T08:18:54.287" v="304"/>
          <ac:spMkLst>
            <pc:docMk/>
            <pc:sldMk cId="1916984360" sldId="954"/>
            <ac:spMk id="13" creationId="{00000000-0000-0000-0000-000000000000}"/>
          </ac:spMkLst>
        </pc:spChg>
        <pc:spChg chg="mod">
          <ac:chgData name="石田 雄太" userId="S::yishida@ecc.ac.jp::d409ebaa-8692-463d-911f-907ac8e86692" providerId="AD" clId="Web-{2C3316C2-4648-4C27-A308-0152273C5BBD}" dt="2021-06-20T08:20:04.898" v="328" actId="1076"/>
          <ac:spMkLst>
            <pc:docMk/>
            <pc:sldMk cId="1916984360" sldId="954"/>
            <ac:spMk id="14" creationId="{00000000-0000-0000-0000-000000000000}"/>
          </ac:spMkLst>
        </pc:spChg>
        <pc:spChg chg="del">
          <ac:chgData name="石田 雄太" userId="S::yishida@ecc.ac.jp::d409ebaa-8692-463d-911f-907ac8e86692" providerId="AD" clId="Web-{2C3316C2-4648-4C27-A308-0152273C5BBD}" dt="2021-06-20T08:18:57.646" v="306"/>
          <ac:spMkLst>
            <pc:docMk/>
            <pc:sldMk cId="1916984360" sldId="954"/>
            <ac:spMk id="16" creationId="{00000000-0000-0000-0000-000000000000}"/>
          </ac:spMkLst>
        </pc:spChg>
        <pc:spChg chg="del">
          <ac:chgData name="石田 雄太" userId="S::yishida@ecc.ac.jp::d409ebaa-8692-463d-911f-907ac8e86692" providerId="AD" clId="Web-{2C3316C2-4648-4C27-A308-0152273C5BBD}" dt="2021-06-20T08:18:57.646" v="305"/>
          <ac:spMkLst>
            <pc:docMk/>
            <pc:sldMk cId="1916984360" sldId="954"/>
            <ac:spMk id="17" creationId="{00000000-0000-0000-0000-000000000000}"/>
          </ac:spMkLst>
        </pc:spChg>
        <pc:picChg chg="add mod">
          <ac:chgData name="石田 雄太" userId="S::yishida@ecc.ac.jp::d409ebaa-8692-463d-911f-907ac8e86692" providerId="AD" clId="Web-{2C3316C2-4648-4C27-A308-0152273C5BBD}" dt="2021-06-20T08:19:27.866" v="322" actId="1076"/>
          <ac:picMkLst>
            <pc:docMk/>
            <pc:sldMk cId="1916984360" sldId="954"/>
            <ac:picMk id="2" creationId="{8B28FE70-B5B0-44A5-B35B-0551FDD74264}"/>
          </ac:picMkLst>
        </pc:picChg>
        <pc:picChg chg="del">
          <ac:chgData name="石田 雄太" userId="S::yishida@ecc.ac.jp::d409ebaa-8692-463d-911f-907ac8e86692" providerId="AD" clId="Web-{2C3316C2-4648-4C27-A308-0152273C5BBD}" dt="2021-06-20T08:17:19.613" v="281"/>
          <ac:picMkLst>
            <pc:docMk/>
            <pc:sldMk cId="1916984360" sldId="954"/>
            <ac:picMk id="3" creationId="{00000000-0000-0000-0000-000000000000}"/>
          </ac:picMkLst>
        </pc:picChg>
        <pc:picChg chg="add mod">
          <ac:chgData name="石田 雄太" userId="S::yishida@ecc.ac.jp::d409ebaa-8692-463d-911f-907ac8e86692" providerId="AD" clId="Web-{2C3316C2-4648-4C27-A308-0152273C5BBD}" dt="2021-06-20T08:19:39.600" v="324" actId="1076"/>
          <ac:picMkLst>
            <pc:docMk/>
            <pc:sldMk cId="1916984360" sldId="954"/>
            <ac:picMk id="4" creationId="{8A7D4A1C-8305-49B7-AF85-45D5C77BF4E3}"/>
          </ac:picMkLst>
        </pc:picChg>
        <pc:picChg chg="del">
          <ac:chgData name="石田 雄太" userId="S::yishida@ecc.ac.jp::d409ebaa-8692-463d-911f-907ac8e86692" providerId="AD" clId="Web-{2C3316C2-4648-4C27-A308-0152273C5BBD}" dt="2021-06-20T08:18:57.646" v="311"/>
          <ac:picMkLst>
            <pc:docMk/>
            <pc:sldMk cId="1916984360" sldId="954"/>
            <ac:picMk id="8" creationId="{00000000-0000-0000-0000-000000000000}"/>
          </ac:picMkLst>
        </pc:picChg>
        <pc:picChg chg="del">
          <ac:chgData name="石田 雄太" userId="S::yishida@ecc.ac.jp::d409ebaa-8692-463d-911f-907ac8e86692" providerId="AD" clId="Web-{2C3316C2-4648-4C27-A308-0152273C5BBD}" dt="2021-06-20T08:18:57.646" v="308"/>
          <ac:picMkLst>
            <pc:docMk/>
            <pc:sldMk cId="1916984360" sldId="954"/>
            <ac:picMk id="12" creationId="{00000000-0000-0000-0000-000000000000}"/>
          </ac:picMkLst>
        </pc:picChg>
        <pc:picChg chg="del">
          <ac:chgData name="石田 雄太" userId="S::yishida@ecc.ac.jp::d409ebaa-8692-463d-911f-907ac8e86692" providerId="AD" clId="Web-{2C3316C2-4648-4C27-A308-0152273C5BBD}" dt="2021-06-20T08:18:57.646" v="307"/>
          <ac:picMkLst>
            <pc:docMk/>
            <pc:sldMk cId="1916984360" sldId="954"/>
            <ac:picMk id="15" creationId="{00000000-0000-0000-0000-000000000000}"/>
          </ac:picMkLst>
        </pc:picChg>
      </pc:sldChg>
      <pc:sldChg chg="modSp">
        <pc:chgData name="石田 雄太" userId="S::yishida@ecc.ac.jp::d409ebaa-8692-463d-911f-907ac8e86692" providerId="AD" clId="Web-{2C3316C2-4648-4C27-A308-0152273C5BBD}" dt="2021-06-20T07:16:55.575" v="1" actId="20577"/>
        <pc:sldMkLst>
          <pc:docMk/>
          <pc:sldMk cId="988736465" sldId="1100"/>
        </pc:sldMkLst>
        <pc:spChg chg="mod">
          <ac:chgData name="石田 雄太" userId="S::yishida@ecc.ac.jp::d409ebaa-8692-463d-911f-907ac8e86692" providerId="AD" clId="Web-{2C3316C2-4648-4C27-A308-0152273C5BBD}" dt="2021-06-20T07:16:55.575" v="1" actId="20577"/>
          <ac:spMkLst>
            <pc:docMk/>
            <pc:sldMk cId="988736465" sldId="1100"/>
            <ac:spMk id="36" creationId="{00000000-0000-0000-0000-000000000000}"/>
          </ac:spMkLst>
        </pc:spChg>
      </pc:sldChg>
      <pc:sldChg chg="modSp">
        <pc:chgData name="石田 雄太" userId="S::yishida@ecc.ac.jp::d409ebaa-8692-463d-911f-907ac8e86692" providerId="AD" clId="Web-{2C3316C2-4648-4C27-A308-0152273C5BBD}" dt="2021-06-20T07:55:39.987" v="186" actId="14100"/>
        <pc:sldMkLst>
          <pc:docMk/>
          <pc:sldMk cId="1769759054" sldId="1124"/>
        </pc:sldMkLst>
        <pc:spChg chg="mod">
          <ac:chgData name="石田 雄太" userId="S::yishida@ecc.ac.jp::d409ebaa-8692-463d-911f-907ac8e86692" providerId="AD" clId="Web-{2C3316C2-4648-4C27-A308-0152273C5BBD}" dt="2021-06-20T07:55:39.987" v="186" actId="14100"/>
          <ac:spMkLst>
            <pc:docMk/>
            <pc:sldMk cId="1769759054" sldId="1124"/>
            <ac:spMk id="32" creationId="{00000000-0000-0000-0000-000000000000}"/>
          </ac:spMkLst>
        </pc:spChg>
      </pc:sldChg>
      <pc:sldChg chg="addSp delSp modSp addAnim delAnim">
        <pc:chgData name="石田 雄太" userId="S::yishida@ecc.ac.jp::d409ebaa-8692-463d-911f-907ac8e86692" providerId="AD" clId="Web-{2C3316C2-4648-4C27-A308-0152273C5BBD}" dt="2021-06-20T07:51:37.529" v="184" actId="1076"/>
        <pc:sldMkLst>
          <pc:docMk/>
          <pc:sldMk cId="1745099242" sldId="1125"/>
        </pc:sldMkLst>
        <pc:spChg chg="mod">
          <ac:chgData name="石田 雄太" userId="S::yishida@ecc.ac.jp::d409ebaa-8692-463d-911f-907ac8e86692" providerId="AD" clId="Web-{2C3316C2-4648-4C27-A308-0152273C5BBD}" dt="2021-06-20T07:42:26.550" v="23" actId="20577"/>
          <ac:spMkLst>
            <pc:docMk/>
            <pc:sldMk cId="1745099242" sldId="1125"/>
            <ac:spMk id="3" creationId="{00000000-0000-0000-0000-000000000000}"/>
          </ac:spMkLst>
        </pc:spChg>
        <pc:spChg chg="add mod">
          <ac:chgData name="石田 雄太" userId="S::yishida@ecc.ac.jp::d409ebaa-8692-463d-911f-907ac8e86692" providerId="AD" clId="Web-{2C3316C2-4648-4C27-A308-0152273C5BBD}" dt="2021-06-20T07:46:48.242" v="122" actId="14100"/>
          <ac:spMkLst>
            <pc:docMk/>
            <pc:sldMk cId="1745099242" sldId="1125"/>
            <ac:spMk id="4" creationId="{7D136C51-B5FE-445F-B5CA-34A51A837560}"/>
          </ac:spMkLst>
        </pc:spChg>
        <pc:spChg chg="mod">
          <ac:chgData name="石田 雄太" userId="S::yishida@ecc.ac.jp::d409ebaa-8692-463d-911f-907ac8e86692" providerId="AD" clId="Web-{2C3316C2-4648-4C27-A308-0152273C5BBD}" dt="2021-06-20T07:42:33.940" v="36" actId="20577"/>
          <ac:spMkLst>
            <pc:docMk/>
            <pc:sldMk cId="1745099242" sldId="1125"/>
            <ac:spMk id="5" creationId="{00000000-0000-0000-0000-000000000000}"/>
          </ac:spMkLst>
        </pc:spChg>
        <pc:spChg chg="mod">
          <ac:chgData name="石田 雄太" userId="S::yishida@ecc.ac.jp::d409ebaa-8692-463d-911f-907ac8e86692" providerId="AD" clId="Web-{2C3316C2-4648-4C27-A308-0152273C5BBD}" dt="2021-06-20T07:47:22.477" v="128" actId="20577"/>
          <ac:spMkLst>
            <pc:docMk/>
            <pc:sldMk cId="1745099242" sldId="1125"/>
            <ac:spMk id="6" creationId="{00000000-0000-0000-0000-000000000000}"/>
          </ac:spMkLst>
        </pc:spChg>
        <pc:spChg chg="mod">
          <ac:chgData name="石田 雄太" userId="S::yishida@ecc.ac.jp::d409ebaa-8692-463d-911f-907ac8e86692" providerId="AD" clId="Web-{2C3316C2-4648-4C27-A308-0152273C5BBD}" dt="2021-06-20T07:47:28.259" v="131" actId="20577"/>
          <ac:spMkLst>
            <pc:docMk/>
            <pc:sldMk cId="1745099242" sldId="1125"/>
            <ac:spMk id="7" creationId="{00000000-0000-0000-0000-000000000000}"/>
          </ac:spMkLst>
        </pc:spChg>
        <pc:spChg chg="mod">
          <ac:chgData name="石田 雄太" userId="S::yishida@ecc.ac.jp::d409ebaa-8692-463d-911f-907ac8e86692" providerId="AD" clId="Web-{2C3316C2-4648-4C27-A308-0152273C5BBD}" dt="2021-06-20T07:44:02.926" v="89" actId="20577"/>
          <ac:spMkLst>
            <pc:docMk/>
            <pc:sldMk cId="1745099242" sldId="1125"/>
            <ac:spMk id="12" creationId="{00000000-0000-0000-0000-000000000000}"/>
          </ac:spMkLst>
        </pc:spChg>
        <pc:spChg chg="mod">
          <ac:chgData name="石田 雄太" userId="S::yishida@ecc.ac.jp::d409ebaa-8692-463d-911f-907ac8e86692" providerId="AD" clId="Web-{2C3316C2-4648-4C27-A308-0152273C5BBD}" dt="2021-06-20T07:43:02.535" v="50" actId="20577"/>
          <ac:spMkLst>
            <pc:docMk/>
            <pc:sldMk cId="1745099242" sldId="1125"/>
            <ac:spMk id="13" creationId="{00000000-0000-0000-0000-000000000000}"/>
          </ac:spMkLst>
        </pc:spChg>
        <pc:spChg chg="add mod">
          <ac:chgData name="石田 雄太" userId="S::yishida@ecc.ac.jp::d409ebaa-8692-463d-911f-907ac8e86692" providerId="AD" clId="Web-{2C3316C2-4648-4C27-A308-0152273C5BBD}" dt="2021-06-20T07:46:49.789" v="123" actId="1076"/>
          <ac:spMkLst>
            <pc:docMk/>
            <pc:sldMk cId="1745099242" sldId="1125"/>
            <ac:spMk id="14" creationId="{E89A70BD-419A-46E1-B49C-949E538B87C1}"/>
          </ac:spMkLst>
        </pc:spChg>
        <pc:spChg chg="add mod">
          <ac:chgData name="石田 雄太" userId="S::yishida@ecc.ac.jp::d409ebaa-8692-463d-911f-907ac8e86692" providerId="AD" clId="Web-{2C3316C2-4648-4C27-A308-0152273C5BBD}" dt="2021-06-20T07:49:44.324" v="156" actId="14100"/>
          <ac:spMkLst>
            <pc:docMk/>
            <pc:sldMk cId="1745099242" sldId="1125"/>
            <ac:spMk id="16" creationId="{BAF41F76-C495-492B-848C-74FA50856541}"/>
          </ac:spMkLst>
        </pc:spChg>
        <pc:spChg chg="mod ord">
          <ac:chgData name="石田 雄太" userId="S::yishida@ecc.ac.jp::d409ebaa-8692-463d-911f-907ac8e86692" providerId="AD" clId="Web-{2C3316C2-4648-4C27-A308-0152273C5BBD}" dt="2021-06-20T07:51:01.966" v="165" actId="1076"/>
          <ac:spMkLst>
            <pc:docMk/>
            <pc:sldMk cId="1745099242" sldId="1125"/>
            <ac:spMk id="17" creationId="{00000000-0000-0000-0000-000000000000}"/>
          </ac:spMkLst>
        </pc:spChg>
        <pc:spChg chg="del mod">
          <ac:chgData name="石田 雄太" userId="S::yishida@ecc.ac.jp::d409ebaa-8692-463d-911f-907ac8e86692" providerId="AD" clId="Web-{2C3316C2-4648-4C27-A308-0152273C5BBD}" dt="2021-06-20T07:46:01.007" v="97"/>
          <ac:spMkLst>
            <pc:docMk/>
            <pc:sldMk cId="1745099242" sldId="1125"/>
            <ac:spMk id="18" creationId="{00000000-0000-0000-0000-000000000000}"/>
          </ac:spMkLst>
        </pc:spChg>
        <pc:spChg chg="add mod">
          <ac:chgData name="石田 雄太" userId="S::yishida@ecc.ac.jp::d409ebaa-8692-463d-911f-907ac8e86692" providerId="AD" clId="Web-{2C3316C2-4648-4C27-A308-0152273C5BBD}" dt="2021-06-20T07:51:37.529" v="184" actId="1076"/>
          <ac:spMkLst>
            <pc:docMk/>
            <pc:sldMk cId="1745099242" sldId="1125"/>
            <ac:spMk id="20" creationId="{90022F3F-A5F3-434A-AC7E-5D47FE81A4E4}"/>
          </ac:spMkLst>
        </pc:spChg>
      </pc:sldChg>
      <pc:sldChg chg="add replId">
        <pc:chgData name="石田 雄太" userId="S::yishida@ecc.ac.jp::d409ebaa-8692-463d-911f-907ac8e86692" providerId="AD" clId="Web-{2C3316C2-4648-4C27-A308-0152273C5BBD}" dt="2021-06-20T07:53:03.015" v="185"/>
        <pc:sldMkLst>
          <pc:docMk/>
          <pc:sldMk cId="20387209" sldId="1126"/>
        </pc:sldMkLst>
      </pc:sldChg>
      <pc:sldChg chg="addSp modSp add ord replId">
        <pc:chgData name="石田 雄太" userId="S::yishida@ecc.ac.jp::d409ebaa-8692-463d-911f-907ac8e86692" providerId="AD" clId="Web-{2C3316C2-4648-4C27-A308-0152273C5BBD}" dt="2021-06-20T08:10:02.441" v="280" actId="20577"/>
        <pc:sldMkLst>
          <pc:docMk/>
          <pc:sldMk cId="649145074" sldId="1127"/>
        </pc:sldMkLst>
        <pc:spChg chg="add mod">
          <ac:chgData name="石田 雄太" userId="S::yishida@ecc.ac.jp::d409ebaa-8692-463d-911f-907ac8e86692" providerId="AD" clId="Web-{2C3316C2-4648-4C27-A308-0152273C5BBD}" dt="2021-06-20T07:58:23.318" v="279" actId="20577"/>
          <ac:spMkLst>
            <pc:docMk/>
            <pc:sldMk cId="649145074" sldId="1127"/>
            <ac:spMk id="2" creationId="{2513D32E-D315-470C-914C-70C88DC284DD}"/>
          </ac:spMkLst>
        </pc:spChg>
        <pc:spChg chg="mod">
          <ac:chgData name="石田 雄太" userId="S::yishida@ecc.ac.jp::d409ebaa-8692-463d-911f-907ac8e86692" providerId="AD" clId="Web-{2C3316C2-4648-4C27-A308-0152273C5BBD}" dt="2021-06-20T07:56:10.487" v="196" actId="1076"/>
          <ac:spMkLst>
            <pc:docMk/>
            <pc:sldMk cId="649145074" sldId="1127"/>
            <ac:spMk id="11" creationId="{00000000-0000-0000-0000-000000000000}"/>
          </ac:spMkLst>
        </pc:spChg>
        <pc:spChg chg="mod">
          <ac:chgData name="石田 雄太" userId="S::yishida@ecc.ac.jp::d409ebaa-8692-463d-911f-907ac8e86692" providerId="AD" clId="Web-{2C3316C2-4648-4C27-A308-0152273C5BBD}" dt="2021-06-20T07:57:30.551" v="236" actId="20577"/>
          <ac:spMkLst>
            <pc:docMk/>
            <pc:sldMk cId="649145074" sldId="1127"/>
            <ac:spMk id="13" creationId="{00000000-0000-0000-0000-000000000000}"/>
          </ac:spMkLst>
        </pc:spChg>
        <pc:spChg chg="mod">
          <ac:chgData name="石田 雄太" userId="S::yishida@ecc.ac.jp::d409ebaa-8692-463d-911f-907ac8e86692" providerId="AD" clId="Web-{2C3316C2-4648-4C27-A308-0152273C5BBD}" dt="2021-06-20T07:56:19.050" v="197" actId="1076"/>
          <ac:spMkLst>
            <pc:docMk/>
            <pc:sldMk cId="649145074" sldId="1127"/>
            <ac:spMk id="15" creationId="{00000000-0000-0000-0000-000000000000}"/>
          </ac:spMkLst>
        </pc:spChg>
        <pc:spChg chg="mod">
          <ac:chgData name="石田 雄太" userId="S::yishida@ecc.ac.jp::d409ebaa-8692-463d-911f-907ac8e86692" providerId="AD" clId="Web-{2C3316C2-4648-4C27-A308-0152273C5BBD}" dt="2021-06-20T07:57:41.942" v="243" actId="20577"/>
          <ac:spMkLst>
            <pc:docMk/>
            <pc:sldMk cId="649145074" sldId="1127"/>
            <ac:spMk id="32" creationId="{00000000-0000-0000-0000-000000000000}"/>
          </ac:spMkLst>
        </pc:spChg>
        <pc:spChg chg="mod">
          <ac:chgData name="石田 雄太" userId="S::yishida@ecc.ac.jp::d409ebaa-8692-463d-911f-907ac8e86692" providerId="AD" clId="Web-{2C3316C2-4648-4C27-A308-0152273C5BBD}" dt="2021-06-20T08:10:02.441" v="280" actId="20577"/>
          <ac:spMkLst>
            <pc:docMk/>
            <pc:sldMk cId="649145074" sldId="1127"/>
            <ac:spMk id="36" creationId="{00000000-0000-0000-0000-000000000000}"/>
          </ac:spMkLst>
        </pc:spChg>
        <pc:picChg chg="mod">
          <ac:chgData name="石田 雄太" userId="S::yishida@ecc.ac.jp::d409ebaa-8692-463d-911f-907ac8e86692" providerId="AD" clId="Web-{2C3316C2-4648-4C27-A308-0152273C5BBD}" dt="2021-06-20T07:56:27.097" v="200" actId="1076"/>
          <ac:picMkLst>
            <pc:docMk/>
            <pc:sldMk cId="649145074" sldId="1127"/>
            <ac:picMk id="14" creationId="{00000000-0000-0000-0000-000000000000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8D6C70-1948-44F0-86EE-029C29C1942B}" type="datetimeFigureOut">
              <a:rPr kumimoji="1" lang="ja-JP" altLang="en-US" smtClean="0"/>
              <a:t>2021/7/13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5CAE8D-5DE2-4F5E-A259-6FC9E2B4E1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89332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D9785B-D559-45A4-A544-D4A297F8A73F}" type="datetimeFigureOut">
              <a:rPr kumimoji="1" lang="ja-JP" altLang="en-US" smtClean="0"/>
              <a:t>2021/7/13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5BA40F-AE3B-4A40-9CF4-3363CFCAFD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0279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197708" y="230659"/>
            <a:ext cx="11780109" cy="6392563"/>
          </a:xfrm>
          <a:prstGeom prst="rect">
            <a:avLst/>
          </a:prstGeom>
          <a:solidFill>
            <a:srgbClr val="92D050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solidFill>
            <a:srgbClr val="92D050"/>
          </a:solidFill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8505"/>
            <a:ext cx="914400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dirty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2021/7/13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直線コネクタ 8"/>
          <p:cNvCxnSpPr/>
          <p:nvPr userDrawn="1"/>
        </p:nvCxnSpPr>
        <p:spPr>
          <a:xfrm>
            <a:off x="650789" y="3693255"/>
            <a:ext cx="10783330" cy="30248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118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2021/7/13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0517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2021/7/13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0260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2021/7/13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8450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2021/7/13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4578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2021/7/13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7928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2021/7/13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9342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2021/7/13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4061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2021/7/13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2157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2021/7/13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0300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2021/7/13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3232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204788" y="222251"/>
            <a:ext cx="11768138" cy="6388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367C06-29B6-4A3A-A61B-06215483D6D1}" type="datetimeFigureOut">
              <a:rPr kumimoji="1" lang="ja-JP" altLang="en-US" smtClean="0"/>
              <a:t>2021/7/13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5952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プログラミング基礎演習</a:t>
            </a:r>
            <a:r>
              <a:rPr lang="en-US" altLang="ja-JP" dirty="0"/>
              <a:t>I</a:t>
            </a:r>
            <a:endParaRPr kumimoji="1" lang="ja-JP" altLang="en-US" dirty="0"/>
          </a:p>
        </p:txBody>
      </p:sp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>
          <a:xfrm>
            <a:off x="322881" y="3921014"/>
            <a:ext cx="11546237" cy="1655762"/>
          </a:xfrm>
        </p:spPr>
        <p:txBody>
          <a:bodyPr>
            <a:normAutofit/>
          </a:bodyPr>
          <a:lstStyle/>
          <a:p>
            <a:r>
              <a:rPr lang="en-US" altLang="ja-JP" sz="4400" dirty="0" smtClean="0"/>
              <a:t>16 </a:t>
            </a:r>
            <a:r>
              <a:rPr lang="ja-JP" altLang="en-US" sz="4400" dirty="0" smtClean="0"/>
              <a:t>基本</a:t>
            </a:r>
            <a:r>
              <a:rPr lang="ja-JP" altLang="en-US" sz="4400" dirty="0" smtClean="0"/>
              <a:t>情報</a:t>
            </a:r>
            <a:r>
              <a:rPr lang="ja-JP" altLang="en-US" sz="4400" dirty="0" smtClean="0"/>
              <a:t>アルゴリズム</a:t>
            </a:r>
            <a:r>
              <a:rPr lang="en-US" altLang="ja-JP" sz="4400" dirty="0" smtClean="0"/>
              <a:t>2</a:t>
            </a:r>
            <a:endParaRPr lang="en-US" altLang="ja-JP" sz="4400" dirty="0"/>
          </a:p>
          <a:p>
            <a:r>
              <a:rPr lang="en-US" altLang="ja-JP" sz="4400" dirty="0" smtClean="0"/>
              <a:t>(</a:t>
            </a:r>
            <a:r>
              <a:rPr lang="ja-JP" altLang="en-US" sz="4400" dirty="0" smtClean="0"/>
              <a:t>ランレングス法、力任せ法</a:t>
            </a:r>
            <a:r>
              <a:rPr lang="en-US" altLang="ja-JP" sz="4400" dirty="0" smtClean="0"/>
              <a:t>)</a:t>
            </a:r>
            <a:endParaRPr lang="en-US" altLang="ja-JP" sz="4400" dirty="0" smtClean="0"/>
          </a:p>
        </p:txBody>
      </p:sp>
    </p:spTree>
    <p:extLst>
      <p:ext uri="{BB962C8B-B14F-4D97-AF65-F5344CB8AC3E}">
        <p14:creationId xmlns:p14="http://schemas.microsoft.com/office/powerpoint/2010/main" val="2820184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878290" y="2936653"/>
            <a:ext cx="559800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ランレングス</a:t>
            </a:r>
            <a:r>
              <a:rPr lang="ja-JP" altLang="en-US" sz="6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法</a:t>
            </a:r>
            <a:endParaRPr lang="en-US" altLang="ja-JP" sz="6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5772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826688" y="815661"/>
            <a:ext cx="36006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ランレングス法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は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069150" y="2299416"/>
            <a:ext cx="62776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FAX</a:t>
            </a:r>
            <a:r>
              <a:rPr kumimoji="1" lang="ja-JP" altLang="en-US" sz="32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や画像データ等で使用される</a:t>
            </a:r>
            <a:endParaRPr kumimoji="1" lang="ja-JP" altLang="en-US" sz="32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870659" y="2884191"/>
            <a:ext cx="671209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600" b="1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データ圧縮</a:t>
            </a:r>
            <a:r>
              <a:rPr lang="ja-JP" altLang="en-US" sz="6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の方法</a:t>
            </a:r>
            <a:endParaRPr kumimoji="1" lang="ja-JP" altLang="en-US" sz="6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026" name="Picture 2" descr="データの圧縮のイラスト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8340" y="487725"/>
            <a:ext cx="2950464" cy="2950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4860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750202" y="768087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b="1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可逆圧縮</a:t>
            </a:r>
            <a:endParaRPr kumimoji="1" lang="ja-JP" altLang="en-US" sz="4000" b="1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1524131" y="1569621"/>
            <a:ext cx="5176417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圧縮前</a:t>
            </a:r>
            <a:r>
              <a:rPr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のデータと</a:t>
            </a:r>
            <a:r>
              <a:rPr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解凍後</a:t>
            </a:r>
            <a:r>
              <a:rPr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のデータが</a:t>
            </a:r>
            <a:endParaRPr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完全一致</a:t>
            </a:r>
            <a:r>
              <a:rPr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する圧縮方式</a:t>
            </a:r>
            <a:endParaRPr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750202" y="3452950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b="1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非可逆圧縮</a:t>
            </a:r>
            <a:endParaRPr kumimoji="1" lang="ja-JP" altLang="en-US" sz="4000" b="1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" name="Picture 4" descr="衣類圧縮袋 衣類ひとまとめ用 圧縮袋 マチ付き 2枚入 自動ロック式 （ オートバルブ式 海外製掃除機対応 ）  :4903320384392:お弁当グッズのカラフルボックス - 通販 - Yahoo!ショッピン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4252" y="455734"/>
            <a:ext cx="3058772" cy="3058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彫刻家のイラスト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1558" y="3806893"/>
            <a:ext cx="2804160" cy="2804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正方形/長方形 12"/>
          <p:cNvSpPr/>
          <p:nvPr/>
        </p:nvSpPr>
        <p:spPr>
          <a:xfrm>
            <a:off x="1524131" y="4311206"/>
            <a:ext cx="4868640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圧縮前のデータと解凍後のデータが</a:t>
            </a:r>
            <a:endParaRPr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完全には一致しない</a:t>
            </a:r>
            <a:r>
              <a:rPr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圧縮方式</a:t>
            </a:r>
            <a:endParaRPr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38599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58434" y="522637"/>
            <a:ext cx="53431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ランレングス</a:t>
            </a:r>
            <a:r>
              <a:rPr lang="ja-JP" altLang="en-US" sz="3600" b="1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法</a:t>
            </a:r>
            <a:r>
              <a:rPr lang="en-US" altLang="ja-JP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可逆圧縮</a:t>
            </a:r>
            <a:r>
              <a:rPr lang="en-US" altLang="ja-JP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" name="Picture 2" descr="データの圧縮のイラスト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0948" y="370145"/>
            <a:ext cx="2409676" cy="2409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テキスト ボックス 5"/>
          <p:cNvSpPr txBox="1"/>
          <p:nvPr/>
        </p:nvSpPr>
        <p:spPr>
          <a:xfrm>
            <a:off x="1094235" y="1353577"/>
            <a:ext cx="56188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AAAAAAAABBBBBBBBBB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7370731" y="1384354"/>
            <a:ext cx="1412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18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文字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129998" y="2964429"/>
            <a:ext cx="16578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A8B10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7498169" y="2964429"/>
            <a:ext cx="11576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文字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下矢印 9"/>
          <p:cNvSpPr/>
          <p:nvPr/>
        </p:nvSpPr>
        <p:spPr>
          <a:xfrm>
            <a:off x="3373306" y="1978582"/>
            <a:ext cx="1060704" cy="9456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548005" y="2251817"/>
            <a:ext cx="18229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28%</a:t>
            </a:r>
            <a:r>
              <a:rPr kumimoji="1" lang="ja-JP" altLang="en-US" sz="24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に圧縮</a:t>
            </a:r>
            <a:endParaRPr kumimoji="1" lang="ja-JP" altLang="en-US" sz="24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13" name="直線コネクタ 12"/>
          <p:cNvCxnSpPr/>
          <p:nvPr/>
        </p:nvCxnSpPr>
        <p:spPr>
          <a:xfrm>
            <a:off x="458434" y="3836676"/>
            <a:ext cx="11392190" cy="0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458434" y="4030193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欠点</a:t>
            </a: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3129998" y="4127799"/>
            <a:ext cx="16930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ABCDE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7370730" y="4127799"/>
            <a:ext cx="11576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文字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9" name="下矢印 18"/>
          <p:cNvSpPr/>
          <p:nvPr/>
        </p:nvSpPr>
        <p:spPr>
          <a:xfrm>
            <a:off x="3487301" y="4700403"/>
            <a:ext cx="1060704" cy="9456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4787824" y="4952982"/>
            <a:ext cx="30187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200%</a:t>
            </a:r>
            <a:r>
              <a:rPr kumimoji="1" lang="ja-JP" altLang="en-US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に圧縮</a:t>
            </a:r>
            <a:endParaRPr kumimoji="1" lang="en-US" altLang="ja-JP" sz="2400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むしろ増えている</a:t>
            </a:r>
            <a:r>
              <a:rPr kumimoji="1" lang="en-US" altLang="ja-JP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…)</a:t>
            </a:r>
            <a:endParaRPr kumimoji="1" lang="ja-JP" altLang="en-US" sz="24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2555482" y="5833938"/>
            <a:ext cx="3143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A1B1C1D1E1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7370730" y="5893747"/>
            <a:ext cx="1412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文字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78716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 animBg="1"/>
      <p:bldP spid="11" grpId="0"/>
      <p:bldP spid="16" grpId="0"/>
      <p:bldP spid="17" grpId="0"/>
      <p:bldP spid="18" grpId="0"/>
      <p:bldP spid="19" grpId="0" animBg="1"/>
      <p:bldP spid="20" grpId="0"/>
      <p:bldP spid="21" grpId="0"/>
      <p:bldP spid="2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58434" y="522637"/>
            <a:ext cx="53431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ランレングス</a:t>
            </a:r>
            <a:r>
              <a:rPr lang="ja-JP" altLang="en-US" sz="3600" b="1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法</a:t>
            </a:r>
            <a:r>
              <a:rPr lang="en-US" altLang="ja-JP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可逆圧縮</a:t>
            </a:r>
            <a:r>
              <a:rPr lang="en-US" altLang="ja-JP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メモ 4"/>
          <p:cNvSpPr/>
          <p:nvPr/>
        </p:nvSpPr>
        <p:spPr>
          <a:xfrm>
            <a:off x="2560320" y="1408176"/>
            <a:ext cx="4169664" cy="4864608"/>
          </a:xfrm>
          <a:prstGeom prst="foldedCorner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Picture 2" descr="データの圧縮のイラスト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0948" y="370145"/>
            <a:ext cx="2409676" cy="2409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テキスト ボックス 6"/>
          <p:cNvSpPr txBox="1"/>
          <p:nvPr/>
        </p:nvSpPr>
        <p:spPr>
          <a:xfrm>
            <a:off x="2736648" y="1481328"/>
            <a:ext cx="3865161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700" b="1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黒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560319" y="1408176"/>
            <a:ext cx="4277902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/>
              <a:t>AAAAAAAAAAAAAAAAA</a:t>
            </a:r>
          </a:p>
          <a:p>
            <a:r>
              <a:rPr kumimoji="1" lang="en-US" altLang="ja-JP" sz="3200" dirty="0" smtClean="0"/>
              <a:t>AAAAAAAAAAAAAAAAA</a:t>
            </a:r>
          </a:p>
          <a:p>
            <a:r>
              <a:rPr kumimoji="1" lang="en-US" altLang="ja-JP" sz="3200" dirty="0" smtClean="0"/>
              <a:t>AAA</a:t>
            </a:r>
            <a:r>
              <a:rPr kumimoji="1" lang="en-US" altLang="ja-JP" sz="3200" dirty="0" smtClean="0">
                <a:solidFill>
                  <a:schemeClr val="bg1"/>
                </a:solidFill>
              </a:rPr>
              <a:t>BBBBBBBBBBBB</a:t>
            </a:r>
            <a:r>
              <a:rPr kumimoji="1" lang="en-US" altLang="ja-JP" sz="3200" dirty="0" smtClean="0"/>
              <a:t>AAA</a:t>
            </a:r>
          </a:p>
          <a:p>
            <a:r>
              <a:rPr kumimoji="1" lang="en-US" altLang="ja-JP" sz="3200" dirty="0" smtClean="0"/>
              <a:t>AAA</a:t>
            </a:r>
            <a:r>
              <a:rPr kumimoji="1" lang="en-US" altLang="ja-JP" sz="3200" dirty="0" smtClean="0">
                <a:solidFill>
                  <a:schemeClr val="bg1"/>
                </a:solidFill>
              </a:rPr>
              <a:t>BBBBBBBBBBBB</a:t>
            </a:r>
            <a:r>
              <a:rPr kumimoji="1" lang="en-US" altLang="ja-JP" sz="3200" dirty="0" smtClean="0"/>
              <a:t>AAA</a:t>
            </a:r>
            <a:endParaRPr kumimoji="1" lang="ja-JP" altLang="en-US" sz="32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7317610" y="3301871"/>
            <a:ext cx="424667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FAX</a:t>
            </a:r>
            <a:r>
              <a:rPr kumimoji="1" lang="ja-JP" altLang="en-US" sz="2400" dirty="0" smtClean="0">
                <a:solidFill>
                  <a:schemeClr val="accent6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など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連続した値</a:t>
            </a:r>
            <a:r>
              <a:rPr kumimoji="1" lang="ja-JP" altLang="en-US" sz="2400" dirty="0" smtClean="0">
                <a:solidFill>
                  <a:schemeClr val="accent6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の場合</a:t>
            </a:r>
            <a:endParaRPr kumimoji="1" lang="en-US" altLang="ja-JP" sz="2400" dirty="0" smtClean="0">
              <a:solidFill>
                <a:schemeClr val="accent6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 smtClean="0">
                <a:solidFill>
                  <a:schemeClr val="accent6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効果を発揮！</a:t>
            </a:r>
            <a:endParaRPr kumimoji="1" lang="ja-JP" altLang="en-US" sz="3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19577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673611" y="2288616"/>
            <a:ext cx="78149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5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AAAAABBBBBCCCCC</a:t>
            </a:r>
            <a:endParaRPr kumimoji="1" lang="ja-JP" altLang="en-US" sz="5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2" name="下矢印 11"/>
          <p:cNvSpPr/>
          <p:nvPr/>
        </p:nvSpPr>
        <p:spPr>
          <a:xfrm>
            <a:off x="673611" y="1280160"/>
            <a:ext cx="713232" cy="6512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66928" y="1824058"/>
            <a:ext cx="85781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 smtClean="0"/>
              <a:t>0   1   2   3    4   5   6   7    8   9  10 11 12 13 14  15</a:t>
            </a:r>
            <a:endParaRPr kumimoji="1" lang="ja-JP" altLang="en-US" sz="3200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1649771" y="3949704"/>
            <a:ext cx="46153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先頭の文字を抜き出す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332744" y="414709"/>
            <a:ext cx="36247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ランレングス</a:t>
            </a:r>
            <a:r>
              <a:rPr lang="ja-JP" altLang="en-US" sz="2400" b="1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法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可逆圧縮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endParaRPr lang="en-US" altLang="ja-JP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3" name="Picture 2" descr="ダンボール箱のキャラクタ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2622" y="365760"/>
            <a:ext cx="1767314" cy="1599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テキスト ボックス 23"/>
          <p:cNvSpPr txBox="1"/>
          <p:nvPr/>
        </p:nvSpPr>
        <p:spPr>
          <a:xfrm>
            <a:off x="9604256" y="1737750"/>
            <a:ext cx="18870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何文字目？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9181634" y="5697152"/>
            <a:ext cx="28632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何文字続いてる？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6" name="Picture 2" descr="ダンボール箱のキャラクタ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2622" y="2411840"/>
            <a:ext cx="1767314" cy="1599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テキスト ボックス 26"/>
          <p:cNvSpPr txBox="1"/>
          <p:nvPr/>
        </p:nvSpPr>
        <p:spPr>
          <a:xfrm>
            <a:off x="9443725" y="3749650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比較用文字列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8" name="Picture 2" descr="ダンボール箱のキャラクタ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3725" y="4359342"/>
            <a:ext cx="1767314" cy="1599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角丸四角形 28"/>
          <p:cNvSpPr/>
          <p:nvPr/>
        </p:nvSpPr>
        <p:spPr>
          <a:xfrm>
            <a:off x="9851894" y="414709"/>
            <a:ext cx="950976" cy="658368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9979663" y="2275764"/>
            <a:ext cx="713232" cy="80311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5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</a:t>
            </a:r>
            <a:endParaRPr kumimoji="1" lang="ja-JP" altLang="en-US" sz="5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6772308" y="5769256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表示用文字</a:t>
            </a:r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列</a:t>
            </a:r>
          </a:p>
        </p:txBody>
      </p:sp>
      <p:pic>
        <p:nvPicPr>
          <p:cNvPr id="32" name="Picture 2" descr="ダンボール箱のキャラクタ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4399" y="4431446"/>
            <a:ext cx="1767314" cy="1599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角丸四角形 32"/>
          <p:cNvSpPr/>
          <p:nvPr/>
        </p:nvSpPr>
        <p:spPr>
          <a:xfrm>
            <a:off x="9883132" y="4390733"/>
            <a:ext cx="950976" cy="658368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08038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30" grpId="0" animBg="1"/>
      <p:bldP spid="3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テキスト ボックス 16"/>
          <p:cNvSpPr txBox="1"/>
          <p:nvPr/>
        </p:nvSpPr>
        <p:spPr>
          <a:xfrm>
            <a:off x="1487427" y="3489164"/>
            <a:ext cx="33089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次の文字と比較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3033049" y="5312431"/>
            <a:ext cx="29835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カウントアップ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673611" y="2288616"/>
            <a:ext cx="78149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5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AAAAABBBBBCCCCC</a:t>
            </a:r>
            <a:endParaRPr kumimoji="1" lang="ja-JP" altLang="en-US" sz="5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8" name="下矢印 17"/>
          <p:cNvSpPr/>
          <p:nvPr/>
        </p:nvSpPr>
        <p:spPr>
          <a:xfrm>
            <a:off x="1130811" y="1283508"/>
            <a:ext cx="713232" cy="6512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566928" y="1824058"/>
            <a:ext cx="85781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 smtClean="0"/>
              <a:t>0   1   2   3    4   5   6   7    8   9  10 11 12 13 14  15</a:t>
            </a:r>
            <a:endParaRPr kumimoji="1" lang="ja-JP" altLang="en-US" sz="3200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332744" y="414709"/>
            <a:ext cx="36247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ランレングス</a:t>
            </a:r>
            <a:r>
              <a:rPr lang="ja-JP" altLang="en-US" sz="2400" b="1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法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可逆圧縮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endParaRPr lang="en-US" altLang="ja-JP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1487427" y="4418018"/>
            <a:ext cx="35060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もし同じ文字なら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3" name="Picture 2" descr="ダンボール箱のキャラクタ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2622" y="365760"/>
            <a:ext cx="1767314" cy="1599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テキスト ボックス 23"/>
          <p:cNvSpPr txBox="1"/>
          <p:nvPr/>
        </p:nvSpPr>
        <p:spPr>
          <a:xfrm>
            <a:off x="9604256" y="1737750"/>
            <a:ext cx="18870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何文字目？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9181634" y="5697152"/>
            <a:ext cx="28632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何文字続いてる？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6" name="Picture 2" descr="ダンボール箱のキャラクタ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2622" y="2411840"/>
            <a:ext cx="1767314" cy="1599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テキスト ボックス 26"/>
          <p:cNvSpPr txBox="1"/>
          <p:nvPr/>
        </p:nvSpPr>
        <p:spPr>
          <a:xfrm>
            <a:off x="9443725" y="3749650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比較用文字列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8" name="Picture 2" descr="ダンボール箱のキャラクタ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3725" y="4359342"/>
            <a:ext cx="1767314" cy="1599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角丸四角形 28"/>
          <p:cNvSpPr/>
          <p:nvPr/>
        </p:nvSpPr>
        <p:spPr>
          <a:xfrm>
            <a:off x="9851894" y="414709"/>
            <a:ext cx="950976" cy="658368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9979663" y="2275764"/>
            <a:ext cx="713232" cy="80311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5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</a:t>
            </a:r>
            <a:endParaRPr kumimoji="1" lang="ja-JP" altLang="en-US" sz="5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6772308" y="5769256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表示用文字</a:t>
            </a:r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列</a:t>
            </a:r>
          </a:p>
        </p:txBody>
      </p:sp>
      <p:pic>
        <p:nvPicPr>
          <p:cNvPr id="32" name="Picture 2" descr="ダンボール箱のキャラクタ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4399" y="4431446"/>
            <a:ext cx="1767314" cy="1599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角丸四角形 32"/>
          <p:cNvSpPr/>
          <p:nvPr/>
        </p:nvSpPr>
        <p:spPr>
          <a:xfrm>
            <a:off x="9883132" y="4390733"/>
            <a:ext cx="950976" cy="658368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9855045" y="4390733"/>
            <a:ext cx="950976" cy="658368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05953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5" grpId="0"/>
      <p:bldP spid="2" grpId="0"/>
      <p:bldP spid="3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テキスト ボックス 17"/>
          <p:cNvSpPr txBox="1"/>
          <p:nvPr/>
        </p:nvSpPr>
        <p:spPr>
          <a:xfrm>
            <a:off x="1272172" y="3626539"/>
            <a:ext cx="33089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次の文字と比較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2926631" y="5413455"/>
            <a:ext cx="29835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カウントアップ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673611" y="2288616"/>
            <a:ext cx="78149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5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AAAAABBBBBCCCCC</a:t>
            </a:r>
            <a:endParaRPr kumimoji="1" lang="ja-JP" altLang="en-US" sz="5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2" name="下矢印 21"/>
          <p:cNvSpPr/>
          <p:nvPr/>
        </p:nvSpPr>
        <p:spPr>
          <a:xfrm>
            <a:off x="1642875" y="1300552"/>
            <a:ext cx="713232" cy="6512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566928" y="1824058"/>
            <a:ext cx="85781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 smtClean="0"/>
              <a:t>0   1   2   3    4   5   6   7    8   9  10 11 12 13 14  15</a:t>
            </a:r>
            <a:endParaRPr kumimoji="1" lang="ja-JP" altLang="en-US" sz="3200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332744" y="414709"/>
            <a:ext cx="36247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ランレングス</a:t>
            </a:r>
            <a:r>
              <a:rPr lang="ja-JP" altLang="en-US" sz="2400" b="1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法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可逆圧縮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endParaRPr lang="en-US" altLang="ja-JP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1272172" y="4577722"/>
            <a:ext cx="35060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もし同じ文字なら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7" name="Picture 2" descr="ダンボール箱のキャラクタ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2622" y="365760"/>
            <a:ext cx="1767314" cy="1599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テキスト ボックス 27"/>
          <p:cNvSpPr txBox="1"/>
          <p:nvPr/>
        </p:nvSpPr>
        <p:spPr>
          <a:xfrm>
            <a:off x="9604256" y="1737750"/>
            <a:ext cx="18870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何文字目？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9181634" y="5697152"/>
            <a:ext cx="28632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何文字続いてる？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0" name="Picture 2" descr="ダンボール箱のキャラクタ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2622" y="2411840"/>
            <a:ext cx="1767314" cy="1599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テキスト ボックス 30"/>
          <p:cNvSpPr txBox="1"/>
          <p:nvPr/>
        </p:nvSpPr>
        <p:spPr>
          <a:xfrm>
            <a:off x="9443725" y="3749650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比較用文字列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2" name="Picture 2" descr="ダンボール箱のキャラクタ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3725" y="4359342"/>
            <a:ext cx="1767314" cy="1599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角丸四角形 32"/>
          <p:cNvSpPr/>
          <p:nvPr/>
        </p:nvSpPr>
        <p:spPr>
          <a:xfrm>
            <a:off x="9851894" y="414709"/>
            <a:ext cx="950976" cy="658368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9979663" y="2275764"/>
            <a:ext cx="713232" cy="80311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5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</a:t>
            </a:r>
            <a:endParaRPr kumimoji="1" lang="ja-JP" altLang="en-US" sz="5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6772308" y="5769256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表示用文字</a:t>
            </a:r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列</a:t>
            </a:r>
          </a:p>
        </p:txBody>
      </p:sp>
      <p:pic>
        <p:nvPicPr>
          <p:cNvPr id="36" name="Picture 2" descr="ダンボール箱のキャラクタ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4399" y="4431446"/>
            <a:ext cx="1767314" cy="1599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角丸四角形 36"/>
          <p:cNvSpPr/>
          <p:nvPr/>
        </p:nvSpPr>
        <p:spPr>
          <a:xfrm>
            <a:off x="9855045" y="4390733"/>
            <a:ext cx="950976" cy="658368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9861141" y="4396829"/>
            <a:ext cx="950976" cy="658368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66830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" grpId="0"/>
      <p:bldP spid="25" grpId="0"/>
      <p:bldP spid="3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テキスト ボックス 19"/>
          <p:cNvSpPr txBox="1"/>
          <p:nvPr/>
        </p:nvSpPr>
        <p:spPr>
          <a:xfrm>
            <a:off x="673611" y="2288616"/>
            <a:ext cx="78149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5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AAAAABBBBBCCCCC</a:t>
            </a:r>
            <a:endParaRPr kumimoji="1" lang="ja-JP" altLang="en-US" sz="5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下矢印 20"/>
          <p:cNvSpPr/>
          <p:nvPr/>
        </p:nvSpPr>
        <p:spPr>
          <a:xfrm>
            <a:off x="2145099" y="1283508"/>
            <a:ext cx="713232" cy="6512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566928" y="1824058"/>
            <a:ext cx="85781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 smtClean="0"/>
              <a:t>0   1   2   3    4   5   6   7    8   9  10 11 12 13 14  15</a:t>
            </a:r>
            <a:endParaRPr kumimoji="1" lang="ja-JP" altLang="en-US" sz="3200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332744" y="414709"/>
            <a:ext cx="36247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ランレングス</a:t>
            </a:r>
            <a:r>
              <a:rPr lang="ja-JP" altLang="en-US" sz="2400" b="1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法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可逆圧縮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endParaRPr lang="en-US" altLang="ja-JP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1272172" y="3626539"/>
            <a:ext cx="33089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次の文字と比較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2926631" y="5413455"/>
            <a:ext cx="29835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カウントアップ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1272172" y="4577722"/>
            <a:ext cx="35060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もし同じ文字なら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8" name="Picture 2" descr="ダンボール箱のキャラクタ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2622" y="365760"/>
            <a:ext cx="1767314" cy="1599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テキスト ボックス 28"/>
          <p:cNvSpPr txBox="1"/>
          <p:nvPr/>
        </p:nvSpPr>
        <p:spPr>
          <a:xfrm>
            <a:off x="9604256" y="1737750"/>
            <a:ext cx="18870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何文字目？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9181634" y="5697152"/>
            <a:ext cx="28632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何文字続いてる？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1" name="Picture 2" descr="ダンボール箱のキャラクタ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2622" y="2411840"/>
            <a:ext cx="1767314" cy="1599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テキスト ボックス 31"/>
          <p:cNvSpPr txBox="1"/>
          <p:nvPr/>
        </p:nvSpPr>
        <p:spPr>
          <a:xfrm>
            <a:off x="9443725" y="3749650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比較用文字列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3" name="Picture 2" descr="ダンボール箱のキャラクタ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3725" y="4359342"/>
            <a:ext cx="1767314" cy="1599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角丸四角形 33"/>
          <p:cNvSpPr/>
          <p:nvPr/>
        </p:nvSpPr>
        <p:spPr>
          <a:xfrm>
            <a:off x="9851894" y="414709"/>
            <a:ext cx="950976" cy="658368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9979663" y="2275764"/>
            <a:ext cx="713232" cy="80311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5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</a:t>
            </a:r>
            <a:endParaRPr kumimoji="1" lang="ja-JP" altLang="en-US" sz="5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6772308" y="5769256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表示用文字</a:t>
            </a:r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列</a:t>
            </a:r>
          </a:p>
        </p:txBody>
      </p:sp>
      <p:pic>
        <p:nvPicPr>
          <p:cNvPr id="37" name="Picture 2" descr="ダンボール箱のキャラクタ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4399" y="4431446"/>
            <a:ext cx="1767314" cy="1599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角丸四角形 37"/>
          <p:cNvSpPr/>
          <p:nvPr/>
        </p:nvSpPr>
        <p:spPr>
          <a:xfrm>
            <a:off x="9855045" y="4390733"/>
            <a:ext cx="950976" cy="658368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9851894" y="4385575"/>
            <a:ext cx="950976" cy="658368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89656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3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テキスト ボックス 19"/>
          <p:cNvSpPr txBox="1"/>
          <p:nvPr/>
        </p:nvSpPr>
        <p:spPr>
          <a:xfrm>
            <a:off x="673611" y="2288616"/>
            <a:ext cx="78149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5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AAAAABBBBBCCCCC</a:t>
            </a:r>
            <a:endParaRPr kumimoji="1" lang="ja-JP" altLang="en-US" sz="5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下矢印 20"/>
          <p:cNvSpPr/>
          <p:nvPr/>
        </p:nvSpPr>
        <p:spPr>
          <a:xfrm>
            <a:off x="2648715" y="1313950"/>
            <a:ext cx="713232" cy="6512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566928" y="1824058"/>
            <a:ext cx="85781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 smtClean="0"/>
              <a:t>0   1   2   3    4   5   6   7    8   9  10 11 12 13 14  15</a:t>
            </a:r>
            <a:endParaRPr kumimoji="1" lang="ja-JP" altLang="en-US" sz="3200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332744" y="414709"/>
            <a:ext cx="36247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ランレングス</a:t>
            </a:r>
            <a:r>
              <a:rPr lang="ja-JP" altLang="en-US" sz="2400" b="1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法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可逆圧縮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endParaRPr lang="en-US" altLang="ja-JP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1272172" y="3626539"/>
            <a:ext cx="33089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次の文字と比較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2926631" y="5413455"/>
            <a:ext cx="29835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カウントアップ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1272172" y="4577722"/>
            <a:ext cx="35060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もし同じ文字なら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8" name="Picture 2" descr="ダンボール箱のキャラクタ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2622" y="365760"/>
            <a:ext cx="1767314" cy="1599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テキスト ボックス 28"/>
          <p:cNvSpPr txBox="1"/>
          <p:nvPr/>
        </p:nvSpPr>
        <p:spPr>
          <a:xfrm>
            <a:off x="9604256" y="1737750"/>
            <a:ext cx="18870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何文字目？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9181634" y="5697152"/>
            <a:ext cx="28632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何文字続いてる？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1" name="Picture 2" descr="ダンボール箱のキャラクタ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2622" y="2411840"/>
            <a:ext cx="1767314" cy="1599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テキスト ボックス 31"/>
          <p:cNvSpPr txBox="1"/>
          <p:nvPr/>
        </p:nvSpPr>
        <p:spPr>
          <a:xfrm>
            <a:off x="9443725" y="3749650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比較用文字列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3" name="Picture 2" descr="ダンボール箱のキャラクタ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3725" y="4359342"/>
            <a:ext cx="1767314" cy="1599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角丸四角形 33"/>
          <p:cNvSpPr/>
          <p:nvPr/>
        </p:nvSpPr>
        <p:spPr>
          <a:xfrm>
            <a:off x="9851894" y="414709"/>
            <a:ext cx="950976" cy="658368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9979663" y="2275764"/>
            <a:ext cx="713232" cy="80311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5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</a:t>
            </a:r>
            <a:endParaRPr kumimoji="1" lang="ja-JP" altLang="en-US" sz="5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6772308" y="5769256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表示用文字</a:t>
            </a:r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列</a:t>
            </a:r>
          </a:p>
        </p:txBody>
      </p:sp>
      <p:pic>
        <p:nvPicPr>
          <p:cNvPr id="37" name="Picture 2" descr="ダンボール箱のキャラクタ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4399" y="4431446"/>
            <a:ext cx="1767314" cy="1599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角丸四角形 37"/>
          <p:cNvSpPr/>
          <p:nvPr/>
        </p:nvSpPr>
        <p:spPr>
          <a:xfrm>
            <a:off x="9855045" y="4390733"/>
            <a:ext cx="950976" cy="658368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9851894" y="4397548"/>
            <a:ext cx="950976" cy="658368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095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3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71504" y="570049"/>
            <a:ext cx="115243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5400" b="1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Java</a:t>
            </a:r>
            <a:r>
              <a:rPr lang="ja-JP" altLang="en-US" sz="5400" b="1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の基礎</a:t>
            </a:r>
            <a:r>
              <a:rPr lang="ja-JP" altLang="en-US" sz="4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は復習も踏まえてお伝えしました</a:t>
            </a:r>
            <a:endParaRPr lang="en-US" altLang="ja-JP" sz="4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932613" y="1627528"/>
            <a:ext cx="112593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今週</a:t>
            </a:r>
            <a:r>
              <a:rPr lang="ja-JP" altLang="en-US" sz="3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も</a:t>
            </a:r>
            <a:r>
              <a:rPr lang="en-US" altLang="ja-JP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java</a:t>
            </a:r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を活用した</a:t>
            </a:r>
            <a:r>
              <a:rPr lang="ja-JP" altLang="en-US" sz="4400" b="1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アルゴリズムの内容</a:t>
            </a:r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です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638392" y="2665268"/>
            <a:ext cx="61590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b="1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</a:t>
            </a:r>
            <a:r>
              <a:rPr lang="ja-JP" altLang="en-US" sz="3200" b="1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とは</a:t>
            </a:r>
            <a:r>
              <a:rPr lang="ja-JP" altLang="en-US" sz="32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何</a:t>
            </a:r>
            <a:r>
              <a:rPr lang="ja-JP" altLang="en-US" sz="32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か、構文はどうだったか</a:t>
            </a:r>
            <a:endParaRPr lang="en-US" altLang="ja-JP" sz="3200" b="1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1638392" y="3208026"/>
            <a:ext cx="863347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3200" b="1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条件分岐とは</a:t>
            </a:r>
            <a:r>
              <a:rPr lang="ja-JP" altLang="en-US" sz="32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なにか、構文はどうだった</a:t>
            </a:r>
            <a:r>
              <a:rPr lang="ja-JP" altLang="en-US" sz="32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か</a:t>
            </a:r>
            <a:endParaRPr lang="en-US" altLang="ja-JP" sz="32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1638392" y="3803138"/>
            <a:ext cx="7984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200" b="1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繰り返し処理とは</a:t>
            </a:r>
            <a:r>
              <a:rPr lang="ja-JP" altLang="en-US" sz="32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なにか、構文はどうだったか</a:t>
            </a:r>
            <a:endParaRPr lang="en-US" altLang="ja-JP" sz="32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932613" y="5027049"/>
            <a:ext cx="918778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32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教科書や</a:t>
            </a:r>
            <a:r>
              <a:rPr lang="en-US" altLang="ja-JP" sz="32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google</a:t>
            </a:r>
            <a:r>
              <a:rPr lang="ja-JP" altLang="en-US" sz="32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検索、</a:t>
            </a:r>
            <a:endParaRPr lang="en-US" altLang="ja-JP" sz="3200" b="1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ja-JP" altLang="en-US" sz="32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過去にやってきた</a:t>
            </a:r>
            <a:r>
              <a:rPr lang="ja-JP" altLang="en-US" sz="3200" b="1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自分のプログラムを見ましょう！</a:t>
            </a:r>
            <a:endParaRPr lang="en-US" altLang="ja-JP" sz="3200" b="1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1638392" y="4366706"/>
            <a:ext cx="715131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200" b="1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メソッド</a:t>
            </a:r>
            <a:r>
              <a:rPr lang="ja-JP" altLang="en-US" sz="3200" b="1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</a:t>
            </a:r>
            <a:r>
              <a:rPr lang="ja-JP" altLang="en-US" sz="3200" b="1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は</a:t>
            </a:r>
            <a:r>
              <a:rPr lang="ja-JP" altLang="en-US" sz="32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なにか、構文はどうだったか</a:t>
            </a:r>
            <a:endParaRPr lang="en-US" altLang="ja-JP" sz="32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40576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2" grpId="0"/>
      <p:bldP spid="6" grpId="0"/>
      <p:bldP spid="7" grpId="0"/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ダンボール箱のキャラクタ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2622" y="365760"/>
            <a:ext cx="1767314" cy="1599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/>
          <p:cNvSpPr txBox="1"/>
          <p:nvPr/>
        </p:nvSpPr>
        <p:spPr>
          <a:xfrm>
            <a:off x="9604256" y="1737750"/>
            <a:ext cx="18870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何文字目？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9181634" y="5697152"/>
            <a:ext cx="28632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何文字続いてる？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9" name="Picture 2" descr="ダンボール箱のキャラクタ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2622" y="2411840"/>
            <a:ext cx="1767314" cy="1599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テキスト ボックス 9"/>
          <p:cNvSpPr txBox="1"/>
          <p:nvPr/>
        </p:nvSpPr>
        <p:spPr>
          <a:xfrm>
            <a:off x="9443725" y="3749650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比較用文字列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1" name="Picture 2" descr="ダンボール箱のキャラクタ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3725" y="4359342"/>
            <a:ext cx="1767314" cy="1599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角丸四角形 5"/>
          <p:cNvSpPr/>
          <p:nvPr/>
        </p:nvSpPr>
        <p:spPr>
          <a:xfrm>
            <a:off x="9851894" y="414709"/>
            <a:ext cx="950976" cy="658368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9979663" y="2275764"/>
            <a:ext cx="713232" cy="80311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5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</a:t>
            </a:r>
            <a:endParaRPr kumimoji="1" lang="ja-JP" altLang="en-US" sz="5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98031" y="3200342"/>
            <a:ext cx="33089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次の文字と比較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079189" y="5231156"/>
            <a:ext cx="41537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次の文字を抜き出す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1056378" y="5927090"/>
            <a:ext cx="35269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カウントを初期化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025650" y="4596035"/>
            <a:ext cx="61766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文字</a:t>
            </a:r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</a:t>
            </a:r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カウント</a:t>
            </a:r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を表示用に連結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673611" y="2288616"/>
            <a:ext cx="78149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5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AAAAABBBBBCCCCC</a:t>
            </a:r>
            <a:endParaRPr kumimoji="1" lang="ja-JP" altLang="en-US" sz="5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2" name="下矢印 21"/>
          <p:cNvSpPr/>
          <p:nvPr/>
        </p:nvSpPr>
        <p:spPr>
          <a:xfrm>
            <a:off x="3092032" y="1348130"/>
            <a:ext cx="713232" cy="6512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566928" y="1824058"/>
            <a:ext cx="85781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 smtClean="0"/>
              <a:t>0   1   2   3    4   5   6   7    8   9  10 11 12 13 14  15</a:t>
            </a:r>
            <a:endParaRPr kumimoji="1" lang="ja-JP" altLang="en-US" sz="3200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332744" y="414709"/>
            <a:ext cx="36247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ランレングス</a:t>
            </a:r>
            <a:r>
              <a:rPr lang="ja-JP" altLang="en-US" sz="2400" b="1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法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可逆圧縮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endParaRPr lang="en-US" altLang="ja-JP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374671" y="3949704"/>
            <a:ext cx="34772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もし違う文字なら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6772308" y="5769256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表示用文字</a:t>
            </a:r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列</a:t>
            </a:r>
          </a:p>
        </p:txBody>
      </p:sp>
      <p:pic>
        <p:nvPicPr>
          <p:cNvPr id="27" name="Picture 2" descr="ダンボール箱のキャラクタ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4399" y="4431446"/>
            <a:ext cx="1767314" cy="1599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角丸四角形 27"/>
          <p:cNvSpPr/>
          <p:nvPr/>
        </p:nvSpPr>
        <p:spPr>
          <a:xfrm>
            <a:off x="9855045" y="4390733"/>
            <a:ext cx="950976" cy="658368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9855069" y="4385575"/>
            <a:ext cx="950976" cy="658368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7442568" y="4441983"/>
            <a:ext cx="950976" cy="658368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A5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10011148" y="2280330"/>
            <a:ext cx="713232" cy="80311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5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B</a:t>
            </a:r>
            <a:endParaRPr kumimoji="1" lang="ja-JP" altLang="en-US" sz="5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58443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8" grpId="0"/>
      <p:bldP spid="20" grpId="0"/>
      <p:bldP spid="25" grpId="0"/>
      <p:bldP spid="29" grpId="0" animBg="1"/>
      <p:bldP spid="30" grpId="0" animBg="1"/>
      <p:bldP spid="3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ダンボール箱のキャラクタ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2622" y="365760"/>
            <a:ext cx="1767314" cy="1599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/>
          <p:cNvSpPr txBox="1"/>
          <p:nvPr/>
        </p:nvSpPr>
        <p:spPr>
          <a:xfrm>
            <a:off x="9604256" y="1737750"/>
            <a:ext cx="18870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何文字目？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9181634" y="5697152"/>
            <a:ext cx="28632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何文字続いてる？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9" name="Picture 2" descr="ダンボール箱のキャラクタ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2622" y="2411840"/>
            <a:ext cx="1767314" cy="1599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テキスト ボックス 9"/>
          <p:cNvSpPr txBox="1"/>
          <p:nvPr/>
        </p:nvSpPr>
        <p:spPr>
          <a:xfrm>
            <a:off x="9443725" y="3749650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比較用文字列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1" name="Picture 2" descr="ダンボール箱のキャラクタ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3725" y="4359342"/>
            <a:ext cx="1767314" cy="1599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角丸四角形 5"/>
          <p:cNvSpPr/>
          <p:nvPr/>
        </p:nvSpPr>
        <p:spPr>
          <a:xfrm>
            <a:off x="9851894" y="414709"/>
            <a:ext cx="950976" cy="658368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6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9979663" y="2275764"/>
            <a:ext cx="713232" cy="80311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5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</a:t>
            </a:r>
            <a:endParaRPr kumimoji="1" lang="ja-JP" altLang="en-US" sz="5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673611" y="2288616"/>
            <a:ext cx="78149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5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AAAAABBBBBCCCCC</a:t>
            </a:r>
            <a:endParaRPr kumimoji="1" lang="ja-JP" altLang="en-US" sz="5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2" name="下矢印 21"/>
          <p:cNvSpPr/>
          <p:nvPr/>
        </p:nvSpPr>
        <p:spPr>
          <a:xfrm>
            <a:off x="3619126" y="1342067"/>
            <a:ext cx="713232" cy="6512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566928" y="1824058"/>
            <a:ext cx="85781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 smtClean="0"/>
              <a:t>0   1   2   3    4   5   6   7    8   9  10 11 12 13 14  15</a:t>
            </a:r>
            <a:endParaRPr kumimoji="1" lang="ja-JP" altLang="en-US" sz="3200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332744" y="414709"/>
            <a:ext cx="36247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ランレングス</a:t>
            </a:r>
            <a:r>
              <a:rPr lang="ja-JP" altLang="en-US" sz="2400" b="1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法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可逆圧縮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endParaRPr lang="en-US" altLang="ja-JP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9855045" y="4390733"/>
            <a:ext cx="950976" cy="658368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1272172" y="3626539"/>
            <a:ext cx="33089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次の文字と比較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2926631" y="5413455"/>
            <a:ext cx="29835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カウントアップ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1272172" y="4577722"/>
            <a:ext cx="35060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もし同じ文字なら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6772308" y="5769256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表示用文字</a:t>
            </a:r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列</a:t>
            </a:r>
          </a:p>
        </p:txBody>
      </p:sp>
      <p:pic>
        <p:nvPicPr>
          <p:cNvPr id="30" name="Picture 2" descr="ダンボール箱のキャラクタ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4399" y="4431446"/>
            <a:ext cx="1767314" cy="1599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角丸四角形 30"/>
          <p:cNvSpPr/>
          <p:nvPr/>
        </p:nvSpPr>
        <p:spPr>
          <a:xfrm>
            <a:off x="7442568" y="4441983"/>
            <a:ext cx="950976" cy="658368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A5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9860791" y="4381947"/>
            <a:ext cx="950976" cy="658368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10011148" y="2280330"/>
            <a:ext cx="713232" cy="80311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5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B</a:t>
            </a:r>
            <a:endParaRPr kumimoji="1" lang="ja-JP" altLang="en-US" sz="5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13335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/>
      <p:bldP spid="3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ダンボール箱のキャラクタ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2622" y="365760"/>
            <a:ext cx="1767314" cy="1599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/>
          <p:cNvSpPr txBox="1"/>
          <p:nvPr/>
        </p:nvSpPr>
        <p:spPr>
          <a:xfrm>
            <a:off x="9604256" y="1737750"/>
            <a:ext cx="18870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何文字目？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9181634" y="5697152"/>
            <a:ext cx="28632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何文字続いてる？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9" name="Picture 2" descr="ダンボール箱のキャラクタ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2622" y="2411840"/>
            <a:ext cx="1767314" cy="1599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テキスト ボックス 9"/>
          <p:cNvSpPr txBox="1"/>
          <p:nvPr/>
        </p:nvSpPr>
        <p:spPr>
          <a:xfrm>
            <a:off x="9443725" y="3749650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比較用文字列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1" name="Picture 2" descr="ダンボール箱のキャラクタ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3725" y="4359342"/>
            <a:ext cx="1767314" cy="1599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角丸四角形 5"/>
          <p:cNvSpPr/>
          <p:nvPr/>
        </p:nvSpPr>
        <p:spPr>
          <a:xfrm>
            <a:off x="9851894" y="414709"/>
            <a:ext cx="950976" cy="658368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7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9979663" y="2275764"/>
            <a:ext cx="713232" cy="80311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5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</a:t>
            </a:r>
            <a:endParaRPr kumimoji="1" lang="ja-JP" altLang="en-US" sz="5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673611" y="2288616"/>
            <a:ext cx="78149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5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AAAAABBBBBCCCCC</a:t>
            </a:r>
            <a:endParaRPr kumimoji="1" lang="ja-JP" altLang="en-US" sz="5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下矢印 20"/>
          <p:cNvSpPr/>
          <p:nvPr/>
        </p:nvSpPr>
        <p:spPr>
          <a:xfrm>
            <a:off x="4142761" y="1313950"/>
            <a:ext cx="713232" cy="6512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566928" y="1824058"/>
            <a:ext cx="85781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 smtClean="0"/>
              <a:t>0   1   2   3    4   5   6   7    8   9  10 11 12 13 14  15</a:t>
            </a:r>
            <a:endParaRPr kumimoji="1" lang="ja-JP" altLang="en-US" sz="3200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332744" y="414709"/>
            <a:ext cx="36247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ランレングス</a:t>
            </a:r>
            <a:r>
              <a:rPr lang="ja-JP" altLang="en-US" sz="2400" b="1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法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可逆圧縮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endParaRPr lang="en-US" altLang="ja-JP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9855045" y="4390733"/>
            <a:ext cx="950976" cy="658368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6772308" y="5769256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表示用文字</a:t>
            </a:r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列</a:t>
            </a:r>
          </a:p>
        </p:txBody>
      </p:sp>
      <p:pic>
        <p:nvPicPr>
          <p:cNvPr id="26" name="Picture 2" descr="ダンボール箱のキャラクタ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4399" y="4431446"/>
            <a:ext cx="1767314" cy="1599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角丸四角形 26"/>
          <p:cNvSpPr/>
          <p:nvPr/>
        </p:nvSpPr>
        <p:spPr>
          <a:xfrm>
            <a:off x="7442568" y="4441983"/>
            <a:ext cx="950976" cy="658368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A5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1272172" y="3626539"/>
            <a:ext cx="33089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次の文字と比較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2926631" y="5413455"/>
            <a:ext cx="29835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カウントアップ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1272172" y="4577722"/>
            <a:ext cx="35060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もし同じ文字なら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9873238" y="4359342"/>
            <a:ext cx="950976" cy="658368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10011148" y="2280330"/>
            <a:ext cx="713232" cy="80311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5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B</a:t>
            </a:r>
            <a:endParaRPr kumimoji="1" lang="ja-JP" altLang="en-US" sz="5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28535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0" grpId="0"/>
      <p:bldP spid="3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ダンボール箱のキャラクタ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2622" y="365760"/>
            <a:ext cx="1767314" cy="1599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/>
          <p:cNvSpPr txBox="1"/>
          <p:nvPr/>
        </p:nvSpPr>
        <p:spPr>
          <a:xfrm>
            <a:off x="9604256" y="1737750"/>
            <a:ext cx="18870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何文字目？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9181634" y="5697152"/>
            <a:ext cx="28632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何文字続いてる？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9" name="Picture 2" descr="ダンボール箱のキャラクタ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2622" y="2411840"/>
            <a:ext cx="1767314" cy="1599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テキスト ボックス 9"/>
          <p:cNvSpPr txBox="1"/>
          <p:nvPr/>
        </p:nvSpPr>
        <p:spPr>
          <a:xfrm>
            <a:off x="9443725" y="3749650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比較用文字列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1" name="Picture 2" descr="ダンボール箱のキャラクタ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3725" y="4359342"/>
            <a:ext cx="1767314" cy="1599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角丸四角形 5"/>
          <p:cNvSpPr/>
          <p:nvPr/>
        </p:nvSpPr>
        <p:spPr>
          <a:xfrm>
            <a:off x="9851894" y="414709"/>
            <a:ext cx="950976" cy="658368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8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9979663" y="2275764"/>
            <a:ext cx="713232" cy="80311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5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</a:t>
            </a:r>
            <a:endParaRPr kumimoji="1" lang="ja-JP" altLang="en-US" sz="5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673611" y="2288616"/>
            <a:ext cx="78149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5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AAAAABBBBBCCCCC</a:t>
            </a:r>
            <a:endParaRPr kumimoji="1" lang="ja-JP" altLang="en-US" sz="5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下矢印 20"/>
          <p:cNvSpPr/>
          <p:nvPr/>
        </p:nvSpPr>
        <p:spPr>
          <a:xfrm>
            <a:off x="4715259" y="1326915"/>
            <a:ext cx="713232" cy="6512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566928" y="1824058"/>
            <a:ext cx="85781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 smtClean="0"/>
              <a:t>0   1   2   3    4   5   6   7    8   9  10 11 12 13 14  15</a:t>
            </a:r>
            <a:endParaRPr kumimoji="1" lang="ja-JP" altLang="en-US" sz="3200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332744" y="414709"/>
            <a:ext cx="36247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ランレングス</a:t>
            </a:r>
            <a:r>
              <a:rPr lang="ja-JP" altLang="en-US" sz="2400" b="1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法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可逆圧縮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endParaRPr lang="en-US" altLang="ja-JP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6772308" y="5769256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表示用文字</a:t>
            </a:r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列</a:t>
            </a:r>
          </a:p>
        </p:txBody>
      </p:sp>
      <p:pic>
        <p:nvPicPr>
          <p:cNvPr id="25" name="Picture 2" descr="ダンボール箱のキャラクタ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4399" y="4431446"/>
            <a:ext cx="1767314" cy="1599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角丸四角形 25"/>
          <p:cNvSpPr/>
          <p:nvPr/>
        </p:nvSpPr>
        <p:spPr>
          <a:xfrm>
            <a:off x="7442568" y="4441983"/>
            <a:ext cx="950976" cy="658368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A5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9873238" y="4359342"/>
            <a:ext cx="950976" cy="658368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9861046" y="4347150"/>
            <a:ext cx="950976" cy="658368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1272172" y="3626539"/>
            <a:ext cx="33089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次の文字と比較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2926631" y="5413455"/>
            <a:ext cx="29835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カウントアップ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1272172" y="4577722"/>
            <a:ext cx="35060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もし同じ文字なら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10011148" y="2280330"/>
            <a:ext cx="713232" cy="80311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5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B</a:t>
            </a:r>
            <a:endParaRPr kumimoji="1" lang="ja-JP" altLang="en-US" sz="5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18504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/>
      <p:bldP spid="30" grpId="0"/>
      <p:bldP spid="3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ダンボール箱のキャラクタ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2622" y="365760"/>
            <a:ext cx="1767314" cy="1599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/>
          <p:cNvSpPr txBox="1"/>
          <p:nvPr/>
        </p:nvSpPr>
        <p:spPr>
          <a:xfrm>
            <a:off x="9604256" y="1737750"/>
            <a:ext cx="18870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何文字目？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9181634" y="5697152"/>
            <a:ext cx="28632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何文字続いてる？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9" name="Picture 2" descr="ダンボール箱のキャラクタ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2622" y="2411840"/>
            <a:ext cx="1767314" cy="1599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テキスト ボックス 9"/>
          <p:cNvSpPr txBox="1"/>
          <p:nvPr/>
        </p:nvSpPr>
        <p:spPr>
          <a:xfrm>
            <a:off x="9443725" y="3749650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比較用文字列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1" name="Picture 2" descr="ダンボール箱のキャラクタ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3725" y="4359342"/>
            <a:ext cx="1767314" cy="1599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角丸四角形 5"/>
          <p:cNvSpPr/>
          <p:nvPr/>
        </p:nvSpPr>
        <p:spPr>
          <a:xfrm>
            <a:off x="9851894" y="414709"/>
            <a:ext cx="950976" cy="658368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9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9979663" y="2275764"/>
            <a:ext cx="713232" cy="80311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5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</a:t>
            </a:r>
            <a:endParaRPr kumimoji="1" lang="ja-JP" altLang="en-US" sz="5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673611" y="2288616"/>
            <a:ext cx="78149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5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AAAAABBBBBCCCCC</a:t>
            </a:r>
            <a:endParaRPr kumimoji="1" lang="ja-JP" altLang="en-US" sz="5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下矢印 20"/>
          <p:cNvSpPr/>
          <p:nvPr/>
        </p:nvSpPr>
        <p:spPr>
          <a:xfrm>
            <a:off x="5154171" y="1402994"/>
            <a:ext cx="713232" cy="6512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566928" y="1824058"/>
            <a:ext cx="85781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 smtClean="0"/>
              <a:t>0   1   2   3    4   5   6   7    8   9  10 11 12 13 14  15</a:t>
            </a:r>
            <a:endParaRPr kumimoji="1" lang="ja-JP" altLang="en-US" sz="3200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332744" y="414709"/>
            <a:ext cx="36247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ランレングス</a:t>
            </a:r>
            <a:r>
              <a:rPr lang="ja-JP" altLang="en-US" sz="2400" b="1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法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可逆圧縮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endParaRPr lang="en-US" altLang="ja-JP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6772308" y="5769256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表示用文字</a:t>
            </a:r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列</a:t>
            </a:r>
          </a:p>
        </p:txBody>
      </p:sp>
      <p:pic>
        <p:nvPicPr>
          <p:cNvPr id="25" name="Picture 2" descr="ダンボール箱のキャラクタ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4399" y="4431446"/>
            <a:ext cx="1767314" cy="1599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角丸四角形 25"/>
          <p:cNvSpPr/>
          <p:nvPr/>
        </p:nvSpPr>
        <p:spPr>
          <a:xfrm>
            <a:off x="7442568" y="4441983"/>
            <a:ext cx="950976" cy="658368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A5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9861046" y="4347150"/>
            <a:ext cx="950976" cy="658368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1272172" y="3626539"/>
            <a:ext cx="33089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次の文字と比較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2926631" y="5413455"/>
            <a:ext cx="29835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カウントアップ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272172" y="4577722"/>
            <a:ext cx="35060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もし同じ文字なら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9851894" y="4369879"/>
            <a:ext cx="950976" cy="658368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10011148" y="2280330"/>
            <a:ext cx="713232" cy="80311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5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B</a:t>
            </a:r>
            <a:endParaRPr kumimoji="1" lang="ja-JP" altLang="en-US" sz="5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91173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33" grpId="0"/>
      <p:bldP spid="3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ダンボール箱のキャラクタ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2622" y="365760"/>
            <a:ext cx="1767314" cy="1599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/>
          <p:cNvSpPr txBox="1"/>
          <p:nvPr/>
        </p:nvSpPr>
        <p:spPr>
          <a:xfrm>
            <a:off x="9604256" y="1737750"/>
            <a:ext cx="18870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何文字目？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9181634" y="5697152"/>
            <a:ext cx="28632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何文字続いてる？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9" name="Picture 2" descr="ダンボール箱のキャラクタ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2622" y="2411840"/>
            <a:ext cx="1767314" cy="1599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テキスト ボックス 9"/>
          <p:cNvSpPr txBox="1"/>
          <p:nvPr/>
        </p:nvSpPr>
        <p:spPr>
          <a:xfrm>
            <a:off x="9443725" y="3749650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比較用文字列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1" name="Picture 2" descr="ダンボール箱のキャラクタ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3725" y="4359342"/>
            <a:ext cx="1767314" cy="1599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角丸四角形 5"/>
          <p:cNvSpPr/>
          <p:nvPr/>
        </p:nvSpPr>
        <p:spPr>
          <a:xfrm>
            <a:off x="9851894" y="414709"/>
            <a:ext cx="950976" cy="658368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9979663" y="2275764"/>
            <a:ext cx="713232" cy="80311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5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</a:t>
            </a:r>
            <a:endParaRPr kumimoji="1" lang="ja-JP" altLang="en-US" sz="5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673611" y="2288616"/>
            <a:ext cx="78149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5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AAAAABBBBBCCCCC</a:t>
            </a:r>
            <a:endParaRPr kumimoji="1" lang="ja-JP" altLang="en-US" sz="5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下矢印 22"/>
          <p:cNvSpPr/>
          <p:nvPr/>
        </p:nvSpPr>
        <p:spPr>
          <a:xfrm>
            <a:off x="5671766" y="1312936"/>
            <a:ext cx="713232" cy="6512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566928" y="1824058"/>
            <a:ext cx="85781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 smtClean="0"/>
              <a:t>0   1   2   3    4   5   6   7    8   9  10 11 12 13 14  15</a:t>
            </a:r>
            <a:endParaRPr kumimoji="1" lang="ja-JP" altLang="en-US" sz="3200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332744" y="414709"/>
            <a:ext cx="36247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ランレングス</a:t>
            </a:r>
            <a:r>
              <a:rPr lang="ja-JP" altLang="en-US" sz="2400" b="1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法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可逆圧縮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endParaRPr lang="en-US" altLang="ja-JP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6772308" y="5769256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表示用文字</a:t>
            </a:r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列</a:t>
            </a:r>
          </a:p>
        </p:txBody>
      </p:sp>
      <p:pic>
        <p:nvPicPr>
          <p:cNvPr id="27" name="Picture 2" descr="ダンボール箱のキャラクタ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4399" y="4431446"/>
            <a:ext cx="1767314" cy="1599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角丸四角形 27"/>
          <p:cNvSpPr/>
          <p:nvPr/>
        </p:nvSpPr>
        <p:spPr>
          <a:xfrm>
            <a:off x="7442568" y="4441983"/>
            <a:ext cx="950976" cy="658368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A5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9861046" y="4347150"/>
            <a:ext cx="950976" cy="658368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198031" y="3200342"/>
            <a:ext cx="33089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次の文字と比較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1079189" y="5231156"/>
            <a:ext cx="41537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次の文字を抜き出す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1056378" y="5927090"/>
            <a:ext cx="35269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カウントを初期化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025650" y="4596035"/>
            <a:ext cx="61766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文字</a:t>
            </a:r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</a:t>
            </a:r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カウント</a:t>
            </a:r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を表示用に連結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374671" y="3949704"/>
            <a:ext cx="34772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もし違う文字なら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7189238" y="4431108"/>
            <a:ext cx="1571154" cy="658368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A5B5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9870065" y="4347150"/>
            <a:ext cx="950976" cy="658368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10011148" y="2280330"/>
            <a:ext cx="713232" cy="80311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5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B</a:t>
            </a:r>
            <a:endParaRPr kumimoji="1" lang="ja-JP" altLang="en-US" sz="5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9977118" y="2287785"/>
            <a:ext cx="713232" cy="80311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5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</a:t>
            </a:r>
            <a:endParaRPr kumimoji="1" lang="ja-JP" altLang="en-US" sz="5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41318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32" grpId="0"/>
      <p:bldP spid="33" grpId="0"/>
      <p:bldP spid="34" grpId="0"/>
      <p:bldP spid="35" grpId="0" animBg="1"/>
      <p:bldP spid="36" grpId="0" animBg="1"/>
      <p:bldP spid="3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ダンボール箱のキャラクタ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2622" y="365760"/>
            <a:ext cx="1767314" cy="1599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/>
          <p:cNvSpPr txBox="1"/>
          <p:nvPr/>
        </p:nvSpPr>
        <p:spPr>
          <a:xfrm>
            <a:off x="9604256" y="1737750"/>
            <a:ext cx="18870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何文字目？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9181634" y="5697152"/>
            <a:ext cx="28632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何文字続いてる？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9" name="Picture 2" descr="ダンボール箱のキャラクタ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2622" y="2411840"/>
            <a:ext cx="1767314" cy="1599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テキスト ボックス 9"/>
          <p:cNvSpPr txBox="1"/>
          <p:nvPr/>
        </p:nvSpPr>
        <p:spPr>
          <a:xfrm>
            <a:off x="9443725" y="3749650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比較用文字列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1" name="Picture 2" descr="ダンボール箱のキャラクタ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3725" y="4359342"/>
            <a:ext cx="1767314" cy="1599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角丸四角形 5"/>
          <p:cNvSpPr/>
          <p:nvPr/>
        </p:nvSpPr>
        <p:spPr>
          <a:xfrm>
            <a:off x="9851894" y="414709"/>
            <a:ext cx="950976" cy="658368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9979663" y="2275764"/>
            <a:ext cx="713232" cy="80311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5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</a:t>
            </a:r>
            <a:endParaRPr kumimoji="1" lang="ja-JP" altLang="en-US" sz="5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673611" y="2288616"/>
            <a:ext cx="78149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5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AAAAABBBBBCCCCC</a:t>
            </a:r>
            <a:endParaRPr kumimoji="1" lang="ja-JP" altLang="en-US" sz="5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下矢印 20"/>
          <p:cNvSpPr/>
          <p:nvPr/>
        </p:nvSpPr>
        <p:spPr>
          <a:xfrm>
            <a:off x="6165542" y="1348130"/>
            <a:ext cx="713232" cy="6512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566928" y="1824058"/>
            <a:ext cx="85781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 smtClean="0"/>
              <a:t>0   1   2   3    4   5   6   7    8   9  10 11 12 13 14  15</a:t>
            </a:r>
            <a:endParaRPr kumimoji="1" lang="ja-JP" altLang="en-US" sz="3200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332744" y="414709"/>
            <a:ext cx="36247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ランレングス</a:t>
            </a:r>
            <a:r>
              <a:rPr lang="ja-JP" altLang="en-US" sz="2400" b="1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法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可逆圧縮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endParaRPr lang="en-US" altLang="ja-JP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6772308" y="5769256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表示用文字</a:t>
            </a:r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列</a:t>
            </a:r>
          </a:p>
        </p:txBody>
      </p:sp>
      <p:pic>
        <p:nvPicPr>
          <p:cNvPr id="25" name="Picture 2" descr="ダンボール箱のキャラクタ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4399" y="4431446"/>
            <a:ext cx="1767314" cy="1599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角丸四角形 25"/>
          <p:cNvSpPr/>
          <p:nvPr/>
        </p:nvSpPr>
        <p:spPr>
          <a:xfrm>
            <a:off x="7442568" y="4441983"/>
            <a:ext cx="950976" cy="658368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A5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9861046" y="4347150"/>
            <a:ext cx="950976" cy="658368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1272172" y="3626539"/>
            <a:ext cx="33089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次の文字と比較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2926631" y="5413455"/>
            <a:ext cx="29835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カウントアップ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1272172" y="4577722"/>
            <a:ext cx="35060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もし同じ文字なら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9861046" y="4335660"/>
            <a:ext cx="950976" cy="658368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7189238" y="4431108"/>
            <a:ext cx="1571154" cy="658368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A5B5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65854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0" grpId="0"/>
      <p:bldP spid="3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ダンボール箱のキャラクタ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2622" y="365760"/>
            <a:ext cx="1767314" cy="1599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/>
          <p:cNvSpPr txBox="1"/>
          <p:nvPr/>
        </p:nvSpPr>
        <p:spPr>
          <a:xfrm>
            <a:off x="9604256" y="1737750"/>
            <a:ext cx="18870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何文字目？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9181634" y="5697152"/>
            <a:ext cx="28632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何文字続いてる？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9" name="Picture 2" descr="ダンボール箱のキャラクタ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2622" y="2411840"/>
            <a:ext cx="1767314" cy="1599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テキスト ボックス 9"/>
          <p:cNvSpPr txBox="1"/>
          <p:nvPr/>
        </p:nvSpPr>
        <p:spPr>
          <a:xfrm>
            <a:off x="9443725" y="3749650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比較用文字列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1" name="Picture 2" descr="ダンボール箱のキャラクタ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3725" y="4359342"/>
            <a:ext cx="1767314" cy="1599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角丸四角形 5"/>
          <p:cNvSpPr/>
          <p:nvPr/>
        </p:nvSpPr>
        <p:spPr>
          <a:xfrm>
            <a:off x="9851894" y="414709"/>
            <a:ext cx="950976" cy="658368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9979663" y="2275764"/>
            <a:ext cx="713232" cy="80311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5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</a:t>
            </a:r>
            <a:endParaRPr kumimoji="1" lang="ja-JP" altLang="en-US" sz="5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673611" y="2288616"/>
            <a:ext cx="78149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5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AAAAABBBBBCCCCC</a:t>
            </a:r>
            <a:endParaRPr kumimoji="1" lang="ja-JP" altLang="en-US" sz="5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5" name="下矢印 24"/>
          <p:cNvSpPr/>
          <p:nvPr/>
        </p:nvSpPr>
        <p:spPr>
          <a:xfrm>
            <a:off x="6727016" y="1326915"/>
            <a:ext cx="713232" cy="6512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566928" y="1824058"/>
            <a:ext cx="85781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 smtClean="0"/>
              <a:t>0   1   2   3    4   5   6   7    8   9  10 11 12 13 14  15</a:t>
            </a:r>
            <a:endParaRPr kumimoji="1" lang="ja-JP" altLang="en-US" sz="3200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332744" y="414709"/>
            <a:ext cx="36247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ランレングス</a:t>
            </a:r>
            <a:r>
              <a:rPr lang="ja-JP" altLang="en-US" sz="2400" b="1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法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可逆圧縮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endParaRPr lang="en-US" altLang="ja-JP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772308" y="5769256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表示用文字</a:t>
            </a:r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列</a:t>
            </a:r>
          </a:p>
        </p:txBody>
      </p:sp>
      <p:pic>
        <p:nvPicPr>
          <p:cNvPr id="29" name="Picture 2" descr="ダンボール箱のキャラクタ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4399" y="4431446"/>
            <a:ext cx="1767314" cy="1599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角丸四角形 29"/>
          <p:cNvSpPr/>
          <p:nvPr/>
        </p:nvSpPr>
        <p:spPr>
          <a:xfrm>
            <a:off x="7442568" y="4441983"/>
            <a:ext cx="950976" cy="658368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A5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9861046" y="4347150"/>
            <a:ext cx="950976" cy="658368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1272172" y="3626539"/>
            <a:ext cx="33089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次の文字と比較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2926631" y="5413455"/>
            <a:ext cx="29835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カウントアップ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1272172" y="4577722"/>
            <a:ext cx="35060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もし同じ文字なら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9861046" y="4345075"/>
            <a:ext cx="950976" cy="658368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7189238" y="4431108"/>
            <a:ext cx="1571154" cy="658368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A5B5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28384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4" grpId="0"/>
      <p:bldP spid="3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ダンボール箱のキャラクタ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2622" y="365760"/>
            <a:ext cx="1767314" cy="1599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/>
          <p:cNvSpPr txBox="1"/>
          <p:nvPr/>
        </p:nvSpPr>
        <p:spPr>
          <a:xfrm>
            <a:off x="9604256" y="1737750"/>
            <a:ext cx="18870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何文字目？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9181634" y="5697152"/>
            <a:ext cx="28632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何文字続いてる？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9" name="Picture 2" descr="ダンボール箱のキャラクタ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2622" y="2411840"/>
            <a:ext cx="1767314" cy="1599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テキスト ボックス 9"/>
          <p:cNvSpPr txBox="1"/>
          <p:nvPr/>
        </p:nvSpPr>
        <p:spPr>
          <a:xfrm>
            <a:off x="9443725" y="3749650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比較用文字列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1" name="Picture 2" descr="ダンボール箱のキャラクタ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3725" y="4359342"/>
            <a:ext cx="1767314" cy="1599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角丸四角形 5"/>
          <p:cNvSpPr/>
          <p:nvPr/>
        </p:nvSpPr>
        <p:spPr>
          <a:xfrm>
            <a:off x="9851894" y="414709"/>
            <a:ext cx="950976" cy="658368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9979663" y="2275764"/>
            <a:ext cx="713232" cy="80311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5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</a:t>
            </a:r>
            <a:endParaRPr kumimoji="1" lang="ja-JP" altLang="en-US" sz="5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673611" y="2288616"/>
            <a:ext cx="78149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5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AAAAABBBBBCCCCC</a:t>
            </a:r>
            <a:endParaRPr kumimoji="1" lang="ja-JP" altLang="en-US" sz="5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5" name="下矢印 24"/>
          <p:cNvSpPr/>
          <p:nvPr/>
        </p:nvSpPr>
        <p:spPr>
          <a:xfrm>
            <a:off x="7202504" y="1313950"/>
            <a:ext cx="713232" cy="6512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566928" y="1824058"/>
            <a:ext cx="85781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 smtClean="0"/>
              <a:t>0   1   2   3    4   5   6   7    8   9  10 11 12 13 14  15</a:t>
            </a:r>
            <a:endParaRPr kumimoji="1" lang="ja-JP" altLang="en-US" sz="3200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332744" y="414709"/>
            <a:ext cx="36247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ランレングス</a:t>
            </a:r>
            <a:r>
              <a:rPr lang="ja-JP" altLang="en-US" sz="2400" b="1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法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可逆圧縮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endParaRPr lang="en-US" altLang="ja-JP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772308" y="5769256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表示用文字</a:t>
            </a:r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列</a:t>
            </a:r>
          </a:p>
        </p:txBody>
      </p:sp>
      <p:pic>
        <p:nvPicPr>
          <p:cNvPr id="29" name="Picture 2" descr="ダンボール箱のキャラクタ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4399" y="4431446"/>
            <a:ext cx="1767314" cy="1599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角丸四角形 29"/>
          <p:cNvSpPr/>
          <p:nvPr/>
        </p:nvSpPr>
        <p:spPr>
          <a:xfrm>
            <a:off x="7442568" y="4441983"/>
            <a:ext cx="950976" cy="658368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A5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9861046" y="4347150"/>
            <a:ext cx="950976" cy="658368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9988560" y="2260970"/>
            <a:ext cx="713232" cy="80311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5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</a:t>
            </a:r>
            <a:endParaRPr kumimoji="1" lang="ja-JP" altLang="en-US" sz="5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272172" y="3626539"/>
            <a:ext cx="33089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次の文字と比較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2926631" y="5413455"/>
            <a:ext cx="29835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カウントアップ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1272172" y="4577722"/>
            <a:ext cx="35060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もし同じ文字なら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9869688" y="4333824"/>
            <a:ext cx="950976" cy="658368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7189238" y="4431108"/>
            <a:ext cx="1571154" cy="658368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A5B5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34077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35" grpId="0"/>
      <p:bldP spid="3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ダンボール箱のキャラクタ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2622" y="365760"/>
            <a:ext cx="1767314" cy="1599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/>
          <p:cNvSpPr txBox="1"/>
          <p:nvPr/>
        </p:nvSpPr>
        <p:spPr>
          <a:xfrm>
            <a:off x="9604256" y="1737750"/>
            <a:ext cx="18870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何文字目？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9181634" y="5697152"/>
            <a:ext cx="28632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何文字続いてる？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9" name="Picture 2" descr="ダンボール箱のキャラクタ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2622" y="2411840"/>
            <a:ext cx="1767314" cy="1599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テキスト ボックス 9"/>
          <p:cNvSpPr txBox="1"/>
          <p:nvPr/>
        </p:nvSpPr>
        <p:spPr>
          <a:xfrm>
            <a:off x="9443725" y="3749650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比較用文字列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1" name="Picture 2" descr="ダンボール箱のキャラクタ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3725" y="4359342"/>
            <a:ext cx="1767314" cy="1599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角丸四角形 5"/>
          <p:cNvSpPr/>
          <p:nvPr/>
        </p:nvSpPr>
        <p:spPr>
          <a:xfrm>
            <a:off x="9851894" y="414709"/>
            <a:ext cx="950976" cy="658368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9979663" y="2275764"/>
            <a:ext cx="713232" cy="80311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5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</a:t>
            </a:r>
            <a:endParaRPr kumimoji="1" lang="ja-JP" altLang="en-US" sz="5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673611" y="2288616"/>
            <a:ext cx="78149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5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AAAAABBBBBCCCCC</a:t>
            </a:r>
            <a:endParaRPr kumimoji="1" lang="ja-JP" altLang="en-US" sz="5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下矢印 20"/>
          <p:cNvSpPr/>
          <p:nvPr/>
        </p:nvSpPr>
        <p:spPr>
          <a:xfrm>
            <a:off x="7720475" y="1348130"/>
            <a:ext cx="713232" cy="6512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566928" y="1824058"/>
            <a:ext cx="85781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 smtClean="0"/>
              <a:t>0   1   2   3    4   5   6   7    8   9  10 11 12 13 14  15</a:t>
            </a:r>
            <a:endParaRPr kumimoji="1" lang="ja-JP" altLang="en-US" sz="3200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332744" y="414709"/>
            <a:ext cx="36247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ランレングス</a:t>
            </a:r>
            <a:r>
              <a:rPr lang="ja-JP" altLang="en-US" sz="2400" b="1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法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可逆圧縮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endParaRPr lang="en-US" altLang="ja-JP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6772308" y="5769256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表示用文字</a:t>
            </a:r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列</a:t>
            </a:r>
          </a:p>
        </p:txBody>
      </p:sp>
      <p:pic>
        <p:nvPicPr>
          <p:cNvPr id="25" name="Picture 2" descr="ダンボール箱のキャラクタ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4399" y="4431446"/>
            <a:ext cx="1767314" cy="1599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角丸四角形 25"/>
          <p:cNvSpPr/>
          <p:nvPr/>
        </p:nvSpPr>
        <p:spPr>
          <a:xfrm>
            <a:off x="7442568" y="4441983"/>
            <a:ext cx="950976" cy="658368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A5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9861046" y="4347150"/>
            <a:ext cx="950976" cy="658368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9988560" y="2260970"/>
            <a:ext cx="713232" cy="80311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5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</a:t>
            </a:r>
            <a:endParaRPr kumimoji="1" lang="ja-JP" altLang="en-US" sz="5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1272172" y="3626539"/>
            <a:ext cx="33089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次の文字と比較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2926631" y="5413455"/>
            <a:ext cx="29835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カウントアップ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1272172" y="4577722"/>
            <a:ext cx="35060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もし同じ文字なら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9869688" y="4347150"/>
            <a:ext cx="950976" cy="658368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189238" y="4431108"/>
            <a:ext cx="1571154" cy="658368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A5B5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80842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1" grpId="0"/>
      <p:bldP spid="3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554586" y="3410856"/>
            <a:ext cx="6340197" cy="1877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紙やメモ帳などで</a:t>
            </a:r>
            <a:endParaRPr kumimoji="1" lang="en-US" altLang="ja-JP" sz="36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先に</a:t>
            </a:r>
            <a:r>
              <a:rPr kumimoji="1" lang="ja-JP" altLang="en-US" sz="4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流れ図を作成してから</a:t>
            </a:r>
            <a:endParaRPr kumimoji="1" lang="en-US" altLang="ja-JP" sz="44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プログラミングをしましょう！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15196" y="979714"/>
            <a:ext cx="829746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プログラムを作成する時は</a:t>
            </a:r>
            <a:endParaRPr kumimoji="1" lang="en-US" altLang="ja-JP" sz="36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4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面倒</a:t>
            </a:r>
            <a:r>
              <a:rPr kumimoji="1" lang="ja-JP" altLang="en-US" sz="4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くさがらず</a:t>
            </a:r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</a:t>
            </a:r>
            <a:r>
              <a:rPr kumimoji="1" lang="ja-JP" altLang="en-US" sz="4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○○をしましょう！</a:t>
            </a:r>
            <a:endParaRPr kumimoji="1" lang="ja-JP" altLang="en-US" sz="3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4664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ダンボール箱のキャラクタ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2622" y="365760"/>
            <a:ext cx="1767314" cy="1599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/>
          <p:cNvSpPr txBox="1"/>
          <p:nvPr/>
        </p:nvSpPr>
        <p:spPr>
          <a:xfrm>
            <a:off x="9604256" y="1737750"/>
            <a:ext cx="18870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何文字目？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9181634" y="5697152"/>
            <a:ext cx="28632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何文字続いてる？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9" name="Picture 2" descr="ダンボール箱のキャラクタ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2622" y="2411840"/>
            <a:ext cx="1767314" cy="1599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テキスト ボックス 9"/>
          <p:cNvSpPr txBox="1"/>
          <p:nvPr/>
        </p:nvSpPr>
        <p:spPr>
          <a:xfrm>
            <a:off x="9443725" y="3749650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比較用文字列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1" name="Picture 2" descr="ダンボール箱のキャラクタ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3725" y="4359342"/>
            <a:ext cx="1767314" cy="1599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角丸四角形 5"/>
          <p:cNvSpPr/>
          <p:nvPr/>
        </p:nvSpPr>
        <p:spPr>
          <a:xfrm>
            <a:off x="9851894" y="414709"/>
            <a:ext cx="950976" cy="658368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15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9979663" y="2275764"/>
            <a:ext cx="713232" cy="80311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5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</a:t>
            </a:r>
            <a:endParaRPr kumimoji="1" lang="ja-JP" altLang="en-US" sz="5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673611" y="2288616"/>
            <a:ext cx="78149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5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AAAAABBBBBCCCCC</a:t>
            </a:r>
            <a:endParaRPr kumimoji="1" lang="ja-JP" altLang="en-US" sz="5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下矢印 20"/>
          <p:cNvSpPr/>
          <p:nvPr/>
        </p:nvSpPr>
        <p:spPr>
          <a:xfrm>
            <a:off x="8304809" y="1339328"/>
            <a:ext cx="713232" cy="6512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566928" y="1824058"/>
            <a:ext cx="85781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 smtClean="0"/>
              <a:t>0   1   2   3    4   5   6   7    8   9  10 11 12 13 14  15</a:t>
            </a:r>
            <a:endParaRPr kumimoji="1" lang="ja-JP" altLang="en-US" sz="3200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332744" y="414709"/>
            <a:ext cx="36247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ランレングス</a:t>
            </a:r>
            <a:r>
              <a:rPr lang="ja-JP" altLang="en-US" sz="2400" b="1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法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可逆圧縮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endParaRPr lang="en-US" altLang="ja-JP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6772308" y="5769256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表示用文字</a:t>
            </a:r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列</a:t>
            </a:r>
          </a:p>
        </p:txBody>
      </p:sp>
      <p:pic>
        <p:nvPicPr>
          <p:cNvPr id="25" name="Picture 2" descr="ダンボール箱のキャラクタ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4399" y="4431446"/>
            <a:ext cx="1767314" cy="1599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角丸四角形 25"/>
          <p:cNvSpPr/>
          <p:nvPr/>
        </p:nvSpPr>
        <p:spPr>
          <a:xfrm>
            <a:off x="7442568" y="4441983"/>
            <a:ext cx="950976" cy="658368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A5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9861046" y="4347150"/>
            <a:ext cx="950976" cy="658368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9988560" y="2260970"/>
            <a:ext cx="713232" cy="80311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5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</a:t>
            </a:r>
            <a:endParaRPr kumimoji="1" lang="ja-JP" altLang="en-US" sz="5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1272172" y="3626539"/>
            <a:ext cx="40334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末尾まで来たらな</a:t>
            </a:r>
            <a:r>
              <a:rPr kumimoji="1" lang="ja-JP" altLang="en-US" sz="36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ら</a:t>
            </a:r>
          </a:p>
        </p:txBody>
      </p:sp>
      <p:sp>
        <p:nvSpPr>
          <p:cNvPr id="32" name="角丸四角形 31"/>
          <p:cNvSpPr/>
          <p:nvPr/>
        </p:nvSpPr>
        <p:spPr>
          <a:xfrm>
            <a:off x="9869688" y="4347150"/>
            <a:ext cx="950976" cy="658368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025650" y="4596035"/>
            <a:ext cx="61766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文字</a:t>
            </a:r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</a:t>
            </a:r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カウント</a:t>
            </a:r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を表示用に連結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189238" y="4431108"/>
            <a:ext cx="1571154" cy="658368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A5B5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6958045" y="4424883"/>
            <a:ext cx="2153365" cy="658368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A5B5C5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88786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3" grpId="0"/>
      <p:bldP spid="3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494970" y="2148113"/>
            <a:ext cx="64972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これをプログラムで考えると・・？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494970" y="3751942"/>
            <a:ext cx="48718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というのが今回の課題１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88236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554586" y="3410856"/>
            <a:ext cx="6340197" cy="1877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紙やメモ帳などで</a:t>
            </a:r>
            <a:endParaRPr kumimoji="1" lang="en-US" altLang="ja-JP" sz="36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先に</a:t>
            </a:r>
            <a:r>
              <a:rPr kumimoji="1" lang="ja-JP" altLang="en-US" sz="4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流れ図を作成してから</a:t>
            </a:r>
            <a:endParaRPr kumimoji="1" lang="en-US" altLang="ja-JP" sz="44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プログラミングをしましょう！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15196" y="979714"/>
            <a:ext cx="829746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プログラムを作成する時は</a:t>
            </a:r>
            <a:endParaRPr kumimoji="1" lang="en-US" altLang="ja-JP" sz="36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4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面倒</a:t>
            </a:r>
            <a:r>
              <a:rPr kumimoji="1" lang="ja-JP" altLang="en-US" sz="4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くさがらず</a:t>
            </a:r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</a:t>
            </a:r>
            <a:r>
              <a:rPr kumimoji="1" lang="ja-JP" altLang="en-US" sz="4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○○をしましょう！</a:t>
            </a:r>
            <a:endParaRPr kumimoji="1" lang="ja-JP" altLang="en-US" sz="3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16478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366704" y="794352"/>
            <a:ext cx="3939853" cy="200195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66704" y="244014"/>
            <a:ext cx="19607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流れ図の例</a:t>
            </a:r>
            <a:endParaRPr kumimoji="1" lang="en-US" altLang="ja-JP" sz="2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楕円 6"/>
          <p:cNvSpPr/>
          <p:nvPr/>
        </p:nvSpPr>
        <p:spPr>
          <a:xfrm>
            <a:off x="2372932" y="3144649"/>
            <a:ext cx="1949094" cy="522515"/>
          </a:xfrm>
          <a:prstGeom prst="ellipse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スタート</a:t>
            </a:r>
          </a:p>
        </p:txBody>
      </p:sp>
      <p:sp>
        <p:nvSpPr>
          <p:cNvPr id="8" name="正方形/長方形 7"/>
          <p:cNvSpPr/>
          <p:nvPr/>
        </p:nvSpPr>
        <p:spPr>
          <a:xfrm>
            <a:off x="2527422" y="4015507"/>
            <a:ext cx="1640114" cy="580571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変数など宣言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9" name="直線矢印コネクタ 8"/>
          <p:cNvCxnSpPr>
            <a:endCxn id="8" idx="0"/>
          </p:cNvCxnSpPr>
          <p:nvPr/>
        </p:nvCxnSpPr>
        <p:spPr>
          <a:xfrm>
            <a:off x="3347479" y="3667164"/>
            <a:ext cx="0" cy="348343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方形/長方形 9"/>
          <p:cNvSpPr/>
          <p:nvPr/>
        </p:nvSpPr>
        <p:spPr>
          <a:xfrm>
            <a:off x="2542920" y="4944421"/>
            <a:ext cx="1640114" cy="580571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圧縮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する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文字列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入力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11" name="直線矢印コネクタ 10"/>
          <p:cNvCxnSpPr>
            <a:endCxn id="10" idx="0"/>
          </p:cNvCxnSpPr>
          <p:nvPr/>
        </p:nvCxnSpPr>
        <p:spPr>
          <a:xfrm>
            <a:off x="3362977" y="4596078"/>
            <a:ext cx="0" cy="348343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正方形/長方形 11"/>
          <p:cNvSpPr/>
          <p:nvPr/>
        </p:nvSpPr>
        <p:spPr>
          <a:xfrm>
            <a:off x="5203239" y="607571"/>
            <a:ext cx="2495227" cy="482137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先頭文字を抜き出す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台形 12"/>
          <p:cNvSpPr/>
          <p:nvPr/>
        </p:nvSpPr>
        <p:spPr>
          <a:xfrm>
            <a:off x="5004721" y="1517579"/>
            <a:ext cx="3124189" cy="566056"/>
          </a:xfrm>
          <a:prstGeom prst="trapezoid">
            <a:avLst/>
          </a:prstGeom>
          <a:solidFill>
            <a:schemeClr val="accent4">
              <a:lumMod val="20000"/>
              <a:lumOff val="80000"/>
            </a:schemeClr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ループ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入力した文字数分繰り返す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台形 15"/>
          <p:cNvSpPr/>
          <p:nvPr/>
        </p:nvSpPr>
        <p:spPr>
          <a:xfrm rot="10800000">
            <a:off x="5002687" y="5800393"/>
            <a:ext cx="3126223" cy="566056"/>
          </a:xfrm>
          <a:prstGeom prst="trapezoid">
            <a:avLst/>
          </a:prstGeom>
          <a:solidFill>
            <a:schemeClr val="accent4">
              <a:lumMod val="20000"/>
              <a:lumOff val="80000"/>
            </a:schemeClr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193576" y="5924046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ループ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25" name="カギ線コネクタ 24"/>
          <p:cNvCxnSpPr>
            <a:stCxn id="10" idx="2"/>
          </p:cNvCxnSpPr>
          <p:nvPr/>
        </p:nvCxnSpPr>
        <p:spPr>
          <a:xfrm rot="5400000" flipH="1" flipV="1">
            <a:off x="2395125" y="3258049"/>
            <a:ext cx="3234794" cy="1299091"/>
          </a:xfrm>
          <a:prstGeom prst="bentConnector3">
            <a:avLst>
              <a:gd name="adj1" fmla="val -18801"/>
            </a:avLst>
          </a:prstGeom>
          <a:ln w="762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カギ線コネクタ 25"/>
          <p:cNvCxnSpPr/>
          <p:nvPr/>
        </p:nvCxnSpPr>
        <p:spPr>
          <a:xfrm rot="5400000" flipH="1" flipV="1">
            <a:off x="4633214" y="691727"/>
            <a:ext cx="1797867" cy="1740159"/>
          </a:xfrm>
          <a:prstGeom prst="bentConnector3">
            <a:avLst>
              <a:gd name="adj1" fmla="val 118134"/>
            </a:avLst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/>
          <p:nvPr/>
        </p:nvCxnSpPr>
        <p:spPr>
          <a:xfrm>
            <a:off x="6453987" y="1122394"/>
            <a:ext cx="0" cy="348343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/>
          <p:nvPr/>
        </p:nvCxnSpPr>
        <p:spPr>
          <a:xfrm flipH="1">
            <a:off x="5779416" y="3017888"/>
            <a:ext cx="205282" cy="35745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/>
          <p:nvPr/>
        </p:nvCxnSpPr>
        <p:spPr>
          <a:xfrm>
            <a:off x="7685710" y="4028386"/>
            <a:ext cx="0" cy="348343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カギ線コネクタ 32"/>
          <p:cNvCxnSpPr/>
          <p:nvPr/>
        </p:nvCxnSpPr>
        <p:spPr>
          <a:xfrm rot="5400000" flipH="1" flipV="1">
            <a:off x="6059441" y="3633824"/>
            <a:ext cx="3170420" cy="2330850"/>
          </a:xfrm>
          <a:prstGeom prst="bentConnector3">
            <a:avLst>
              <a:gd name="adj1" fmla="val -3945"/>
            </a:avLst>
          </a:prstGeom>
          <a:ln w="762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カギ線コネクタ 33"/>
          <p:cNvCxnSpPr/>
          <p:nvPr/>
        </p:nvCxnSpPr>
        <p:spPr>
          <a:xfrm rot="5400000" flipH="1" flipV="1">
            <a:off x="8371591" y="1414595"/>
            <a:ext cx="2657310" cy="1784791"/>
          </a:xfrm>
          <a:prstGeom prst="bentConnector3">
            <a:avLst>
              <a:gd name="adj1" fmla="val 116394"/>
            </a:avLst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/>
          <p:cNvCxnSpPr/>
          <p:nvPr/>
        </p:nvCxnSpPr>
        <p:spPr>
          <a:xfrm>
            <a:off x="10629695" y="1596977"/>
            <a:ext cx="0" cy="348343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楕円 50"/>
          <p:cNvSpPr/>
          <p:nvPr/>
        </p:nvSpPr>
        <p:spPr>
          <a:xfrm>
            <a:off x="9730520" y="2969684"/>
            <a:ext cx="1949094" cy="522515"/>
          </a:xfrm>
          <a:prstGeom prst="ellipse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エンド</a:t>
            </a:r>
          </a:p>
        </p:txBody>
      </p:sp>
      <p:cxnSp>
        <p:nvCxnSpPr>
          <p:cNvPr id="52" name="直線矢印コネクタ 51"/>
          <p:cNvCxnSpPr/>
          <p:nvPr/>
        </p:nvCxnSpPr>
        <p:spPr>
          <a:xfrm>
            <a:off x="10674667" y="2588199"/>
            <a:ext cx="0" cy="348343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399" y="846471"/>
            <a:ext cx="3666170" cy="1869231"/>
          </a:xfrm>
          <a:prstGeom prst="rect">
            <a:avLst/>
          </a:prstGeom>
        </p:spPr>
      </p:pic>
      <p:sp>
        <p:nvSpPr>
          <p:cNvPr id="14" name="フローチャート: 判断 13"/>
          <p:cNvSpPr/>
          <p:nvPr/>
        </p:nvSpPr>
        <p:spPr>
          <a:xfrm>
            <a:off x="5071046" y="2481091"/>
            <a:ext cx="2816360" cy="712596"/>
          </a:xfrm>
          <a:prstGeom prst="flowChartDecision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次の文字と同じ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38" name="直線矢印コネクタ 37"/>
          <p:cNvCxnSpPr/>
          <p:nvPr/>
        </p:nvCxnSpPr>
        <p:spPr>
          <a:xfrm>
            <a:off x="7259188" y="2963561"/>
            <a:ext cx="314109" cy="500957"/>
          </a:xfrm>
          <a:prstGeom prst="straightConnector1">
            <a:avLst/>
          </a:prstGeom>
          <a:ln w="762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正方形/長方形 40"/>
          <p:cNvSpPr/>
          <p:nvPr/>
        </p:nvSpPr>
        <p:spPr>
          <a:xfrm>
            <a:off x="4771916" y="3408136"/>
            <a:ext cx="1568677" cy="589613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</a:t>
            </a:r>
            <a:r>
              <a:rPr kumimoji="1" lang="ja-JP" altLang="en-US" sz="1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字数カウンタを</a:t>
            </a:r>
            <a:endParaRPr kumimoji="1" lang="en-US" altLang="ja-JP" sz="1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1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カウントアップ</a:t>
            </a:r>
            <a:endParaRPr kumimoji="1" lang="en-US" altLang="ja-JP" sz="1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正方形/長方形 44"/>
          <p:cNvSpPr/>
          <p:nvPr/>
        </p:nvSpPr>
        <p:spPr>
          <a:xfrm>
            <a:off x="6514520" y="3427045"/>
            <a:ext cx="2109848" cy="589613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文字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と回数を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出力文字列に連結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正方形/長方形 46"/>
          <p:cNvSpPr/>
          <p:nvPr/>
        </p:nvSpPr>
        <p:spPr>
          <a:xfrm>
            <a:off x="6713312" y="4283486"/>
            <a:ext cx="1890056" cy="482137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次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の文字へ更新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48" name="直線矢印コネクタ 47"/>
          <p:cNvCxnSpPr/>
          <p:nvPr/>
        </p:nvCxnSpPr>
        <p:spPr>
          <a:xfrm>
            <a:off x="7705616" y="4765858"/>
            <a:ext cx="0" cy="348343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正方形/長方形 52"/>
          <p:cNvSpPr/>
          <p:nvPr/>
        </p:nvSpPr>
        <p:spPr>
          <a:xfrm>
            <a:off x="6733383" y="5072140"/>
            <a:ext cx="1890056" cy="482137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</a:t>
            </a:r>
            <a:r>
              <a:rPr kumimoji="1" lang="ja-JP" altLang="en-US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字数カウンタを</a:t>
            </a:r>
            <a:endParaRPr kumimoji="1" lang="en-US" altLang="ja-JP" sz="16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16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初期化</a:t>
            </a:r>
            <a:endParaRPr kumimoji="1" lang="en-US" altLang="ja-JP" sz="16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54" name="直線矢印コネクタ 53"/>
          <p:cNvCxnSpPr/>
          <p:nvPr/>
        </p:nvCxnSpPr>
        <p:spPr>
          <a:xfrm>
            <a:off x="5699339" y="3982014"/>
            <a:ext cx="16280" cy="1714391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/>
          <p:cNvCxnSpPr/>
          <p:nvPr/>
        </p:nvCxnSpPr>
        <p:spPr>
          <a:xfrm>
            <a:off x="6483911" y="2130477"/>
            <a:ext cx="0" cy="348343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/>
          <p:cNvCxnSpPr/>
          <p:nvPr/>
        </p:nvCxnSpPr>
        <p:spPr>
          <a:xfrm>
            <a:off x="7705616" y="5524992"/>
            <a:ext cx="0" cy="348343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正方形/長方形 58"/>
          <p:cNvSpPr/>
          <p:nvPr/>
        </p:nvSpPr>
        <p:spPr>
          <a:xfrm>
            <a:off x="9479609" y="977916"/>
            <a:ext cx="2109848" cy="589613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文字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と回数を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出力文字列に連結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0" name="正方形/長方形 59"/>
          <p:cNvSpPr/>
          <p:nvPr/>
        </p:nvSpPr>
        <p:spPr>
          <a:xfrm>
            <a:off x="9493085" y="1957914"/>
            <a:ext cx="2109848" cy="589613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出力文字列を表示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5185008" y="2971076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true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7391515" y="2956080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false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45719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2" grpId="0" animBg="1"/>
      <p:bldP spid="13" grpId="0" animBg="1"/>
      <p:bldP spid="16" grpId="0" animBg="1"/>
      <p:bldP spid="51" grpId="0" animBg="1"/>
      <p:bldP spid="14" grpId="0" animBg="1"/>
      <p:bldP spid="41" grpId="0" animBg="1"/>
      <p:bldP spid="45" grpId="0" animBg="1"/>
      <p:bldP spid="47" grpId="0" animBg="1"/>
      <p:bldP spid="53" grpId="0" animBg="1"/>
      <p:bldP spid="59" grpId="0" animBg="1"/>
      <p:bldP spid="60" grpId="0" animBg="1"/>
      <p:bldP spid="63" grpId="0"/>
      <p:bldP spid="6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366704" y="794352"/>
            <a:ext cx="3939853" cy="200195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66704" y="244014"/>
            <a:ext cx="19607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流れ図の例</a:t>
            </a:r>
            <a:endParaRPr kumimoji="1" lang="en-US" altLang="ja-JP" sz="2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楕円 6"/>
          <p:cNvSpPr/>
          <p:nvPr/>
        </p:nvSpPr>
        <p:spPr>
          <a:xfrm>
            <a:off x="2372932" y="3144649"/>
            <a:ext cx="1949094" cy="522515"/>
          </a:xfrm>
          <a:prstGeom prst="ellipse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スタート</a:t>
            </a:r>
          </a:p>
        </p:txBody>
      </p:sp>
      <p:sp>
        <p:nvSpPr>
          <p:cNvPr id="8" name="正方形/長方形 7"/>
          <p:cNvSpPr/>
          <p:nvPr/>
        </p:nvSpPr>
        <p:spPr>
          <a:xfrm>
            <a:off x="2527422" y="4015507"/>
            <a:ext cx="1640114" cy="580571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変数など宣言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9" name="直線矢印コネクタ 8"/>
          <p:cNvCxnSpPr>
            <a:endCxn id="8" idx="0"/>
          </p:cNvCxnSpPr>
          <p:nvPr/>
        </p:nvCxnSpPr>
        <p:spPr>
          <a:xfrm>
            <a:off x="3347479" y="3667164"/>
            <a:ext cx="0" cy="348343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方形/長方形 9"/>
          <p:cNvSpPr/>
          <p:nvPr/>
        </p:nvSpPr>
        <p:spPr>
          <a:xfrm>
            <a:off x="2542920" y="4944421"/>
            <a:ext cx="1640114" cy="580571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圧縮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する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文字列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入力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11" name="直線矢印コネクタ 10"/>
          <p:cNvCxnSpPr>
            <a:endCxn id="10" idx="0"/>
          </p:cNvCxnSpPr>
          <p:nvPr/>
        </p:nvCxnSpPr>
        <p:spPr>
          <a:xfrm>
            <a:off x="3362977" y="4596078"/>
            <a:ext cx="0" cy="348343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正方形/長方形 11"/>
          <p:cNvSpPr/>
          <p:nvPr/>
        </p:nvSpPr>
        <p:spPr>
          <a:xfrm>
            <a:off x="5203239" y="607571"/>
            <a:ext cx="2495227" cy="482137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先頭文字を抜き出す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台形 12"/>
          <p:cNvSpPr/>
          <p:nvPr/>
        </p:nvSpPr>
        <p:spPr>
          <a:xfrm>
            <a:off x="5004721" y="1517579"/>
            <a:ext cx="3124189" cy="566056"/>
          </a:xfrm>
          <a:prstGeom prst="trapezoid">
            <a:avLst/>
          </a:prstGeom>
          <a:solidFill>
            <a:schemeClr val="accent4">
              <a:lumMod val="20000"/>
              <a:lumOff val="80000"/>
            </a:schemeClr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ループ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入力した文字数分繰り返す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台形 15"/>
          <p:cNvSpPr/>
          <p:nvPr/>
        </p:nvSpPr>
        <p:spPr>
          <a:xfrm rot="10800000">
            <a:off x="5002687" y="5800393"/>
            <a:ext cx="3126223" cy="566056"/>
          </a:xfrm>
          <a:prstGeom prst="trapezoid">
            <a:avLst/>
          </a:prstGeom>
          <a:solidFill>
            <a:schemeClr val="accent4">
              <a:lumMod val="20000"/>
              <a:lumOff val="80000"/>
            </a:schemeClr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193576" y="5924046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ループ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25" name="カギ線コネクタ 24"/>
          <p:cNvCxnSpPr>
            <a:stCxn id="10" idx="2"/>
          </p:cNvCxnSpPr>
          <p:nvPr/>
        </p:nvCxnSpPr>
        <p:spPr>
          <a:xfrm rot="5400000" flipH="1" flipV="1">
            <a:off x="2395125" y="3258049"/>
            <a:ext cx="3234794" cy="1299091"/>
          </a:xfrm>
          <a:prstGeom prst="bentConnector3">
            <a:avLst>
              <a:gd name="adj1" fmla="val -18801"/>
            </a:avLst>
          </a:prstGeom>
          <a:ln w="762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カギ線コネクタ 25"/>
          <p:cNvCxnSpPr/>
          <p:nvPr/>
        </p:nvCxnSpPr>
        <p:spPr>
          <a:xfrm rot="5400000" flipH="1" flipV="1">
            <a:off x="4633214" y="691727"/>
            <a:ext cx="1797867" cy="1740159"/>
          </a:xfrm>
          <a:prstGeom prst="bentConnector3">
            <a:avLst>
              <a:gd name="adj1" fmla="val 118134"/>
            </a:avLst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/>
          <p:nvPr/>
        </p:nvCxnSpPr>
        <p:spPr>
          <a:xfrm>
            <a:off x="6453987" y="1122394"/>
            <a:ext cx="0" cy="348343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/>
          <p:nvPr/>
        </p:nvCxnSpPr>
        <p:spPr>
          <a:xfrm flipH="1">
            <a:off x="5779416" y="3017888"/>
            <a:ext cx="205282" cy="35745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/>
          <p:nvPr/>
        </p:nvCxnSpPr>
        <p:spPr>
          <a:xfrm>
            <a:off x="7685710" y="4028386"/>
            <a:ext cx="0" cy="348343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カギ線コネクタ 32"/>
          <p:cNvCxnSpPr/>
          <p:nvPr/>
        </p:nvCxnSpPr>
        <p:spPr>
          <a:xfrm rot="5400000" flipH="1" flipV="1">
            <a:off x="6059441" y="3633824"/>
            <a:ext cx="3170420" cy="2330850"/>
          </a:xfrm>
          <a:prstGeom prst="bentConnector3">
            <a:avLst>
              <a:gd name="adj1" fmla="val -3945"/>
            </a:avLst>
          </a:prstGeom>
          <a:ln w="762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カギ線コネクタ 33"/>
          <p:cNvCxnSpPr/>
          <p:nvPr/>
        </p:nvCxnSpPr>
        <p:spPr>
          <a:xfrm rot="5400000" flipH="1" flipV="1">
            <a:off x="8371591" y="1414595"/>
            <a:ext cx="2657310" cy="1784791"/>
          </a:xfrm>
          <a:prstGeom prst="bentConnector3">
            <a:avLst>
              <a:gd name="adj1" fmla="val 116394"/>
            </a:avLst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/>
          <p:cNvCxnSpPr/>
          <p:nvPr/>
        </p:nvCxnSpPr>
        <p:spPr>
          <a:xfrm>
            <a:off x="10629695" y="1596977"/>
            <a:ext cx="0" cy="348343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楕円 50"/>
          <p:cNvSpPr/>
          <p:nvPr/>
        </p:nvSpPr>
        <p:spPr>
          <a:xfrm>
            <a:off x="9730520" y="2969684"/>
            <a:ext cx="1949094" cy="522515"/>
          </a:xfrm>
          <a:prstGeom prst="ellipse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エンド</a:t>
            </a:r>
          </a:p>
        </p:txBody>
      </p:sp>
      <p:cxnSp>
        <p:nvCxnSpPr>
          <p:cNvPr id="52" name="直線矢印コネクタ 51"/>
          <p:cNvCxnSpPr/>
          <p:nvPr/>
        </p:nvCxnSpPr>
        <p:spPr>
          <a:xfrm>
            <a:off x="10674667" y="2588199"/>
            <a:ext cx="0" cy="348343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399" y="846471"/>
            <a:ext cx="3666170" cy="1869231"/>
          </a:xfrm>
          <a:prstGeom prst="rect">
            <a:avLst/>
          </a:prstGeom>
        </p:spPr>
      </p:pic>
      <p:sp>
        <p:nvSpPr>
          <p:cNvPr id="14" name="フローチャート: 判断 13"/>
          <p:cNvSpPr/>
          <p:nvPr/>
        </p:nvSpPr>
        <p:spPr>
          <a:xfrm>
            <a:off x="5071046" y="2481091"/>
            <a:ext cx="2816360" cy="712596"/>
          </a:xfrm>
          <a:prstGeom prst="flowChartDecision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次の文字と同じ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38" name="直線矢印コネクタ 37"/>
          <p:cNvCxnSpPr/>
          <p:nvPr/>
        </p:nvCxnSpPr>
        <p:spPr>
          <a:xfrm>
            <a:off x="7259188" y="2963561"/>
            <a:ext cx="314109" cy="500957"/>
          </a:xfrm>
          <a:prstGeom prst="straightConnector1">
            <a:avLst/>
          </a:prstGeom>
          <a:ln w="762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正方形/長方形 40"/>
          <p:cNvSpPr/>
          <p:nvPr/>
        </p:nvSpPr>
        <p:spPr>
          <a:xfrm>
            <a:off x="4771916" y="3408136"/>
            <a:ext cx="1568677" cy="589613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</a:t>
            </a:r>
            <a:r>
              <a:rPr kumimoji="1" lang="ja-JP" altLang="en-US" sz="1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字数カウンタを</a:t>
            </a:r>
            <a:endParaRPr kumimoji="1" lang="en-US" altLang="ja-JP" sz="1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1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カウントアップ</a:t>
            </a:r>
            <a:endParaRPr kumimoji="1" lang="en-US" altLang="ja-JP" sz="1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正方形/長方形 44"/>
          <p:cNvSpPr/>
          <p:nvPr/>
        </p:nvSpPr>
        <p:spPr>
          <a:xfrm>
            <a:off x="6514520" y="3427045"/>
            <a:ext cx="2109848" cy="589613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文字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と回数を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出力文字列に連結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正方形/長方形 46"/>
          <p:cNvSpPr/>
          <p:nvPr/>
        </p:nvSpPr>
        <p:spPr>
          <a:xfrm>
            <a:off x="6713312" y="4283486"/>
            <a:ext cx="1890056" cy="482137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次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の文字へ更新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48" name="直線矢印コネクタ 47"/>
          <p:cNvCxnSpPr/>
          <p:nvPr/>
        </p:nvCxnSpPr>
        <p:spPr>
          <a:xfrm>
            <a:off x="7705616" y="4765858"/>
            <a:ext cx="0" cy="348343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正方形/長方形 52"/>
          <p:cNvSpPr/>
          <p:nvPr/>
        </p:nvSpPr>
        <p:spPr>
          <a:xfrm>
            <a:off x="6733383" y="5072140"/>
            <a:ext cx="1890056" cy="482137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</a:t>
            </a:r>
            <a:r>
              <a:rPr kumimoji="1" lang="ja-JP" altLang="en-US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字数カウンタを</a:t>
            </a:r>
            <a:endParaRPr kumimoji="1" lang="en-US" altLang="ja-JP" sz="16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16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初期化</a:t>
            </a:r>
            <a:endParaRPr kumimoji="1" lang="en-US" altLang="ja-JP" sz="16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54" name="直線矢印コネクタ 53"/>
          <p:cNvCxnSpPr/>
          <p:nvPr/>
        </p:nvCxnSpPr>
        <p:spPr>
          <a:xfrm>
            <a:off x="5699339" y="3982014"/>
            <a:ext cx="16280" cy="1714391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/>
          <p:cNvCxnSpPr/>
          <p:nvPr/>
        </p:nvCxnSpPr>
        <p:spPr>
          <a:xfrm>
            <a:off x="6483911" y="2130477"/>
            <a:ext cx="0" cy="348343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/>
          <p:cNvCxnSpPr/>
          <p:nvPr/>
        </p:nvCxnSpPr>
        <p:spPr>
          <a:xfrm>
            <a:off x="7705616" y="5524992"/>
            <a:ext cx="0" cy="348343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正方形/長方形 58"/>
          <p:cNvSpPr/>
          <p:nvPr/>
        </p:nvSpPr>
        <p:spPr>
          <a:xfrm>
            <a:off x="9479609" y="977916"/>
            <a:ext cx="2109848" cy="589613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文字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と回数を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出力文字列に連結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0" name="正方形/長方形 59"/>
          <p:cNvSpPr/>
          <p:nvPr/>
        </p:nvSpPr>
        <p:spPr>
          <a:xfrm>
            <a:off x="9493085" y="1957914"/>
            <a:ext cx="2109848" cy="589613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出力文字列を表示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5185008" y="2971076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true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7391515" y="2956080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false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9" name="正方形/長方形 38"/>
          <p:cNvSpPr/>
          <p:nvPr/>
        </p:nvSpPr>
        <p:spPr>
          <a:xfrm>
            <a:off x="4733120" y="465513"/>
            <a:ext cx="4252938" cy="6173453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正方形/長方形 39"/>
          <p:cNvSpPr/>
          <p:nvPr/>
        </p:nvSpPr>
        <p:spPr>
          <a:xfrm>
            <a:off x="8986057" y="469235"/>
            <a:ext cx="2943181" cy="1218249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四角形吹き出し 41"/>
          <p:cNvSpPr/>
          <p:nvPr/>
        </p:nvSpPr>
        <p:spPr>
          <a:xfrm>
            <a:off x="9946524" y="5514353"/>
            <a:ext cx="1963146" cy="892649"/>
          </a:xfrm>
          <a:prstGeom prst="wedgeRectCallout">
            <a:avLst>
              <a:gd name="adj1" fmla="val -90767"/>
              <a:gd name="adj2" fmla="val -65952"/>
            </a:avLst>
          </a:prstGeom>
          <a:ln w="762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ここを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関数化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したい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89905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 descr="疑問を抱く若い男性のイラスト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0175" y="2316093"/>
            <a:ext cx="4305300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965200" y="1608207"/>
            <a:ext cx="103973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文字列からどうやって</a:t>
            </a:r>
            <a:r>
              <a:rPr kumimoji="1" lang="en-US" altLang="ja-JP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文字を抜き出すの・・・？</a:t>
            </a:r>
            <a:endParaRPr kumimoji="1" lang="ja-JP" altLang="en-US" sz="4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808229" y="4607530"/>
            <a:ext cx="6910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A.</a:t>
            </a:r>
            <a:r>
              <a:rPr lang="ja-JP" altLang="en-US" sz="36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3600" dirty="0" err="1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subString</a:t>
            </a:r>
            <a:r>
              <a:rPr lang="ja-JP" altLang="ja-JP" sz="36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メソッド</a:t>
            </a:r>
            <a:r>
              <a:rPr lang="ja-JP" altLang="en-US" sz="36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を活用する</a:t>
            </a:r>
            <a:endParaRPr kumimoji="1" lang="ja-JP" altLang="en-US" sz="36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55600" y="4134028"/>
            <a:ext cx="20681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パターン</a:t>
            </a:r>
            <a:r>
              <a:rPr kumimoji="1" lang="en-US" altLang="ja-JP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1)</a:t>
            </a:r>
            <a:endParaRPr kumimoji="1" lang="ja-JP" altLang="en-US" sz="28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30935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533400" y="546100"/>
            <a:ext cx="660469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サンプルを動かしてみよう！</a:t>
            </a:r>
            <a:endParaRPr kumimoji="1" lang="ja-JP" altLang="en-US" sz="4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843" y="2118768"/>
            <a:ext cx="11015057" cy="2891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079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 descr="疑問を抱く若い男性のイラスト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0175" y="2316093"/>
            <a:ext cx="4305300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965200" y="1608207"/>
            <a:ext cx="681789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抜き出した文字列を比較しても</a:t>
            </a:r>
            <a:endParaRPr kumimoji="1" lang="en-US" altLang="ja-JP" sz="4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何故か</a:t>
            </a:r>
            <a:r>
              <a:rPr kumimoji="1" lang="en-US" altLang="ja-JP" sz="40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false</a:t>
            </a:r>
            <a:r>
              <a:rPr kumimoji="1" lang="ja-JP" altLang="en-US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になる・・・</a:t>
            </a:r>
            <a:endParaRPr kumimoji="1" lang="ja-JP" altLang="en-US" sz="4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439106" y="3639532"/>
            <a:ext cx="53110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indent="-742950">
              <a:buAutoNum type="alphaUcPeriod"/>
            </a:pPr>
            <a:r>
              <a:rPr lang="ja-JP" altLang="en-US" sz="36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文字列の比較には</a:t>
            </a:r>
            <a:endParaRPr lang="en-US" altLang="ja-JP" sz="3600" dirty="0" smtClean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en-US" altLang="ja-JP" sz="36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</a:t>
            </a:r>
            <a:r>
              <a:rPr lang="ja-JP" altLang="en-US" sz="36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</a:t>
            </a:r>
            <a:r>
              <a:rPr lang="en-US" altLang="ja-JP" sz="36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equals</a:t>
            </a:r>
            <a:r>
              <a:rPr lang="ja-JP" altLang="en-US" sz="36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メソッドが必要</a:t>
            </a:r>
            <a:endParaRPr kumimoji="1" lang="ja-JP" altLang="en-US" sz="36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95930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317500" y="304800"/>
            <a:ext cx="660469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サンプルを動かしてみよう！</a:t>
            </a:r>
            <a:endParaRPr kumimoji="1" lang="ja-JP" altLang="en-US" sz="4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5702" y="1074241"/>
            <a:ext cx="9395148" cy="5338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426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725548" y="1596834"/>
            <a:ext cx="9315371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ここまで課題</a:t>
            </a:r>
            <a:r>
              <a:rPr kumimoji="1" lang="en-US" altLang="ja-JP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を完成させる情報が揃いました！</a:t>
            </a:r>
            <a:endParaRPr kumimoji="1" lang="en-US" altLang="ja-JP" sz="36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課題</a:t>
            </a:r>
            <a:r>
              <a:rPr kumimoji="1" lang="en-US" altLang="ja-JP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にチャレンジ</a:t>
            </a:r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してみましょう！</a:t>
            </a:r>
            <a:endParaRPr kumimoji="1" lang="en-US" altLang="ja-JP" sz="36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endParaRPr kumimoji="1" lang="en-US" altLang="ja-JP" sz="3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何度でも言いますが</a:t>
            </a:r>
            <a:endParaRPr kumimoji="1" lang="en-US" altLang="ja-JP" sz="36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いきなりプログラムに入らない</a:t>
            </a:r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ように！</a:t>
            </a:r>
            <a:endParaRPr kumimoji="1" lang="en-US" altLang="ja-JP" sz="36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まずは</a:t>
            </a:r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コメントや紙で設計</a:t>
            </a:r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してから！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20572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366704" y="794353"/>
            <a:ext cx="4468767" cy="208833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66704" y="244014"/>
            <a:ext cx="19607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流れ図の例</a:t>
            </a:r>
            <a:endParaRPr kumimoji="1" lang="en-US" altLang="ja-JP" sz="2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714" y="848592"/>
            <a:ext cx="4144272" cy="1979855"/>
          </a:xfrm>
          <a:prstGeom prst="rect">
            <a:avLst/>
          </a:prstGeom>
        </p:spPr>
      </p:pic>
      <p:sp>
        <p:nvSpPr>
          <p:cNvPr id="7" name="楕円 6"/>
          <p:cNvSpPr/>
          <p:nvPr/>
        </p:nvSpPr>
        <p:spPr>
          <a:xfrm>
            <a:off x="2372932" y="3144649"/>
            <a:ext cx="1949094" cy="522515"/>
          </a:xfrm>
          <a:prstGeom prst="ellipse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スタート</a:t>
            </a:r>
          </a:p>
        </p:txBody>
      </p:sp>
      <p:sp>
        <p:nvSpPr>
          <p:cNvPr id="8" name="正方形/長方形 7"/>
          <p:cNvSpPr/>
          <p:nvPr/>
        </p:nvSpPr>
        <p:spPr>
          <a:xfrm>
            <a:off x="2527422" y="4015507"/>
            <a:ext cx="1640114" cy="580571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変数など宣言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9" name="直線矢印コネクタ 8"/>
          <p:cNvCxnSpPr>
            <a:endCxn id="8" idx="0"/>
          </p:cNvCxnSpPr>
          <p:nvPr/>
        </p:nvCxnSpPr>
        <p:spPr>
          <a:xfrm>
            <a:off x="3347479" y="3667164"/>
            <a:ext cx="0" cy="348343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方形/長方形 9"/>
          <p:cNvSpPr/>
          <p:nvPr/>
        </p:nvSpPr>
        <p:spPr>
          <a:xfrm>
            <a:off x="2542920" y="4944421"/>
            <a:ext cx="1640114" cy="580571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を入力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11" name="直線矢印コネクタ 10"/>
          <p:cNvCxnSpPr>
            <a:endCxn id="10" idx="0"/>
          </p:cNvCxnSpPr>
          <p:nvPr/>
        </p:nvCxnSpPr>
        <p:spPr>
          <a:xfrm>
            <a:off x="3362977" y="4596078"/>
            <a:ext cx="0" cy="348343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正方形/長方形 11"/>
          <p:cNvSpPr/>
          <p:nvPr/>
        </p:nvSpPr>
        <p:spPr>
          <a:xfrm>
            <a:off x="5767062" y="2923816"/>
            <a:ext cx="2495227" cy="989306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添え</a:t>
            </a:r>
            <a:r>
              <a:rPr kumimoji="1" lang="ja-JP" altLang="en-US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字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の場所を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false(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素数ではない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</a:p>
          <a:p>
            <a:pPr algn="ctr"/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と定義する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台形 12"/>
          <p:cNvSpPr/>
          <p:nvPr/>
        </p:nvSpPr>
        <p:spPr>
          <a:xfrm>
            <a:off x="5155747" y="2049873"/>
            <a:ext cx="3709284" cy="566056"/>
          </a:xfrm>
          <a:prstGeom prst="trapezoid">
            <a:avLst/>
          </a:prstGeom>
          <a:solidFill>
            <a:schemeClr val="accent4">
              <a:lumMod val="20000"/>
              <a:lumOff val="80000"/>
            </a:schemeClr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ループ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添え</a:t>
            </a:r>
            <a:r>
              <a:rPr kumimoji="1" lang="ja-JP" altLang="en-US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字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が入力値以下の間繰り返す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台形 15"/>
          <p:cNvSpPr/>
          <p:nvPr/>
        </p:nvSpPr>
        <p:spPr>
          <a:xfrm rot="10800000">
            <a:off x="5269418" y="4231881"/>
            <a:ext cx="3595610" cy="566056"/>
          </a:xfrm>
          <a:prstGeom prst="trapezoid">
            <a:avLst/>
          </a:prstGeom>
          <a:solidFill>
            <a:schemeClr val="accent4">
              <a:lumMod val="20000"/>
              <a:lumOff val="80000"/>
            </a:schemeClr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598889" y="4378009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ループ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台形 16"/>
          <p:cNvSpPr/>
          <p:nvPr/>
        </p:nvSpPr>
        <p:spPr>
          <a:xfrm>
            <a:off x="5269419" y="751835"/>
            <a:ext cx="3595611" cy="977159"/>
          </a:xfrm>
          <a:prstGeom prst="trapezoid">
            <a:avLst/>
          </a:prstGeom>
          <a:solidFill>
            <a:schemeClr val="accent1">
              <a:lumMod val="20000"/>
              <a:lumOff val="80000"/>
            </a:schemeClr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ループ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素数候補が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√入力値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以下の間繰り返す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8" name="台形 17"/>
          <p:cNvSpPr/>
          <p:nvPr/>
        </p:nvSpPr>
        <p:spPr>
          <a:xfrm rot="10800000">
            <a:off x="5207426" y="5158817"/>
            <a:ext cx="3595610" cy="566056"/>
          </a:xfrm>
          <a:prstGeom prst="trapezoid">
            <a:avLst/>
          </a:prstGeom>
          <a:solidFill>
            <a:schemeClr val="accent1">
              <a:lumMod val="20000"/>
              <a:lumOff val="80000"/>
            </a:schemeClr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6490402" y="5278049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ループ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9518981" y="2188484"/>
            <a:ext cx="2184376" cy="625456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true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の添え字番号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を表示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台形 20"/>
          <p:cNvSpPr/>
          <p:nvPr/>
        </p:nvSpPr>
        <p:spPr>
          <a:xfrm>
            <a:off x="9391523" y="978335"/>
            <a:ext cx="2402238" cy="860184"/>
          </a:xfrm>
          <a:prstGeom prst="trapezoid">
            <a:avLst/>
          </a:prstGeom>
          <a:solidFill>
            <a:schemeClr val="accent1">
              <a:lumMod val="20000"/>
              <a:lumOff val="80000"/>
            </a:schemeClr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ループ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番目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から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末尾まで繰り返す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台形 22"/>
          <p:cNvSpPr/>
          <p:nvPr/>
        </p:nvSpPr>
        <p:spPr>
          <a:xfrm rot="10800000">
            <a:off x="9391523" y="3154985"/>
            <a:ext cx="2548982" cy="566056"/>
          </a:xfrm>
          <a:prstGeom prst="trapezoid">
            <a:avLst/>
          </a:prstGeom>
          <a:solidFill>
            <a:schemeClr val="accent1">
              <a:lumMod val="20000"/>
              <a:lumOff val="80000"/>
            </a:schemeClr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10203491" y="3266313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ループ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25" name="カギ線コネクタ 24"/>
          <p:cNvCxnSpPr>
            <a:stCxn id="10" idx="2"/>
          </p:cNvCxnSpPr>
          <p:nvPr/>
        </p:nvCxnSpPr>
        <p:spPr>
          <a:xfrm rot="5400000" flipH="1" flipV="1">
            <a:off x="2552078" y="3073980"/>
            <a:ext cx="3261911" cy="1640114"/>
          </a:xfrm>
          <a:prstGeom prst="bentConnector3">
            <a:avLst>
              <a:gd name="adj1" fmla="val -19361"/>
            </a:avLst>
          </a:prstGeom>
          <a:ln w="762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カギ線コネクタ 25"/>
          <p:cNvCxnSpPr/>
          <p:nvPr/>
        </p:nvCxnSpPr>
        <p:spPr>
          <a:xfrm flipV="1">
            <a:off x="5003092" y="662872"/>
            <a:ext cx="1761448" cy="1600208"/>
          </a:xfrm>
          <a:prstGeom prst="bentConnector4">
            <a:avLst>
              <a:gd name="adj1" fmla="val 354"/>
              <a:gd name="adj2" fmla="val 121542"/>
            </a:avLst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/>
          <p:nvPr/>
        </p:nvCxnSpPr>
        <p:spPr>
          <a:xfrm>
            <a:off x="6878509" y="1728994"/>
            <a:ext cx="0" cy="348343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/>
          <p:nvPr/>
        </p:nvCxnSpPr>
        <p:spPr>
          <a:xfrm>
            <a:off x="6878509" y="2649448"/>
            <a:ext cx="0" cy="348343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/>
          <p:nvPr/>
        </p:nvCxnSpPr>
        <p:spPr>
          <a:xfrm>
            <a:off x="6878509" y="3913122"/>
            <a:ext cx="0" cy="348343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/>
          <p:nvPr/>
        </p:nvCxnSpPr>
        <p:spPr>
          <a:xfrm>
            <a:off x="6878509" y="4797938"/>
            <a:ext cx="0" cy="348343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カギ線コネクタ 32"/>
          <p:cNvCxnSpPr>
            <a:stCxn id="19" idx="2"/>
          </p:cNvCxnSpPr>
          <p:nvPr/>
        </p:nvCxnSpPr>
        <p:spPr>
          <a:xfrm rot="5400000" flipH="1" flipV="1">
            <a:off x="6419348" y="2997365"/>
            <a:ext cx="3141218" cy="2158814"/>
          </a:xfrm>
          <a:prstGeom prst="bentConnector3">
            <a:avLst>
              <a:gd name="adj1" fmla="val -20105"/>
            </a:avLst>
          </a:prstGeom>
          <a:ln w="762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カギ線コネクタ 33"/>
          <p:cNvCxnSpPr>
            <a:endCxn id="21" idx="0"/>
          </p:cNvCxnSpPr>
          <p:nvPr/>
        </p:nvCxnSpPr>
        <p:spPr>
          <a:xfrm rot="5400000" flipH="1" flipV="1">
            <a:off x="9067088" y="980609"/>
            <a:ext cx="1527828" cy="1523280"/>
          </a:xfrm>
          <a:prstGeom prst="bentConnector3">
            <a:avLst>
              <a:gd name="adj1" fmla="val 130178"/>
            </a:avLst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/>
          <p:cNvCxnSpPr/>
          <p:nvPr/>
        </p:nvCxnSpPr>
        <p:spPr>
          <a:xfrm>
            <a:off x="10629695" y="1838519"/>
            <a:ext cx="0" cy="348343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/>
          <p:cNvCxnSpPr/>
          <p:nvPr/>
        </p:nvCxnSpPr>
        <p:spPr>
          <a:xfrm>
            <a:off x="10666014" y="2811811"/>
            <a:ext cx="0" cy="348343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楕円 50"/>
          <p:cNvSpPr/>
          <p:nvPr/>
        </p:nvSpPr>
        <p:spPr>
          <a:xfrm>
            <a:off x="9765899" y="4159157"/>
            <a:ext cx="1949094" cy="522515"/>
          </a:xfrm>
          <a:prstGeom prst="ellipse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エンド</a:t>
            </a:r>
          </a:p>
        </p:txBody>
      </p:sp>
      <p:cxnSp>
        <p:nvCxnSpPr>
          <p:cNvPr id="52" name="直線矢印コネクタ 51"/>
          <p:cNvCxnSpPr/>
          <p:nvPr/>
        </p:nvCxnSpPr>
        <p:spPr>
          <a:xfrm>
            <a:off x="10710046" y="3777672"/>
            <a:ext cx="0" cy="348343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2021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2" grpId="0" animBg="1"/>
      <p:bldP spid="13" grpId="0" animBg="1"/>
      <p:bldP spid="16" grpId="0" animBg="1"/>
      <p:bldP spid="15" grpId="0"/>
      <p:bldP spid="17" grpId="0" animBg="1"/>
      <p:bldP spid="18" grpId="0" animBg="1"/>
      <p:bldP spid="19" grpId="0"/>
      <p:bldP spid="20" grpId="0" animBg="1"/>
      <p:bldP spid="21" grpId="0" animBg="1"/>
      <p:bldP spid="23" grpId="0" animBg="1"/>
      <p:bldP spid="24" grpId="0"/>
      <p:bldP spid="51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544452" y="2220425"/>
            <a:ext cx="5208477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力任せ法</a:t>
            </a:r>
            <a:endParaRPr lang="en-US" altLang="ja-JP" sz="6600" b="1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en-US" altLang="ja-JP" sz="6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lang="ja-JP" altLang="en-US" sz="6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文字列探索</a:t>
            </a:r>
            <a:r>
              <a:rPr lang="en-US" altLang="ja-JP" sz="6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endParaRPr lang="en-US" altLang="ja-JP" sz="6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05695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671413" y="712144"/>
            <a:ext cx="23519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b="1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力任せ法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は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21471" y="2711019"/>
            <a:ext cx="1054166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文字列の中に</a:t>
            </a:r>
            <a:r>
              <a:rPr kumimoji="1" lang="ja-JP" altLang="en-US" sz="4400" b="1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指定</a:t>
            </a:r>
            <a:r>
              <a:rPr kumimoji="1" lang="ja-JP" altLang="en-US" sz="4400" b="1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した文字列</a:t>
            </a:r>
            <a:r>
              <a:rPr kumimoji="1" lang="ja-JP" altLang="en-US" sz="4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が</a:t>
            </a:r>
            <a:endParaRPr kumimoji="1" lang="en-US" altLang="ja-JP" sz="4400" b="1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4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含</a:t>
            </a:r>
            <a:r>
              <a:rPr kumimoji="1" lang="ja-JP" altLang="en-US" sz="4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まれているか</a:t>
            </a:r>
            <a:r>
              <a:rPr kumimoji="1" lang="ja-JP" altLang="en-US" sz="4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探す</a:t>
            </a:r>
            <a:r>
              <a:rPr kumimoji="1" lang="ja-JP" altLang="en-US" sz="5400" b="1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アルゴリズムの</a:t>
            </a:r>
            <a:r>
              <a:rPr kumimoji="1" lang="en-US" altLang="ja-JP" sz="5400" b="1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5400" b="1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種</a:t>
            </a:r>
            <a:endParaRPr kumimoji="1" lang="ja-JP" altLang="en-US" sz="5400" b="1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67877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362309" y="2346386"/>
            <a:ext cx="11524891" cy="16626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46634" y="3239636"/>
            <a:ext cx="109135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ABCDEFGHIJKLMNOPQRSTUVWXYZ</a:t>
            </a:r>
            <a:endParaRPr kumimoji="1" lang="ja-JP" altLang="en-US" sz="4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138449" y="586412"/>
            <a:ext cx="14302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CD</a:t>
            </a:r>
            <a:r>
              <a:rPr kumimoji="1" lang="en-US" altLang="ja-JP" sz="4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</a:t>
            </a:r>
            <a:endParaRPr kumimoji="1" lang="ja-JP" altLang="en-US" sz="4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45459" y="686033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検索文字列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62309" y="1706290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対象文字列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62309" y="4230170"/>
            <a:ext cx="56332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CDE</a:t>
            </a:r>
            <a:r>
              <a:rPr kumimoji="1" lang="ja-JP" altLang="en-US" sz="4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は何番目にある？</a:t>
            </a:r>
            <a:endParaRPr kumimoji="1" lang="ja-JP" altLang="en-US" sz="4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6146" name="Picture 2" descr="疑問を抱く若い男性のイラスト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8805" y="3570638"/>
            <a:ext cx="3565585" cy="3565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テキスト ボックス 9"/>
          <p:cNvSpPr txBox="1"/>
          <p:nvPr/>
        </p:nvSpPr>
        <p:spPr>
          <a:xfrm>
            <a:off x="5495102" y="5735623"/>
            <a:ext cx="468589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r>
              <a:rPr kumimoji="1" lang="ja-JP" altLang="en-US" sz="4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番目じゃないの？</a:t>
            </a:r>
            <a:endParaRPr kumimoji="1" lang="ja-JP" altLang="en-US" sz="4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25348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3" grpId="0"/>
      <p:bldP spid="10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362309" y="2346386"/>
            <a:ext cx="11524891" cy="16626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46634" y="3239636"/>
            <a:ext cx="109135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ABCDEFGHIJKLMNOPQRSTUVWXYZ</a:t>
            </a:r>
            <a:endParaRPr kumimoji="1" lang="ja-JP" altLang="en-US" sz="4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138449" y="586412"/>
            <a:ext cx="14302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CD</a:t>
            </a:r>
            <a:r>
              <a:rPr kumimoji="1" lang="en-US" altLang="ja-JP" sz="4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</a:t>
            </a:r>
            <a:endParaRPr kumimoji="1" lang="ja-JP" altLang="en-US" sz="4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45459" y="686033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検索文字列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62309" y="1706290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対象文字列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62309" y="4230170"/>
            <a:ext cx="56332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CDE</a:t>
            </a:r>
            <a:r>
              <a:rPr kumimoji="1" lang="ja-JP" altLang="en-US" sz="4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は何番目にある？</a:t>
            </a:r>
            <a:endParaRPr kumimoji="1" lang="ja-JP" altLang="en-US" sz="4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6146" name="Picture 2" descr="疑問を抱く若い男性のイラスト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8805" y="3570638"/>
            <a:ext cx="3565585" cy="3565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テキスト ボックス 9"/>
          <p:cNvSpPr txBox="1"/>
          <p:nvPr/>
        </p:nvSpPr>
        <p:spPr>
          <a:xfrm>
            <a:off x="5495102" y="5735623"/>
            <a:ext cx="468589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r>
              <a:rPr kumimoji="1" lang="ja-JP" altLang="en-US" sz="4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番目じゃないの？</a:t>
            </a:r>
            <a:endParaRPr kumimoji="1" lang="ja-JP" altLang="en-US" sz="4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3206547" y="1669286"/>
            <a:ext cx="6193737" cy="1533346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プログラム</a:t>
            </a:r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は</a:t>
            </a:r>
            <a:endParaRPr kumimoji="1" lang="en-US" altLang="ja-JP" sz="36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ぱっと</a:t>
            </a:r>
            <a:r>
              <a:rPr kumimoji="1" lang="ja-JP" altLang="en-US" sz="36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見</a:t>
            </a:r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</a:t>
            </a:r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判断できない！！</a:t>
            </a:r>
            <a:endParaRPr kumimoji="1" lang="ja-JP" altLang="en-US" sz="3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046104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362309" y="2346386"/>
            <a:ext cx="11524891" cy="16626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46634" y="3239636"/>
            <a:ext cx="109135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ABCDEFGHIJKLMNOPQRSTUVWXYZ</a:t>
            </a:r>
            <a:endParaRPr kumimoji="1" lang="ja-JP" altLang="en-US" sz="4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138449" y="586412"/>
            <a:ext cx="14302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CD</a:t>
            </a:r>
            <a:r>
              <a:rPr kumimoji="1" lang="en-US" altLang="ja-JP" sz="4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</a:t>
            </a:r>
            <a:endParaRPr kumimoji="1" lang="ja-JP" altLang="en-US" sz="4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45459" y="686033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検索文字列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62309" y="1706290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対象文字列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877176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362309" y="2346386"/>
            <a:ext cx="11524891" cy="16626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46634" y="3239636"/>
            <a:ext cx="109135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ABCDEFGHIJKLMNOPQRSTUVWXYZ</a:t>
            </a:r>
            <a:endParaRPr kumimoji="1" lang="ja-JP" altLang="en-US" sz="4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138449" y="586412"/>
            <a:ext cx="14302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CD</a:t>
            </a:r>
            <a:r>
              <a:rPr kumimoji="1" lang="en-US" altLang="ja-JP" sz="4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</a:t>
            </a:r>
            <a:endParaRPr kumimoji="1" lang="ja-JP" altLang="en-US" sz="4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45459" y="686033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検索文字列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62309" y="1706290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対象文字列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846634" y="2470194"/>
            <a:ext cx="14302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CD</a:t>
            </a:r>
            <a:r>
              <a:rPr kumimoji="1" lang="en-US" altLang="ja-JP" sz="4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</a:t>
            </a:r>
            <a:endParaRPr kumimoji="1" lang="ja-JP" altLang="en-US" sz="4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45563" y="6222786"/>
            <a:ext cx="21932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対象文字の添え字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0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823" y="4005879"/>
            <a:ext cx="1243859" cy="1125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823" y="5224675"/>
            <a:ext cx="1323939" cy="1198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/>
          <p:cNvSpPr txBox="1"/>
          <p:nvPr/>
        </p:nvSpPr>
        <p:spPr>
          <a:xfrm>
            <a:off x="259119" y="4904850"/>
            <a:ext cx="21932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検索文字の添え字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3903429" y="5786669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検索文字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6952888" y="5786669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対象文字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6" name="Picture 2" descr="ダンボール箱のキャラクタ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9113" y="4438655"/>
            <a:ext cx="1620957" cy="1466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ダンボール箱のキャラクタ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2888" y="4402418"/>
            <a:ext cx="1701037" cy="1539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テキスト ボックス 31"/>
          <p:cNvSpPr txBox="1"/>
          <p:nvPr/>
        </p:nvSpPr>
        <p:spPr>
          <a:xfrm>
            <a:off x="2438792" y="2580701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検索文字列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311773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362309" y="2346386"/>
            <a:ext cx="11524891" cy="16626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46634" y="3239636"/>
            <a:ext cx="109135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ABCDEFGHIJKLMNOPQRSTUVWXYZ</a:t>
            </a:r>
            <a:endParaRPr kumimoji="1" lang="ja-JP" altLang="en-US" sz="4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138449" y="586412"/>
            <a:ext cx="14302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CD</a:t>
            </a:r>
            <a:r>
              <a:rPr kumimoji="1" lang="en-US" altLang="ja-JP" sz="4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</a:t>
            </a:r>
            <a:endParaRPr kumimoji="1" lang="ja-JP" altLang="en-US" sz="4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45459" y="686033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検索文字列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62309" y="1706290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対象文字列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846634" y="2470194"/>
            <a:ext cx="14302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CD</a:t>
            </a:r>
            <a:r>
              <a:rPr kumimoji="1" lang="en-US" altLang="ja-JP" sz="4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</a:t>
            </a:r>
            <a:endParaRPr kumimoji="1" lang="ja-JP" altLang="en-US" sz="4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903429" y="5786669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検索文字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952888" y="5786669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対象文字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0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9113" y="4438655"/>
            <a:ext cx="1620957" cy="1466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ダンボール箱のキャラクタ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2888" y="4402418"/>
            <a:ext cx="1701037" cy="1539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フレーム 11"/>
          <p:cNvSpPr/>
          <p:nvPr/>
        </p:nvSpPr>
        <p:spPr>
          <a:xfrm>
            <a:off x="801627" y="2470193"/>
            <a:ext cx="638355" cy="700430"/>
          </a:xfrm>
          <a:prstGeom prst="frame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" name="フレーム 12"/>
          <p:cNvSpPr/>
          <p:nvPr/>
        </p:nvSpPr>
        <p:spPr>
          <a:xfrm>
            <a:off x="801627" y="3245871"/>
            <a:ext cx="638355" cy="700430"/>
          </a:xfrm>
          <a:prstGeom prst="frame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173609" y="4402418"/>
            <a:ext cx="795699" cy="658368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7373650" y="4436176"/>
            <a:ext cx="795699" cy="658368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5435393" y="4792862"/>
            <a:ext cx="155363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==</a:t>
            </a:r>
            <a:endParaRPr kumimoji="1" lang="ja-JP" altLang="en-US" sz="6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8653925" y="4796081"/>
            <a:ext cx="236314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6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false</a:t>
            </a:r>
            <a:endParaRPr kumimoji="1" lang="ja-JP" altLang="en-US" sz="66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4911303" y="455032"/>
            <a:ext cx="64459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対象文字：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検索済み文字列の次の文字へ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45563" y="6222786"/>
            <a:ext cx="21932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対象文字の添え字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0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823" y="4005879"/>
            <a:ext cx="1243859" cy="1125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823" y="5224675"/>
            <a:ext cx="1323939" cy="1198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/>
          <p:cNvSpPr txBox="1"/>
          <p:nvPr/>
        </p:nvSpPr>
        <p:spPr>
          <a:xfrm>
            <a:off x="259119" y="4904850"/>
            <a:ext cx="21932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検索文字の添え字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986508" y="4025121"/>
            <a:ext cx="531465" cy="48201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1030269" y="5304659"/>
            <a:ext cx="531465" cy="48201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1027059" y="5304659"/>
            <a:ext cx="531465" cy="48201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4911303" y="1474285"/>
            <a:ext cx="40831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検索</a:t>
            </a:r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文字：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先頭へ初期化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2438792" y="2580701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検索文字列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5098076" y="847789"/>
            <a:ext cx="7093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対象文字の位置</a:t>
            </a:r>
            <a:r>
              <a:rPr kumimoji="1" lang="en-US" altLang="ja-JP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=</a:t>
            </a:r>
            <a:r>
              <a:rPr kumimoji="1" lang="ja-JP" altLang="en-US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対象文字の位置 </a:t>
            </a:r>
            <a:r>
              <a:rPr kumimoji="1"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–</a:t>
            </a:r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検索文字の位置　</a:t>
            </a:r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+ 1)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5098076" y="1905276"/>
            <a:ext cx="29067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検索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文字</a:t>
            </a:r>
            <a:r>
              <a:rPr kumimoji="1" lang="ja-JP" altLang="en-US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の位置</a:t>
            </a:r>
            <a:r>
              <a:rPr kumimoji="1" lang="en-US" altLang="ja-JP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=</a:t>
            </a:r>
            <a:r>
              <a:rPr kumimoji="1" lang="ja-JP" altLang="en-US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0)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367927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/>
      <p:bldP spid="17" grpId="0"/>
      <p:bldP spid="18" grpId="0"/>
      <p:bldP spid="23" grpId="0" animBg="1"/>
      <p:bldP spid="24" grpId="0" animBg="1"/>
      <p:bldP spid="25" grpId="0" animBg="1"/>
      <p:bldP spid="26" grpId="0"/>
      <p:bldP spid="28" grpId="0"/>
      <p:bldP spid="30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362309" y="2346386"/>
            <a:ext cx="11524891" cy="16626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46634" y="3239636"/>
            <a:ext cx="109135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ABCDEFGHIJKLMNOPQRSTUVWXYZ</a:t>
            </a:r>
            <a:endParaRPr kumimoji="1" lang="ja-JP" altLang="en-US" sz="4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138449" y="586412"/>
            <a:ext cx="14302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CD</a:t>
            </a:r>
            <a:r>
              <a:rPr kumimoji="1" lang="en-US" altLang="ja-JP" sz="4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</a:t>
            </a:r>
            <a:endParaRPr kumimoji="1" lang="ja-JP" altLang="en-US" sz="4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45459" y="686033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検索文字列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62309" y="1706290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対象文字列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846634" y="2470194"/>
            <a:ext cx="14302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CD</a:t>
            </a:r>
            <a:r>
              <a:rPr kumimoji="1" lang="en-US" altLang="ja-JP" sz="4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</a:t>
            </a:r>
            <a:endParaRPr kumimoji="1" lang="ja-JP" altLang="en-US" sz="4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2" name="フレーム 11"/>
          <p:cNvSpPr/>
          <p:nvPr/>
        </p:nvSpPr>
        <p:spPr>
          <a:xfrm>
            <a:off x="801627" y="2470193"/>
            <a:ext cx="638355" cy="700430"/>
          </a:xfrm>
          <a:prstGeom prst="frame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" name="フレーム 12"/>
          <p:cNvSpPr/>
          <p:nvPr/>
        </p:nvSpPr>
        <p:spPr>
          <a:xfrm>
            <a:off x="1232951" y="3227162"/>
            <a:ext cx="638355" cy="700430"/>
          </a:xfrm>
          <a:prstGeom prst="frame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45563" y="6222786"/>
            <a:ext cx="21932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対象文字の添え字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0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823" y="4005879"/>
            <a:ext cx="1243859" cy="1125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823" y="5224675"/>
            <a:ext cx="1323939" cy="1198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/>
          <p:cNvSpPr txBox="1"/>
          <p:nvPr/>
        </p:nvSpPr>
        <p:spPr>
          <a:xfrm>
            <a:off x="259119" y="4904850"/>
            <a:ext cx="21932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検索文字の添え字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3903429" y="5786669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検索文字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6952888" y="5786669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対象文字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5" name="Picture 2" descr="ダンボール箱のキャラクタ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9113" y="4438655"/>
            <a:ext cx="1620957" cy="1466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ダンボール箱のキャラクタ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2888" y="4402418"/>
            <a:ext cx="1701037" cy="1539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角丸四角形 26"/>
          <p:cNvSpPr/>
          <p:nvPr/>
        </p:nvSpPr>
        <p:spPr>
          <a:xfrm>
            <a:off x="4173609" y="4402418"/>
            <a:ext cx="795699" cy="658368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7373650" y="4436176"/>
            <a:ext cx="795699" cy="658368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B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5435393" y="4792862"/>
            <a:ext cx="155363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==</a:t>
            </a:r>
            <a:endParaRPr kumimoji="1" lang="ja-JP" altLang="en-US" sz="6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8653925" y="4796081"/>
            <a:ext cx="236314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6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false</a:t>
            </a:r>
            <a:endParaRPr kumimoji="1" lang="ja-JP" altLang="en-US" sz="66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986508" y="4025121"/>
            <a:ext cx="531465" cy="48201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1044312" y="5288100"/>
            <a:ext cx="531465" cy="48201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1044311" y="5304659"/>
            <a:ext cx="531465" cy="48201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2438792" y="2580701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検索文字列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4911303" y="455032"/>
            <a:ext cx="64459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対象文字：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検索済み文字列の次の文字へ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4911303" y="1474285"/>
            <a:ext cx="40831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検索</a:t>
            </a:r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文字：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先頭へ初期化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5098076" y="847789"/>
            <a:ext cx="7093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対象文字の位置</a:t>
            </a:r>
            <a:r>
              <a:rPr kumimoji="1" lang="en-US" altLang="ja-JP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=</a:t>
            </a:r>
            <a:r>
              <a:rPr kumimoji="1" lang="ja-JP" altLang="en-US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対象文字の位置 </a:t>
            </a:r>
            <a:r>
              <a:rPr kumimoji="1"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–</a:t>
            </a:r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検索文字の位置　</a:t>
            </a:r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+ 1)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5098076" y="1905276"/>
            <a:ext cx="29067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検索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文字</a:t>
            </a:r>
            <a:r>
              <a:rPr kumimoji="1" lang="ja-JP" altLang="en-US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の位置</a:t>
            </a:r>
            <a:r>
              <a:rPr kumimoji="1" lang="en-US" altLang="ja-JP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=</a:t>
            </a:r>
            <a:r>
              <a:rPr kumimoji="1" lang="ja-JP" altLang="en-US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0)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02698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30" grpId="0"/>
      <p:bldP spid="33" grpId="0" animBg="1"/>
      <p:bldP spid="35" grpId="0"/>
      <p:bldP spid="36" grpId="0"/>
      <p:bldP spid="37" grpId="0"/>
      <p:bldP spid="38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362309" y="2346386"/>
            <a:ext cx="11524891" cy="16626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46634" y="3239636"/>
            <a:ext cx="109135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ABCDEFGHIJKLMNOPQRSTUVWXYZ</a:t>
            </a:r>
            <a:endParaRPr kumimoji="1" lang="ja-JP" altLang="en-US" sz="4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138449" y="586412"/>
            <a:ext cx="14302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CD</a:t>
            </a:r>
            <a:r>
              <a:rPr kumimoji="1" lang="en-US" altLang="ja-JP" sz="4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</a:t>
            </a:r>
            <a:endParaRPr kumimoji="1" lang="ja-JP" altLang="en-US" sz="4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45459" y="686033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検索文字列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62309" y="1706290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対象文字列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846634" y="2470194"/>
            <a:ext cx="14302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CD</a:t>
            </a:r>
            <a:r>
              <a:rPr kumimoji="1" lang="en-US" altLang="ja-JP" sz="4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</a:t>
            </a:r>
            <a:endParaRPr kumimoji="1" lang="ja-JP" altLang="en-US" sz="4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2" name="フレーム 11"/>
          <p:cNvSpPr/>
          <p:nvPr/>
        </p:nvSpPr>
        <p:spPr>
          <a:xfrm>
            <a:off x="801627" y="2470193"/>
            <a:ext cx="638355" cy="700430"/>
          </a:xfrm>
          <a:prstGeom prst="frame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" name="フレーム 12"/>
          <p:cNvSpPr/>
          <p:nvPr/>
        </p:nvSpPr>
        <p:spPr>
          <a:xfrm>
            <a:off x="1647023" y="3227162"/>
            <a:ext cx="638355" cy="700430"/>
          </a:xfrm>
          <a:prstGeom prst="frame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5834758" y="255576"/>
            <a:ext cx="39372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対象文字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</a:t>
            </a:r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検索文字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</a:t>
            </a:r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次へ！</a:t>
            </a:r>
            <a:endParaRPr kumimoji="1" lang="ja-JP" altLang="en-US" sz="2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45563" y="6222786"/>
            <a:ext cx="21932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対象文字の添え字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0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823" y="4005879"/>
            <a:ext cx="1243859" cy="1125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823" y="5224675"/>
            <a:ext cx="1323939" cy="1198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/>
          <p:cNvSpPr txBox="1"/>
          <p:nvPr/>
        </p:nvSpPr>
        <p:spPr>
          <a:xfrm>
            <a:off x="259119" y="4904850"/>
            <a:ext cx="21932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検索文字の添え字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3903429" y="5786669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検索文字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6952888" y="5786669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対象文字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5" name="Picture 2" descr="ダンボール箱のキャラクタ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9113" y="4438655"/>
            <a:ext cx="1620957" cy="1466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ダンボール箱のキャラクタ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2888" y="4402418"/>
            <a:ext cx="1701037" cy="1539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角丸四角形 26"/>
          <p:cNvSpPr/>
          <p:nvPr/>
        </p:nvSpPr>
        <p:spPr>
          <a:xfrm>
            <a:off x="4173609" y="4402418"/>
            <a:ext cx="795699" cy="658368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7373650" y="4436176"/>
            <a:ext cx="795699" cy="658368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5435393" y="4792862"/>
            <a:ext cx="155363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==</a:t>
            </a:r>
            <a:endParaRPr kumimoji="1" lang="ja-JP" altLang="en-US" sz="6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8653925" y="4750661"/>
            <a:ext cx="200888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6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true</a:t>
            </a:r>
            <a:endParaRPr kumimoji="1" lang="ja-JP" altLang="en-US" sz="66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981563" y="4029728"/>
            <a:ext cx="531465" cy="48201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973257" y="4036082"/>
            <a:ext cx="531465" cy="48201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1044310" y="5304659"/>
            <a:ext cx="531465" cy="48201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1044311" y="5304659"/>
            <a:ext cx="531465" cy="48201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2438792" y="2580701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検索文字列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4713907" y="638234"/>
            <a:ext cx="35958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対象文字：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次の文字へ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4660790" y="1583689"/>
            <a:ext cx="35958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検索</a:t>
            </a:r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文字：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次の文字へ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5026883" y="1084944"/>
            <a:ext cx="7093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対象文字の位置</a:t>
            </a:r>
            <a:r>
              <a:rPr kumimoji="1" lang="en-US" altLang="ja-JP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=</a:t>
            </a:r>
            <a:r>
              <a:rPr kumimoji="1" lang="ja-JP" altLang="en-US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対象文字の位置 </a:t>
            </a:r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+ 1)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5025982" y="1973739"/>
            <a:ext cx="7093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検索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文字</a:t>
            </a:r>
            <a:r>
              <a:rPr kumimoji="1" lang="ja-JP" altLang="en-US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の位置</a:t>
            </a:r>
            <a:r>
              <a:rPr kumimoji="1" lang="en-US" altLang="ja-JP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=</a:t>
            </a:r>
            <a:r>
              <a:rPr kumimoji="1" lang="ja-JP" altLang="en-US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検索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文字の位置 </a:t>
            </a:r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+ 1)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561441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7" grpId="0" animBg="1"/>
      <p:bldP spid="28" grpId="0" animBg="1"/>
      <p:bldP spid="30" grpId="0"/>
      <p:bldP spid="33" grpId="0" animBg="1"/>
      <p:bldP spid="32" grpId="0" animBg="1"/>
      <p:bldP spid="36" grpId="0"/>
      <p:bldP spid="37" grpId="0"/>
      <p:bldP spid="38" grpId="0"/>
      <p:bldP spid="39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362309" y="2346386"/>
            <a:ext cx="11524891" cy="16626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46634" y="3239636"/>
            <a:ext cx="109135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ABCDEFGHIJKLMNOPQRSTUVWXYZ</a:t>
            </a:r>
            <a:endParaRPr kumimoji="1" lang="ja-JP" altLang="en-US" sz="4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138449" y="586412"/>
            <a:ext cx="14302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CD</a:t>
            </a:r>
            <a:r>
              <a:rPr kumimoji="1" lang="en-US" altLang="ja-JP" sz="4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</a:t>
            </a:r>
            <a:endParaRPr kumimoji="1" lang="ja-JP" altLang="en-US" sz="4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45459" y="686033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検索文字列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62309" y="1706290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対象文字列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846634" y="2470194"/>
            <a:ext cx="14302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CD</a:t>
            </a:r>
            <a:r>
              <a:rPr kumimoji="1" lang="en-US" altLang="ja-JP" sz="4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</a:t>
            </a:r>
            <a:endParaRPr kumimoji="1" lang="ja-JP" altLang="en-US" sz="4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2" name="フレーム 11"/>
          <p:cNvSpPr/>
          <p:nvPr/>
        </p:nvSpPr>
        <p:spPr>
          <a:xfrm>
            <a:off x="1215699" y="2470193"/>
            <a:ext cx="638355" cy="700430"/>
          </a:xfrm>
          <a:prstGeom prst="frame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" name="フレーム 12"/>
          <p:cNvSpPr/>
          <p:nvPr/>
        </p:nvSpPr>
        <p:spPr>
          <a:xfrm>
            <a:off x="2061095" y="3227162"/>
            <a:ext cx="638355" cy="700430"/>
          </a:xfrm>
          <a:prstGeom prst="frame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45563" y="6222786"/>
            <a:ext cx="21932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対象文字の添え字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0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823" y="4005879"/>
            <a:ext cx="1243859" cy="1125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823" y="5224675"/>
            <a:ext cx="1323939" cy="1198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/>
          <p:cNvSpPr txBox="1"/>
          <p:nvPr/>
        </p:nvSpPr>
        <p:spPr>
          <a:xfrm>
            <a:off x="259119" y="4904850"/>
            <a:ext cx="21932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検索文字の添え字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3903429" y="5786669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検索文字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6952888" y="5786669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対象文字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5" name="Picture 2" descr="ダンボール箱のキャラクタ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9113" y="4438655"/>
            <a:ext cx="1620957" cy="1466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ダンボール箱のキャラクタ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2888" y="4402418"/>
            <a:ext cx="1701037" cy="1539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角丸四角形 26"/>
          <p:cNvSpPr/>
          <p:nvPr/>
        </p:nvSpPr>
        <p:spPr>
          <a:xfrm>
            <a:off x="4173609" y="4402418"/>
            <a:ext cx="795699" cy="658368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D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7373650" y="4436176"/>
            <a:ext cx="795699" cy="658368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D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5435393" y="4792862"/>
            <a:ext cx="155363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==</a:t>
            </a:r>
            <a:endParaRPr kumimoji="1" lang="ja-JP" altLang="en-US" sz="6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8653925" y="4796081"/>
            <a:ext cx="200888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6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true</a:t>
            </a:r>
            <a:endParaRPr kumimoji="1" lang="ja-JP" altLang="en-US" sz="66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1044311" y="5304659"/>
            <a:ext cx="531465" cy="48201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983631" y="4039497"/>
            <a:ext cx="531465" cy="48201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1046458" y="5319902"/>
            <a:ext cx="531465" cy="48201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985778" y="4020234"/>
            <a:ext cx="531465" cy="48201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2438792" y="2580701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検索文字列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5834758" y="255576"/>
            <a:ext cx="39372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対象文字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</a:t>
            </a:r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検索文字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</a:t>
            </a:r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次へ！</a:t>
            </a:r>
            <a:endParaRPr kumimoji="1" lang="ja-JP" altLang="en-US" sz="2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4713907" y="638234"/>
            <a:ext cx="35958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対象文字：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次の文字へ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4660790" y="1583689"/>
            <a:ext cx="35958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検索</a:t>
            </a:r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文字：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次の文字へ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5026883" y="1084944"/>
            <a:ext cx="7093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対象文字の位置</a:t>
            </a:r>
            <a:r>
              <a:rPr kumimoji="1" lang="en-US" altLang="ja-JP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=</a:t>
            </a:r>
            <a:r>
              <a:rPr kumimoji="1" lang="ja-JP" altLang="en-US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対象文字の位置 </a:t>
            </a:r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+ 1)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5025982" y="1973739"/>
            <a:ext cx="7093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検索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文字</a:t>
            </a:r>
            <a:r>
              <a:rPr kumimoji="1" lang="ja-JP" altLang="en-US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の位置</a:t>
            </a:r>
            <a:r>
              <a:rPr kumimoji="1" lang="en-US" altLang="ja-JP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=</a:t>
            </a:r>
            <a:r>
              <a:rPr kumimoji="1" lang="ja-JP" altLang="en-US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検索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文字の位置 </a:t>
            </a:r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+ 1)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441859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30" grpId="0"/>
      <p:bldP spid="33" grpId="0" animBg="1"/>
      <p:bldP spid="34" grpId="0" animBg="1"/>
      <p:bldP spid="36" grpId="0"/>
      <p:bldP spid="37" grpId="0"/>
      <p:bldP spid="38" grpId="0"/>
      <p:bldP spid="39" grpId="0"/>
      <p:bldP spid="4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366704" y="794353"/>
            <a:ext cx="4468767" cy="208833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66704" y="244014"/>
            <a:ext cx="19607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流れ図の例</a:t>
            </a:r>
            <a:endParaRPr kumimoji="1" lang="en-US" altLang="ja-JP" sz="2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714" y="848592"/>
            <a:ext cx="4144272" cy="1979855"/>
          </a:xfrm>
          <a:prstGeom prst="rect">
            <a:avLst/>
          </a:prstGeom>
        </p:spPr>
      </p:pic>
      <p:sp>
        <p:nvSpPr>
          <p:cNvPr id="7" name="楕円 6"/>
          <p:cNvSpPr/>
          <p:nvPr/>
        </p:nvSpPr>
        <p:spPr>
          <a:xfrm>
            <a:off x="2372932" y="3144649"/>
            <a:ext cx="1949094" cy="522515"/>
          </a:xfrm>
          <a:prstGeom prst="ellipse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スタート</a:t>
            </a:r>
          </a:p>
        </p:txBody>
      </p:sp>
      <p:sp>
        <p:nvSpPr>
          <p:cNvPr id="8" name="正方形/長方形 7"/>
          <p:cNvSpPr/>
          <p:nvPr/>
        </p:nvSpPr>
        <p:spPr>
          <a:xfrm>
            <a:off x="2527422" y="4015507"/>
            <a:ext cx="1640114" cy="580571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変数など宣言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9" name="直線矢印コネクタ 8"/>
          <p:cNvCxnSpPr>
            <a:endCxn id="8" idx="0"/>
          </p:cNvCxnSpPr>
          <p:nvPr/>
        </p:nvCxnSpPr>
        <p:spPr>
          <a:xfrm>
            <a:off x="3347479" y="3667164"/>
            <a:ext cx="0" cy="348343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方形/長方形 9"/>
          <p:cNvSpPr/>
          <p:nvPr/>
        </p:nvSpPr>
        <p:spPr>
          <a:xfrm>
            <a:off x="2542920" y="4944421"/>
            <a:ext cx="1640114" cy="580571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入力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11" name="直線矢印コネクタ 10"/>
          <p:cNvCxnSpPr>
            <a:endCxn id="10" idx="0"/>
          </p:cNvCxnSpPr>
          <p:nvPr/>
        </p:nvCxnSpPr>
        <p:spPr>
          <a:xfrm>
            <a:off x="3362977" y="4596078"/>
            <a:ext cx="0" cy="348343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正方形/長方形 11"/>
          <p:cNvSpPr/>
          <p:nvPr/>
        </p:nvSpPr>
        <p:spPr>
          <a:xfrm>
            <a:off x="5767062" y="2923816"/>
            <a:ext cx="2495227" cy="989306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添え</a:t>
            </a:r>
            <a:r>
              <a:rPr kumimoji="1" lang="ja-JP" altLang="en-US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字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の場所を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false(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素数ではない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</a:p>
          <a:p>
            <a:pPr algn="ctr"/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と定義する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台形 12"/>
          <p:cNvSpPr/>
          <p:nvPr/>
        </p:nvSpPr>
        <p:spPr>
          <a:xfrm>
            <a:off x="5155747" y="2049873"/>
            <a:ext cx="3709284" cy="566056"/>
          </a:xfrm>
          <a:prstGeom prst="trapezoid">
            <a:avLst/>
          </a:prstGeom>
          <a:solidFill>
            <a:schemeClr val="accent4">
              <a:lumMod val="20000"/>
              <a:lumOff val="80000"/>
            </a:schemeClr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ループ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添え</a:t>
            </a:r>
            <a:r>
              <a:rPr kumimoji="1" lang="ja-JP" altLang="en-US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字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が入力値以下の間繰り返す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台形 15"/>
          <p:cNvSpPr/>
          <p:nvPr/>
        </p:nvSpPr>
        <p:spPr>
          <a:xfrm rot="10800000">
            <a:off x="5269418" y="4231881"/>
            <a:ext cx="3595610" cy="566056"/>
          </a:xfrm>
          <a:prstGeom prst="trapezoid">
            <a:avLst/>
          </a:prstGeom>
          <a:solidFill>
            <a:schemeClr val="accent4">
              <a:lumMod val="20000"/>
              <a:lumOff val="80000"/>
            </a:schemeClr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598889" y="4378009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ループ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台形 16"/>
          <p:cNvSpPr/>
          <p:nvPr/>
        </p:nvSpPr>
        <p:spPr>
          <a:xfrm>
            <a:off x="5269419" y="751835"/>
            <a:ext cx="3595611" cy="977159"/>
          </a:xfrm>
          <a:prstGeom prst="trapezoid">
            <a:avLst/>
          </a:prstGeom>
          <a:solidFill>
            <a:schemeClr val="accent1">
              <a:lumMod val="20000"/>
              <a:lumOff val="80000"/>
            </a:schemeClr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ループ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素数候補が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√入力値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以下の間繰り返す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8" name="台形 17"/>
          <p:cNvSpPr/>
          <p:nvPr/>
        </p:nvSpPr>
        <p:spPr>
          <a:xfrm rot="10800000">
            <a:off x="5207426" y="5158817"/>
            <a:ext cx="3595610" cy="566056"/>
          </a:xfrm>
          <a:prstGeom prst="trapezoid">
            <a:avLst/>
          </a:prstGeom>
          <a:solidFill>
            <a:schemeClr val="accent1">
              <a:lumMod val="20000"/>
              <a:lumOff val="80000"/>
            </a:schemeClr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6490402" y="5278049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ループ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9518981" y="2188484"/>
            <a:ext cx="2184376" cy="625456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true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の添え字番号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を表示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台形 20"/>
          <p:cNvSpPr/>
          <p:nvPr/>
        </p:nvSpPr>
        <p:spPr>
          <a:xfrm>
            <a:off x="9391523" y="978335"/>
            <a:ext cx="2402238" cy="860184"/>
          </a:xfrm>
          <a:prstGeom prst="trapezoid">
            <a:avLst/>
          </a:prstGeom>
          <a:solidFill>
            <a:schemeClr val="accent1">
              <a:lumMod val="20000"/>
              <a:lumOff val="80000"/>
            </a:schemeClr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ループ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番目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から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末尾まで繰り返す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台形 22"/>
          <p:cNvSpPr/>
          <p:nvPr/>
        </p:nvSpPr>
        <p:spPr>
          <a:xfrm rot="10800000">
            <a:off x="9391523" y="3154985"/>
            <a:ext cx="2548982" cy="566056"/>
          </a:xfrm>
          <a:prstGeom prst="trapezoid">
            <a:avLst/>
          </a:prstGeom>
          <a:solidFill>
            <a:schemeClr val="accent1">
              <a:lumMod val="20000"/>
              <a:lumOff val="80000"/>
            </a:schemeClr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10203491" y="3266313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ループ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25" name="カギ線コネクタ 24"/>
          <p:cNvCxnSpPr>
            <a:stCxn id="10" idx="2"/>
          </p:cNvCxnSpPr>
          <p:nvPr/>
        </p:nvCxnSpPr>
        <p:spPr>
          <a:xfrm rot="5400000" flipH="1" flipV="1">
            <a:off x="2552078" y="3073980"/>
            <a:ext cx="3261911" cy="1640114"/>
          </a:xfrm>
          <a:prstGeom prst="bentConnector3">
            <a:avLst>
              <a:gd name="adj1" fmla="val -19361"/>
            </a:avLst>
          </a:prstGeom>
          <a:ln w="762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カギ線コネクタ 25"/>
          <p:cNvCxnSpPr/>
          <p:nvPr/>
        </p:nvCxnSpPr>
        <p:spPr>
          <a:xfrm flipV="1">
            <a:off x="5003092" y="662872"/>
            <a:ext cx="1761448" cy="1600208"/>
          </a:xfrm>
          <a:prstGeom prst="bentConnector4">
            <a:avLst>
              <a:gd name="adj1" fmla="val 354"/>
              <a:gd name="adj2" fmla="val 121542"/>
            </a:avLst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/>
          <p:nvPr/>
        </p:nvCxnSpPr>
        <p:spPr>
          <a:xfrm>
            <a:off x="6878509" y="1728994"/>
            <a:ext cx="0" cy="348343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/>
          <p:nvPr/>
        </p:nvCxnSpPr>
        <p:spPr>
          <a:xfrm>
            <a:off x="6878509" y="2649448"/>
            <a:ext cx="0" cy="348343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/>
          <p:nvPr/>
        </p:nvCxnSpPr>
        <p:spPr>
          <a:xfrm>
            <a:off x="6878509" y="3913122"/>
            <a:ext cx="0" cy="348343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/>
          <p:nvPr/>
        </p:nvCxnSpPr>
        <p:spPr>
          <a:xfrm>
            <a:off x="6878509" y="4797938"/>
            <a:ext cx="0" cy="348343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カギ線コネクタ 32"/>
          <p:cNvCxnSpPr>
            <a:stCxn id="19" idx="2"/>
          </p:cNvCxnSpPr>
          <p:nvPr/>
        </p:nvCxnSpPr>
        <p:spPr>
          <a:xfrm rot="5400000" flipH="1" flipV="1">
            <a:off x="6419348" y="2997365"/>
            <a:ext cx="3141218" cy="2158814"/>
          </a:xfrm>
          <a:prstGeom prst="bentConnector3">
            <a:avLst>
              <a:gd name="adj1" fmla="val -20105"/>
            </a:avLst>
          </a:prstGeom>
          <a:ln w="762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カギ線コネクタ 33"/>
          <p:cNvCxnSpPr>
            <a:endCxn id="21" idx="0"/>
          </p:cNvCxnSpPr>
          <p:nvPr/>
        </p:nvCxnSpPr>
        <p:spPr>
          <a:xfrm rot="5400000" flipH="1" flipV="1">
            <a:off x="9067088" y="980609"/>
            <a:ext cx="1527828" cy="1523280"/>
          </a:xfrm>
          <a:prstGeom prst="bentConnector3">
            <a:avLst>
              <a:gd name="adj1" fmla="val 130178"/>
            </a:avLst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/>
          <p:cNvCxnSpPr/>
          <p:nvPr/>
        </p:nvCxnSpPr>
        <p:spPr>
          <a:xfrm>
            <a:off x="10629695" y="1838519"/>
            <a:ext cx="0" cy="348343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/>
          <p:cNvCxnSpPr/>
          <p:nvPr/>
        </p:nvCxnSpPr>
        <p:spPr>
          <a:xfrm>
            <a:off x="10666014" y="2811811"/>
            <a:ext cx="0" cy="348343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楕円 50"/>
          <p:cNvSpPr/>
          <p:nvPr/>
        </p:nvSpPr>
        <p:spPr>
          <a:xfrm>
            <a:off x="9765899" y="4159157"/>
            <a:ext cx="1949094" cy="522515"/>
          </a:xfrm>
          <a:prstGeom prst="ellipse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エンド</a:t>
            </a:r>
          </a:p>
        </p:txBody>
      </p:sp>
      <p:cxnSp>
        <p:nvCxnSpPr>
          <p:cNvPr id="52" name="直線矢印コネクタ 51"/>
          <p:cNvCxnSpPr/>
          <p:nvPr/>
        </p:nvCxnSpPr>
        <p:spPr>
          <a:xfrm>
            <a:off x="10710046" y="3777672"/>
            <a:ext cx="0" cy="348343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正方形/長方形 34"/>
          <p:cNvSpPr/>
          <p:nvPr/>
        </p:nvSpPr>
        <p:spPr>
          <a:xfrm>
            <a:off x="5130886" y="493115"/>
            <a:ext cx="3824506" cy="5943605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四角形吹き出し 35"/>
          <p:cNvSpPr/>
          <p:nvPr/>
        </p:nvSpPr>
        <p:spPr>
          <a:xfrm>
            <a:off x="9946524" y="5514353"/>
            <a:ext cx="1963146" cy="892649"/>
          </a:xfrm>
          <a:prstGeom prst="wedgeRectCallout">
            <a:avLst>
              <a:gd name="adj1" fmla="val -90767"/>
              <a:gd name="adj2" fmla="val -65952"/>
            </a:avLst>
          </a:prstGeom>
          <a:ln w="762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ここを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関数化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したい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66321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362309" y="2346386"/>
            <a:ext cx="11524891" cy="16626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46634" y="3239636"/>
            <a:ext cx="109135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ABCDEFGHIJKLMNOPQRSTUVWXYZ</a:t>
            </a:r>
            <a:endParaRPr kumimoji="1" lang="ja-JP" altLang="en-US" sz="4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138449" y="586412"/>
            <a:ext cx="14302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CD</a:t>
            </a:r>
            <a:r>
              <a:rPr kumimoji="1" lang="en-US" altLang="ja-JP" sz="4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</a:t>
            </a:r>
            <a:endParaRPr kumimoji="1" lang="ja-JP" altLang="en-US" sz="4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45459" y="686033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検索文字列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62309" y="1706290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対象文字列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846634" y="2470194"/>
            <a:ext cx="14302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CD</a:t>
            </a:r>
            <a:r>
              <a:rPr kumimoji="1" lang="en-US" altLang="ja-JP" sz="4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</a:t>
            </a:r>
            <a:endParaRPr kumimoji="1" lang="ja-JP" altLang="en-US" sz="4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2" name="フレーム 11"/>
          <p:cNvSpPr/>
          <p:nvPr/>
        </p:nvSpPr>
        <p:spPr>
          <a:xfrm>
            <a:off x="1664273" y="2470193"/>
            <a:ext cx="638355" cy="700430"/>
          </a:xfrm>
          <a:prstGeom prst="frame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" name="フレーム 12"/>
          <p:cNvSpPr/>
          <p:nvPr/>
        </p:nvSpPr>
        <p:spPr>
          <a:xfrm>
            <a:off x="2509669" y="3227162"/>
            <a:ext cx="638355" cy="700430"/>
          </a:xfrm>
          <a:prstGeom prst="frame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245563" y="6222786"/>
            <a:ext cx="21932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対象文字の添え字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823" y="4005879"/>
            <a:ext cx="1243859" cy="1125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823" y="5224675"/>
            <a:ext cx="1323939" cy="1198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テキスト ボックス 22"/>
          <p:cNvSpPr txBox="1"/>
          <p:nvPr/>
        </p:nvSpPr>
        <p:spPr>
          <a:xfrm>
            <a:off x="259119" y="4904850"/>
            <a:ext cx="21932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検索文字の添え字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3903429" y="5786669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検索文字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6952888" y="5786669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対象文字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6" name="Picture 2" descr="ダンボール箱のキャラクタ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9113" y="4438655"/>
            <a:ext cx="1620957" cy="1466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ダンボール箱のキャラクタ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2888" y="4402418"/>
            <a:ext cx="1701037" cy="1539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角丸四角形 27"/>
          <p:cNvSpPr/>
          <p:nvPr/>
        </p:nvSpPr>
        <p:spPr>
          <a:xfrm>
            <a:off x="4170799" y="4402418"/>
            <a:ext cx="795699" cy="658368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7373650" y="4436176"/>
            <a:ext cx="795699" cy="658368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5435393" y="4792862"/>
            <a:ext cx="155363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==</a:t>
            </a:r>
            <a:endParaRPr kumimoji="1" lang="ja-JP" altLang="en-US" sz="6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8653925" y="4796081"/>
            <a:ext cx="200888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6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true</a:t>
            </a:r>
            <a:endParaRPr kumimoji="1" lang="ja-JP" altLang="en-US" sz="66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1046458" y="5319902"/>
            <a:ext cx="531465" cy="48201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985778" y="4020234"/>
            <a:ext cx="531465" cy="48201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1046458" y="5304659"/>
            <a:ext cx="531465" cy="48201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985778" y="4004991"/>
            <a:ext cx="531465" cy="48201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2438792" y="2580701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検索文字列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5834758" y="255576"/>
            <a:ext cx="39372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対象文字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</a:t>
            </a:r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検索文字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</a:t>
            </a:r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次へ！</a:t>
            </a:r>
            <a:endParaRPr kumimoji="1" lang="ja-JP" altLang="en-US" sz="2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4713907" y="638234"/>
            <a:ext cx="35958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対象文字：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次の文字へ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4660790" y="1583689"/>
            <a:ext cx="35958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検索</a:t>
            </a:r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文字：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次の文字へ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5026883" y="1084944"/>
            <a:ext cx="7093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対象文字の位置</a:t>
            </a:r>
            <a:r>
              <a:rPr kumimoji="1" lang="en-US" altLang="ja-JP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=</a:t>
            </a:r>
            <a:r>
              <a:rPr kumimoji="1" lang="ja-JP" altLang="en-US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対象文字の位置 </a:t>
            </a:r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+ 1)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5025982" y="1973739"/>
            <a:ext cx="7093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検索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文字</a:t>
            </a:r>
            <a:r>
              <a:rPr kumimoji="1" lang="ja-JP" altLang="en-US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の位置</a:t>
            </a:r>
            <a:r>
              <a:rPr kumimoji="1" lang="en-US" altLang="ja-JP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=</a:t>
            </a:r>
            <a:r>
              <a:rPr kumimoji="1" lang="ja-JP" altLang="en-US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検索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文字の位置 </a:t>
            </a:r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+ 1)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758615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1" grpId="0"/>
      <p:bldP spid="34" grpId="0" animBg="1"/>
      <p:bldP spid="35" grpId="0" animBg="1"/>
      <p:bldP spid="38" grpId="0"/>
      <p:bldP spid="39" grpId="0"/>
      <p:bldP spid="40" grpId="0"/>
      <p:bldP spid="41" grpId="0"/>
      <p:bldP spid="42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362309" y="2346386"/>
            <a:ext cx="11524891" cy="16626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46634" y="3239636"/>
            <a:ext cx="109135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ABCDEFGHIJKLMNOPQRSTUVWXYZ</a:t>
            </a:r>
            <a:endParaRPr kumimoji="1" lang="ja-JP" altLang="en-US" sz="4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138449" y="586412"/>
            <a:ext cx="14302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CD</a:t>
            </a:r>
            <a:r>
              <a:rPr kumimoji="1" lang="en-US" altLang="ja-JP" sz="4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</a:t>
            </a:r>
            <a:endParaRPr kumimoji="1" lang="ja-JP" altLang="en-US" sz="4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45459" y="686033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検索文字列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62309" y="1706290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対象文字列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846634" y="2470194"/>
            <a:ext cx="14302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CD</a:t>
            </a:r>
            <a:r>
              <a:rPr kumimoji="1" lang="en-US" altLang="ja-JP" sz="4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</a:t>
            </a:r>
            <a:endParaRPr kumimoji="1" lang="ja-JP" altLang="en-US" sz="4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2" name="フレーム 11"/>
          <p:cNvSpPr/>
          <p:nvPr/>
        </p:nvSpPr>
        <p:spPr>
          <a:xfrm>
            <a:off x="2133170" y="2420255"/>
            <a:ext cx="638355" cy="700430"/>
          </a:xfrm>
          <a:prstGeom prst="frame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" name="フレーム 12"/>
          <p:cNvSpPr/>
          <p:nvPr/>
        </p:nvSpPr>
        <p:spPr>
          <a:xfrm>
            <a:off x="2855299" y="3239635"/>
            <a:ext cx="638355" cy="700430"/>
          </a:xfrm>
          <a:prstGeom prst="frame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5920304" y="747876"/>
            <a:ext cx="50561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検索文字</a:t>
            </a:r>
            <a:r>
              <a:rPr kumimoji="1"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が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文字数分進んだ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6609595" y="1243845"/>
            <a:ext cx="36728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つまり</a:t>
            </a:r>
            <a:r>
              <a:rPr kumimoji="1" lang="ja-JP" altLang="en-US" sz="4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完全一致！</a:t>
            </a:r>
            <a:endParaRPr kumimoji="1" lang="ja-JP" altLang="en-US" sz="4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245563" y="6222786"/>
            <a:ext cx="21932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対象文字の添え字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823" y="4005879"/>
            <a:ext cx="1243859" cy="1125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823" y="5224675"/>
            <a:ext cx="1323939" cy="1198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テキスト ボックス 22"/>
          <p:cNvSpPr txBox="1"/>
          <p:nvPr/>
        </p:nvSpPr>
        <p:spPr>
          <a:xfrm>
            <a:off x="259119" y="4904850"/>
            <a:ext cx="21932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検索文字の添え字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3903429" y="5786669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検索文字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6952888" y="5786669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対象文字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6" name="Picture 2" descr="ダンボール箱のキャラクタ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9113" y="4438655"/>
            <a:ext cx="1620957" cy="1466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ダンボール箱のキャラクタ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2888" y="4402418"/>
            <a:ext cx="1701037" cy="1539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テキスト ボックス 29"/>
          <p:cNvSpPr txBox="1"/>
          <p:nvPr/>
        </p:nvSpPr>
        <p:spPr>
          <a:xfrm>
            <a:off x="5435393" y="4792862"/>
            <a:ext cx="155363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==</a:t>
            </a:r>
            <a:endParaRPr kumimoji="1" lang="ja-JP" altLang="en-US" sz="6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1046458" y="5319902"/>
            <a:ext cx="531465" cy="48201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985778" y="4020234"/>
            <a:ext cx="531465" cy="48201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1046458" y="5304659"/>
            <a:ext cx="531465" cy="48201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985778" y="4004991"/>
            <a:ext cx="531465" cy="48201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2438792" y="2580701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検索文字列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140491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362309" y="2346386"/>
            <a:ext cx="11524891" cy="16626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46634" y="3239636"/>
            <a:ext cx="109135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ABCDEFGHIJKLMNOPQRSTUVWXYZ</a:t>
            </a:r>
            <a:endParaRPr kumimoji="1" lang="ja-JP" altLang="en-US" sz="4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138449" y="586412"/>
            <a:ext cx="14302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CD</a:t>
            </a:r>
            <a:r>
              <a:rPr kumimoji="1" lang="en-US" altLang="ja-JP" sz="4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</a:t>
            </a:r>
            <a:endParaRPr kumimoji="1" lang="ja-JP" altLang="en-US" sz="4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45459" y="686033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検索文字列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62309" y="1706290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対象文字列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846634" y="2470194"/>
            <a:ext cx="14302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CD</a:t>
            </a:r>
            <a:r>
              <a:rPr kumimoji="1" lang="en-US" altLang="ja-JP" sz="4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</a:t>
            </a:r>
            <a:endParaRPr kumimoji="1" lang="ja-JP" altLang="en-US" sz="4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245563" y="6222786"/>
            <a:ext cx="21932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対象文字の添え字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823" y="4005879"/>
            <a:ext cx="1243859" cy="1125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823" y="5224675"/>
            <a:ext cx="1323939" cy="1198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テキスト ボックス 22"/>
          <p:cNvSpPr txBox="1"/>
          <p:nvPr/>
        </p:nvSpPr>
        <p:spPr>
          <a:xfrm>
            <a:off x="259119" y="4904850"/>
            <a:ext cx="21932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検索文字の添え字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3903429" y="5786669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検索文字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6952888" y="5786669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対象文字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6" name="Picture 2" descr="ダンボール箱のキャラクタ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9113" y="4438655"/>
            <a:ext cx="1620957" cy="1466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ダンボール箱のキャラクタ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2888" y="4402418"/>
            <a:ext cx="1701037" cy="1539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角丸四角形 27"/>
          <p:cNvSpPr/>
          <p:nvPr/>
        </p:nvSpPr>
        <p:spPr>
          <a:xfrm>
            <a:off x="4170799" y="4402418"/>
            <a:ext cx="795699" cy="658368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7373650" y="4436176"/>
            <a:ext cx="795699" cy="658368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5435393" y="4792862"/>
            <a:ext cx="155363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==</a:t>
            </a:r>
            <a:endParaRPr kumimoji="1" lang="ja-JP" altLang="en-US" sz="6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8653925" y="4796081"/>
            <a:ext cx="200888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6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true</a:t>
            </a:r>
            <a:endParaRPr kumimoji="1" lang="ja-JP" altLang="en-US" sz="66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1046458" y="5319902"/>
            <a:ext cx="531465" cy="48201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985778" y="4020234"/>
            <a:ext cx="531465" cy="48201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1046458" y="5304659"/>
            <a:ext cx="531465" cy="48201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985778" y="4004991"/>
            <a:ext cx="531465" cy="48201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3543308" y="4001737"/>
            <a:ext cx="6955483" cy="25067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051838" y="4509769"/>
            <a:ext cx="61446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検索文字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CDE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は何番目にあった？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7" name="Picture 2" descr="疑問を抱く若い男性のイラスト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361" y="3752239"/>
            <a:ext cx="3005730" cy="3005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角丸四角形 37"/>
          <p:cNvSpPr/>
          <p:nvPr/>
        </p:nvSpPr>
        <p:spPr>
          <a:xfrm>
            <a:off x="1046458" y="5304659"/>
            <a:ext cx="531465" cy="48201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775663" y="1735401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844728" y="5394038"/>
            <a:ext cx="28280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番目・・・？　違う・・・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9" name="フレーム 38"/>
          <p:cNvSpPr/>
          <p:nvPr/>
        </p:nvSpPr>
        <p:spPr>
          <a:xfrm>
            <a:off x="2133170" y="2420255"/>
            <a:ext cx="638355" cy="700430"/>
          </a:xfrm>
          <a:prstGeom prst="frame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0" name="フレーム 39"/>
          <p:cNvSpPr/>
          <p:nvPr/>
        </p:nvSpPr>
        <p:spPr>
          <a:xfrm>
            <a:off x="2855299" y="3239635"/>
            <a:ext cx="638355" cy="700430"/>
          </a:xfrm>
          <a:prstGeom prst="frame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2438792" y="2580701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検索文字列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5920304" y="747876"/>
            <a:ext cx="50561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検索文字</a:t>
            </a:r>
            <a:r>
              <a:rPr kumimoji="1"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が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文字数分進んだ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6609595" y="1243845"/>
            <a:ext cx="36728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つまり</a:t>
            </a:r>
            <a:r>
              <a:rPr kumimoji="1" lang="ja-JP" altLang="en-US" sz="4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完全一致！</a:t>
            </a:r>
            <a:endParaRPr kumimoji="1" lang="ja-JP" altLang="en-US" sz="4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661147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4.81481E-6 L 0.26719 0.0115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59" y="5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11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362309" y="2346386"/>
            <a:ext cx="11524891" cy="16626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46634" y="3239636"/>
            <a:ext cx="109135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ABCDEFGHIJKLMNOPQRSTUVWXYZ</a:t>
            </a:r>
            <a:endParaRPr kumimoji="1" lang="ja-JP" altLang="en-US" sz="4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138449" y="586412"/>
            <a:ext cx="14302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CD</a:t>
            </a:r>
            <a:r>
              <a:rPr kumimoji="1" lang="en-US" altLang="ja-JP" sz="4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</a:t>
            </a:r>
            <a:endParaRPr kumimoji="1" lang="ja-JP" altLang="en-US" sz="4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45459" y="686033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検索文字列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62309" y="1706290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対象文字列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846634" y="2470194"/>
            <a:ext cx="14302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CD</a:t>
            </a:r>
            <a:r>
              <a:rPr kumimoji="1" lang="en-US" altLang="ja-JP" sz="4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</a:t>
            </a:r>
            <a:endParaRPr kumimoji="1" lang="ja-JP" altLang="en-US" sz="4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245563" y="6222786"/>
            <a:ext cx="21932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対象文字の添え字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823" y="4005879"/>
            <a:ext cx="1243859" cy="1125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823" y="5224675"/>
            <a:ext cx="1323939" cy="1198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テキスト ボックス 22"/>
          <p:cNvSpPr txBox="1"/>
          <p:nvPr/>
        </p:nvSpPr>
        <p:spPr>
          <a:xfrm>
            <a:off x="259119" y="4904850"/>
            <a:ext cx="21932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検索文字の添え字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3903429" y="5786669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検索文字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6952888" y="5786669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対象文字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6" name="Picture 2" descr="ダンボール箱のキャラクタ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9113" y="4438655"/>
            <a:ext cx="1620957" cy="1466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ダンボール箱のキャラクタ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2888" y="4402418"/>
            <a:ext cx="1701037" cy="1539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角丸四角形 27"/>
          <p:cNvSpPr/>
          <p:nvPr/>
        </p:nvSpPr>
        <p:spPr>
          <a:xfrm>
            <a:off x="4170799" y="4402418"/>
            <a:ext cx="795699" cy="658368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7373650" y="4436176"/>
            <a:ext cx="795699" cy="658368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5435393" y="4792862"/>
            <a:ext cx="155363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==</a:t>
            </a:r>
            <a:endParaRPr kumimoji="1" lang="ja-JP" altLang="en-US" sz="6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8653925" y="4796081"/>
            <a:ext cx="200888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6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true</a:t>
            </a:r>
            <a:endParaRPr kumimoji="1" lang="ja-JP" altLang="en-US" sz="66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1046458" y="5319902"/>
            <a:ext cx="531465" cy="48201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985778" y="4020234"/>
            <a:ext cx="531465" cy="48201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1046458" y="5304659"/>
            <a:ext cx="531465" cy="48201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985778" y="4004991"/>
            <a:ext cx="531465" cy="48201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3543308" y="4001737"/>
            <a:ext cx="6955483" cy="25067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051838" y="4509769"/>
            <a:ext cx="61446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検索文字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CDE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は何番目にあった？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7" name="Picture 2" descr="疑問を抱く若い男性のイラスト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361" y="3752239"/>
            <a:ext cx="3005730" cy="3005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角丸四角形 37"/>
          <p:cNvSpPr/>
          <p:nvPr/>
        </p:nvSpPr>
        <p:spPr>
          <a:xfrm>
            <a:off x="1046458" y="5304659"/>
            <a:ext cx="531465" cy="48201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775663" y="1735401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850597" y="5291246"/>
            <a:ext cx="5774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5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-</a:t>
            </a:r>
            <a:endParaRPr kumimoji="1" lang="ja-JP" altLang="en-US" sz="5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985778" y="4001737"/>
            <a:ext cx="531465" cy="48201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6475982" y="5301835"/>
            <a:ext cx="22268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5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+</a:t>
            </a:r>
            <a:r>
              <a:rPr kumimoji="1" lang="en-US" altLang="ja-JP" sz="5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1 =</a:t>
            </a:r>
            <a:endParaRPr kumimoji="1" lang="ja-JP" altLang="en-US" sz="5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8857646" y="5476291"/>
            <a:ext cx="531465" cy="48201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3548488" y="5925364"/>
            <a:ext cx="14334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対象文字の進んだ数</a:t>
            </a:r>
            <a:endParaRPr kumimoji="1" lang="ja-JP" altLang="en-US" sz="11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5204849" y="5943055"/>
            <a:ext cx="14334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検索</a:t>
            </a:r>
            <a:r>
              <a:rPr kumimoji="1" lang="ja-JP" altLang="en-US" sz="11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文字の進んだ数</a:t>
            </a:r>
            <a:endParaRPr kumimoji="1" lang="ja-JP" altLang="en-US" sz="11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7027624" y="5993961"/>
            <a:ext cx="121219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r>
              <a:rPr kumimoji="1" lang="ja-JP" altLang="en-US" sz="11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番目からだと</a:t>
            </a:r>
            <a:endParaRPr kumimoji="1" lang="en-US" altLang="ja-JP" sz="1100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11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わかりにくいの</a:t>
            </a:r>
            <a:r>
              <a:rPr kumimoji="1" lang="ja-JP" altLang="en-US" sz="1100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</a:t>
            </a:r>
            <a:endParaRPr kumimoji="1" lang="en-US" altLang="ja-JP" sz="1100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フレーム 43"/>
          <p:cNvSpPr/>
          <p:nvPr/>
        </p:nvSpPr>
        <p:spPr>
          <a:xfrm>
            <a:off x="2133170" y="2420255"/>
            <a:ext cx="638355" cy="700430"/>
          </a:xfrm>
          <a:prstGeom prst="frame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5" name="フレーム 44"/>
          <p:cNvSpPr/>
          <p:nvPr/>
        </p:nvSpPr>
        <p:spPr>
          <a:xfrm>
            <a:off x="2855299" y="3239635"/>
            <a:ext cx="638355" cy="700430"/>
          </a:xfrm>
          <a:prstGeom prst="frame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9389111" y="5556032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番目</a:t>
            </a:r>
            <a:endParaRPr lang="ja-JP" altLang="en-US" sz="2400" dirty="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2438792" y="2580701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検索文字列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5920304" y="747876"/>
            <a:ext cx="50561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検索文字</a:t>
            </a:r>
            <a:r>
              <a:rPr kumimoji="1"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が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文字数分進んだ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6609595" y="1243845"/>
            <a:ext cx="36728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つまり</a:t>
            </a:r>
            <a:r>
              <a:rPr kumimoji="1" lang="ja-JP" altLang="en-US" sz="4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完全一致！</a:t>
            </a:r>
            <a:endParaRPr kumimoji="1" lang="ja-JP" altLang="en-US" sz="4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067939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4.81481E-6 L 0.25873 0.02362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930" y="11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1.48148E-6 L 0.37487 0.21134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737" y="10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14" grpId="0"/>
      <p:bldP spid="39" grpId="0" animBg="1"/>
      <p:bldP spid="40" grpId="0"/>
      <p:bldP spid="41" grpId="0" animBg="1"/>
      <p:bldP spid="15" grpId="0"/>
      <p:bldP spid="42" grpId="0"/>
      <p:bldP spid="43" grpId="0"/>
      <p:bldP spid="16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859579" y="3283528"/>
            <a:ext cx="74045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5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別パターンも見てみよう！</a:t>
            </a:r>
            <a:endParaRPr kumimoji="1" lang="ja-JP" altLang="en-US" sz="5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498596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362309" y="2346386"/>
            <a:ext cx="11524891" cy="16626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46634" y="3239636"/>
            <a:ext cx="109135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ABCDEFGHIJKLMNOPQRSTUVWXYZ</a:t>
            </a:r>
            <a:endParaRPr kumimoji="1" lang="ja-JP" altLang="en-US" sz="4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138449" y="586412"/>
            <a:ext cx="14141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CDF</a:t>
            </a:r>
            <a:endParaRPr kumimoji="1" lang="ja-JP" altLang="en-US" sz="4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45459" y="686033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検索文字列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62309" y="1706290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対象文字列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846634" y="2470194"/>
            <a:ext cx="14141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CDF</a:t>
            </a:r>
            <a:endParaRPr kumimoji="1" lang="ja-JP" altLang="en-US" sz="4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45563" y="6222786"/>
            <a:ext cx="21932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対象文字の添え字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0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823" y="4005879"/>
            <a:ext cx="1243859" cy="1125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823" y="5224675"/>
            <a:ext cx="1323939" cy="1198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/>
          <p:cNvSpPr txBox="1"/>
          <p:nvPr/>
        </p:nvSpPr>
        <p:spPr>
          <a:xfrm>
            <a:off x="259119" y="4904850"/>
            <a:ext cx="21932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検索文字の添え字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3903429" y="5786669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検索文字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6952888" y="5786669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対象文字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6" name="Picture 2" descr="ダンボール箱のキャラクタ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9113" y="4438655"/>
            <a:ext cx="1620957" cy="1466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ダンボール箱のキャラクタ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2888" y="4402418"/>
            <a:ext cx="1701037" cy="1539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テキスト ボックス 15"/>
          <p:cNvSpPr txBox="1"/>
          <p:nvPr/>
        </p:nvSpPr>
        <p:spPr>
          <a:xfrm>
            <a:off x="2438792" y="2580701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検索文字列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449020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362309" y="2346386"/>
            <a:ext cx="11524891" cy="16626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46634" y="3239636"/>
            <a:ext cx="109135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ABCDEFGHIJKLMNOPQRSTUVWXYZ</a:t>
            </a:r>
            <a:endParaRPr kumimoji="1" lang="ja-JP" altLang="en-US" sz="4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138449" y="586412"/>
            <a:ext cx="14141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CDF</a:t>
            </a:r>
            <a:endParaRPr kumimoji="1" lang="ja-JP" altLang="en-US" sz="4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45459" y="686033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検索文字列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62309" y="1706290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対象文字列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846634" y="2470194"/>
            <a:ext cx="14141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CDF</a:t>
            </a:r>
            <a:endParaRPr kumimoji="1" lang="ja-JP" altLang="en-US" sz="4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45563" y="6222786"/>
            <a:ext cx="21932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対象文字の添え字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0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823" y="4005879"/>
            <a:ext cx="1243859" cy="1125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823" y="5224675"/>
            <a:ext cx="1323939" cy="1198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/>
          <p:cNvSpPr txBox="1"/>
          <p:nvPr/>
        </p:nvSpPr>
        <p:spPr>
          <a:xfrm>
            <a:off x="259119" y="4904850"/>
            <a:ext cx="21932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検索文字の添え字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3903429" y="5786669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検索文字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6952888" y="5786669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対象文字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6" name="Picture 2" descr="ダンボール箱のキャラクタ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9113" y="4438655"/>
            <a:ext cx="1620957" cy="1466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ダンボール箱のキャラクタ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2888" y="4402418"/>
            <a:ext cx="1701037" cy="1539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フレーム 15"/>
          <p:cNvSpPr/>
          <p:nvPr/>
        </p:nvSpPr>
        <p:spPr>
          <a:xfrm>
            <a:off x="801627" y="2470193"/>
            <a:ext cx="638355" cy="700430"/>
          </a:xfrm>
          <a:prstGeom prst="frame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7" name="フレーム 16"/>
          <p:cNvSpPr/>
          <p:nvPr/>
        </p:nvSpPr>
        <p:spPr>
          <a:xfrm>
            <a:off x="801627" y="3245871"/>
            <a:ext cx="638355" cy="700430"/>
          </a:xfrm>
          <a:prstGeom prst="frame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4173609" y="4402418"/>
            <a:ext cx="795699" cy="658368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373650" y="4436176"/>
            <a:ext cx="795699" cy="658368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5435393" y="4792862"/>
            <a:ext cx="155363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==</a:t>
            </a:r>
            <a:endParaRPr kumimoji="1" lang="ja-JP" altLang="en-US" sz="6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8653925" y="4796081"/>
            <a:ext cx="236314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6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false</a:t>
            </a:r>
            <a:endParaRPr kumimoji="1" lang="ja-JP" altLang="en-US" sz="66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986508" y="4025121"/>
            <a:ext cx="531465" cy="48201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1027059" y="5304659"/>
            <a:ext cx="531465" cy="48201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1032390" y="5312442"/>
            <a:ext cx="531465" cy="48201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2438792" y="2580701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検索文字列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4911303" y="455032"/>
            <a:ext cx="64459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対象文字：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検索済み文字列の次の文字へ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4911303" y="1474285"/>
            <a:ext cx="40831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検索</a:t>
            </a:r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文字：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先頭へ初期化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5098076" y="847789"/>
            <a:ext cx="7093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対象文字の位置</a:t>
            </a:r>
            <a:r>
              <a:rPr kumimoji="1" lang="en-US" altLang="ja-JP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=</a:t>
            </a:r>
            <a:r>
              <a:rPr kumimoji="1" lang="ja-JP" altLang="en-US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対象文字の位置 </a:t>
            </a:r>
            <a:r>
              <a:rPr kumimoji="1"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–</a:t>
            </a:r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検索文字の位置　</a:t>
            </a:r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+ 1)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5098076" y="1905276"/>
            <a:ext cx="29067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検索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文字</a:t>
            </a:r>
            <a:r>
              <a:rPr kumimoji="1" lang="ja-JP" altLang="en-US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の位置</a:t>
            </a:r>
            <a:r>
              <a:rPr kumimoji="1" lang="en-US" altLang="ja-JP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=</a:t>
            </a:r>
            <a:r>
              <a:rPr kumimoji="1" lang="ja-JP" altLang="en-US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0)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508658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3" grpId="0"/>
      <p:bldP spid="28" grpId="0"/>
      <p:bldP spid="29" grpId="0" animBg="1"/>
      <p:bldP spid="30" grpId="0" animBg="1"/>
      <p:bldP spid="32" grpId="0" animBg="1"/>
      <p:bldP spid="45" grpId="0"/>
      <p:bldP spid="46" grpId="0"/>
      <p:bldP spid="47" grpId="0"/>
      <p:bldP spid="48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362309" y="2346386"/>
            <a:ext cx="11524891" cy="16626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46634" y="3239636"/>
            <a:ext cx="109135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ABCDEFGHIJKLMNOPQRSTUVWXYZ</a:t>
            </a:r>
            <a:endParaRPr kumimoji="1" lang="ja-JP" altLang="en-US" sz="4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138449" y="586412"/>
            <a:ext cx="14141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CDF</a:t>
            </a:r>
            <a:endParaRPr kumimoji="1" lang="ja-JP" altLang="en-US" sz="4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45459" y="686033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検索文字列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62309" y="1706290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対象文字列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846634" y="2470194"/>
            <a:ext cx="14141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CDF</a:t>
            </a:r>
            <a:endParaRPr kumimoji="1" lang="ja-JP" altLang="en-US" sz="4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45563" y="6222786"/>
            <a:ext cx="21932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対象文字の添え字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0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823" y="4005879"/>
            <a:ext cx="1243859" cy="1125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823" y="5224675"/>
            <a:ext cx="1323939" cy="1198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/>
          <p:cNvSpPr txBox="1"/>
          <p:nvPr/>
        </p:nvSpPr>
        <p:spPr>
          <a:xfrm>
            <a:off x="259119" y="4904850"/>
            <a:ext cx="21932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検索文字の添え字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3903429" y="5786669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検索文字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6952888" y="5786669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対象文字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6" name="Picture 2" descr="ダンボール箱のキャラクタ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9113" y="4438655"/>
            <a:ext cx="1620957" cy="1466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ダンボール箱のキャラクタ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2888" y="4402418"/>
            <a:ext cx="1701037" cy="1539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フレーム 15"/>
          <p:cNvSpPr/>
          <p:nvPr/>
        </p:nvSpPr>
        <p:spPr>
          <a:xfrm>
            <a:off x="801627" y="2470193"/>
            <a:ext cx="638355" cy="700430"/>
          </a:xfrm>
          <a:prstGeom prst="frame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7" name="フレーム 16"/>
          <p:cNvSpPr/>
          <p:nvPr/>
        </p:nvSpPr>
        <p:spPr>
          <a:xfrm>
            <a:off x="1214126" y="3236436"/>
            <a:ext cx="638355" cy="700430"/>
          </a:xfrm>
          <a:prstGeom prst="frame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4173609" y="4402418"/>
            <a:ext cx="795699" cy="658368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373650" y="4436176"/>
            <a:ext cx="795699" cy="658368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B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5435393" y="4792862"/>
            <a:ext cx="155363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==</a:t>
            </a:r>
            <a:endParaRPr kumimoji="1" lang="ja-JP" altLang="en-US" sz="6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8653925" y="4796081"/>
            <a:ext cx="236314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6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false</a:t>
            </a:r>
            <a:endParaRPr kumimoji="1" lang="ja-JP" altLang="en-US" sz="66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986508" y="4025121"/>
            <a:ext cx="531465" cy="48201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1027059" y="5304659"/>
            <a:ext cx="531465" cy="48201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1020298" y="5288286"/>
            <a:ext cx="531465" cy="48201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2438792" y="2580701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検索文字列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4911303" y="455032"/>
            <a:ext cx="64459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対象文字：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検索済み文字列の次の文字へ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4911303" y="1474285"/>
            <a:ext cx="40831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検索</a:t>
            </a:r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文字：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先頭へ初期化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5098076" y="847789"/>
            <a:ext cx="7093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対象文字の位置</a:t>
            </a:r>
            <a:r>
              <a:rPr kumimoji="1" lang="en-US" altLang="ja-JP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=</a:t>
            </a:r>
            <a:r>
              <a:rPr kumimoji="1" lang="ja-JP" altLang="en-US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対象文字の位置 </a:t>
            </a:r>
            <a:r>
              <a:rPr kumimoji="1"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–</a:t>
            </a:r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検索文字の位置　</a:t>
            </a:r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+ 1)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5098076" y="1905276"/>
            <a:ext cx="29067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検索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文字</a:t>
            </a:r>
            <a:r>
              <a:rPr kumimoji="1" lang="ja-JP" altLang="en-US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の位置</a:t>
            </a:r>
            <a:r>
              <a:rPr kumimoji="1" lang="en-US" altLang="ja-JP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=</a:t>
            </a:r>
            <a:r>
              <a:rPr kumimoji="1" lang="ja-JP" altLang="en-US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0)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477002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8" grpId="0"/>
      <p:bldP spid="32" grpId="0" animBg="1"/>
      <p:bldP spid="41" grpId="0"/>
      <p:bldP spid="42" grpId="0"/>
      <p:bldP spid="43" grpId="0"/>
      <p:bldP spid="44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362309" y="2346386"/>
            <a:ext cx="11524891" cy="16626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46634" y="3239636"/>
            <a:ext cx="109135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ABCDEFGHIJKLMNOPQRSTUVWXYZ</a:t>
            </a:r>
            <a:endParaRPr kumimoji="1" lang="ja-JP" altLang="en-US" sz="4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138449" y="586412"/>
            <a:ext cx="14141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CDF</a:t>
            </a:r>
            <a:endParaRPr kumimoji="1" lang="ja-JP" altLang="en-US" sz="4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45459" y="686033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検索文字列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62309" y="1706290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対象文字列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846634" y="2470194"/>
            <a:ext cx="14141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CDF</a:t>
            </a:r>
            <a:endParaRPr kumimoji="1" lang="ja-JP" altLang="en-US" sz="4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45563" y="6222786"/>
            <a:ext cx="21932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対象文字の添え字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0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823" y="4005879"/>
            <a:ext cx="1243859" cy="1125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823" y="5224675"/>
            <a:ext cx="1323939" cy="1198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/>
          <p:cNvSpPr txBox="1"/>
          <p:nvPr/>
        </p:nvSpPr>
        <p:spPr>
          <a:xfrm>
            <a:off x="259119" y="4904850"/>
            <a:ext cx="21932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検索文字の添え字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3903429" y="5786669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検索文字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6952888" y="5786669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対象文字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6" name="Picture 2" descr="ダンボール箱のキャラクタ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9113" y="4438655"/>
            <a:ext cx="1620957" cy="1466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ダンボール箱のキャラクタ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2888" y="4402418"/>
            <a:ext cx="1701037" cy="1539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フレーム 15"/>
          <p:cNvSpPr/>
          <p:nvPr/>
        </p:nvSpPr>
        <p:spPr>
          <a:xfrm>
            <a:off x="801627" y="2470193"/>
            <a:ext cx="638355" cy="700430"/>
          </a:xfrm>
          <a:prstGeom prst="frame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7" name="フレーム 16"/>
          <p:cNvSpPr/>
          <p:nvPr/>
        </p:nvSpPr>
        <p:spPr>
          <a:xfrm>
            <a:off x="1622449" y="3238036"/>
            <a:ext cx="638355" cy="700430"/>
          </a:xfrm>
          <a:prstGeom prst="frame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4173609" y="4402418"/>
            <a:ext cx="795699" cy="658368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373650" y="4436176"/>
            <a:ext cx="795699" cy="658368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5435393" y="4792862"/>
            <a:ext cx="155363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==</a:t>
            </a:r>
            <a:endParaRPr kumimoji="1" lang="ja-JP" altLang="en-US" sz="6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8653925" y="4796081"/>
            <a:ext cx="200888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6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true</a:t>
            </a:r>
            <a:endParaRPr kumimoji="1" lang="ja-JP" altLang="en-US" sz="66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986508" y="4025121"/>
            <a:ext cx="531465" cy="48201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1027059" y="5304659"/>
            <a:ext cx="531465" cy="48201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1022254" y="5304659"/>
            <a:ext cx="531465" cy="48201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986507" y="4002819"/>
            <a:ext cx="531465" cy="48201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2438792" y="2580701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検索文字列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5834758" y="255576"/>
            <a:ext cx="39372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対象文字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</a:t>
            </a:r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検索文字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</a:t>
            </a:r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次へ！</a:t>
            </a:r>
            <a:endParaRPr kumimoji="1" lang="ja-JP" altLang="en-US" sz="2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4713907" y="638234"/>
            <a:ext cx="35958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対象文字：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次の文字へ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4660790" y="1583689"/>
            <a:ext cx="35958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検索</a:t>
            </a:r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文字：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次の文字へ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5026883" y="1084944"/>
            <a:ext cx="7093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対象文字の位置</a:t>
            </a:r>
            <a:r>
              <a:rPr kumimoji="1" lang="en-US" altLang="ja-JP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=</a:t>
            </a:r>
            <a:r>
              <a:rPr kumimoji="1" lang="ja-JP" altLang="en-US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対象文字の位置 </a:t>
            </a:r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+ 1)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5025982" y="1973739"/>
            <a:ext cx="7093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検索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文字</a:t>
            </a:r>
            <a:r>
              <a:rPr kumimoji="1" lang="ja-JP" altLang="en-US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の位置</a:t>
            </a:r>
            <a:r>
              <a:rPr kumimoji="1" lang="en-US" altLang="ja-JP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=</a:t>
            </a:r>
            <a:r>
              <a:rPr kumimoji="1" lang="ja-JP" altLang="en-US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検索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文字の位置 </a:t>
            </a:r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+ 1)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03616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8" grpId="0"/>
      <p:bldP spid="32" grpId="0" animBg="1"/>
      <p:bldP spid="34" grpId="0" animBg="1"/>
      <p:bldP spid="41" grpId="0"/>
      <p:bldP spid="42" grpId="0"/>
      <p:bldP spid="43" grpId="0"/>
      <p:bldP spid="44" grpId="0"/>
      <p:bldP spid="45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362309" y="2346386"/>
            <a:ext cx="11524891" cy="16626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46634" y="3239636"/>
            <a:ext cx="109135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ABCDEFGHIJKLMNOPQRSTUVWXYZ</a:t>
            </a:r>
            <a:endParaRPr kumimoji="1" lang="ja-JP" altLang="en-US" sz="4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138449" y="586412"/>
            <a:ext cx="14141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CDF</a:t>
            </a:r>
            <a:endParaRPr kumimoji="1" lang="ja-JP" altLang="en-US" sz="4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45459" y="686033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検索文字列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62309" y="1706290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対象文字列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846634" y="2470194"/>
            <a:ext cx="14141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CDF</a:t>
            </a:r>
            <a:endParaRPr kumimoji="1" lang="ja-JP" altLang="en-US" sz="4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45563" y="6222786"/>
            <a:ext cx="21932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対象文字の添え字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0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823" y="4005879"/>
            <a:ext cx="1243859" cy="1125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823" y="5224675"/>
            <a:ext cx="1323939" cy="1198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/>
          <p:cNvSpPr txBox="1"/>
          <p:nvPr/>
        </p:nvSpPr>
        <p:spPr>
          <a:xfrm>
            <a:off x="259119" y="4904850"/>
            <a:ext cx="21932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検索文字の添え字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3903429" y="5786669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検索文字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6952888" y="5786669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対象文字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6" name="Picture 2" descr="ダンボール箱のキャラクタ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9113" y="4438655"/>
            <a:ext cx="1620957" cy="1466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ダンボール箱のキャラクタ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2888" y="4402418"/>
            <a:ext cx="1701037" cy="1539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フレーム 15"/>
          <p:cNvSpPr/>
          <p:nvPr/>
        </p:nvSpPr>
        <p:spPr>
          <a:xfrm>
            <a:off x="1234541" y="2470193"/>
            <a:ext cx="638355" cy="700430"/>
          </a:xfrm>
          <a:prstGeom prst="frame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7" name="フレーム 16"/>
          <p:cNvSpPr/>
          <p:nvPr/>
        </p:nvSpPr>
        <p:spPr>
          <a:xfrm>
            <a:off x="2106774" y="3239635"/>
            <a:ext cx="638355" cy="700430"/>
          </a:xfrm>
          <a:prstGeom prst="frame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4173609" y="4402418"/>
            <a:ext cx="795699" cy="658368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D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373650" y="4436176"/>
            <a:ext cx="795699" cy="658368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D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5435393" y="4792862"/>
            <a:ext cx="155363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==</a:t>
            </a:r>
            <a:endParaRPr kumimoji="1" lang="ja-JP" altLang="en-US" sz="6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8653925" y="4796081"/>
            <a:ext cx="200888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6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true</a:t>
            </a:r>
            <a:endParaRPr kumimoji="1" lang="ja-JP" altLang="en-US" sz="66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986508" y="4025121"/>
            <a:ext cx="531465" cy="48201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1027059" y="5304659"/>
            <a:ext cx="531465" cy="48201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1022253" y="5304659"/>
            <a:ext cx="531465" cy="48201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986507" y="4026147"/>
            <a:ext cx="531465" cy="48201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2438792" y="2580701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検索文字列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5834758" y="255576"/>
            <a:ext cx="39372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対象文字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</a:t>
            </a:r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検索文字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</a:t>
            </a:r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次へ！</a:t>
            </a:r>
            <a:endParaRPr kumimoji="1" lang="ja-JP" altLang="en-US" sz="2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4713907" y="638234"/>
            <a:ext cx="35958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対象文字：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次の文字へ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4660790" y="1583689"/>
            <a:ext cx="35958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検索</a:t>
            </a:r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文字：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次の文字へ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5026883" y="1084944"/>
            <a:ext cx="7093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対象文字の位置</a:t>
            </a:r>
            <a:r>
              <a:rPr kumimoji="1" lang="en-US" altLang="ja-JP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=</a:t>
            </a:r>
            <a:r>
              <a:rPr kumimoji="1" lang="ja-JP" altLang="en-US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対象文字の位置 </a:t>
            </a:r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+ 1)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5025982" y="1973739"/>
            <a:ext cx="7093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検索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文字</a:t>
            </a:r>
            <a:r>
              <a:rPr kumimoji="1" lang="ja-JP" altLang="en-US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の位置</a:t>
            </a:r>
            <a:r>
              <a:rPr kumimoji="1" lang="en-US" altLang="ja-JP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=</a:t>
            </a:r>
            <a:r>
              <a:rPr kumimoji="1" lang="ja-JP" altLang="en-US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検索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文字の位置 </a:t>
            </a:r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+ 1)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231525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8" grpId="0"/>
      <p:bldP spid="32" grpId="0" animBg="1"/>
      <p:bldP spid="34" grpId="0" animBg="1"/>
      <p:bldP spid="35" grpId="0"/>
      <p:bldP spid="36" grpId="0"/>
      <p:bldP spid="37" grpId="0"/>
      <p:bldP spid="38" grpId="0"/>
      <p:bldP spid="3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554586" y="3410856"/>
            <a:ext cx="6340197" cy="1877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紙やメモ帳などで</a:t>
            </a:r>
            <a:endParaRPr kumimoji="1" lang="en-US" altLang="ja-JP" sz="36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先に</a:t>
            </a:r>
            <a:r>
              <a:rPr kumimoji="1" lang="ja-JP" altLang="en-US" sz="4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流れ図を作成してから</a:t>
            </a:r>
            <a:endParaRPr kumimoji="1" lang="en-US" altLang="ja-JP" sz="44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プログラミングをしましょう！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15196" y="979714"/>
            <a:ext cx="829746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プログラムを作成する時は</a:t>
            </a:r>
            <a:endParaRPr kumimoji="1" lang="en-US" altLang="ja-JP" sz="36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4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面倒</a:t>
            </a:r>
            <a:r>
              <a:rPr kumimoji="1" lang="ja-JP" altLang="en-US" sz="4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くさがらず</a:t>
            </a:r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</a:t>
            </a:r>
            <a:r>
              <a:rPr kumimoji="1" lang="ja-JP" altLang="en-US" sz="4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○○をしましょう！</a:t>
            </a:r>
            <a:endParaRPr kumimoji="1" lang="ja-JP" altLang="en-US" sz="3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38038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362309" y="2346386"/>
            <a:ext cx="11524891" cy="16626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46634" y="3239636"/>
            <a:ext cx="109135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ABCDEFGHIJKLMNOPQRSTUVWXYZ</a:t>
            </a:r>
            <a:endParaRPr kumimoji="1" lang="ja-JP" altLang="en-US" sz="4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138449" y="586412"/>
            <a:ext cx="14141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CDF</a:t>
            </a:r>
            <a:endParaRPr kumimoji="1" lang="ja-JP" altLang="en-US" sz="4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45459" y="686033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検索文字列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62309" y="1706290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対象文字列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846634" y="2470194"/>
            <a:ext cx="14141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CDF</a:t>
            </a:r>
            <a:endParaRPr kumimoji="1" lang="ja-JP" altLang="en-US" sz="4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45563" y="6222786"/>
            <a:ext cx="21932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対象文字の添え字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0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823" y="4005879"/>
            <a:ext cx="1243859" cy="1125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823" y="5224675"/>
            <a:ext cx="1323939" cy="1198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/>
          <p:cNvSpPr txBox="1"/>
          <p:nvPr/>
        </p:nvSpPr>
        <p:spPr>
          <a:xfrm>
            <a:off x="259119" y="4904850"/>
            <a:ext cx="21932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検索文字の添え字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3903429" y="5786669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検索文字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6952888" y="5786669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対象文字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6" name="Picture 2" descr="ダンボール箱のキャラクタ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9113" y="4438655"/>
            <a:ext cx="1620957" cy="1466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ダンボール箱のキャラクタ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2888" y="4402418"/>
            <a:ext cx="1701037" cy="1539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フレーム 15"/>
          <p:cNvSpPr/>
          <p:nvPr/>
        </p:nvSpPr>
        <p:spPr>
          <a:xfrm>
            <a:off x="1622449" y="2496321"/>
            <a:ext cx="638355" cy="700430"/>
          </a:xfrm>
          <a:prstGeom prst="frame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7" name="フレーム 16"/>
          <p:cNvSpPr/>
          <p:nvPr/>
        </p:nvSpPr>
        <p:spPr>
          <a:xfrm>
            <a:off x="2465659" y="3222567"/>
            <a:ext cx="638355" cy="700430"/>
          </a:xfrm>
          <a:prstGeom prst="frame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4173609" y="4402418"/>
            <a:ext cx="795699" cy="658368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373650" y="4436176"/>
            <a:ext cx="795699" cy="658368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5435393" y="4792862"/>
            <a:ext cx="155363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==</a:t>
            </a:r>
            <a:endParaRPr kumimoji="1" lang="ja-JP" altLang="en-US" sz="6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8653925" y="4796081"/>
            <a:ext cx="236314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6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false</a:t>
            </a:r>
            <a:endParaRPr kumimoji="1" lang="ja-JP" altLang="en-US" sz="66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986508" y="4025121"/>
            <a:ext cx="531465" cy="48201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1027059" y="5304659"/>
            <a:ext cx="531465" cy="48201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1027059" y="5301195"/>
            <a:ext cx="531465" cy="48201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986507" y="4021923"/>
            <a:ext cx="531465" cy="48201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2438792" y="2580701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検索文字列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4911303" y="455032"/>
            <a:ext cx="64459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対象文字：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検索済み文字列の次の文字へ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4911303" y="1474285"/>
            <a:ext cx="40831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検索</a:t>
            </a:r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文字：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先頭へ初期化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5098076" y="847789"/>
            <a:ext cx="7093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対象文字の位置</a:t>
            </a:r>
            <a:r>
              <a:rPr kumimoji="1" lang="en-US" altLang="ja-JP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=</a:t>
            </a:r>
            <a:r>
              <a:rPr kumimoji="1" lang="ja-JP" altLang="en-US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対象文字の位置 </a:t>
            </a:r>
            <a:r>
              <a:rPr kumimoji="1"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–</a:t>
            </a:r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検索文字の位置　</a:t>
            </a:r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+ 1)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5098076" y="1905276"/>
            <a:ext cx="29067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検索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文字</a:t>
            </a:r>
            <a:r>
              <a:rPr kumimoji="1" lang="ja-JP" altLang="en-US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の位置</a:t>
            </a:r>
            <a:r>
              <a:rPr kumimoji="1" lang="en-US" altLang="ja-JP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=</a:t>
            </a:r>
            <a:r>
              <a:rPr kumimoji="1" lang="ja-JP" altLang="en-US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0)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659227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8" grpId="0"/>
      <p:bldP spid="32" grpId="0" animBg="1"/>
      <p:bldP spid="34" grpId="0" animBg="1"/>
      <p:bldP spid="36" grpId="0"/>
      <p:bldP spid="37" grpId="0"/>
      <p:bldP spid="38" grpId="0"/>
      <p:bldP spid="39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362309" y="2346386"/>
            <a:ext cx="11524891" cy="16626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46634" y="3239636"/>
            <a:ext cx="109135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ABCDEFGHIJKLMNOPQRSTUVWXYZ</a:t>
            </a:r>
            <a:endParaRPr kumimoji="1" lang="ja-JP" altLang="en-US" sz="4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138449" y="586412"/>
            <a:ext cx="14141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CDF</a:t>
            </a:r>
            <a:endParaRPr kumimoji="1" lang="ja-JP" altLang="en-US" sz="4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45459" y="686033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検索文字列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62309" y="1706290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対象文字列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846634" y="2470194"/>
            <a:ext cx="14141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CDF</a:t>
            </a:r>
            <a:endParaRPr kumimoji="1" lang="ja-JP" altLang="en-US" sz="4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45563" y="6222786"/>
            <a:ext cx="21932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対象文字の添え字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0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823" y="4005879"/>
            <a:ext cx="1243859" cy="1125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823" y="5224675"/>
            <a:ext cx="1323939" cy="1198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/>
          <p:cNvSpPr txBox="1"/>
          <p:nvPr/>
        </p:nvSpPr>
        <p:spPr>
          <a:xfrm>
            <a:off x="259119" y="4904850"/>
            <a:ext cx="21932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検索文字の添え字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3903429" y="5786669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検索文字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6952888" y="5786669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対象文字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6" name="Picture 2" descr="ダンボール箱のキャラクタ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9113" y="4438655"/>
            <a:ext cx="1620957" cy="1466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ダンボール箱のキャラクタ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2888" y="4402418"/>
            <a:ext cx="1701037" cy="1539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フレーム 15"/>
          <p:cNvSpPr/>
          <p:nvPr/>
        </p:nvSpPr>
        <p:spPr>
          <a:xfrm>
            <a:off x="846634" y="2488504"/>
            <a:ext cx="638355" cy="700430"/>
          </a:xfrm>
          <a:prstGeom prst="frame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7" name="フレーム 16"/>
          <p:cNvSpPr/>
          <p:nvPr/>
        </p:nvSpPr>
        <p:spPr>
          <a:xfrm>
            <a:off x="2106774" y="3237071"/>
            <a:ext cx="638355" cy="700430"/>
          </a:xfrm>
          <a:prstGeom prst="frame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4173609" y="4402418"/>
            <a:ext cx="795699" cy="658368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373650" y="4436176"/>
            <a:ext cx="795699" cy="658368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D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5435393" y="4792862"/>
            <a:ext cx="155363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==</a:t>
            </a:r>
            <a:endParaRPr kumimoji="1" lang="ja-JP" altLang="en-US" sz="6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8653925" y="4796081"/>
            <a:ext cx="236314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6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false</a:t>
            </a:r>
            <a:endParaRPr kumimoji="1" lang="ja-JP" altLang="en-US" sz="66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986508" y="4025121"/>
            <a:ext cx="531465" cy="48201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1027059" y="5304659"/>
            <a:ext cx="531465" cy="48201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1027059" y="5301195"/>
            <a:ext cx="531465" cy="48201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986507" y="4021923"/>
            <a:ext cx="531465" cy="48201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030222" y="5301195"/>
            <a:ext cx="531465" cy="48201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2438792" y="2580701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検索文字列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4911303" y="455032"/>
            <a:ext cx="64459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対象文字：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検索済み文字列の次の文字へ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4911303" y="1474285"/>
            <a:ext cx="40831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検索</a:t>
            </a:r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文字：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先頭へ初期化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5098076" y="847789"/>
            <a:ext cx="7093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対象文字の位置</a:t>
            </a:r>
            <a:r>
              <a:rPr kumimoji="1" lang="en-US" altLang="ja-JP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=</a:t>
            </a:r>
            <a:r>
              <a:rPr kumimoji="1" lang="ja-JP" altLang="en-US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対象文字の位置 </a:t>
            </a:r>
            <a:r>
              <a:rPr kumimoji="1"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–</a:t>
            </a:r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検索文字の位置　</a:t>
            </a:r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+ 1)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5098076" y="1905276"/>
            <a:ext cx="29067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検索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文字</a:t>
            </a:r>
            <a:r>
              <a:rPr kumimoji="1" lang="ja-JP" altLang="en-US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の位置</a:t>
            </a:r>
            <a:r>
              <a:rPr kumimoji="1" lang="en-US" altLang="ja-JP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=</a:t>
            </a:r>
            <a:r>
              <a:rPr kumimoji="1" lang="ja-JP" altLang="en-US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0)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398664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8" grpId="0"/>
      <p:bldP spid="36" grpId="0" animBg="1"/>
      <p:bldP spid="33" grpId="0"/>
      <p:bldP spid="37" grpId="0"/>
      <p:bldP spid="38" grpId="0"/>
      <p:bldP spid="39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362309" y="2346386"/>
            <a:ext cx="11524891" cy="16626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46634" y="3239636"/>
            <a:ext cx="109135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ABCDEFGHIJKLMNOPQRSTUVWXYZ</a:t>
            </a:r>
            <a:endParaRPr kumimoji="1" lang="ja-JP" altLang="en-US" sz="4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138449" y="586412"/>
            <a:ext cx="14141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CDF</a:t>
            </a:r>
            <a:endParaRPr kumimoji="1" lang="ja-JP" altLang="en-US" sz="4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45459" y="686033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検索文字列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62309" y="1706290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対象文字列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846634" y="2470194"/>
            <a:ext cx="14141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CDF</a:t>
            </a:r>
            <a:endParaRPr kumimoji="1" lang="ja-JP" altLang="en-US" sz="4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45563" y="6222786"/>
            <a:ext cx="21932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対象文字の添え字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0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823" y="4005879"/>
            <a:ext cx="1243859" cy="1125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823" y="5224675"/>
            <a:ext cx="1323939" cy="1198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/>
          <p:cNvSpPr txBox="1"/>
          <p:nvPr/>
        </p:nvSpPr>
        <p:spPr>
          <a:xfrm>
            <a:off x="259119" y="4904850"/>
            <a:ext cx="21932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検索文字の添え字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3903429" y="5786669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検索文字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6952888" y="5786669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対象文字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6" name="Picture 2" descr="ダンボール箱のキャラクタ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9113" y="4438655"/>
            <a:ext cx="1620957" cy="1466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ダンボール箱のキャラクタ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2888" y="4402418"/>
            <a:ext cx="1701037" cy="1539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フレーム 15"/>
          <p:cNvSpPr/>
          <p:nvPr/>
        </p:nvSpPr>
        <p:spPr>
          <a:xfrm>
            <a:off x="846634" y="2488504"/>
            <a:ext cx="638355" cy="700430"/>
          </a:xfrm>
          <a:prstGeom prst="frame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7" name="フレーム 16"/>
          <p:cNvSpPr/>
          <p:nvPr/>
        </p:nvSpPr>
        <p:spPr>
          <a:xfrm>
            <a:off x="2495841" y="3239635"/>
            <a:ext cx="638355" cy="700430"/>
          </a:xfrm>
          <a:prstGeom prst="frame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4173609" y="4402418"/>
            <a:ext cx="795699" cy="658368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373650" y="4436176"/>
            <a:ext cx="795699" cy="658368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5435393" y="4792862"/>
            <a:ext cx="155363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==</a:t>
            </a:r>
            <a:endParaRPr kumimoji="1" lang="ja-JP" altLang="en-US" sz="6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8653925" y="4796081"/>
            <a:ext cx="236314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6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false</a:t>
            </a:r>
            <a:endParaRPr kumimoji="1" lang="ja-JP" altLang="en-US" sz="66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986508" y="4025121"/>
            <a:ext cx="531465" cy="48201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1027059" y="5304659"/>
            <a:ext cx="531465" cy="48201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1027059" y="5301195"/>
            <a:ext cx="531465" cy="48201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986507" y="4021923"/>
            <a:ext cx="531465" cy="48201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030222" y="5301195"/>
            <a:ext cx="531465" cy="48201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1049720" y="5306044"/>
            <a:ext cx="531465" cy="48201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3769113" y="2808443"/>
            <a:ext cx="5514761" cy="194545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6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これを繰り返す！</a:t>
            </a:r>
            <a:endParaRPr kumimoji="1" lang="ja-JP" altLang="en-US" sz="60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2438792" y="2580701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検索文字列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4911303" y="455032"/>
            <a:ext cx="64459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対象文字：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検索済み文字列の次の文字へ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4911303" y="1474285"/>
            <a:ext cx="40831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検索</a:t>
            </a:r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文字：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先頭へ初期化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5098076" y="847789"/>
            <a:ext cx="7093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対象文字の位置</a:t>
            </a:r>
            <a:r>
              <a:rPr kumimoji="1" lang="en-US" altLang="ja-JP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=</a:t>
            </a:r>
            <a:r>
              <a:rPr kumimoji="1" lang="ja-JP" altLang="en-US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対象文字の位置 </a:t>
            </a:r>
            <a:r>
              <a:rPr kumimoji="1"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–</a:t>
            </a:r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検索文字の位置　</a:t>
            </a:r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+ 1)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5098076" y="1905276"/>
            <a:ext cx="29067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検索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文字</a:t>
            </a:r>
            <a:r>
              <a:rPr kumimoji="1" lang="ja-JP" altLang="en-US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の位置</a:t>
            </a:r>
            <a:r>
              <a:rPr kumimoji="1" lang="en-US" altLang="ja-JP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=</a:t>
            </a:r>
            <a:r>
              <a:rPr kumimoji="1" lang="ja-JP" altLang="en-US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0)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559089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8" grpId="0"/>
      <p:bldP spid="33" grpId="0" animBg="1"/>
      <p:bldP spid="3" grpId="0" animBg="1"/>
      <p:bldP spid="38" grpId="0"/>
      <p:bldP spid="39" grpId="0"/>
      <p:bldP spid="40" grpId="0"/>
      <p:bldP spid="41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362309" y="2346386"/>
            <a:ext cx="11524891" cy="16626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46634" y="3239636"/>
            <a:ext cx="109135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ABCDEFGHIJKLMNOPQRSTUVWXYZ</a:t>
            </a:r>
            <a:endParaRPr kumimoji="1" lang="ja-JP" altLang="en-US" sz="4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138449" y="586412"/>
            <a:ext cx="14141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CDF</a:t>
            </a:r>
            <a:endParaRPr kumimoji="1" lang="ja-JP" altLang="en-US" sz="4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45459" y="686033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検索文字列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62309" y="1706290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対象文字列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846634" y="2470194"/>
            <a:ext cx="14141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CDF</a:t>
            </a:r>
            <a:endParaRPr kumimoji="1" lang="ja-JP" altLang="en-US" sz="4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45563" y="6222786"/>
            <a:ext cx="21932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対象文字の添え字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0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823" y="4005879"/>
            <a:ext cx="1243859" cy="1125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823" y="5224675"/>
            <a:ext cx="1323939" cy="1198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/>
          <p:cNvSpPr txBox="1"/>
          <p:nvPr/>
        </p:nvSpPr>
        <p:spPr>
          <a:xfrm>
            <a:off x="259119" y="4904850"/>
            <a:ext cx="21932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検索文字の添え字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3903429" y="5786669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検索文字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6952888" y="5786669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対象文字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6" name="Picture 2" descr="ダンボール箱のキャラクタ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9113" y="4438655"/>
            <a:ext cx="1620957" cy="1466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ダンボール箱のキャラクタ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2888" y="4402418"/>
            <a:ext cx="1701037" cy="1539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フレーム 15"/>
          <p:cNvSpPr/>
          <p:nvPr/>
        </p:nvSpPr>
        <p:spPr>
          <a:xfrm>
            <a:off x="846634" y="2488504"/>
            <a:ext cx="638355" cy="700430"/>
          </a:xfrm>
          <a:prstGeom prst="frame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7" name="フレーム 16"/>
          <p:cNvSpPr/>
          <p:nvPr/>
        </p:nvSpPr>
        <p:spPr>
          <a:xfrm>
            <a:off x="11047078" y="3223593"/>
            <a:ext cx="638355" cy="700430"/>
          </a:xfrm>
          <a:prstGeom prst="frame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4173609" y="4402418"/>
            <a:ext cx="795699" cy="658368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373650" y="4436176"/>
            <a:ext cx="795699" cy="658368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Z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5435393" y="4792862"/>
            <a:ext cx="155363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==</a:t>
            </a:r>
            <a:endParaRPr kumimoji="1" lang="ja-JP" altLang="en-US" sz="6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8653925" y="4796081"/>
            <a:ext cx="236314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6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false</a:t>
            </a:r>
            <a:endParaRPr kumimoji="1" lang="ja-JP" altLang="en-US" sz="66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986508" y="4025121"/>
            <a:ext cx="531465" cy="48201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1027059" y="5304659"/>
            <a:ext cx="531465" cy="48201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1027059" y="5301195"/>
            <a:ext cx="531465" cy="48201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986507" y="4021923"/>
            <a:ext cx="531465" cy="48201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030222" y="5301195"/>
            <a:ext cx="531465" cy="48201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1049720" y="5306044"/>
            <a:ext cx="531465" cy="48201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25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1027058" y="5290904"/>
            <a:ext cx="531465" cy="48201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26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2438792" y="2580701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検索文字列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4911303" y="455032"/>
            <a:ext cx="64459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対象文字：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検索済み文字列の次の文字へ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4911303" y="1474285"/>
            <a:ext cx="40831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検索</a:t>
            </a:r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文字：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先頭へ初期化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5098076" y="847789"/>
            <a:ext cx="7093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対象文字の位置</a:t>
            </a:r>
            <a:r>
              <a:rPr kumimoji="1" lang="en-US" altLang="ja-JP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=</a:t>
            </a:r>
            <a:r>
              <a:rPr kumimoji="1" lang="ja-JP" altLang="en-US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対象文字の位置 </a:t>
            </a:r>
            <a:r>
              <a:rPr kumimoji="1"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–</a:t>
            </a:r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検索文字の位置　</a:t>
            </a:r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+ 1)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5098076" y="1905276"/>
            <a:ext cx="29067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検索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文字</a:t>
            </a:r>
            <a:r>
              <a:rPr kumimoji="1" lang="ja-JP" altLang="en-US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の位置</a:t>
            </a:r>
            <a:r>
              <a:rPr kumimoji="1" lang="en-US" altLang="ja-JP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=</a:t>
            </a:r>
            <a:r>
              <a:rPr kumimoji="1" lang="ja-JP" altLang="en-US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0)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289415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8" grpId="0"/>
      <p:bldP spid="35" grpId="0" animBg="1"/>
      <p:bldP spid="38" grpId="0"/>
      <p:bldP spid="39" grpId="0"/>
      <p:bldP spid="40" grpId="0"/>
      <p:bldP spid="41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362309" y="2346386"/>
            <a:ext cx="11524891" cy="16626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46634" y="3239636"/>
            <a:ext cx="109135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ABCDEFGHIJKLMNOPQRSTUVWXYZ</a:t>
            </a:r>
            <a:endParaRPr kumimoji="1" lang="ja-JP" altLang="en-US" sz="4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138449" y="586412"/>
            <a:ext cx="14141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CDF</a:t>
            </a:r>
            <a:endParaRPr kumimoji="1" lang="ja-JP" altLang="en-US" sz="4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45459" y="686033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検索文字列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62309" y="1706290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対象文字列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846634" y="2470194"/>
            <a:ext cx="14141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CDF</a:t>
            </a:r>
            <a:endParaRPr kumimoji="1" lang="ja-JP" altLang="en-US" sz="4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45563" y="6222786"/>
            <a:ext cx="21932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対象文字の添え字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0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823" y="4005879"/>
            <a:ext cx="1243859" cy="1125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823" y="5224675"/>
            <a:ext cx="1323939" cy="1198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/>
          <p:cNvSpPr txBox="1"/>
          <p:nvPr/>
        </p:nvSpPr>
        <p:spPr>
          <a:xfrm>
            <a:off x="259119" y="4904850"/>
            <a:ext cx="21932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検索文字の添え字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3903429" y="5786669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検索文字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6952888" y="5786669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対象文字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6" name="Picture 2" descr="ダンボール箱のキャラクタ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9113" y="4438655"/>
            <a:ext cx="1620957" cy="1466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ダンボール箱のキャラクタ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2888" y="4402418"/>
            <a:ext cx="1701037" cy="1539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フレーム 15"/>
          <p:cNvSpPr/>
          <p:nvPr/>
        </p:nvSpPr>
        <p:spPr>
          <a:xfrm>
            <a:off x="846634" y="2488504"/>
            <a:ext cx="638355" cy="700430"/>
          </a:xfrm>
          <a:prstGeom prst="frame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7" name="フレーム 16"/>
          <p:cNvSpPr/>
          <p:nvPr/>
        </p:nvSpPr>
        <p:spPr>
          <a:xfrm>
            <a:off x="11441021" y="3223593"/>
            <a:ext cx="638355" cy="700430"/>
          </a:xfrm>
          <a:prstGeom prst="frame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4173609" y="4402418"/>
            <a:ext cx="795699" cy="658368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373650" y="4436176"/>
            <a:ext cx="795699" cy="658368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Z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5435393" y="4792862"/>
            <a:ext cx="155363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==</a:t>
            </a:r>
            <a:endParaRPr kumimoji="1" lang="ja-JP" altLang="en-US" sz="6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8653925" y="4796081"/>
            <a:ext cx="236314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6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false</a:t>
            </a:r>
            <a:endParaRPr kumimoji="1" lang="ja-JP" altLang="en-US" sz="66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986508" y="4025121"/>
            <a:ext cx="531465" cy="48201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1027059" y="5304659"/>
            <a:ext cx="531465" cy="48201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1027059" y="5301195"/>
            <a:ext cx="531465" cy="48201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986507" y="4021923"/>
            <a:ext cx="531465" cy="48201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030222" y="5301195"/>
            <a:ext cx="531465" cy="48201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5823194" y="547533"/>
            <a:ext cx="46923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対象文字の</a:t>
            </a:r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が</a:t>
            </a:r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文字数を超えた</a:t>
            </a:r>
            <a:endParaRPr kumimoji="1" lang="ja-JP" altLang="en-US" sz="2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1049720" y="5306044"/>
            <a:ext cx="531465" cy="48201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25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1027058" y="5290904"/>
            <a:ext cx="531465" cy="48201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26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5719925" y="1262449"/>
            <a:ext cx="984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つまり</a:t>
            </a:r>
            <a:endParaRPr kumimoji="1" lang="ja-JP" altLang="en-US" sz="2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6617036" y="1168809"/>
            <a:ext cx="40911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見つからなかった！！</a:t>
            </a:r>
            <a:endParaRPr kumimoji="1" lang="ja-JP" altLang="en-US" sz="3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5747852" y="1801987"/>
            <a:ext cx="47676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見つからなかった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という意味の</a:t>
            </a:r>
            <a:r>
              <a:rPr kumimoji="1" lang="en-US" altLang="ja-JP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-1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を返す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2438792" y="2580701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検索文字列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076561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7" grpId="0"/>
      <p:bldP spid="38" grpId="0"/>
      <p:bldP spid="3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494970" y="2148113"/>
            <a:ext cx="64972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これをプログラムで考えると・・？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494970" y="3751942"/>
            <a:ext cx="48718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というのが今回の</a:t>
            </a:r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課題</a:t>
            </a:r>
            <a:r>
              <a:rPr kumimoji="1" lang="en-US" altLang="ja-JP" sz="36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709454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554586" y="3410856"/>
            <a:ext cx="6340197" cy="1877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紙やメモ帳などで</a:t>
            </a:r>
            <a:endParaRPr kumimoji="1" lang="en-US" altLang="ja-JP" sz="36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先に</a:t>
            </a:r>
            <a:r>
              <a:rPr kumimoji="1" lang="ja-JP" altLang="en-US" sz="4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流れ図を作成してから</a:t>
            </a:r>
            <a:endParaRPr kumimoji="1" lang="en-US" altLang="ja-JP" sz="44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プログラミングをしましょう！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15196" y="979714"/>
            <a:ext cx="829746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プログラムを作成する時は</a:t>
            </a:r>
            <a:endParaRPr kumimoji="1" lang="en-US" altLang="ja-JP" sz="36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4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面倒</a:t>
            </a:r>
            <a:r>
              <a:rPr kumimoji="1" lang="ja-JP" altLang="en-US" sz="4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くさがらず</a:t>
            </a:r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</a:t>
            </a:r>
            <a:r>
              <a:rPr kumimoji="1" lang="ja-JP" altLang="en-US" sz="4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○○をしましょう！</a:t>
            </a:r>
            <a:endParaRPr kumimoji="1" lang="ja-JP" altLang="en-US" sz="3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49947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297692" y="811605"/>
            <a:ext cx="4282351" cy="200195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66704" y="244014"/>
            <a:ext cx="19607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流れ図の例</a:t>
            </a:r>
            <a:endParaRPr kumimoji="1" lang="en-US" altLang="ja-JP" sz="2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楕円 6"/>
          <p:cNvSpPr/>
          <p:nvPr/>
        </p:nvSpPr>
        <p:spPr>
          <a:xfrm>
            <a:off x="2372932" y="3144649"/>
            <a:ext cx="1949094" cy="522515"/>
          </a:xfrm>
          <a:prstGeom prst="ellipse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スタート</a:t>
            </a:r>
          </a:p>
        </p:txBody>
      </p:sp>
      <p:sp>
        <p:nvSpPr>
          <p:cNvPr id="8" name="正方形/長方形 7"/>
          <p:cNvSpPr/>
          <p:nvPr/>
        </p:nvSpPr>
        <p:spPr>
          <a:xfrm>
            <a:off x="2527422" y="4015507"/>
            <a:ext cx="1640114" cy="580571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変数など宣言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9" name="直線矢印コネクタ 8"/>
          <p:cNvCxnSpPr>
            <a:endCxn id="8" idx="0"/>
          </p:cNvCxnSpPr>
          <p:nvPr/>
        </p:nvCxnSpPr>
        <p:spPr>
          <a:xfrm>
            <a:off x="3347479" y="3667164"/>
            <a:ext cx="0" cy="348343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方形/長方形 9"/>
          <p:cNvSpPr/>
          <p:nvPr/>
        </p:nvSpPr>
        <p:spPr>
          <a:xfrm>
            <a:off x="2542920" y="4944421"/>
            <a:ext cx="1640114" cy="580571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検索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する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文字列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入力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11" name="直線矢印コネクタ 10"/>
          <p:cNvCxnSpPr>
            <a:endCxn id="10" idx="0"/>
          </p:cNvCxnSpPr>
          <p:nvPr/>
        </p:nvCxnSpPr>
        <p:spPr>
          <a:xfrm>
            <a:off x="3362977" y="4596078"/>
            <a:ext cx="0" cy="348343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台形 12"/>
          <p:cNvSpPr/>
          <p:nvPr/>
        </p:nvSpPr>
        <p:spPr>
          <a:xfrm>
            <a:off x="5004721" y="669274"/>
            <a:ext cx="3124189" cy="927703"/>
          </a:xfrm>
          <a:prstGeom prst="trapezoid">
            <a:avLst/>
          </a:prstGeom>
          <a:solidFill>
            <a:schemeClr val="accent4">
              <a:lumMod val="20000"/>
              <a:lumOff val="80000"/>
            </a:schemeClr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ループ</a:t>
            </a:r>
            <a:endParaRPr kumimoji="1" lang="en-US" altLang="ja-JP" sz="1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1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対象文字位置が末尾でない</a:t>
            </a:r>
            <a:endParaRPr kumimoji="1" lang="en-US" altLang="ja-JP" sz="1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1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かつ</a:t>
            </a:r>
            <a:endParaRPr kumimoji="1" lang="en-US" altLang="ja-JP" sz="1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1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検索文字位置が末尾でない間</a:t>
            </a:r>
            <a:endParaRPr kumimoji="1" lang="ja-JP" altLang="en-US" sz="1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台形 15"/>
          <p:cNvSpPr/>
          <p:nvPr/>
        </p:nvSpPr>
        <p:spPr>
          <a:xfrm rot="10800000">
            <a:off x="5147041" y="4749469"/>
            <a:ext cx="3126223" cy="566056"/>
          </a:xfrm>
          <a:prstGeom prst="trapezoid">
            <a:avLst/>
          </a:prstGeom>
          <a:solidFill>
            <a:schemeClr val="accent4">
              <a:lumMod val="20000"/>
              <a:lumOff val="80000"/>
            </a:schemeClr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319330" y="4882669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ループ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25" name="カギ線コネクタ 24"/>
          <p:cNvCxnSpPr/>
          <p:nvPr/>
        </p:nvCxnSpPr>
        <p:spPr>
          <a:xfrm rot="5400000" flipH="1" flipV="1">
            <a:off x="2450310" y="3184617"/>
            <a:ext cx="3202242" cy="1478508"/>
          </a:xfrm>
          <a:prstGeom prst="bentConnector3">
            <a:avLst>
              <a:gd name="adj1" fmla="val -7139"/>
            </a:avLst>
          </a:prstGeom>
          <a:ln w="762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カギ線コネクタ 25"/>
          <p:cNvCxnSpPr/>
          <p:nvPr/>
        </p:nvCxnSpPr>
        <p:spPr>
          <a:xfrm rot="5400000" flipH="1" flipV="1">
            <a:off x="4736422" y="704438"/>
            <a:ext cx="1720069" cy="1611542"/>
          </a:xfrm>
          <a:prstGeom prst="bentConnector3">
            <a:avLst>
              <a:gd name="adj1" fmla="val 117928"/>
            </a:avLst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/>
          <p:nvPr/>
        </p:nvCxnSpPr>
        <p:spPr>
          <a:xfrm>
            <a:off x="7714885" y="4413069"/>
            <a:ext cx="0" cy="348343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/>
          <p:nvPr/>
        </p:nvCxnSpPr>
        <p:spPr>
          <a:xfrm flipH="1">
            <a:off x="5741449" y="2370243"/>
            <a:ext cx="205282" cy="35745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/>
          <p:nvPr/>
        </p:nvCxnSpPr>
        <p:spPr>
          <a:xfrm>
            <a:off x="7705616" y="3546547"/>
            <a:ext cx="0" cy="348343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カギ線コネクタ 32"/>
          <p:cNvCxnSpPr>
            <a:stCxn id="16" idx="0"/>
          </p:cNvCxnSpPr>
          <p:nvPr/>
        </p:nvCxnSpPr>
        <p:spPr>
          <a:xfrm rot="5400000" flipH="1" flipV="1">
            <a:off x="6774624" y="3570414"/>
            <a:ext cx="1680638" cy="1809583"/>
          </a:xfrm>
          <a:prstGeom prst="bentConnector4">
            <a:avLst>
              <a:gd name="adj1" fmla="val -13602"/>
              <a:gd name="adj2" fmla="val 100208"/>
            </a:avLst>
          </a:prstGeom>
          <a:ln w="762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カギ線コネクタ 33"/>
          <p:cNvCxnSpPr/>
          <p:nvPr/>
        </p:nvCxnSpPr>
        <p:spPr>
          <a:xfrm rot="5400000" flipH="1" flipV="1">
            <a:off x="8211773" y="1286296"/>
            <a:ext cx="2688828" cy="2072908"/>
          </a:xfrm>
          <a:prstGeom prst="bentConnector3">
            <a:avLst>
              <a:gd name="adj1" fmla="val 118487"/>
            </a:avLst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楕円 50"/>
          <p:cNvSpPr/>
          <p:nvPr/>
        </p:nvSpPr>
        <p:spPr>
          <a:xfrm>
            <a:off x="9567856" y="5703973"/>
            <a:ext cx="1949094" cy="522515"/>
          </a:xfrm>
          <a:prstGeom prst="ellipse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エンド</a:t>
            </a:r>
          </a:p>
        </p:txBody>
      </p:sp>
      <p:cxnSp>
        <p:nvCxnSpPr>
          <p:cNvPr id="52" name="直線矢印コネクタ 51"/>
          <p:cNvCxnSpPr/>
          <p:nvPr/>
        </p:nvCxnSpPr>
        <p:spPr>
          <a:xfrm>
            <a:off x="10489297" y="3144649"/>
            <a:ext cx="0" cy="348343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フローチャート: 判断 13"/>
          <p:cNvSpPr/>
          <p:nvPr/>
        </p:nvSpPr>
        <p:spPr>
          <a:xfrm>
            <a:off x="5044924" y="1777226"/>
            <a:ext cx="2816360" cy="712596"/>
          </a:xfrm>
          <a:prstGeom prst="flowChartDecision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検索文字と</a:t>
            </a:r>
            <a:endParaRPr kumimoji="1" lang="en-US" altLang="ja-JP" sz="11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11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対象文字が同じ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38" name="直線矢印コネクタ 37"/>
          <p:cNvCxnSpPr/>
          <p:nvPr/>
        </p:nvCxnSpPr>
        <p:spPr>
          <a:xfrm>
            <a:off x="7183598" y="2340977"/>
            <a:ext cx="314109" cy="500957"/>
          </a:xfrm>
          <a:prstGeom prst="straightConnector1">
            <a:avLst/>
          </a:prstGeom>
          <a:ln w="762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正方形/長方形 44"/>
          <p:cNvSpPr/>
          <p:nvPr/>
        </p:nvSpPr>
        <p:spPr>
          <a:xfrm>
            <a:off x="4949677" y="2717313"/>
            <a:ext cx="1785932" cy="589613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検索文字と対象文字の</a:t>
            </a:r>
            <a:endParaRPr kumimoji="1" lang="en-US" altLang="ja-JP" sz="12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添え字を進める</a:t>
            </a:r>
            <a:endParaRPr kumimoji="1" lang="en-US" altLang="ja-JP" sz="12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正方形/長方形 46"/>
          <p:cNvSpPr/>
          <p:nvPr/>
        </p:nvSpPr>
        <p:spPr>
          <a:xfrm>
            <a:off x="6952041" y="2836121"/>
            <a:ext cx="1419749" cy="665473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対象文字位置を</a:t>
            </a:r>
            <a:endParaRPr kumimoji="1" lang="en-US" altLang="ja-JP" sz="12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検索済み</a:t>
            </a:r>
            <a:r>
              <a:rPr kumimoji="1" lang="ja-JP" altLang="en-US" sz="1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文字列</a:t>
            </a:r>
            <a:r>
              <a:rPr kumimoji="1" lang="ja-JP" altLang="en-US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</a:t>
            </a:r>
            <a:endParaRPr kumimoji="1" lang="en-US" altLang="ja-JP" sz="12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次</a:t>
            </a:r>
            <a:r>
              <a:rPr kumimoji="1" lang="ja-JP" altLang="en-US" sz="1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の文字へ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3" name="正方形/長方形 52"/>
          <p:cNvSpPr/>
          <p:nvPr/>
        </p:nvSpPr>
        <p:spPr>
          <a:xfrm>
            <a:off x="8631689" y="1974754"/>
            <a:ext cx="1879507" cy="718009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表示用の変数</a:t>
            </a:r>
            <a:r>
              <a:rPr kumimoji="1" lang="ja-JP" altLang="en-US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</a:t>
            </a:r>
            <a:endParaRPr kumimoji="1" lang="en-US" altLang="ja-JP" sz="12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対象文字内にあった</a:t>
            </a:r>
            <a:endParaRPr kumimoji="1" lang="en-US" altLang="ja-JP" sz="12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検索文字列の位置を代入</a:t>
            </a:r>
            <a:endParaRPr kumimoji="1" lang="en-US" altLang="ja-JP" sz="12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54" name="直線矢印コネクタ 53"/>
          <p:cNvCxnSpPr/>
          <p:nvPr/>
        </p:nvCxnSpPr>
        <p:spPr>
          <a:xfrm>
            <a:off x="5788929" y="3306926"/>
            <a:ext cx="27086" cy="1454486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/>
          <p:cNvCxnSpPr/>
          <p:nvPr/>
        </p:nvCxnSpPr>
        <p:spPr>
          <a:xfrm>
            <a:off x="10470915" y="5402659"/>
            <a:ext cx="0" cy="348343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テキスト ボックス 62"/>
          <p:cNvSpPr txBox="1"/>
          <p:nvPr/>
        </p:nvSpPr>
        <p:spPr>
          <a:xfrm>
            <a:off x="5147041" y="2323431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true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7315925" y="2333496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false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575" y="962758"/>
            <a:ext cx="4003203" cy="1691161"/>
          </a:xfrm>
          <a:prstGeom prst="rect">
            <a:avLst/>
          </a:prstGeom>
        </p:spPr>
      </p:pic>
      <p:sp>
        <p:nvSpPr>
          <p:cNvPr id="39" name="正方形/長方形 38"/>
          <p:cNvSpPr/>
          <p:nvPr/>
        </p:nvSpPr>
        <p:spPr>
          <a:xfrm>
            <a:off x="7044596" y="3903806"/>
            <a:ext cx="1340579" cy="482137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検索文字位置を</a:t>
            </a:r>
            <a:endParaRPr kumimoji="1" lang="en-US" altLang="ja-JP" sz="12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先頭に初期化</a:t>
            </a:r>
            <a:endParaRPr kumimoji="1" lang="en-US" altLang="ja-JP" sz="12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6" name="フローチャート: 判断 45"/>
          <p:cNvSpPr/>
          <p:nvPr/>
        </p:nvSpPr>
        <p:spPr>
          <a:xfrm>
            <a:off x="9184462" y="999952"/>
            <a:ext cx="2816360" cy="712596"/>
          </a:xfrm>
          <a:prstGeom prst="flowChartDecision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検索文字</a:t>
            </a:r>
            <a:r>
              <a:rPr kumimoji="1" lang="ja-JP" altLang="en-US" sz="11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r>
              <a:rPr kumimoji="1" lang="ja-JP" altLang="en-US" sz="11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が</a:t>
            </a:r>
            <a:endParaRPr kumimoji="1" lang="en-US" altLang="ja-JP" sz="11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11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末尾</a:t>
            </a:r>
            <a:endParaRPr kumimoji="1" lang="en-US" altLang="ja-JP" sz="11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65" name="直線矢印コネクタ 64"/>
          <p:cNvCxnSpPr/>
          <p:nvPr/>
        </p:nvCxnSpPr>
        <p:spPr>
          <a:xfrm flipH="1">
            <a:off x="9838143" y="1582258"/>
            <a:ext cx="205282" cy="35745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矢印コネクタ 65"/>
          <p:cNvCxnSpPr/>
          <p:nvPr/>
        </p:nvCxnSpPr>
        <p:spPr>
          <a:xfrm>
            <a:off x="11084832" y="1582258"/>
            <a:ext cx="314109" cy="500957"/>
          </a:xfrm>
          <a:prstGeom prst="straightConnector1">
            <a:avLst/>
          </a:prstGeom>
          <a:ln w="762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テキスト ボックス 66"/>
          <p:cNvSpPr txBox="1"/>
          <p:nvPr/>
        </p:nvSpPr>
        <p:spPr>
          <a:xfrm>
            <a:off x="9243735" y="1535446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true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11179569" y="1527882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false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9" name="正方形/長方形 68"/>
          <p:cNvSpPr/>
          <p:nvPr/>
        </p:nvSpPr>
        <p:spPr>
          <a:xfrm>
            <a:off x="10672651" y="2116521"/>
            <a:ext cx="1248160" cy="470805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表示用の変数に</a:t>
            </a:r>
            <a:endParaRPr kumimoji="1" lang="en-US" altLang="ja-JP" sz="12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-1</a:t>
            </a:r>
            <a:r>
              <a:rPr kumimoji="1" lang="ja-JP" altLang="en-US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を代入</a:t>
            </a:r>
            <a:endParaRPr kumimoji="1" lang="en-US" altLang="ja-JP" sz="12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28" name="カギ線コネクタ 27"/>
          <p:cNvCxnSpPr/>
          <p:nvPr/>
        </p:nvCxnSpPr>
        <p:spPr>
          <a:xfrm>
            <a:off x="9436100" y="2702828"/>
            <a:ext cx="1075096" cy="441821"/>
          </a:xfrm>
          <a:prstGeom prst="bentConnector3">
            <a:avLst>
              <a:gd name="adj1" fmla="val 7474"/>
            </a:avLst>
          </a:prstGeom>
          <a:ln w="762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カギ線コネクタ 69"/>
          <p:cNvCxnSpPr>
            <a:stCxn id="69" idx="2"/>
          </p:cNvCxnSpPr>
          <p:nvPr/>
        </p:nvCxnSpPr>
        <p:spPr>
          <a:xfrm rot="5400000">
            <a:off x="10614353" y="2462270"/>
            <a:ext cx="557323" cy="807435"/>
          </a:xfrm>
          <a:prstGeom prst="bentConnector2">
            <a:avLst/>
          </a:prstGeom>
          <a:ln w="762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フローチャート: 判断 70"/>
          <p:cNvSpPr/>
          <p:nvPr/>
        </p:nvSpPr>
        <p:spPr>
          <a:xfrm>
            <a:off x="9062735" y="3490062"/>
            <a:ext cx="2816360" cy="581075"/>
          </a:xfrm>
          <a:prstGeom prst="flowChartDecision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表示用変数が</a:t>
            </a:r>
            <a:r>
              <a:rPr kumimoji="1" lang="en-US" altLang="ja-JP" sz="11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-1</a:t>
            </a:r>
          </a:p>
        </p:txBody>
      </p:sp>
      <p:cxnSp>
        <p:nvCxnSpPr>
          <p:cNvPr id="72" name="直線矢印コネクタ 71"/>
          <p:cNvCxnSpPr/>
          <p:nvPr/>
        </p:nvCxnSpPr>
        <p:spPr>
          <a:xfrm flipH="1">
            <a:off x="9800004" y="3994062"/>
            <a:ext cx="205282" cy="35745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矢印コネクタ 72"/>
          <p:cNvCxnSpPr/>
          <p:nvPr/>
        </p:nvCxnSpPr>
        <p:spPr>
          <a:xfrm>
            <a:off x="11046693" y="3994062"/>
            <a:ext cx="250039" cy="391881"/>
          </a:xfrm>
          <a:prstGeom prst="straightConnector1">
            <a:avLst/>
          </a:prstGeom>
          <a:ln w="762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テキスト ボックス 73"/>
          <p:cNvSpPr txBox="1"/>
          <p:nvPr/>
        </p:nvSpPr>
        <p:spPr>
          <a:xfrm>
            <a:off x="9205596" y="3947250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true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11202151" y="3903806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false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6" name="正方形/長方形 75"/>
          <p:cNvSpPr/>
          <p:nvPr/>
        </p:nvSpPr>
        <p:spPr>
          <a:xfrm>
            <a:off x="8719620" y="4351837"/>
            <a:ext cx="1642273" cy="470805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見</a:t>
            </a:r>
            <a:r>
              <a:rPr kumimoji="1" lang="ja-JP" altLang="en-US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つかりませんでしたと</a:t>
            </a:r>
            <a:r>
              <a:rPr kumimoji="1" lang="ja-JP" altLang="en-US" sz="1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表示</a:t>
            </a:r>
            <a:endParaRPr kumimoji="1" lang="en-US" altLang="ja-JP" sz="12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7" name="正方形/長方形 76"/>
          <p:cNvSpPr/>
          <p:nvPr/>
        </p:nvSpPr>
        <p:spPr>
          <a:xfrm>
            <a:off x="10672651" y="4403637"/>
            <a:ext cx="1248160" cy="470805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見つかった位置を表示</a:t>
            </a:r>
            <a:endParaRPr kumimoji="1" lang="en-US" altLang="ja-JP" sz="12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79" name="カギ線コネクタ 78"/>
          <p:cNvCxnSpPr>
            <a:stCxn id="77" idx="2"/>
          </p:cNvCxnSpPr>
          <p:nvPr/>
        </p:nvCxnSpPr>
        <p:spPr>
          <a:xfrm rot="5400000">
            <a:off x="10613366" y="4731993"/>
            <a:ext cx="540917" cy="825814"/>
          </a:xfrm>
          <a:prstGeom prst="bentConnector2">
            <a:avLst/>
          </a:prstGeom>
          <a:ln w="762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カギ線コネクタ 79"/>
          <p:cNvCxnSpPr/>
          <p:nvPr/>
        </p:nvCxnSpPr>
        <p:spPr>
          <a:xfrm>
            <a:off x="9559243" y="4860624"/>
            <a:ext cx="930054" cy="562572"/>
          </a:xfrm>
          <a:prstGeom prst="bentConnector3">
            <a:avLst>
              <a:gd name="adj1" fmla="val 4938"/>
            </a:avLst>
          </a:prstGeom>
          <a:ln w="762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矢印コネクタ 90"/>
          <p:cNvCxnSpPr/>
          <p:nvPr/>
        </p:nvCxnSpPr>
        <p:spPr>
          <a:xfrm>
            <a:off x="6453104" y="1596977"/>
            <a:ext cx="0" cy="348343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1571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3" grpId="0" animBg="1"/>
      <p:bldP spid="16" grpId="0" animBg="1"/>
      <p:bldP spid="15" grpId="0"/>
      <p:bldP spid="51" grpId="0" animBg="1"/>
      <p:bldP spid="14" grpId="0" animBg="1"/>
      <p:bldP spid="45" grpId="0" animBg="1"/>
      <p:bldP spid="47" grpId="0" animBg="1"/>
      <p:bldP spid="53" grpId="0" animBg="1"/>
      <p:bldP spid="63" grpId="0"/>
      <p:bldP spid="64" grpId="0"/>
      <p:bldP spid="39" grpId="0" animBg="1"/>
      <p:bldP spid="46" grpId="0" animBg="1"/>
      <p:bldP spid="67" grpId="0"/>
      <p:bldP spid="68" grpId="0"/>
      <p:bldP spid="69" grpId="0" animBg="1"/>
      <p:bldP spid="71" grpId="0" animBg="1"/>
      <p:bldP spid="74" grpId="0"/>
      <p:bldP spid="75" grpId="0"/>
      <p:bldP spid="76" grpId="0" animBg="1"/>
      <p:bldP spid="77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297692" y="811605"/>
            <a:ext cx="4282351" cy="200195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66704" y="244014"/>
            <a:ext cx="19607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流れ図の例</a:t>
            </a:r>
            <a:endParaRPr kumimoji="1" lang="en-US" altLang="ja-JP" sz="2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楕円 6"/>
          <p:cNvSpPr/>
          <p:nvPr/>
        </p:nvSpPr>
        <p:spPr>
          <a:xfrm>
            <a:off x="2372932" y="3144649"/>
            <a:ext cx="1949094" cy="522515"/>
          </a:xfrm>
          <a:prstGeom prst="ellipse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スタート</a:t>
            </a:r>
          </a:p>
        </p:txBody>
      </p:sp>
      <p:sp>
        <p:nvSpPr>
          <p:cNvPr id="8" name="正方形/長方形 7"/>
          <p:cNvSpPr/>
          <p:nvPr/>
        </p:nvSpPr>
        <p:spPr>
          <a:xfrm>
            <a:off x="2527422" y="4015507"/>
            <a:ext cx="1640114" cy="580571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変数など宣言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9" name="直線矢印コネクタ 8"/>
          <p:cNvCxnSpPr>
            <a:endCxn id="8" idx="0"/>
          </p:cNvCxnSpPr>
          <p:nvPr/>
        </p:nvCxnSpPr>
        <p:spPr>
          <a:xfrm>
            <a:off x="3347479" y="3667164"/>
            <a:ext cx="0" cy="348343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方形/長方形 9"/>
          <p:cNvSpPr/>
          <p:nvPr/>
        </p:nvSpPr>
        <p:spPr>
          <a:xfrm>
            <a:off x="2542920" y="4944421"/>
            <a:ext cx="1640114" cy="580571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検索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する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文字列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入力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11" name="直線矢印コネクタ 10"/>
          <p:cNvCxnSpPr>
            <a:endCxn id="10" idx="0"/>
          </p:cNvCxnSpPr>
          <p:nvPr/>
        </p:nvCxnSpPr>
        <p:spPr>
          <a:xfrm>
            <a:off x="3362977" y="4596078"/>
            <a:ext cx="0" cy="348343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台形 12"/>
          <p:cNvSpPr/>
          <p:nvPr/>
        </p:nvSpPr>
        <p:spPr>
          <a:xfrm>
            <a:off x="5004721" y="669274"/>
            <a:ext cx="3124189" cy="927703"/>
          </a:xfrm>
          <a:prstGeom prst="trapezoid">
            <a:avLst/>
          </a:prstGeom>
          <a:solidFill>
            <a:schemeClr val="accent4">
              <a:lumMod val="20000"/>
              <a:lumOff val="80000"/>
            </a:schemeClr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ループ</a:t>
            </a:r>
            <a:endParaRPr kumimoji="1" lang="en-US" altLang="ja-JP" sz="1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1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対象文字位置が末尾でない</a:t>
            </a:r>
            <a:endParaRPr kumimoji="1" lang="en-US" altLang="ja-JP" sz="1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1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かつ</a:t>
            </a:r>
            <a:endParaRPr kumimoji="1" lang="en-US" altLang="ja-JP" sz="1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1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検索文字位置が末尾でない間</a:t>
            </a:r>
            <a:endParaRPr kumimoji="1" lang="ja-JP" altLang="en-US" sz="1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台形 15"/>
          <p:cNvSpPr/>
          <p:nvPr/>
        </p:nvSpPr>
        <p:spPr>
          <a:xfrm rot="10800000">
            <a:off x="5147041" y="4749469"/>
            <a:ext cx="3126223" cy="566056"/>
          </a:xfrm>
          <a:prstGeom prst="trapezoid">
            <a:avLst/>
          </a:prstGeom>
          <a:solidFill>
            <a:schemeClr val="accent4">
              <a:lumMod val="20000"/>
              <a:lumOff val="80000"/>
            </a:schemeClr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319330" y="4882669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ループ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25" name="カギ線コネクタ 24"/>
          <p:cNvCxnSpPr/>
          <p:nvPr/>
        </p:nvCxnSpPr>
        <p:spPr>
          <a:xfrm rot="5400000" flipH="1" flipV="1">
            <a:off x="2450310" y="3184617"/>
            <a:ext cx="3202242" cy="1478508"/>
          </a:xfrm>
          <a:prstGeom prst="bentConnector3">
            <a:avLst>
              <a:gd name="adj1" fmla="val -7139"/>
            </a:avLst>
          </a:prstGeom>
          <a:ln w="762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カギ線コネクタ 25"/>
          <p:cNvCxnSpPr/>
          <p:nvPr/>
        </p:nvCxnSpPr>
        <p:spPr>
          <a:xfrm rot="5400000" flipH="1" flipV="1">
            <a:off x="4736422" y="704438"/>
            <a:ext cx="1720069" cy="1611542"/>
          </a:xfrm>
          <a:prstGeom prst="bentConnector3">
            <a:avLst>
              <a:gd name="adj1" fmla="val 117928"/>
            </a:avLst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/>
          <p:nvPr/>
        </p:nvCxnSpPr>
        <p:spPr>
          <a:xfrm>
            <a:off x="7714885" y="4413069"/>
            <a:ext cx="0" cy="348343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/>
          <p:nvPr/>
        </p:nvCxnSpPr>
        <p:spPr>
          <a:xfrm flipH="1">
            <a:off x="5741449" y="2370243"/>
            <a:ext cx="205282" cy="35745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/>
          <p:nvPr/>
        </p:nvCxnSpPr>
        <p:spPr>
          <a:xfrm>
            <a:off x="7705616" y="3546547"/>
            <a:ext cx="0" cy="348343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カギ線コネクタ 32"/>
          <p:cNvCxnSpPr>
            <a:stCxn id="16" idx="0"/>
          </p:cNvCxnSpPr>
          <p:nvPr/>
        </p:nvCxnSpPr>
        <p:spPr>
          <a:xfrm rot="5400000" flipH="1" flipV="1">
            <a:off x="6774624" y="3570414"/>
            <a:ext cx="1680638" cy="1809583"/>
          </a:xfrm>
          <a:prstGeom prst="bentConnector4">
            <a:avLst>
              <a:gd name="adj1" fmla="val -13602"/>
              <a:gd name="adj2" fmla="val 100208"/>
            </a:avLst>
          </a:prstGeom>
          <a:ln w="762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カギ線コネクタ 33"/>
          <p:cNvCxnSpPr/>
          <p:nvPr/>
        </p:nvCxnSpPr>
        <p:spPr>
          <a:xfrm rot="5400000" flipH="1" flipV="1">
            <a:off x="8211773" y="1286296"/>
            <a:ext cx="2688828" cy="2072908"/>
          </a:xfrm>
          <a:prstGeom prst="bentConnector3">
            <a:avLst>
              <a:gd name="adj1" fmla="val 118487"/>
            </a:avLst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楕円 50"/>
          <p:cNvSpPr/>
          <p:nvPr/>
        </p:nvSpPr>
        <p:spPr>
          <a:xfrm>
            <a:off x="9567856" y="5703973"/>
            <a:ext cx="1949094" cy="522515"/>
          </a:xfrm>
          <a:prstGeom prst="ellipse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エンド</a:t>
            </a:r>
          </a:p>
        </p:txBody>
      </p:sp>
      <p:cxnSp>
        <p:nvCxnSpPr>
          <p:cNvPr id="52" name="直線矢印コネクタ 51"/>
          <p:cNvCxnSpPr/>
          <p:nvPr/>
        </p:nvCxnSpPr>
        <p:spPr>
          <a:xfrm>
            <a:off x="10489297" y="3144649"/>
            <a:ext cx="0" cy="348343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フローチャート: 判断 13"/>
          <p:cNvSpPr/>
          <p:nvPr/>
        </p:nvSpPr>
        <p:spPr>
          <a:xfrm>
            <a:off x="5044924" y="1777226"/>
            <a:ext cx="2816360" cy="712596"/>
          </a:xfrm>
          <a:prstGeom prst="flowChartDecision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検索文字と</a:t>
            </a:r>
            <a:endParaRPr kumimoji="1" lang="en-US" altLang="ja-JP" sz="11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11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対象文字が同じ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38" name="直線矢印コネクタ 37"/>
          <p:cNvCxnSpPr/>
          <p:nvPr/>
        </p:nvCxnSpPr>
        <p:spPr>
          <a:xfrm>
            <a:off x="7183598" y="2340977"/>
            <a:ext cx="314109" cy="500957"/>
          </a:xfrm>
          <a:prstGeom prst="straightConnector1">
            <a:avLst/>
          </a:prstGeom>
          <a:ln w="762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正方形/長方形 44"/>
          <p:cNvSpPr/>
          <p:nvPr/>
        </p:nvSpPr>
        <p:spPr>
          <a:xfrm>
            <a:off x="4949677" y="2717313"/>
            <a:ext cx="1785932" cy="589613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検索文字と対象文字の</a:t>
            </a:r>
            <a:endParaRPr kumimoji="1" lang="en-US" altLang="ja-JP" sz="12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添え字を進める</a:t>
            </a:r>
            <a:endParaRPr kumimoji="1" lang="en-US" altLang="ja-JP" sz="12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正方形/長方形 46"/>
          <p:cNvSpPr/>
          <p:nvPr/>
        </p:nvSpPr>
        <p:spPr>
          <a:xfrm>
            <a:off x="6952041" y="2836121"/>
            <a:ext cx="1419749" cy="665473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対象文字位置を</a:t>
            </a:r>
            <a:endParaRPr kumimoji="1" lang="en-US" altLang="ja-JP" sz="12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検索済み</a:t>
            </a:r>
            <a:r>
              <a:rPr kumimoji="1" lang="ja-JP" altLang="en-US" sz="1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文字列</a:t>
            </a:r>
            <a:r>
              <a:rPr kumimoji="1" lang="ja-JP" altLang="en-US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</a:t>
            </a:r>
            <a:endParaRPr kumimoji="1" lang="en-US" altLang="ja-JP" sz="12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次</a:t>
            </a:r>
            <a:r>
              <a:rPr kumimoji="1" lang="ja-JP" altLang="en-US" sz="1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の文字へ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3" name="正方形/長方形 52"/>
          <p:cNvSpPr/>
          <p:nvPr/>
        </p:nvSpPr>
        <p:spPr>
          <a:xfrm>
            <a:off x="8631689" y="1974754"/>
            <a:ext cx="1879507" cy="718009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表示用の変数</a:t>
            </a:r>
            <a:r>
              <a:rPr kumimoji="1" lang="ja-JP" altLang="en-US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</a:t>
            </a:r>
            <a:endParaRPr kumimoji="1" lang="en-US" altLang="ja-JP" sz="12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対象文字内にあった</a:t>
            </a:r>
            <a:endParaRPr kumimoji="1" lang="en-US" altLang="ja-JP" sz="12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検索文字列の位置を代入</a:t>
            </a:r>
            <a:endParaRPr kumimoji="1" lang="en-US" altLang="ja-JP" sz="12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54" name="直線矢印コネクタ 53"/>
          <p:cNvCxnSpPr/>
          <p:nvPr/>
        </p:nvCxnSpPr>
        <p:spPr>
          <a:xfrm>
            <a:off x="5788929" y="3306926"/>
            <a:ext cx="27086" cy="1454486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/>
          <p:cNvCxnSpPr/>
          <p:nvPr/>
        </p:nvCxnSpPr>
        <p:spPr>
          <a:xfrm>
            <a:off x="10470915" y="5402659"/>
            <a:ext cx="0" cy="348343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テキスト ボックス 62"/>
          <p:cNvSpPr txBox="1"/>
          <p:nvPr/>
        </p:nvSpPr>
        <p:spPr>
          <a:xfrm>
            <a:off x="5147041" y="2323431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true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7315925" y="2333496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false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575" y="962758"/>
            <a:ext cx="4003203" cy="1691161"/>
          </a:xfrm>
          <a:prstGeom prst="rect">
            <a:avLst/>
          </a:prstGeom>
        </p:spPr>
      </p:pic>
      <p:sp>
        <p:nvSpPr>
          <p:cNvPr id="39" name="正方形/長方形 38"/>
          <p:cNvSpPr/>
          <p:nvPr/>
        </p:nvSpPr>
        <p:spPr>
          <a:xfrm>
            <a:off x="7044596" y="3903806"/>
            <a:ext cx="1340579" cy="482137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検索文字位置を</a:t>
            </a:r>
            <a:endParaRPr kumimoji="1" lang="en-US" altLang="ja-JP" sz="12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先頭に初期化</a:t>
            </a:r>
            <a:endParaRPr kumimoji="1" lang="en-US" altLang="ja-JP" sz="12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6" name="フローチャート: 判断 45"/>
          <p:cNvSpPr/>
          <p:nvPr/>
        </p:nvSpPr>
        <p:spPr>
          <a:xfrm>
            <a:off x="9184462" y="999952"/>
            <a:ext cx="2816360" cy="712596"/>
          </a:xfrm>
          <a:prstGeom prst="flowChartDecision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検索文字</a:t>
            </a:r>
            <a:r>
              <a:rPr kumimoji="1" lang="ja-JP" altLang="en-US" sz="11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r>
              <a:rPr kumimoji="1" lang="ja-JP" altLang="en-US" sz="11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が</a:t>
            </a:r>
            <a:endParaRPr kumimoji="1" lang="en-US" altLang="ja-JP" sz="11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11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末尾</a:t>
            </a:r>
            <a:endParaRPr kumimoji="1" lang="en-US" altLang="ja-JP" sz="11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65" name="直線矢印コネクタ 64"/>
          <p:cNvCxnSpPr/>
          <p:nvPr/>
        </p:nvCxnSpPr>
        <p:spPr>
          <a:xfrm flipH="1">
            <a:off x="9838143" y="1582258"/>
            <a:ext cx="205282" cy="35745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矢印コネクタ 65"/>
          <p:cNvCxnSpPr/>
          <p:nvPr/>
        </p:nvCxnSpPr>
        <p:spPr>
          <a:xfrm>
            <a:off x="11084832" y="1582258"/>
            <a:ext cx="314109" cy="500957"/>
          </a:xfrm>
          <a:prstGeom prst="straightConnector1">
            <a:avLst/>
          </a:prstGeom>
          <a:ln w="762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テキスト ボックス 66"/>
          <p:cNvSpPr txBox="1"/>
          <p:nvPr/>
        </p:nvSpPr>
        <p:spPr>
          <a:xfrm>
            <a:off x="9243735" y="1535446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true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11179569" y="1527882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false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9" name="正方形/長方形 68"/>
          <p:cNvSpPr/>
          <p:nvPr/>
        </p:nvSpPr>
        <p:spPr>
          <a:xfrm>
            <a:off x="10672651" y="2116521"/>
            <a:ext cx="1248160" cy="470805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表示用の変数に</a:t>
            </a:r>
            <a:endParaRPr kumimoji="1" lang="en-US" altLang="ja-JP" sz="12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-1</a:t>
            </a:r>
            <a:r>
              <a:rPr kumimoji="1" lang="ja-JP" altLang="en-US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を代入</a:t>
            </a:r>
            <a:endParaRPr kumimoji="1" lang="en-US" altLang="ja-JP" sz="12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28" name="カギ線コネクタ 27"/>
          <p:cNvCxnSpPr/>
          <p:nvPr/>
        </p:nvCxnSpPr>
        <p:spPr>
          <a:xfrm>
            <a:off x="9436100" y="2702828"/>
            <a:ext cx="1075096" cy="441821"/>
          </a:xfrm>
          <a:prstGeom prst="bentConnector3">
            <a:avLst>
              <a:gd name="adj1" fmla="val 7474"/>
            </a:avLst>
          </a:prstGeom>
          <a:ln w="762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カギ線コネクタ 69"/>
          <p:cNvCxnSpPr>
            <a:stCxn id="69" idx="2"/>
          </p:cNvCxnSpPr>
          <p:nvPr/>
        </p:nvCxnSpPr>
        <p:spPr>
          <a:xfrm rot="5400000">
            <a:off x="10614353" y="2462270"/>
            <a:ext cx="557323" cy="807435"/>
          </a:xfrm>
          <a:prstGeom prst="bentConnector2">
            <a:avLst/>
          </a:prstGeom>
          <a:ln w="762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フローチャート: 判断 70"/>
          <p:cNvSpPr/>
          <p:nvPr/>
        </p:nvSpPr>
        <p:spPr>
          <a:xfrm>
            <a:off x="9062735" y="3490062"/>
            <a:ext cx="2816360" cy="581075"/>
          </a:xfrm>
          <a:prstGeom prst="flowChartDecision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表示用変数が</a:t>
            </a:r>
            <a:r>
              <a:rPr kumimoji="1" lang="en-US" altLang="ja-JP" sz="11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-1</a:t>
            </a:r>
          </a:p>
        </p:txBody>
      </p:sp>
      <p:cxnSp>
        <p:nvCxnSpPr>
          <p:cNvPr id="72" name="直線矢印コネクタ 71"/>
          <p:cNvCxnSpPr/>
          <p:nvPr/>
        </p:nvCxnSpPr>
        <p:spPr>
          <a:xfrm flipH="1">
            <a:off x="9800004" y="3994062"/>
            <a:ext cx="205282" cy="35745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矢印コネクタ 72"/>
          <p:cNvCxnSpPr/>
          <p:nvPr/>
        </p:nvCxnSpPr>
        <p:spPr>
          <a:xfrm>
            <a:off x="11046693" y="3994062"/>
            <a:ext cx="250039" cy="391881"/>
          </a:xfrm>
          <a:prstGeom prst="straightConnector1">
            <a:avLst/>
          </a:prstGeom>
          <a:ln w="762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テキスト ボックス 73"/>
          <p:cNvSpPr txBox="1"/>
          <p:nvPr/>
        </p:nvSpPr>
        <p:spPr>
          <a:xfrm>
            <a:off x="9205596" y="3947250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true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11202151" y="3903806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false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6" name="正方形/長方形 75"/>
          <p:cNvSpPr/>
          <p:nvPr/>
        </p:nvSpPr>
        <p:spPr>
          <a:xfrm>
            <a:off x="8719620" y="4351837"/>
            <a:ext cx="1642273" cy="470805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見</a:t>
            </a:r>
            <a:r>
              <a:rPr kumimoji="1" lang="ja-JP" altLang="en-US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つかりませんでしたと</a:t>
            </a:r>
            <a:r>
              <a:rPr kumimoji="1" lang="ja-JP" altLang="en-US" sz="1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表示</a:t>
            </a:r>
            <a:endParaRPr kumimoji="1" lang="en-US" altLang="ja-JP" sz="12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7" name="正方形/長方形 76"/>
          <p:cNvSpPr/>
          <p:nvPr/>
        </p:nvSpPr>
        <p:spPr>
          <a:xfrm>
            <a:off x="10672651" y="4403637"/>
            <a:ext cx="1248160" cy="470805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見つかった位置を表示</a:t>
            </a:r>
            <a:endParaRPr kumimoji="1" lang="en-US" altLang="ja-JP" sz="12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79" name="カギ線コネクタ 78"/>
          <p:cNvCxnSpPr>
            <a:stCxn id="77" idx="2"/>
          </p:cNvCxnSpPr>
          <p:nvPr/>
        </p:nvCxnSpPr>
        <p:spPr>
          <a:xfrm rot="5400000">
            <a:off x="10613366" y="4731993"/>
            <a:ext cx="540917" cy="825814"/>
          </a:xfrm>
          <a:prstGeom prst="bentConnector2">
            <a:avLst/>
          </a:prstGeom>
          <a:ln w="762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カギ線コネクタ 79"/>
          <p:cNvCxnSpPr/>
          <p:nvPr/>
        </p:nvCxnSpPr>
        <p:spPr>
          <a:xfrm>
            <a:off x="9559243" y="4860624"/>
            <a:ext cx="930054" cy="562572"/>
          </a:xfrm>
          <a:prstGeom prst="bentConnector3">
            <a:avLst>
              <a:gd name="adj1" fmla="val 4938"/>
            </a:avLst>
          </a:prstGeom>
          <a:ln w="762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矢印コネクタ 90"/>
          <p:cNvCxnSpPr/>
          <p:nvPr/>
        </p:nvCxnSpPr>
        <p:spPr>
          <a:xfrm>
            <a:off x="6453104" y="1596977"/>
            <a:ext cx="0" cy="348343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正方形/長方形 49"/>
          <p:cNvSpPr/>
          <p:nvPr/>
        </p:nvSpPr>
        <p:spPr>
          <a:xfrm>
            <a:off x="4902641" y="465513"/>
            <a:ext cx="3694894" cy="5285489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正方形/長方形 54"/>
          <p:cNvSpPr/>
          <p:nvPr/>
        </p:nvSpPr>
        <p:spPr>
          <a:xfrm>
            <a:off x="8594059" y="455448"/>
            <a:ext cx="3597941" cy="2443756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四角形吹き出し 56"/>
          <p:cNvSpPr/>
          <p:nvPr/>
        </p:nvSpPr>
        <p:spPr>
          <a:xfrm>
            <a:off x="7340652" y="5895535"/>
            <a:ext cx="1963146" cy="892649"/>
          </a:xfrm>
          <a:prstGeom prst="wedgeRectCallout">
            <a:avLst>
              <a:gd name="adj1" fmla="val -83651"/>
              <a:gd name="adj2" fmla="val -74488"/>
            </a:avLst>
          </a:prstGeom>
          <a:ln w="762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ここを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関数化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したい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42087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 descr="疑問を抱く若い男性のイラスト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0175" y="2316093"/>
            <a:ext cx="4305300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965200" y="1608207"/>
            <a:ext cx="103973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文字列からどうやって</a:t>
            </a:r>
            <a:r>
              <a:rPr kumimoji="1" lang="en-US" altLang="ja-JP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文字を抜き出すの・・・？</a:t>
            </a:r>
            <a:endParaRPr kumimoji="1" lang="ja-JP" altLang="en-US" sz="4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808229" y="4607530"/>
            <a:ext cx="61911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A.</a:t>
            </a:r>
            <a:r>
              <a:rPr lang="ja-JP" altLang="en-US" sz="36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3600" dirty="0" err="1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charAt</a:t>
            </a:r>
            <a:r>
              <a:rPr lang="ja-JP" altLang="ja-JP" sz="36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メソッド</a:t>
            </a:r>
            <a:r>
              <a:rPr lang="ja-JP" altLang="en-US" sz="36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を活用する</a:t>
            </a:r>
            <a:endParaRPr kumimoji="1" lang="ja-JP" altLang="en-US" sz="36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55600" y="4134028"/>
            <a:ext cx="20681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パターン</a:t>
            </a:r>
            <a:r>
              <a:rPr kumimoji="1" lang="en-US" altLang="ja-JP" sz="28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en-US" altLang="ja-JP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endParaRPr kumimoji="1" lang="ja-JP" altLang="en-US" sz="28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89527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366704" y="794353"/>
            <a:ext cx="4468767" cy="208833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66704" y="244014"/>
            <a:ext cx="19607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流れ図の例</a:t>
            </a:r>
            <a:endParaRPr kumimoji="1" lang="en-US" altLang="ja-JP" sz="2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714" y="848592"/>
            <a:ext cx="4144272" cy="1979855"/>
          </a:xfrm>
          <a:prstGeom prst="rect">
            <a:avLst/>
          </a:prstGeom>
        </p:spPr>
      </p:pic>
      <p:sp>
        <p:nvSpPr>
          <p:cNvPr id="7" name="楕円 6"/>
          <p:cNvSpPr/>
          <p:nvPr/>
        </p:nvSpPr>
        <p:spPr>
          <a:xfrm>
            <a:off x="2372932" y="3144649"/>
            <a:ext cx="1949094" cy="522515"/>
          </a:xfrm>
          <a:prstGeom prst="ellipse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スタート</a:t>
            </a:r>
          </a:p>
        </p:txBody>
      </p:sp>
      <p:sp>
        <p:nvSpPr>
          <p:cNvPr id="8" name="正方形/長方形 7"/>
          <p:cNvSpPr/>
          <p:nvPr/>
        </p:nvSpPr>
        <p:spPr>
          <a:xfrm>
            <a:off x="2527422" y="4015507"/>
            <a:ext cx="1640114" cy="580571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変数など宣言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9" name="直線矢印コネクタ 8"/>
          <p:cNvCxnSpPr>
            <a:endCxn id="8" idx="0"/>
          </p:cNvCxnSpPr>
          <p:nvPr/>
        </p:nvCxnSpPr>
        <p:spPr>
          <a:xfrm>
            <a:off x="3347479" y="3667164"/>
            <a:ext cx="0" cy="348343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方形/長方形 9"/>
          <p:cNvSpPr/>
          <p:nvPr/>
        </p:nvSpPr>
        <p:spPr>
          <a:xfrm>
            <a:off x="2542920" y="4944421"/>
            <a:ext cx="1640114" cy="580571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を入力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11" name="直線矢印コネクタ 10"/>
          <p:cNvCxnSpPr>
            <a:endCxn id="10" idx="0"/>
          </p:cNvCxnSpPr>
          <p:nvPr/>
        </p:nvCxnSpPr>
        <p:spPr>
          <a:xfrm>
            <a:off x="3362977" y="4596078"/>
            <a:ext cx="0" cy="348343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正方形/長方形 11"/>
          <p:cNvSpPr/>
          <p:nvPr/>
        </p:nvSpPr>
        <p:spPr>
          <a:xfrm>
            <a:off x="5767062" y="2923816"/>
            <a:ext cx="2495227" cy="989306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添え</a:t>
            </a:r>
            <a:r>
              <a:rPr kumimoji="1" lang="ja-JP" altLang="en-US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字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の場所を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false(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素数ではない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</a:p>
          <a:p>
            <a:pPr algn="ctr"/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と定義する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台形 12"/>
          <p:cNvSpPr/>
          <p:nvPr/>
        </p:nvSpPr>
        <p:spPr>
          <a:xfrm>
            <a:off x="5155747" y="2049873"/>
            <a:ext cx="3709284" cy="566056"/>
          </a:xfrm>
          <a:prstGeom prst="trapezoid">
            <a:avLst/>
          </a:prstGeom>
          <a:solidFill>
            <a:schemeClr val="accent4">
              <a:lumMod val="20000"/>
              <a:lumOff val="80000"/>
            </a:schemeClr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ループ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添え</a:t>
            </a:r>
            <a:r>
              <a:rPr kumimoji="1" lang="ja-JP" altLang="en-US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字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が入力値以下の間繰り返す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台形 15"/>
          <p:cNvSpPr/>
          <p:nvPr/>
        </p:nvSpPr>
        <p:spPr>
          <a:xfrm rot="10800000">
            <a:off x="5269418" y="4231881"/>
            <a:ext cx="3595610" cy="566056"/>
          </a:xfrm>
          <a:prstGeom prst="trapezoid">
            <a:avLst/>
          </a:prstGeom>
          <a:solidFill>
            <a:schemeClr val="accent4">
              <a:lumMod val="20000"/>
              <a:lumOff val="80000"/>
            </a:schemeClr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598889" y="4378009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ループ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台形 16"/>
          <p:cNvSpPr/>
          <p:nvPr/>
        </p:nvSpPr>
        <p:spPr>
          <a:xfrm>
            <a:off x="5269419" y="751835"/>
            <a:ext cx="3595611" cy="977159"/>
          </a:xfrm>
          <a:prstGeom prst="trapezoid">
            <a:avLst/>
          </a:prstGeom>
          <a:solidFill>
            <a:schemeClr val="accent1">
              <a:lumMod val="20000"/>
              <a:lumOff val="80000"/>
            </a:schemeClr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ループ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素数候補が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√入力値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以下の間繰り返す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8" name="台形 17"/>
          <p:cNvSpPr/>
          <p:nvPr/>
        </p:nvSpPr>
        <p:spPr>
          <a:xfrm rot="10800000">
            <a:off x="5207426" y="5158817"/>
            <a:ext cx="3595610" cy="566056"/>
          </a:xfrm>
          <a:prstGeom prst="trapezoid">
            <a:avLst/>
          </a:prstGeom>
          <a:solidFill>
            <a:schemeClr val="accent1">
              <a:lumMod val="20000"/>
              <a:lumOff val="80000"/>
            </a:schemeClr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6490402" y="5278049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ループ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9518981" y="2188484"/>
            <a:ext cx="2184376" cy="625456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true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の添え字番号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を表示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台形 20"/>
          <p:cNvSpPr/>
          <p:nvPr/>
        </p:nvSpPr>
        <p:spPr>
          <a:xfrm>
            <a:off x="9391523" y="978335"/>
            <a:ext cx="2402238" cy="860184"/>
          </a:xfrm>
          <a:prstGeom prst="trapezoid">
            <a:avLst/>
          </a:prstGeom>
          <a:solidFill>
            <a:schemeClr val="accent1">
              <a:lumMod val="20000"/>
              <a:lumOff val="80000"/>
            </a:schemeClr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ループ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番目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から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末尾まで繰り返す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台形 22"/>
          <p:cNvSpPr/>
          <p:nvPr/>
        </p:nvSpPr>
        <p:spPr>
          <a:xfrm rot="10800000">
            <a:off x="9391523" y="3154985"/>
            <a:ext cx="2548982" cy="566056"/>
          </a:xfrm>
          <a:prstGeom prst="trapezoid">
            <a:avLst/>
          </a:prstGeom>
          <a:solidFill>
            <a:schemeClr val="accent1">
              <a:lumMod val="20000"/>
              <a:lumOff val="80000"/>
            </a:schemeClr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10203491" y="3266313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ループ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25" name="カギ線コネクタ 24"/>
          <p:cNvCxnSpPr>
            <a:stCxn id="10" idx="2"/>
          </p:cNvCxnSpPr>
          <p:nvPr/>
        </p:nvCxnSpPr>
        <p:spPr>
          <a:xfrm rot="5400000" flipH="1" flipV="1">
            <a:off x="2552078" y="3073980"/>
            <a:ext cx="3261911" cy="1640114"/>
          </a:xfrm>
          <a:prstGeom prst="bentConnector3">
            <a:avLst>
              <a:gd name="adj1" fmla="val -19361"/>
            </a:avLst>
          </a:prstGeom>
          <a:ln w="762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カギ線コネクタ 25"/>
          <p:cNvCxnSpPr/>
          <p:nvPr/>
        </p:nvCxnSpPr>
        <p:spPr>
          <a:xfrm flipV="1">
            <a:off x="5003092" y="662872"/>
            <a:ext cx="1761448" cy="1600208"/>
          </a:xfrm>
          <a:prstGeom prst="bentConnector4">
            <a:avLst>
              <a:gd name="adj1" fmla="val 354"/>
              <a:gd name="adj2" fmla="val 121542"/>
            </a:avLst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/>
          <p:nvPr/>
        </p:nvCxnSpPr>
        <p:spPr>
          <a:xfrm>
            <a:off x="6878509" y="1728994"/>
            <a:ext cx="0" cy="348343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/>
          <p:nvPr/>
        </p:nvCxnSpPr>
        <p:spPr>
          <a:xfrm>
            <a:off x="6878509" y="2649448"/>
            <a:ext cx="0" cy="348343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/>
          <p:nvPr/>
        </p:nvCxnSpPr>
        <p:spPr>
          <a:xfrm>
            <a:off x="6878509" y="3913122"/>
            <a:ext cx="0" cy="348343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/>
          <p:nvPr/>
        </p:nvCxnSpPr>
        <p:spPr>
          <a:xfrm>
            <a:off x="6878509" y="4797938"/>
            <a:ext cx="0" cy="348343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カギ線コネクタ 32"/>
          <p:cNvCxnSpPr>
            <a:stCxn id="19" idx="2"/>
          </p:cNvCxnSpPr>
          <p:nvPr/>
        </p:nvCxnSpPr>
        <p:spPr>
          <a:xfrm rot="5400000" flipH="1" flipV="1">
            <a:off x="6419348" y="2997365"/>
            <a:ext cx="3141218" cy="2158814"/>
          </a:xfrm>
          <a:prstGeom prst="bentConnector3">
            <a:avLst>
              <a:gd name="adj1" fmla="val -20105"/>
            </a:avLst>
          </a:prstGeom>
          <a:ln w="762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カギ線コネクタ 33"/>
          <p:cNvCxnSpPr>
            <a:endCxn id="21" idx="0"/>
          </p:cNvCxnSpPr>
          <p:nvPr/>
        </p:nvCxnSpPr>
        <p:spPr>
          <a:xfrm rot="5400000" flipH="1" flipV="1">
            <a:off x="9067088" y="980609"/>
            <a:ext cx="1527828" cy="1523280"/>
          </a:xfrm>
          <a:prstGeom prst="bentConnector3">
            <a:avLst>
              <a:gd name="adj1" fmla="val 130178"/>
            </a:avLst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/>
          <p:cNvCxnSpPr/>
          <p:nvPr/>
        </p:nvCxnSpPr>
        <p:spPr>
          <a:xfrm>
            <a:off x="10629695" y="1838519"/>
            <a:ext cx="0" cy="348343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/>
          <p:cNvCxnSpPr/>
          <p:nvPr/>
        </p:nvCxnSpPr>
        <p:spPr>
          <a:xfrm>
            <a:off x="10666014" y="2811811"/>
            <a:ext cx="0" cy="348343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楕円 50"/>
          <p:cNvSpPr/>
          <p:nvPr/>
        </p:nvSpPr>
        <p:spPr>
          <a:xfrm>
            <a:off x="9765899" y="4159157"/>
            <a:ext cx="1949094" cy="522515"/>
          </a:xfrm>
          <a:prstGeom prst="ellipse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エンド</a:t>
            </a:r>
          </a:p>
        </p:txBody>
      </p:sp>
      <p:cxnSp>
        <p:nvCxnSpPr>
          <p:cNvPr id="52" name="直線矢印コネクタ 51"/>
          <p:cNvCxnSpPr/>
          <p:nvPr/>
        </p:nvCxnSpPr>
        <p:spPr>
          <a:xfrm>
            <a:off x="10710046" y="3777672"/>
            <a:ext cx="0" cy="348343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1326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2" grpId="0" animBg="1"/>
      <p:bldP spid="13" grpId="0" animBg="1"/>
      <p:bldP spid="16" grpId="0" animBg="1"/>
      <p:bldP spid="15" grpId="0"/>
      <p:bldP spid="17" grpId="0" animBg="1"/>
      <p:bldP spid="18" grpId="0" animBg="1"/>
      <p:bldP spid="19" grpId="0"/>
      <p:bldP spid="20" grpId="0" animBg="1"/>
      <p:bldP spid="21" grpId="0" animBg="1"/>
      <p:bldP spid="23" grpId="0" animBg="1"/>
      <p:bldP spid="24" grpId="0"/>
      <p:bldP spid="51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533400" y="546100"/>
            <a:ext cx="660469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サンプルを動かしてみよう！</a:t>
            </a:r>
            <a:endParaRPr kumimoji="1" lang="ja-JP" altLang="en-US" sz="4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063420"/>
            <a:ext cx="10764981" cy="3191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408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725548" y="1488345"/>
            <a:ext cx="9315371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ここまで課題</a:t>
            </a:r>
            <a:r>
              <a:rPr kumimoji="1" lang="en-US" altLang="ja-JP" sz="36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を完成させる情報が揃いました！</a:t>
            </a:r>
            <a:endParaRPr kumimoji="1" lang="en-US" altLang="ja-JP" sz="36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課題</a:t>
            </a:r>
            <a:r>
              <a:rPr kumimoji="1" lang="en-US" altLang="ja-JP" sz="36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にチャレンジ</a:t>
            </a:r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してみましょう！</a:t>
            </a:r>
            <a:endParaRPr kumimoji="1" lang="en-US" altLang="ja-JP" sz="36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endParaRPr kumimoji="1" lang="en-US" altLang="ja-JP" sz="3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何度でも言いますが</a:t>
            </a:r>
            <a:endParaRPr kumimoji="1" lang="en-US" altLang="ja-JP" sz="36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いきなりプログラムに入らない</a:t>
            </a:r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ように！</a:t>
            </a:r>
            <a:endParaRPr kumimoji="1" lang="en-US" altLang="ja-JP" sz="36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まずは</a:t>
            </a:r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コメントや紙、メモ帳で設計</a:t>
            </a:r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してから！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07105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366704" y="794353"/>
            <a:ext cx="4468767" cy="208833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66704" y="244014"/>
            <a:ext cx="19607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流れ図の例</a:t>
            </a:r>
            <a:endParaRPr kumimoji="1" lang="en-US" altLang="ja-JP" sz="2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714" y="848592"/>
            <a:ext cx="4144272" cy="1979855"/>
          </a:xfrm>
          <a:prstGeom prst="rect">
            <a:avLst/>
          </a:prstGeom>
        </p:spPr>
      </p:pic>
      <p:sp>
        <p:nvSpPr>
          <p:cNvPr id="7" name="楕円 6"/>
          <p:cNvSpPr/>
          <p:nvPr/>
        </p:nvSpPr>
        <p:spPr>
          <a:xfrm>
            <a:off x="2372932" y="3144649"/>
            <a:ext cx="1949094" cy="522515"/>
          </a:xfrm>
          <a:prstGeom prst="ellipse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スタート</a:t>
            </a:r>
          </a:p>
        </p:txBody>
      </p:sp>
      <p:sp>
        <p:nvSpPr>
          <p:cNvPr id="8" name="正方形/長方形 7"/>
          <p:cNvSpPr/>
          <p:nvPr/>
        </p:nvSpPr>
        <p:spPr>
          <a:xfrm>
            <a:off x="2527422" y="4015507"/>
            <a:ext cx="1640114" cy="580571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変数など宣言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9" name="直線矢印コネクタ 8"/>
          <p:cNvCxnSpPr>
            <a:endCxn id="8" idx="0"/>
          </p:cNvCxnSpPr>
          <p:nvPr/>
        </p:nvCxnSpPr>
        <p:spPr>
          <a:xfrm>
            <a:off x="3347479" y="3667164"/>
            <a:ext cx="0" cy="348343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方形/長方形 9"/>
          <p:cNvSpPr/>
          <p:nvPr/>
        </p:nvSpPr>
        <p:spPr>
          <a:xfrm>
            <a:off x="2542920" y="4944421"/>
            <a:ext cx="1640114" cy="580571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入力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11" name="直線矢印コネクタ 10"/>
          <p:cNvCxnSpPr>
            <a:endCxn id="10" idx="0"/>
          </p:cNvCxnSpPr>
          <p:nvPr/>
        </p:nvCxnSpPr>
        <p:spPr>
          <a:xfrm>
            <a:off x="3362977" y="4596078"/>
            <a:ext cx="0" cy="348343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正方形/長方形 11"/>
          <p:cNvSpPr/>
          <p:nvPr/>
        </p:nvSpPr>
        <p:spPr>
          <a:xfrm>
            <a:off x="5767062" y="2923816"/>
            <a:ext cx="2495227" cy="989306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添え</a:t>
            </a:r>
            <a:r>
              <a:rPr kumimoji="1" lang="ja-JP" altLang="en-US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字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の場所を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false(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素数ではない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</a:p>
          <a:p>
            <a:pPr algn="ctr"/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と定義する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台形 12"/>
          <p:cNvSpPr/>
          <p:nvPr/>
        </p:nvSpPr>
        <p:spPr>
          <a:xfrm>
            <a:off x="5155747" y="2049873"/>
            <a:ext cx="3709284" cy="566056"/>
          </a:xfrm>
          <a:prstGeom prst="trapezoid">
            <a:avLst/>
          </a:prstGeom>
          <a:solidFill>
            <a:schemeClr val="accent4">
              <a:lumMod val="20000"/>
              <a:lumOff val="80000"/>
            </a:schemeClr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ループ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添え</a:t>
            </a:r>
            <a:r>
              <a:rPr kumimoji="1" lang="ja-JP" altLang="en-US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字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が入力値以下の間繰り返す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台形 15"/>
          <p:cNvSpPr/>
          <p:nvPr/>
        </p:nvSpPr>
        <p:spPr>
          <a:xfrm rot="10800000">
            <a:off x="5269418" y="4231881"/>
            <a:ext cx="3595610" cy="566056"/>
          </a:xfrm>
          <a:prstGeom prst="trapezoid">
            <a:avLst/>
          </a:prstGeom>
          <a:solidFill>
            <a:schemeClr val="accent4">
              <a:lumMod val="20000"/>
              <a:lumOff val="80000"/>
            </a:schemeClr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598889" y="4378009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ループ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台形 16"/>
          <p:cNvSpPr/>
          <p:nvPr/>
        </p:nvSpPr>
        <p:spPr>
          <a:xfrm>
            <a:off x="5269419" y="751835"/>
            <a:ext cx="3595611" cy="977159"/>
          </a:xfrm>
          <a:prstGeom prst="trapezoid">
            <a:avLst/>
          </a:prstGeom>
          <a:solidFill>
            <a:schemeClr val="accent1">
              <a:lumMod val="20000"/>
              <a:lumOff val="80000"/>
            </a:schemeClr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ループ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素数候補が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√入力値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以下の間繰り返す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8" name="台形 17"/>
          <p:cNvSpPr/>
          <p:nvPr/>
        </p:nvSpPr>
        <p:spPr>
          <a:xfrm rot="10800000">
            <a:off x="5207426" y="5158817"/>
            <a:ext cx="3595610" cy="566056"/>
          </a:xfrm>
          <a:prstGeom prst="trapezoid">
            <a:avLst/>
          </a:prstGeom>
          <a:solidFill>
            <a:schemeClr val="accent1">
              <a:lumMod val="20000"/>
              <a:lumOff val="80000"/>
            </a:schemeClr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6490402" y="5278049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ループ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9518981" y="2188484"/>
            <a:ext cx="2184376" cy="625456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true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の添え字番号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を表示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台形 20"/>
          <p:cNvSpPr/>
          <p:nvPr/>
        </p:nvSpPr>
        <p:spPr>
          <a:xfrm>
            <a:off x="9391523" y="978335"/>
            <a:ext cx="2402238" cy="860184"/>
          </a:xfrm>
          <a:prstGeom prst="trapezoid">
            <a:avLst/>
          </a:prstGeom>
          <a:solidFill>
            <a:schemeClr val="accent1">
              <a:lumMod val="20000"/>
              <a:lumOff val="80000"/>
            </a:schemeClr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ループ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番目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から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末尾まで繰り返す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台形 22"/>
          <p:cNvSpPr/>
          <p:nvPr/>
        </p:nvSpPr>
        <p:spPr>
          <a:xfrm rot="10800000">
            <a:off x="9391523" y="3154985"/>
            <a:ext cx="2548982" cy="566056"/>
          </a:xfrm>
          <a:prstGeom prst="trapezoid">
            <a:avLst/>
          </a:prstGeom>
          <a:solidFill>
            <a:schemeClr val="accent1">
              <a:lumMod val="20000"/>
              <a:lumOff val="80000"/>
            </a:schemeClr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10203491" y="3266313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ループ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25" name="カギ線コネクタ 24"/>
          <p:cNvCxnSpPr>
            <a:stCxn id="10" idx="2"/>
          </p:cNvCxnSpPr>
          <p:nvPr/>
        </p:nvCxnSpPr>
        <p:spPr>
          <a:xfrm rot="5400000" flipH="1" flipV="1">
            <a:off x="2552078" y="3073980"/>
            <a:ext cx="3261911" cy="1640114"/>
          </a:xfrm>
          <a:prstGeom prst="bentConnector3">
            <a:avLst>
              <a:gd name="adj1" fmla="val -19361"/>
            </a:avLst>
          </a:prstGeom>
          <a:ln w="762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カギ線コネクタ 25"/>
          <p:cNvCxnSpPr/>
          <p:nvPr/>
        </p:nvCxnSpPr>
        <p:spPr>
          <a:xfrm flipV="1">
            <a:off x="5003092" y="662872"/>
            <a:ext cx="1761448" cy="1600208"/>
          </a:xfrm>
          <a:prstGeom prst="bentConnector4">
            <a:avLst>
              <a:gd name="adj1" fmla="val 354"/>
              <a:gd name="adj2" fmla="val 121542"/>
            </a:avLst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/>
          <p:nvPr/>
        </p:nvCxnSpPr>
        <p:spPr>
          <a:xfrm>
            <a:off x="6878509" y="1728994"/>
            <a:ext cx="0" cy="348343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/>
          <p:nvPr/>
        </p:nvCxnSpPr>
        <p:spPr>
          <a:xfrm>
            <a:off x="6878509" y="2649448"/>
            <a:ext cx="0" cy="348343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/>
          <p:nvPr/>
        </p:nvCxnSpPr>
        <p:spPr>
          <a:xfrm>
            <a:off x="6878509" y="3913122"/>
            <a:ext cx="0" cy="348343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/>
          <p:nvPr/>
        </p:nvCxnSpPr>
        <p:spPr>
          <a:xfrm>
            <a:off x="6878509" y="4797938"/>
            <a:ext cx="0" cy="348343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カギ線コネクタ 32"/>
          <p:cNvCxnSpPr>
            <a:stCxn id="19" idx="2"/>
          </p:cNvCxnSpPr>
          <p:nvPr/>
        </p:nvCxnSpPr>
        <p:spPr>
          <a:xfrm rot="5400000" flipH="1" flipV="1">
            <a:off x="6419348" y="2997365"/>
            <a:ext cx="3141218" cy="2158814"/>
          </a:xfrm>
          <a:prstGeom prst="bentConnector3">
            <a:avLst>
              <a:gd name="adj1" fmla="val -20105"/>
            </a:avLst>
          </a:prstGeom>
          <a:ln w="762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カギ線コネクタ 33"/>
          <p:cNvCxnSpPr>
            <a:endCxn id="21" idx="0"/>
          </p:cNvCxnSpPr>
          <p:nvPr/>
        </p:nvCxnSpPr>
        <p:spPr>
          <a:xfrm rot="5400000" flipH="1" flipV="1">
            <a:off x="9067088" y="980609"/>
            <a:ext cx="1527828" cy="1523280"/>
          </a:xfrm>
          <a:prstGeom prst="bentConnector3">
            <a:avLst>
              <a:gd name="adj1" fmla="val 130178"/>
            </a:avLst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/>
          <p:cNvCxnSpPr/>
          <p:nvPr/>
        </p:nvCxnSpPr>
        <p:spPr>
          <a:xfrm>
            <a:off x="10629695" y="1838519"/>
            <a:ext cx="0" cy="348343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/>
          <p:cNvCxnSpPr/>
          <p:nvPr/>
        </p:nvCxnSpPr>
        <p:spPr>
          <a:xfrm>
            <a:off x="10666014" y="2811811"/>
            <a:ext cx="0" cy="348343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楕円 50"/>
          <p:cNvSpPr/>
          <p:nvPr/>
        </p:nvSpPr>
        <p:spPr>
          <a:xfrm>
            <a:off x="9765899" y="4159157"/>
            <a:ext cx="1949094" cy="522515"/>
          </a:xfrm>
          <a:prstGeom prst="ellipse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エンド</a:t>
            </a:r>
          </a:p>
        </p:txBody>
      </p:sp>
      <p:cxnSp>
        <p:nvCxnSpPr>
          <p:cNvPr id="52" name="直線矢印コネクタ 51"/>
          <p:cNvCxnSpPr/>
          <p:nvPr/>
        </p:nvCxnSpPr>
        <p:spPr>
          <a:xfrm>
            <a:off x="10710046" y="3777672"/>
            <a:ext cx="0" cy="348343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正方形/長方形 34"/>
          <p:cNvSpPr/>
          <p:nvPr/>
        </p:nvSpPr>
        <p:spPr>
          <a:xfrm>
            <a:off x="5130886" y="493115"/>
            <a:ext cx="3824506" cy="5943605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四角形吹き出し 35"/>
          <p:cNvSpPr/>
          <p:nvPr/>
        </p:nvSpPr>
        <p:spPr>
          <a:xfrm>
            <a:off x="9946524" y="5514353"/>
            <a:ext cx="1963146" cy="892649"/>
          </a:xfrm>
          <a:prstGeom prst="wedgeRectCallout">
            <a:avLst>
              <a:gd name="adj1" fmla="val -90767"/>
              <a:gd name="adj2" fmla="val -65952"/>
            </a:avLst>
          </a:prstGeom>
          <a:ln w="762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ここを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関数化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したい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7444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1005937" y="1817482"/>
            <a:ext cx="28360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今回のキーワード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573469" y="2700063"/>
            <a:ext cx="490871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5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</a:t>
            </a:r>
            <a:r>
              <a:rPr lang="ja-JP" altLang="en-US" sz="5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ランレングス法</a:t>
            </a:r>
            <a:endParaRPr lang="en-US" altLang="ja-JP" sz="5400" b="1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ja-JP" altLang="en-US" sz="5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</a:t>
            </a:r>
            <a:r>
              <a:rPr lang="ja-JP" altLang="en-US" sz="5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力任せ</a:t>
            </a:r>
            <a:r>
              <a:rPr lang="ja-JP" altLang="en-US" sz="5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法</a:t>
            </a:r>
            <a:endParaRPr lang="en-US" altLang="ja-JP" sz="5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115059" y="504014"/>
            <a:ext cx="867416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既に確立されている公式や理論を</a:t>
            </a:r>
            <a:endParaRPr kumimoji="1" lang="en-US" altLang="ja-JP" sz="28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アルゴリズムで組み立ててプログラミングしてみましょう！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36591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64737</TotalTime>
  <Words>3267</Words>
  <Application>Microsoft Office PowerPoint</Application>
  <PresentationFormat>ワイド画面</PresentationFormat>
  <Paragraphs>992</Paragraphs>
  <Slides>71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71</vt:i4>
      </vt:variant>
    </vt:vector>
  </HeadingPairs>
  <TitlesOfParts>
    <vt:vector size="80" baseType="lpstr">
      <vt:lpstr>HGS創英角ｺﾞｼｯｸUB</vt:lpstr>
      <vt:lpstr>UD デジタル 教科書体 NK-B</vt:lpstr>
      <vt:lpstr>UD デジタル 教科書体 NP-B</vt:lpstr>
      <vt:lpstr>游ゴシック</vt:lpstr>
      <vt:lpstr>游ゴシック Light</vt:lpstr>
      <vt:lpstr>Arial</vt:lpstr>
      <vt:lpstr>Calibri</vt:lpstr>
      <vt:lpstr>Calibri Light</vt:lpstr>
      <vt:lpstr>Office Theme</vt:lpstr>
      <vt:lpstr>プログラミング基礎演習I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Javaって 何が作れるの？</dc:title>
  <dc:creator>石田 雄太</dc:creator>
  <cp:lastModifiedBy>石田 雄太</cp:lastModifiedBy>
  <cp:revision>1131</cp:revision>
  <dcterms:created xsi:type="dcterms:W3CDTF">2020-03-04T08:20:15Z</dcterms:created>
  <dcterms:modified xsi:type="dcterms:W3CDTF">2021-07-13T16:47:13Z</dcterms:modified>
</cp:coreProperties>
</file>