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5"/>
  </p:notesMasterIdLst>
  <p:handoutMasterIdLst>
    <p:handoutMasterId r:id="rId66"/>
  </p:handoutMasterIdLst>
  <p:sldIdLst>
    <p:sldId id="309" r:id="rId2"/>
    <p:sldId id="360" r:id="rId3"/>
    <p:sldId id="361" r:id="rId4"/>
    <p:sldId id="362" r:id="rId5"/>
    <p:sldId id="363" r:id="rId6"/>
    <p:sldId id="365" r:id="rId7"/>
    <p:sldId id="367" r:id="rId8"/>
    <p:sldId id="366" r:id="rId9"/>
    <p:sldId id="387" r:id="rId10"/>
    <p:sldId id="308" r:id="rId11"/>
    <p:sldId id="373" r:id="rId12"/>
    <p:sldId id="334" r:id="rId13"/>
    <p:sldId id="335" r:id="rId14"/>
    <p:sldId id="257" r:id="rId15"/>
    <p:sldId id="264" r:id="rId16"/>
    <p:sldId id="295" r:id="rId17"/>
    <p:sldId id="297" r:id="rId18"/>
    <p:sldId id="304" r:id="rId19"/>
    <p:sldId id="298" r:id="rId20"/>
    <p:sldId id="275" r:id="rId21"/>
    <p:sldId id="307" r:id="rId22"/>
    <p:sldId id="382" r:id="rId23"/>
    <p:sldId id="336" r:id="rId24"/>
    <p:sldId id="311" r:id="rId25"/>
    <p:sldId id="312" r:id="rId26"/>
    <p:sldId id="313" r:id="rId27"/>
    <p:sldId id="314" r:id="rId28"/>
    <p:sldId id="383" r:id="rId29"/>
    <p:sldId id="337" r:id="rId30"/>
    <p:sldId id="338" r:id="rId31"/>
    <p:sldId id="380" r:id="rId32"/>
    <p:sldId id="318" r:id="rId33"/>
    <p:sldId id="319" r:id="rId34"/>
    <p:sldId id="320" r:id="rId35"/>
    <p:sldId id="339" r:id="rId36"/>
    <p:sldId id="324" r:id="rId37"/>
    <p:sldId id="371" r:id="rId38"/>
    <p:sldId id="370" r:id="rId39"/>
    <p:sldId id="372" r:id="rId40"/>
    <p:sldId id="323" r:id="rId41"/>
    <p:sldId id="374" r:id="rId42"/>
    <p:sldId id="342" r:id="rId43"/>
    <p:sldId id="343" r:id="rId44"/>
    <p:sldId id="344" r:id="rId45"/>
    <p:sldId id="345" r:id="rId46"/>
    <p:sldId id="346" r:id="rId47"/>
    <p:sldId id="347" r:id="rId48"/>
    <p:sldId id="369" r:id="rId49"/>
    <p:sldId id="351" r:id="rId50"/>
    <p:sldId id="328" r:id="rId51"/>
    <p:sldId id="329" r:id="rId52"/>
    <p:sldId id="330" r:id="rId53"/>
    <p:sldId id="348" r:id="rId54"/>
    <p:sldId id="333" r:id="rId55"/>
    <p:sldId id="349" r:id="rId56"/>
    <p:sldId id="350" r:id="rId57"/>
    <p:sldId id="375" r:id="rId58"/>
    <p:sldId id="384" r:id="rId59"/>
    <p:sldId id="385" r:id="rId60"/>
    <p:sldId id="376" r:id="rId61"/>
    <p:sldId id="377" r:id="rId62"/>
    <p:sldId id="378" r:id="rId63"/>
    <p:sldId id="379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45" autoAdjust="0"/>
  </p:normalViewPr>
  <p:slideViewPr>
    <p:cSldViewPr snapToGrid="0">
      <p:cViewPr varScale="1">
        <p:scale>
          <a:sx n="53" d="100"/>
          <a:sy n="53" d="100"/>
        </p:scale>
        <p:origin x="90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プログラミング演習</a:t>
            </a:r>
            <a:r>
              <a:rPr lang="en-US" altLang="ja-JP" dirty="0" smtClean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第</a:t>
            </a:r>
            <a:r>
              <a:rPr lang="en-US" altLang="ja-JP" sz="3600" dirty="0"/>
              <a:t>1</a:t>
            </a:r>
            <a:r>
              <a:rPr lang="ja-JP" altLang="en-US" sz="3600" dirty="0" smtClean="0"/>
              <a:t>回　</a:t>
            </a:r>
            <a:r>
              <a:rPr lang="en-US" altLang="ja-JP" sz="3600" dirty="0" smtClean="0"/>
              <a:t>print()</a:t>
            </a:r>
            <a:r>
              <a:rPr lang="ja-JP" altLang="en-US" sz="3600" dirty="0" smtClean="0"/>
              <a:t>と</a:t>
            </a:r>
            <a:r>
              <a:rPr lang="en-US" altLang="ja-JP" sz="3600" dirty="0" err="1" smtClean="0"/>
              <a:t>println</a:t>
            </a:r>
            <a:r>
              <a:rPr lang="en-US" altLang="ja-JP" sz="3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847164" y="118334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今回の講義目的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75013" y="3079376"/>
            <a:ext cx="86485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Java</a:t>
            </a:r>
            <a:r>
              <a:rPr kumimoji="1"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言語の理解と</a:t>
            </a:r>
            <a:endParaRPr kumimoji="1" lang="en-US" altLang="ja-JP" sz="4400" b="1" dirty="0" smtClean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コンパイル方法と出力方法の理解</a:t>
            </a:r>
            <a:endParaRPr kumimoji="1" lang="ja-JP" altLang="en-US" sz="44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89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33" y="1729924"/>
            <a:ext cx="1810629" cy="175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199186" y="1983613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出来るようになる！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3350" y="4716385"/>
            <a:ext cx="6361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指定した文字を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出来るようになる！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Picture 2" descr="モニタを見せて案内する店員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880" y="3278454"/>
            <a:ext cx="3280313" cy="30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7649895" y="4334211"/>
            <a:ext cx="1856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おススメ</a:t>
            </a:r>
            <a:endParaRPr kumimoji="1" lang="en-US" altLang="ja-JP" sz="2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商品はこちら！</a:t>
            </a:r>
            <a:endParaRPr kumimoji="1" lang="ja-JP" altLang="en-US" sz="2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6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47164" y="71269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71102" y="1509692"/>
            <a:ext cx="70551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Java</a:t>
            </a:r>
            <a:endParaRPr kumimoji="1"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・コンパイル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print()</a:t>
            </a:r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</a:t>
            </a:r>
            <a:r>
              <a:rPr kumimoji="1" lang="en-US" altLang="ja-JP" sz="5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println</a:t>
            </a:r>
            <a:r>
              <a:rPr kumimoji="1"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()</a:t>
            </a:r>
            <a:endParaRPr kumimoji="1" lang="ja-JP" altLang="en-US" sz="54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82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65839" y="2001594"/>
            <a:ext cx="7883769" cy="2387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8000" b="1" dirty="0" smtClean="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Java</a:t>
            </a:r>
            <a:r>
              <a:rPr lang="ja-JP" altLang="en-US" sz="8000" dirty="0" err="1" smtClean="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って</a:t>
            </a:r>
            <a:r>
              <a:rPr lang="en-US" altLang="ja-JP" sz="8000" dirty="0" smtClean="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/>
            </a:r>
            <a:br>
              <a:rPr lang="en-US" altLang="ja-JP" sz="8000" dirty="0" smtClean="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8000" dirty="0" smtClean="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何が作れるの？</a:t>
            </a:r>
            <a:endParaRPr lang="ja-JP" altLang="en-US" sz="8000" dirty="0">
              <a:solidFill>
                <a:schemeClr val="accent6">
                  <a:lumMod val="7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11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31" y="291349"/>
            <a:ext cx="3234546" cy="2172104"/>
          </a:xfrm>
          <a:prstGeom prst="rect">
            <a:avLst/>
          </a:prstGeom>
        </p:spPr>
      </p:pic>
      <p:sp>
        <p:nvSpPr>
          <p:cNvPr id="5" name="AutoShape 4" descr="「android」の画像検索結果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26" y="593544"/>
            <a:ext cx="3955419" cy="26226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963" y="392010"/>
            <a:ext cx="2071443" cy="207144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73" y="3844475"/>
            <a:ext cx="2259107" cy="225910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824" y="3960532"/>
            <a:ext cx="3709729" cy="246865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23" y="4597622"/>
            <a:ext cx="3082879" cy="19322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538" y="2180492"/>
            <a:ext cx="3571278" cy="24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2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9212" y="2019632"/>
            <a:ext cx="10428711" cy="2969745"/>
          </a:xfrm>
        </p:spPr>
        <p:txBody>
          <a:bodyPr>
            <a:noAutofit/>
          </a:bodyPr>
          <a:lstStyle/>
          <a:p>
            <a:r>
              <a:rPr lang="ja-JP" altLang="en-US" sz="115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意外</a:t>
            </a:r>
            <a:r>
              <a:rPr lang="ja-JP" altLang="en-US" sz="115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と結構多い</a:t>
            </a:r>
            <a:endParaRPr kumimoji="1" lang="ja-JP" altLang="en-US" sz="115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48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8609" y="1829692"/>
            <a:ext cx="11191875" cy="2969745"/>
          </a:xfrm>
        </p:spPr>
        <p:txBody>
          <a:bodyPr>
            <a:noAutofit/>
          </a:bodyPr>
          <a:lstStyle/>
          <a:p>
            <a:r>
              <a:rPr lang="en-US" altLang="ja-JP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Java</a:t>
            </a:r>
            <a:r>
              <a:rPr lang="ja-JP" altLang="en-US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で</a:t>
            </a:r>
            <a:r>
              <a:rPr lang="en-US" altLang="ja-JP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/>
            </a:r>
            <a:br>
              <a:rPr lang="en-US" altLang="ja-JP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</a:br>
            <a:r>
              <a:rPr lang="ja-JP" altLang="en-US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メリットあるの？</a:t>
            </a:r>
            <a:endParaRPr kumimoji="1" lang="ja-JP" altLang="en-US" sz="9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02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097" y="3506028"/>
            <a:ext cx="2451903" cy="301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62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1302208"/>
            <a:ext cx="4326311" cy="287896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29" y="1302208"/>
            <a:ext cx="5535706" cy="302278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26141" y="4972826"/>
            <a:ext cx="1118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環境に依存せず</a:t>
            </a:r>
            <a:r>
              <a:rPr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プログラムが</a:t>
            </a:r>
            <a:r>
              <a:rPr lang="ja-JP" altLang="en-US" sz="5400" dirty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動かせる</a:t>
            </a:r>
            <a:endParaRPr kumimoji="1" lang="ja-JP" altLang="en-US" sz="5400" dirty="0">
              <a:solidFill>
                <a:schemeClr val="accent2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99093" y="826714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Windows PC 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「〇」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16063" y="839134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MAC PC 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「〇」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531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17434" y="350307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50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オブジェクト指向である</a:t>
            </a:r>
            <a:endParaRPr kumimoji="1" lang="ja-JP" altLang="en-US" sz="3600" dirty="0">
              <a:solidFill>
                <a:schemeClr val="accent6">
                  <a:lumMod val="50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70" y="3162299"/>
            <a:ext cx="1967754" cy="19677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42" y="2321858"/>
            <a:ext cx="1967754" cy="196775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42" y="4439771"/>
            <a:ext cx="1967754" cy="196775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514" y="2321858"/>
            <a:ext cx="1967754" cy="196775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25" y="4439771"/>
            <a:ext cx="1967754" cy="196775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062652" y="1040559"/>
            <a:ext cx="828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ja-JP" altLang="en-US" sz="4000" b="1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複数人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での開発で</a:t>
            </a:r>
            <a:r>
              <a:rPr kumimoji="1" lang="ja-JP" altLang="en-US" sz="4000" b="1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作業効率があがる</a:t>
            </a:r>
            <a:endParaRPr kumimoji="1" lang="en-US" altLang="ja-JP" sz="4000" b="1" dirty="0" smtClean="0">
              <a:solidFill>
                <a:schemeClr val="accent2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062652" y="1725525"/>
            <a:ext cx="9623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・プログラムの</a:t>
            </a:r>
            <a:r>
              <a:rPr lang="ja-JP" altLang="en-US" sz="4000" b="1" dirty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管理を細かく行う</a:t>
            </a: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ことが出来る</a:t>
            </a:r>
            <a:endParaRPr kumimoji="1" lang="ja-JP" altLang="en-US" sz="48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395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787197" y="4935071"/>
            <a:ext cx="64940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就職・転職</a:t>
            </a:r>
            <a:r>
              <a:rPr kumimoji="1"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に強い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2" y="248770"/>
            <a:ext cx="4133442" cy="363742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12" y="648821"/>
            <a:ext cx="3497356" cy="34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3828" y="895546"/>
            <a:ext cx="54072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そもそも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この科目の目的って何？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96" y="1464932"/>
            <a:ext cx="4784102" cy="47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0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250" y="1868789"/>
            <a:ext cx="8972550" cy="2969745"/>
          </a:xfrm>
        </p:spPr>
        <p:txBody>
          <a:bodyPr>
            <a:noAutofit/>
          </a:bodyPr>
          <a:lstStyle/>
          <a:p>
            <a:r>
              <a:rPr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本授業はあくまで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/>
            </a:r>
            <a:b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</a:b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/>
            </a:r>
            <a:b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</a:br>
            <a:r>
              <a:rPr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の勉強です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9003" y="1046376"/>
            <a:ext cx="18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繰り返しますが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44515" y="2753496"/>
            <a:ext cx="8774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b="1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プログラム</a:t>
            </a:r>
            <a:r>
              <a:rPr lang="ja-JP" altLang="en-US" sz="72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思考</a:t>
            </a:r>
            <a:endParaRPr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5225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2" y="2019113"/>
            <a:ext cx="10555940" cy="2969745"/>
          </a:xfrm>
        </p:spPr>
        <p:txBody>
          <a:bodyPr>
            <a:noAutofit/>
          </a:bodyPr>
          <a:lstStyle/>
          <a:p>
            <a:r>
              <a:rPr kumimoji="1" lang="en-US" altLang="ja-JP" sz="8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/>
            </a:r>
            <a:br>
              <a:rPr kumimoji="1" lang="en-US" altLang="ja-JP" sz="8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</a:br>
            <a:r>
              <a:rPr kumimoji="1" lang="en-US" altLang="ja-JP" sz="8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/>
            </a:r>
            <a:br>
              <a:rPr kumimoji="1" lang="en-US" altLang="ja-JP" sz="8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</a:br>
            <a:r>
              <a:rPr lang="ja-JP" altLang="en-US" sz="8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見つけてください！</a:t>
            </a:r>
            <a:endParaRPr kumimoji="1" lang="ja-JP" altLang="en-US" sz="8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371602" y="1155179"/>
            <a:ext cx="582723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8800" b="1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好き</a:t>
            </a:r>
            <a:r>
              <a:rPr kumimoji="1" lang="ja-JP" altLang="en-US" sz="88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な言語</a:t>
            </a:r>
            <a:endParaRPr lang="ja-JP" altLang="en-US" sz="8800" dirty="0"/>
          </a:p>
        </p:txBody>
      </p:sp>
      <p:sp>
        <p:nvSpPr>
          <p:cNvPr id="4" name="正方形/長方形 3"/>
          <p:cNvSpPr/>
          <p:nvPr/>
        </p:nvSpPr>
        <p:spPr>
          <a:xfrm>
            <a:off x="1371602" y="2601729"/>
            <a:ext cx="76874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0" b="1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得意</a:t>
            </a:r>
            <a:r>
              <a:rPr lang="ja-JP" altLang="en-US" sz="8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な分野</a:t>
            </a:r>
            <a:r>
              <a:rPr lang="ja-JP" altLang="en-US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</a:t>
            </a:r>
            <a:endParaRPr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47251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299446" y="1210237"/>
            <a:ext cx="783419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まずは一緒に</a:t>
            </a:r>
            <a:endParaRPr kumimoji="1"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開発環境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を整えましょう！！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0776" y="3702356"/>
            <a:ext cx="6277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0_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環境設定」フォルダを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デスクトップにコピーしましょう！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065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2530" y="3001282"/>
            <a:ext cx="11264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プログラム</a:t>
            </a:r>
            <a:r>
              <a:rPr lang="ja-JP" altLang="en-US" sz="7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実行までの流れ</a:t>
            </a:r>
            <a:endParaRPr kumimoji="1" lang="ja-JP" altLang="en-US" sz="7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～プログラムの基礎知識編～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0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29" y="1432067"/>
            <a:ext cx="3038285" cy="3705226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7019365" y="429744"/>
            <a:ext cx="3563470" cy="2057400"/>
          </a:xfrm>
          <a:prstGeom prst="wedgeRectCallout">
            <a:avLst>
              <a:gd name="adj1" fmla="val -127062"/>
              <a:gd name="adj2" fmla="val 683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な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に使うの？？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7019365" y="3728755"/>
            <a:ext cx="3563470" cy="2057400"/>
          </a:xfrm>
          <a:prstGeom prst="wedgeRectCallout">
            <a:avLst>
              <a:gd name="adj1" fmla="val -125930"/>
              <a:gd name="adj2" fmla="val -714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どう使うの？？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3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29" y="1458444"/>
            <a:ext cx="3038285" cy="3705226"/>
          </a:xfrm>
          <a:prstGeom prst="rect">
            <a:avLst/>
          </a:prstGeom>
        </p:spPr>
      </p:pic>
      <p:sp>
        <p:nvSpPr>
          <p:cNvPr id="8" name="四角形吹き出し 7"/>
          <p:cNvSpPr/>
          <p:nvPr/>
        </p:nvSpPr>
        <p:spPr>
          <a:xfrm>
            <a:off x="7019365" y="429744"/>
            <a:ext cx="3563470" cy="2057400"/>
          </a:xfrm>
          <a:prstGeom prst="wedgeRectCallout">
            <a:avLst>
              <a:gd name="adj1" fmla="val -127062"/>
              <a:gd name="adj2" fmla="val 683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な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に使うの？？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7019365" y="3728755"/>
            <a:ext cx="3563470" cy="2057400"/>
          </a:xfrm>
          <a:prstGeom prst="wedgeRectCallout">
            <a:avLst>
              <a:gd name="adj1" fmla="val -125930"/>
              <a:gd name="adj2" fmla="val -714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どう使うの？？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2057400" y="1408575"/>
            <a:ext cx="8175811" cy="26255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書いたこと</a:t>
            </a:r>
            <a:r>
              <a:rPr kumimoji="1" lang="ja-JP" altLang="en-US" sz="7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しか</a:t>
            </a:r>
            <a:endParaRPr kumimoji="1" lang="en-US" altLang="ja-JP" sz="7200" b="1" dirty="0" smtClean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7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出来ない</a:t>
            </a:r>
            <a:endParaRPr kumimoji="1" lang="ja-JP" altLang="en-US" sz="72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034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99" y="1471891"/>
            <a:ext cx="3038285" cy="370522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1939738"/>
            <a:ext cx="3237379" cy="3237379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3060822" y="1041436"/>
            <a:ext cx="6015037" cy="1663233"/>
          </a:xfrm>
          <a:prstGeom prst="wedgeRoundRectCallout">
            <a:avLst>
              <a:gd name="adj1" fmla="val -45871"/>
              <a:gd name="adj2" fmla="val 90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pPr algn="ctr"/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(“Hello”);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12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99" y="1471891"/>
            <a:ext cx="3038285" cy="370522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1939738"/>
            <a:ext cx="3237379" cy="3237379"/>
          </a:xfrm>
          <a:prstGeom prst="rect">
            <a:avLst/>
          </a:prstGeom>
        </p:spPr>
      </p:pic>
      <p:sp>
        <p:nvSpPr>
          <p:cNvPr id="2" name="右矢印 1"/>
          <p:cNvSpPr/>
          <p:nvPr/>
        </p:nvSpPr>
        <p:spPr>
          <a:xfrm>
            <a:off x="5114926" y="3128962"/>
            <a:ext cx="2728912" cy="1385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83517" y="362383"/>
            <a:ext cx="8143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99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kumimoji="1" lang="ja-JP" altLang="en-US" sz="19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3060822" y="1041436"/>
            <a:ext cx="6015037" cy="1663233"/>
          </a:xfrm>
          <a:prstGeom prst="wedgeRoundRectCallout">
            <a:avLst>
              <a:gd name="adj1" fmla="val -45871"/>
              <a:gd name="adj2" fmla="val 90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pPr algn="ctr"/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(“Hello”);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44215" y="52382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ナニイッテルノコイツ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84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99" y="1471891"/>
            <a:ext cx="3038285" cy="370522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1939738"/>
            <a:ext cx="3237379" cy="3237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86" y="3755510"/>
            <a:ext cx="2843213" cy="2843213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1811600">
            <a:off x="3757557" y="4637453"/>
            <a:ext cx="1433210" cy="1079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0205" y="600396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翻訳機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3060822" y="1041436"/>
            <a:ext cx="6015037" cy="1663233"/>
          </a:xfrm>
          <a:prstGeom prst="wedgeRoundRectCallout">
            <a:avLst>
              <a:gd name="adj1" fmla="val -45871"/>
              <a:gd name="adj2" fmla="val 90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pPr algn="ctr"/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(“Hello”);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474162" y="1362482"/>
            <a:ext cx="4074458" cy="1962022"/>
          </a:xfrm>
          <a:prstGeom prst="wedgeRoundRectCallout">
            <a:avLst>
              <a:gd name="adj1" fmla="val -2770"/>
              <a:gd name="adj2" fmla="val 1034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０１０１０１１０００１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１１０１０００１０１０１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１１００１００１１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8189231" y="4933154"/>
            <a:ext cx="2604654" cy="1348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83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99" y="1471891"/>
            <a:ext cx="3038285" cy="370522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1939738"/>
            <a:ext cx="3237379" cy="3237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86" y="3755510"/>
            <a:ext cx="2843213" cy="2843213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1811600">
            <a:off x="3757557" y="4637453"/>
            <a:ext cx="1433210" cy="1079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0205" y="600396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翻訳機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3060822" y="1041436"/>
            <a:ext cx="6015037" cy="1663233"/>
          </a:xfrm>
          <a:prstGeom prst="wedgeRoundRectCallout">
            <a:avLst>
              <a:gd name="adj1" fmla="val -45871"/>
              <a:gd name="adj2" fmla="val 90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pPr algn="ctr"/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(“Hello”);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474162" y="1362482"/>
            <a:ext cx="4074458" cy="1962022"/>
          </a:xfrm>
          <a:prstGeom prst="wedgeRoundRectCallout">
            <a:avLst>
              <a:gd name="adj1" fmla="val -2770"/>
              <a:gd name="adj2" fmla="val 1034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０１０１０１１０００１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１１０１０００１０１０１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１１００１００１１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878874" y="917893"/>
            <a:ext cx="1228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 smtClean="0">
                <a:solidFill>
                  <a:schemeClr val="accent6">
                    <a:lumMod val="75000"/>
                  </a:schemeClr>
                </a:solidFill>
              </a:rPr>
              <a:t>ok</a:t>
            </a:r>
            <a:endParaRPr kumimoji="1" lang="ja-JP" altLang="en-US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528641" y="5286526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マカセテ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04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14399" y="970961"/>
            <a:ext cx="78406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例えばエンジニアとして活躍する為に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どのような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知識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が必要だと思いますか？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9" y="2295524"/>
            <a:ext cx="4161934" cy="416193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01030" y="3568171"/>
            <a:ext cx="727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プログラミング言語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をたくさん知ってるか</a:t>
            </a:r>
            <a:r>
              <a:rPr kumimoji="1" lang="ja-JP" altLang="en-US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かな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88666" y="4862528"/>
            <a:ext cx="6425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それとも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プログラム言語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さえ知っていれば大丈夫？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2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99" y="1471891"/>
            <a:ext cx="3038285" cy="370522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1939738"/>
            <a:ext cx="3237379" cy="3237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86" y="3755510"/>
            <a:ext cx="2843213" cy="2843213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1811600">
            <a:off x="3757557" y="4637453"/>
            <a:ext cx="1433210" cy="1079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0205" y="600396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翻訳機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3060822" y="1041436"/>
            <a:ext cx="6015037" cy="1663233"/>
          </a:xfrm>
          <a:prstGeom prst="wedgeRoundRectCallout">
            <a:avLst>
              <a:gd name="adj1" fmla="val -45871"/>
              <a:gd name="adj2" fmla="val 90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pPr algn="ctr"/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(“Hello”);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474162" y="1362482"/>
            <a:ext cx="4074458" cy="1962022"/>
          </a:xfrm>
          <a:prstGeom prst="wedgeRoundRectCallout">
            <a:avLst>
              <a:gd name="adj1" fmla="val -2770"/>
              <a:gd name="adj2" fmla="val 1034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０１０１０１１０００１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１１０１０００１０１０１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１１００１００１１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878874" y="917893"/>
            <a:ext cx="1228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 smtClean="0">
                <a:solidFill>
                  <a:schemeClr val="accent6">
                    <a:lumMod val="75000"/>
                  </a:schemeClr>
                </a:solidFill>
              </a:rPr>
              <a:t>ok</a:t>
            </a:r>
            <a:endParaRPr kumimoji="1" lang="ja-JP" altLang="en-US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2138082" y="1487437"/>
            <a:ext cx="8608257" cy="27450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これが</a:t>
            </a:r>
            <a:r>
              <a:rPr kumimoji="1" lang="ja-JP" altLang="en-US" sz="7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コンパイル</a:t>
            </a:r>
            <a:endParaRPr kumimoji="1" lang="ja-JP" altLang="en-US" sz="72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4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22" y="2576778"/>
            <a:ext cx="3038285" cy="370522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021976" y="1894020"/>
            <a:ext cx="5849471" cy="390693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9278" y="1370800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ファイル名：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Test01.java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250577" y="2241200"/>
            <a:ext cx="5378823" cy="2720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50577" y="2345946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Test01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94930" y="847580"/>
            <a:ext cx="5320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ファイル名と同じクラスを読み込み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30071" y="2859852"/>
            <a:ext cx="2864223" cy="1954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29430" y="2934880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24145" y="1450569"/>
            <a:ext cx="3906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メソッドを実行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186953" y="4668765"/>
            <a:ext cx="5496743" cy="14253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41071" y="4940771"/>
            <a:ext cx="51427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ファイル名とクラス名が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異なると読み込まないので注意！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フレーム 1"/>
          <p:cNvSpPr/>
          <p:nvPr/>
        </p:nvSpPr>
        <p:spPr>
          <a:xfrm>
            <a:off x="2057399" y="1266054"/>
            <a:ext cx="1483671" cy="70773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1250577" y="2196659"/>
            <a:ext cx="1241622" cy="70773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8" grpId="0"/>
      <p:bldP spid="10" grpId="0"/>
      <p:bldP spid="11" grpId="0" animBg="1"/>
      <p:bldP spid="13" grpId="0"/>
      <p:bldP spid="14" grpId="0"/>
      <p:bldP spid="16" grpId="0" animBg="1"/>
      <p:bldP spid="2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04" y="1794620"/>
            <a:ext cx="3038285" cy="370522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7" y="3115515"/>
            <a:ext cx="3107112" cy="3107112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1581804" y="989341"/>
            <a:ext cx="6172200" cy="2331527"/>
          </a:xfrm>
          <a:prstGeom prst="wedgeRoundRectCallout">
            <a:avLst>
              <a:gd name="adj1" fmla="val -28878"/>
              <a:gd name="adj2" fmla="val 834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ｐ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ublic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(“ECC”);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3" name="左矢印 2"/>
          <p:cNvSpPr/>
          <p:nvPr/>
        </p:nvSpPr>
        <p:spPr>
          <a:xfrm>
            <a:off x="7056308" y="1318303"/>
            <a:ext cx="1008530" cy="681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599447" y="574533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メソッドダナ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04" y="1794620"/>
            <a:ext cx="3038285" cy="370522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7" y="3115515"/>
            <a:ext cx="3107112" cy="3107112"/>
          </a:xfrm>
          <a:prstGeom prst="rect">
            <a:avLst/>
          </a:prstGeom>
        </p:spPr>
      </p:pic>
      <p:sp>
        <p:nvSpPr>
          <p:cNvPr id="12" name="角丸四角形吹き出し 11"/>
          <p:cNvSpPr/>
          <p:nvPr/>
        </p:nvSpPr>
        <p:spPr>
          <a:xfrm>
            <a:off x="1581804" y="989341"/>
            <a:ext cx="6172200" cy="2331527"/>
          </a:xfrm>
          <a:prstGeom prst="wedgeRoundRectCallout">
            <a:avLst>
              <a:gd name="adj1" fmla="val -28878"/>
              <a:gd name="adj2" fmla="val 834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ｐ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ublic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(“ECC”);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13" name="左矢印 12"/>
          <p:cNvSpPr/>
          <p:nvPr/>
        </p:nvSpPr>
        <p:spPr>
          <a:xfrm>
            <a:off x="6212246" y="1705165"/>
            <a:ext cx="1008530" cy="681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99447" y="5745330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を出力ダナ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7675684" y="290079"/>
            <a:ext cx="3779880" cy="1259057"/>
          </a:xfrm>
          <a:prstGeom prst="wedgeRoundRectCallout">
            <a:avLst>
              <a:gd name="adj1" fmla="val -91546"/>
              <a:gd name="adj2" fmla="val 767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）で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命令の終わりを明示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54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04" y="1794620"/>
            <a:ext cx="3038285" cy="370522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7" y="3115515"/>
            <a:ext cx="3107112" cy="3107112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>
          <a:xfrm>
            <a:off x="1581804" y="989341"/>
            <a:ext cx="6172200" cy="2331527"/>
          </a:xfrm>
          <a:prstGeom prst="wedgeRoundRectCallout">
            <a:avLst>
              <a:gd name="adj1" fmla="val -28878"/>
              <a:gd name="adj2" fmla="val 834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ｐ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ublic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(“ECC”);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9" name="左矢印 8"/>
          <p:cNvSpPr/>
          <p:nvPr/>
        </p:nvSpPr>
        <p:spPr>
          <a:xfrm>
            <a:off x="5992438" y="1995310"/>
            <a:ext cx="1008530" cy="681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99447" y="5745330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を出力ダナ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7675684" y="290079"/>
            <a:ext cx="3779880" cy="1259057"/>
          </a:xfrm>
          <a:prstGeom prst="wedgeRoundRectCallout">
            <a:avLst>
              <a:gd name="adj1" fmla="val -95733"/>
              <a:gd name="adj2" fmla="val 10324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）で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命令の終わりを明示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199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04" y="1794620"/>
            <a:ext cx="3038285" cy="370522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7" y="3115515"/>
            <a:ext cx="3107112" cy="3107112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>
          <a:xfrm>
            <a:off x="1581804" y="989341"/>
            <a:ext cx="6172200" cy="2331527"/>
          </a:xfrm>
          <a:prstGeom prst="wedgeRoundRectCallout">
            <a:avLst>
              <a:gd name="adj1" fmla="val -28878"/>
              <a:gd name="adj2" fmla="val 834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ｐ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ublic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(“ECC”);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9" name="左矢印 8"/>
          <p:cNvSpPr/>
          <p:nvPr/>
        </p:nvSpPr>
        <p:spPr>
          <a:xfrm>
            <a:off x="5992438" y="1995310"/>
            <a:ext cx="1008530" cy="681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852438" y="3536767"/>
            <a:ext cx="7420708" cy="15801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5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命令</a:t>
            </a:r>
            <a:r>
              <a:rPr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ずつ</a:t>
            </a:r>
            <a:r>
              <a:rPr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読んでいく</a:t>
            </a:r>
            <a:endParaRPr kumimoji="1" lang="ja-JP" altLang="en-US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599447" y="5745330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一気ニハ読メナイゾ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1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73" y="2426530"/>
            <a:ext cx="8291278" cy="2400508"/>
          </a:xfrm>
          <a:prstGeom prst="rect">
            <a:avLst/>
          </a:prstGeom>
        </p:spPr>
      </p:pic>
      <p:pic>
        <p:nvPicPr>
          <p:cNvPr id="205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291642" y="171341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9278" y="3039987"/>
            <a:ext cx="2239256" cy="12594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文字を表示する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726152" y="242653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2" descr="モニタを見せて案内する店員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1" y="3906158"/>
            <a:ext cx="2667791" cy="25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486111" y="4846745"/>
            <a:ext cx="160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</a:p>
        </p:txBody>
      </p:sp>
    </p:spTree>
    <p:extLst>
      <p:ext uri="{BB962C8B-B14F-4D97-AF65-F5344CB8AC3E}">
        <p14:creationId xmlns:p14="http://schemas.microsoft.com/office/powerpoint/2010/main" val="25903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84" y="1295458"/>
            <a:ext cx="8291278" cy="24005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567891" y="1295458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7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84" y="1295458"/>
            <a:ext cx="8291278" cy="24005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2622103" y="1287653"/>
            <a:ext cx="8360159" cy="256895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1" y="4299440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21328" y="4299440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pic>
        <p:nvPicPr>
          <p:cNvPr id="2050" name="Picture 2" descr="フローリングの部屋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809" y="3982914"/>
            <a:ext cx="2452453" cy="246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2567891" y="1295458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79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84" y="1295458"/>
            <a:ext cx="8291278" cy="24005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3341077" y="1635369"/>
            <a:ext cx="7781192" cy="16353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1" y="4299440"/>
            <a:ext cx="5604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：処理を行う部屋のようなもの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66442" y="4961758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94643" y="495541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このクラスで最初に実行される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の塊のようなもの</a:t>
            </a:r>
          </a:p>
        </p:txBody>
      </p:sp>
      <p:pic>
        <p:nvPicPr>
          <p:cNvPr id="11" name="Picture 2" descr="フローリングの部屋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809" y="3982914"/>
            <a:ext cx="2452453" cy="246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汚い会社の机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297" y="4822660"/>
            <a:ext cx="1312691" cy="138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2567891" y="1295458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4142" y="810704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実は！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75" y="3139125"/>
            <a:ext cx="2861034" cy="286103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11221" y="3158894"/>
            <a:ext cx="469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(Java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flutter,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ｋ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otlin,python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69042" y="4547034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アプリの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UI(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レイアウト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11234" y="3105889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データベースの使い方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67977" y="4120508"/>
            <a:ext cx="3849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通知設定の為に証明書発行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27954" y="5819205"/>
            <a:ext cx="785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プログラム言語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だけでは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活躍できない</a:t>
            </a:r>
            <a:endParaRPr kumimoji="1" lang="ja-JP" altLang="en-US" sz="3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07489" y="509630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通信の方法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11221" y="13258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プログラミング言語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の種類って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そこまで重要ではありません</a:t>
            </a:r>
          </a:p>
        </p:txBody>
      </p:sp>
    </p:spTree>
    <p:extLst>
      <p:ext uri="{BB962C8B-B14F-4D97-AF65-F5344CB8AC3E}">
        <p14:creationId xmlns:p14="http://schemas.microsoft.com/office/powerpoint/2010/main" val="34521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03998" y="2736967"/>
            <a:ext cx="91294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print()</a:t>
            </a:r>
            <a:r>
              <a:rPr lang="ja-JP" altLang="en-US" sz="80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en-US" altLang="ja-JP" sz="80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println</a:t>
            </a:r>
            <a:r>
              <a:rPr lang="en-US" altLang="ja-JP" sz="80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endParaRPr lang="ja-JP" altLang="en-US" sz="80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15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print()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en-US" altLang="ja-JP" sz="2400" b="1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println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57881" y="567276"/>
            <a:ext cx="540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プログラミング初めの第一歩！</a:t>
            </a:r>
            <a:endParaRPr kumimoji="1" lang="en-US" altLang="ja-JP" sz="32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55259" y="2236321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55259" y="1525912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71703" y="3845205"/>
            <a:ext cx="9932903" cy="23533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5259" y="326043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44078" y="4076037"/>
            <a:ext cx="9108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表示したい文字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4078" y="5207867"/>
            <a:ext cx="9607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表示したい文字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283855" y="1446908"/>
            <a:ext cx="75296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指定した文字を表示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583617" y="215937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指定した文字を表示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末尾で改行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</p:spTree>
    <p:extLst>
      <p:ext uri="{BB962C8B-B14F-4D97-AF65-F5344CB8AC3E}">
        <p14:creationId xmlns:p14="http://schemas.microsoft.com/office/powerpoint/2010/main" val="367229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677249" y="44483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567891" y="1295458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84" y="1295458"/>
            <a:ext cx="8291278" cy="24005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角丸四角形 2"/>
          <p:cNvSpPr/>
          <p:nvPr/>
        </p:nvSpPr>
        <p:spPr>
          <a:xfrm>
            <a:off x="4011287" y="2047874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7450721" y="3303165"/>
            <a:ext cx="4262857" cy="946239"/>
          </a:xfrm>
          <a:prstGeom prst="wedgeRoundRectCallout">
            <a:avLst>
              <a:gd name="adj1" fmla="val -35607"/>
              <a:gd name="adj2" fmla="val -1363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（）内に記述された値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に表示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1604" y="4618667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4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567891" y="1295458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84" y="1295458"/>
            <a:ext cx="8291278" cy="24005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角丸四角形 2"/>
          <p:cNvSpPr/>
          <p:nvPr/>
        </p:nvSpPr>
        <p:spPr>
          <a:xfrm>
            <a:off x="4011286" y="2443118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7450721" y="3303165"/>
            <a:ext cx="4262857" cy="946239"/>
          </a:xfrm>
          <a:prstGeom prst="wedgeRoundRectCallout">
            <a:avLst>
              <a:gd name="adj1" fmla="val -34937"/>
              <a:gd name="adj2" fmla="val -910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（）内に記述された値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に表示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77249" y="4422005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1604" y="4618667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37232" y="461866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331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291642" y="171341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変更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91" y="3154285"/>
            <a:ext cx="8466554" cy="2438611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6991568" y="3925753"/>
            <a:ext cx="523657" cy="80817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10518" y="5592896"/>
            <a:ext cx="3943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今度は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ｒ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intln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数字じゃなく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の小文字だよ！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H="1" flipV="1">
            <a:off x="7253396" y="4800600"/>
            <a:ext cx="9525" cy="70479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382125" y="3148637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11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73" y="1380539"/>
            <a:ext cx="8466554" cy="243861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215045" y="3758529"/>
            <a:ext cx="6846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先程と出力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結果の違い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がわかるかな？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629437" y="1375777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06847" y="45125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9995" y="470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4422" y="540267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68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2637691" y="1375776"/>
            <a:ext cx="9135745" cy="253883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906847" y="45125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73" y="1380539"/>
            <a:ext cx="8466554" cy="2438611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4106536" y="2132957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7032550" y="3455419"/>
            <a:ext cx="4783230" cy="869748"/>
          </a:xfrm>
          <a:prstGeom prst="wedgeRoundRectCallout">
            <a:avLst>
              <a:gd name="adj1" fmla="val -542"/>
              <a:gd name="adj2" fmla="val -1543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45611" y="47092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99995" y="470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28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4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629437" y="1375777"/>
            <a:ext cx="9144000" cy="24911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73" y="1380539"/>
            <a:ext cx="8466554" cy="2438611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4058911" y="2528188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7032550" y="3455419"/>
            <a:ext cx="4783230" cy="869748"/>
          </a:xfrm>
          <a:prstGeom prst="wedgeRoundRectCallout">
            <a:avLst>
              <a:gd name="adj1" fmla="val -23243"/>
              <a:gd name="adj2" fmla="val -984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06847" y="45125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45611" y="47092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99995" y="470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4422" y="540267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97415" y="5339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05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9" grpId="0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58297" y="2831690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52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～課題の質問について～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5807" y="1399413"/>
            <a:ext cx="4698722" cy="764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 smtClean="0"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質問は早めにする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こと！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2433" y="4951279"/>
            <a:ext cx="10071988" cy="848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en-US" altLang="ja-JP" sz="36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</a:t>
            </a:r>
            <a:r>
              <a:rPr kumimoji="1" lang="ja-JP" altLang="en-US" sz="36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考えて前に進まなかったら高確率で</a:t>
            </a:r>
            <a:r>
              <a:rPr kumimoji="1" lang="ja-JP" altLang="en-US" sz="36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突破しない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。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02433" y="3799754"/>
            <a:ext cx="11847795" cy="1399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ただし、考えなしに質問するのは勉強にならない。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例：「どう書けば動きますか？」⇒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ただ答えを聞いてるだけ</a:t>
            </a:r>
            <a:endParaRPr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485807" y="3017830"/>
            <a:ext cx="9828332" cy="764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「どこが間違っているかわからない」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も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立派な質問</a:t>
            </a:r>
            <a:endParaRPr kumimoji="1"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02433" y="2082882"/>
            <a:ext cx="107516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深夜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や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早朝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、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休日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に質問しても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答えられません。</a:t>
            </a:r>
            <a:endParaRPr kumimoji="1" lang="en-US" altLang="ja-JP" sz="40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24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3828" y="895546"/>
            <a:ext cx="6027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の言語を学べばいいの？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96" y="1464932"/>
            <a:ext cx="4784102" cy="47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89206" y="2786574"/>
            <a:ext cx="86485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エスケープシーケンス</a:t>
            </a:r>
            <a:endParaRPr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86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102659" y="4004819"/>
            <a:ext cx="10771094" cy="2218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76917" y="2353235"/>
            <a:ext cx="50690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”  </a:t>
            </a:r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60977" y="4836459"/>
            <a:ext cx="9254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文字列にダブルコーテーションを入れたい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考え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539" y="646752"/>
            <a:ext cx="2464611" cy="29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141809" y="3543154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みんななら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どう書く？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7225" y="571500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こんなケース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541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03584" y="2209624"/>
            <a:ext cx="104599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”  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ECC”)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53988" y="4760259"/>
            <a:ext cx="9254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文字列にダブルコーテーションを入れたい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02659" y="4004819"/>
            <a:ext cx="10771094" cy="2218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60977" y="4836459"/>
            <a:ext cx="9254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文字列にダブルコーテーションを入れたい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4" y="202811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345733" y="65222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早速やってみよう・・・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113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03584" y="2209624"/>
            <a:ext cx="104599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”  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ECC”)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53988" y="4760259"/>
            <a:ext cx="9254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92D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文字列にダブルコーテーションを入れたい</a:t>
            </a:r>
            <a:endParaRPr kumimoji="1" lang="ja-JP" altLang="en-US" sz="4000" dirty="0">
              <a:solidFill>
                <a:srgbClr val="92D05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02659" y="4004819"/>
            <a:ext cx="10771094" cy="2218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43306" y="4792226"/>
            <a:ext cx="10530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文字列は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に囲われた部分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4" y="202811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345733" y="65222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早速やってみよう・・・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793006" y="2190398"/>
            <a:ext cx="2303369" cy="84564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92345" y="3049472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ここまでが文字列</a:t>
            </a:r>
            <a:endParaRPr kumimoji="1" lang="ja-JP" altLang="en-US" dirty="0">
              <a:solidFill>
                <a:srgbClr val="0070C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25045" y="3049472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じゃあこれは一体・・？</a:t>
            </a:r>
            <a:endParaRPr kumimoji="1" lang="ja-JP" altLang="en-US" dirty="0">
              <a:solidFill>
                <a:srgbClr val="0070C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266" name="Picture 2" descr="驚いて目が飛び出る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90" y="532407"/>
            <a:ext cx="1805104" cy="180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0072045" y="143894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ダメじゃ</a:t>
            </a:r>
            <a:r>
              <a:rPr kumimoji="1" lang="ja-JP" altLang="en-US" sz="2000" dirty="0" err="1" smtClean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000" dirty="0">
              <a:solidFill>
                <a:srgbClr val="0070C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584023" y="3497044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構文エラーになります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84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6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68942" y="430306"/>
            <a:ext cx="48782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エスケープシーケンスとは：</a:t>
            </a:r>
            <a:endParaRPr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特殊文字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の表示方法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31" y="1507524"/>
            <a:ext cx="8401538" cy="4679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23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03584" y="2209624"/>
            <a:ext cx="10859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\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  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ECC”)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53988" y="4760259"/>
            <a:ext cx="9254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92D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文字列にダブルコーテーションを入れたい</a:t>
            </a:r>
            <a:endParaRPr kumimoji="1" lang="ja-JP" altLang="en-US" sz="4000" dirty="0">
              <a:solidFill>
                <a:srgbClr val="92D05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02659" y="4004819"/>
            <a:ext cx="10771094" cy="2218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68687" y="4688909"/>
            <a:ext cx="9591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文字列は“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に囲われた部分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4" y="202811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345733" y="65222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早速やってみよう・・・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42194" y="3059381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これは閉じではなく文字と認識</a:t>
            </a:r>
            <a:endParaRPr kumimoji="1" lang="ja-JP" altLang="en-US" dirty="0">
              <a:solidFill>
                <a:srgbClr val="0070C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8677275" y="2194921"/>
            <a:ext cx="765041" cy="70316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03584" y="2209624"/>
            <a:ext cx="10859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\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  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ECC”)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53988" y="4760259"/>
            <a:ext cx="9254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92D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文字列にダブルコーテーションを入れたい</a:t>
            </a:r>
            <a:endParaRPr kumimoji="1" lang="ja-JP" altLang="en-US" sz="4000" dirty="0">
              <a:solidFill>
                <a:srgbClr val="92D05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02659" y="4004819"/>
            <a:ext cx="10771094" cy="2218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68687" y="4688909"/>
            <a:ext cx="9591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文字列は“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に囲われた部分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4" y="202811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345733" y="65222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早速やってみよう・・・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6829426" y="2194921"/>
            <a:ext cx="4533900" cy="70316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55085" y="3041633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ここまでが文字列</a:t>
            </a:r>
            <a:endParaRPr kumimoji="1" lang="ja-JP" altLang="en-US" dirty="0">
              <a:solidFill>
                <a:srgbClr val="0070C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7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68942" y="430306"/>
            <a:ext cx="48782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エスケープシーケンスとは：</a:t>
            </a:r>
            <a:endParaRPr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特殊文字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の表示方法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31" y="1507524"/>
            <a:ext cx="8401538" cy="4679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3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32012" y="1507524"/>
            <a:ext cx="11080376" cy="293000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8942" y="430306"/>
            <a:ext cx="48782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エスケープシーケンスとは：</a:t>
            </a:r>
            <a:endParaRPr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しに使ってみよう！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38" y="1787237"/>
            <a:ext cx="10519327" cy="25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1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32012" y="1507524"/>
            <a:ext cx="11080376" cy="293000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8942" y="430306"/>
            <a:ext cx="48782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エスケープシーケンスとは：</a:t>
            </a:r>
            <a:endParaRPr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しに使ってみよう！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38" y="1787237"/>
            <a:ext cx="10519327" cy="2516446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632012" y="4612341"/>
            <a:ext cx="5015753" cy="18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831171" y="2141132"/>
            <a:ext cx="551264" cy="70316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3035" y="4717242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407907" y="2141132"/>
            <a:ext cx="781351" cy="70316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29552" y="470964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8189258" y="2141132"/>
            <a:ext cx="766483" cy="70316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43907" y="4717242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“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9024128" y="2141132"/>
            <a:ext cx="766483" cy="70316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36033" y="4612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0395" y="5232867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“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816225" y="2846611"/>
            <a:ext cx="581156" cy="46136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7450822" y="2846611"/>
            <a:ext cx="712964" cy="46136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8170374" y="2804063"/>
            <a:ext cx="677791" cy="50391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8777058" y="2821699"/>
            <a:ext cx="434178" cy="50391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9186979" y="2804062"/>
            <a:ext cx="844257" cy="50391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9972178" y="2793503"/>
            <a:ext cx="618736" cy="50391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6840482" y="3319806"/>
            <a:ext cx="581156" cy="46136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7464843" y="3319806"/>
            <a:ext cx="723200" cy="46136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8256627" y="3319806"/>
            <a:ext cx="677791" cy="50391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8948986" y="3277257"/>
            <a:ext cx="1106508" cy="50391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9996435" y="3266698"/>
            <a:ext cx="618736" cy="50391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92579" y="5225272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82301" y="5217677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___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6051" y="5232867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う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103232" y="5055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53035" y="5766595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え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258307" y="577345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\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805427" y="5758081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98302" y="5775791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\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842820" y="525023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780066" y="5734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089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5" grpId="0"/>
      <p:bldP spid="16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758394" y="2745072"/>
            <a:ext cx="2818127" cy="1891044"/>
          </a:xfrm>
          <a:prstGeom prst="frame">
            <a:avLst>
              <a:gd name="adj1" fmla="val 452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98137" y="5099901"/>
            <a:ext cx="2844309" cy="10601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授業では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プログラミング思考を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学びます！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>
            <a:stCxn id="4" idx="0"/>
          </p:cNvCxnSpPr>
          <p:nvPr/>
        </p:nvCxnSpPr>
        <p:spPr>
          <a:xfrm flipH="1" flipV="1">
            <a:off x="1894434" y="4636117"/>
            <a:ext cx="125858" cy="46378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07012" y="791852"/>
            <a:ext cx="92143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言語ではなく、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プログラミング的思考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を学びましょう！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2" descr="「java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77" y="3073138"/>
            <a:ext cx="1850921" cy="123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「kotolin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514" y="3008547"/>
            <a:ext cx="2697996" cy="154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「C」の画像検索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45" y="3073138"/>
            <a:ext cx="1309868" cy="130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「Ruby」の画像検索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78" y="3008547"/>
            <a:ext cx="1821135" cy="136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651583" y="4854256"/>
            <a:ext cx="44278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どれも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基礎は同じ！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表現方法が違うだけ！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11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58297" y="2831690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977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39162" y="3078270"/>
            <a:ext cx="3954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本日のまとめ！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80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print()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en-US" altLang="ja-JP" sz="2400" b="1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println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57881" y="567276"/>
            <a:ext cx="540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プログラミング初めの第一歩！</a:t>
            </a:r>
            <a:endParaRPr kumimoji="1" lang="en-US" altLang="ja-JP" sz="32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55259" y="2236321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55259" y="1525912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71703" y="3845205"/>
            <a:ext cx="9932903" cy="23533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5259" y="326043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44078" y="4076037"/>
            <a:ext cx="9108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表示したい文字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4078" y="5207867"/>
            <a:ext cx="9607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表示したい文字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283855" y="1446908"/>
            <a:ext cx="75296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指定した文字を表示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583617" y="215937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指定した文字を表示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末尾で改行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</p:spTree>
    <p:extLst>
      <p:ext uri="{BB962C8B-B14F-4D97-AF65-F5344CB8AC3E}">
        <p14:creationId xmlns:p14="http://schemas.microsoft.com/office/powerpoint/2010/main" val="229152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68942" y="430306"/>
            <a:ext cx="48782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エスケープシーケンスとは：</a:t>
            </a:r>
            <a:endParaRPr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特殊文字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の表示方法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31" y="1507524"/>
            <a:ext cx="8401538" cy="4679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44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8" y="1974126"/>
            <a:ext cx="2743200" cy="27432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23828" y="895546"/>
            <a:ext cx="8717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伸び悩んでいる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エンジニアの共通点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2355" y="2452493"/>
            <a:ext cx="4980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不明点を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そのままにする</a:t>
            </a:r>
            <a:endParaRPr kumimoji="1" lang="ja-JP" altLang="en-US" sz="40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35848" y="2195866"/>
            <a:ext cx="4168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ばかり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勉強する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3099" y="4458272"/>
            <a:ext cx="3759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質問内容が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丸投げ</a:t>
            </a:r>
            <a:endParaRPr kumimoji="1" lang="ja-JP" altLang="en-US" sz="40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35848" y="3640108"/>
            <a:ext cx="4209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わかったつもりになって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メモを取らない</a:t>
            </a:r>
            <a:endParaRPr kumimoji="1" lang="en-US" altLang="ja-JP" sz="4000" dirty="0" smtClean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64248" y="5132321"/>
            <a:ext cx="5445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新しい知識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技術を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試さない</a:t>
            </a:r>
            <a:endParaRPr kumimoji="1" lang="en-US" altLang="ja-JP" sz="4000" dirty="0" smtClean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13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20" y="2341410"/>
            <a:ext cx="3446743" cy="344674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23828" y="895546"/>
            <a:ext cx="7962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活躍している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エンジニアの共通点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5889" y="2343987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プログラミング的思考力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が高い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22131" y="4675805"/>
            <a:ext cx="232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検索力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が高い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69741" y="2365042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常に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か開発している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「Google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880" y="5214657"/>
            <a:ext cx="864206" cy="86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雲形吹き出し 8"/>
          <p:cNvSpPr/>
          <p:nvPr/>
        </p:nvSpPr>
        <p:spPr>
          <a:xfrm>
            <a:off x="1350834" y="2713319"/>
            <a:ext cx="1762083" cy="1010496"/>
          </a:xfrm>
          <a:prstGeom prst="cloudCallout">
            <a:avLst>
              <a:gd name="adj1" fmla="val -39557"/>
              <a:gd name="adj2" fmla="val 550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83" y="2528653"/>
            <a:ext cx="1652998" cy="1652998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594254" y="4414195"/>
            <a:ext cx="3187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知識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発信している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80" y="4414195"/>
            <a:ext cx="1888569" cy="18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0352" y="481372"/>
            <a:ext cx="886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みんなの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を阻害しない為に・・・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0704" y="1685046"/>
            <a:ext cx="3225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授業ルール：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11524" y="3859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21675" y="1595263"/>
            <a:ext cx="65037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スマホ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は片付けましょう！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06201" y="3136165"/>
            <a:ext cx="79175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米テキサス大学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オースティン校</a:t>
            </a:r>
            <a:endParaRPr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心理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学者エイドリアン・ウォード氏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の研究結果により</a:t>
            </a:r>
            <a:endParaRPr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688" y="983974"/>
            <a:ext cx="2375439" cy="2375439"/>
          </a:xfrm>
          <a:prstGeom prst="rect">
            <a:avLst/>
          </a:prstGeom>
        </p:spPr>
      </p:pic>
      <p:sp>
        <p:nvSpPr>
          <p:cNvPr id="17" name="乗算 16"/>
          <p:cNvSpPr/>
          <p:nvPr/>
        </p:nvSpPr>
        <p:spPr>
          <a:xfrm>
            <a:off x="10468067" y="1268117"/>
            <a:ext cx="1590679" cy="1463040"/>
          </a:xfrm>
          <a:prstGeom prst="mathMultiply">
            <a:avLst>
              <a:gd name="adj1" fmla="val 160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06" y="2853271"/>
            <a:ext cx="2743200" cy="2743200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795528" y="4090272"/>
            <a:ext cx="8339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スマホが机にある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だけで</a:t>
            </a:r>
            <a:endParaRPr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集中力が著しく低下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ことが判明</a:t>
            </a:r>
            <a:endParaRPr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88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4" grpId="0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12659</TotalTime>
  <Words>1442</Words>
  <Application>Microsoft Office PowerPoint</Application>
  <PresentationFormat>ワイド画面</PresentationFormat>
  <Paragraphs>302</Paragraphs>
  <Slides>63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63</vt:i4>
      </vt:variant>
    </vt:vector>
  </HeadingPairs>
  <TitlesOfParts>
    <vt:vector size="72" baseType="lpstr">
      <vt:lpstr>BIZ UDゴシック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意外と結構多い</vt:lpstr>
      <vt:lpstr>Javaで メリットあるの？</vt:lpstr>
      <vt:lpstr>PowerPoint プレゼンテーション</vt:lpstr>
      <vt:lpstr>PowerPoint プレゼンテーション</vt:lpstr>
      <vt:lpstr>PowerPoint プレゼンテーション</vt:lpstr>
      <vt:lpstr>本授業はあくまで  の勉強です</vt:lpstr>
      <vt:lpstr>  見つけてください！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102</cp:revision>
  <dcterms:created xsi:type="dcterms:W3CDTF">2020-03-04T08:20:15Z</dcterms:created>
  <dcterms:modified xsi:type="dcterms:W3CDTF">2021-04-12T10:42:42Z</dcterms:modified>
</cp:coreProperties>
</file>