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6"/>
  </p:notesMasterIdLst>
  <p:handoutMasterIdLst>
    <p:handoutMasterId r:id="rId87"/>
  </p:handoutMasterIdLst>
  <p:sldIdLst>
    <p:sldId id="309" r:id="rId2"/>
    <p:sldId id="530" r:id="rId3"/>
    <p:sldId id="531" r:id="rId4"/>
    <p:sldId id="532" r:id="rId5"/>
    <p:sldId id="359" r:id="rId6"/>
    <p:sldId id="329" r:id="rId7"/>
    <p:sldId id="533" r:id="rId8"/>
    <p:sldId id="519" r:id="rId9"/>
    <p:sldId id="521" r:id="rId10"/>
    <p:sldId id="520" r:id="rId11"/>
    <p:sldId id="331" r:id="rId12"/>
    <p:sldId id="312" r:id="rId13"/>
    <p:sldId id="462" r:id="rId14"/>
    <p:sldId id="463" r:id="rId15"/>
    <p:sldId id="534" r:id="rId16"/>
    <p:sldId id="461" r:id="rId17"/>
    <p:sldId id="360" r:id="rId18"/>
    <p:sldId id="370" r:id="rId19"/>
    <p:sldId id="361" r:id="rId20"/>
    <p:sldId id="362" r:id="rId21"/>
    <p:sldId id="466" r:id="rId22"/>
    <p:sldId id="465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535" r:id="rId37"/>
    <p:sldId id="536" r:id="rId38"/>
    <p:sldId id="544" r:id="rId39"/>
    <p:sldId id="371" r:id="rId40"/>
    <p:sldId id="482" r:id="rId41"/>
    <p:sldId id="483" r:id="rId42"/>
    <p:sldId id="484" r:id="rId43"/>
    <p:sldId id="485" r:id="rId44"/>
    <p:sldId id="486" r:id="rId45"/>
    <p:sldId id="487" r:id="rId46"/>
    <p:sldId id="489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37" r:id="rId61"/>
    <p:sldId id="538" r:id="rId62"/>
    <p:sldId id="539" r:id="rId63"/>
    <p:sldId id="505" r:id="rId64"/>
    <p:sldId id="507" r:id="rId65"/>
    <p:sldId id="540" r:id="rId66"/>
    <p:sldId id="508" r:id="rId67"/>
    <p:sldId id="510" r:id="rId68"/>
    <p:sldId id="512" r:id="rId69"/>
    <p:sldId id="511" r:id="rId70"/>
    <p:sldId id="513" r:id="rId71"/>
    <p:sldId id="514" r:id="rId72"/>
    <p:sldId id="515" r:id="rId73"/>
    <p:sldId id="516" r:id="rId74"/>
    <p:sldId id="517" r:id="rId75"/>
    <p:sldId id="523" r:id="rId76"/>
    <p:sldId id="541" r:id="rId77"/>
    <p:sldId id="542" r:id="rId78"/>
    <p:sldId id="543" r:id="rId79"/>
    <p:sldId id="524" r:id="rId80"/>
    <p:sldId id="525" r:id="rId81"/>
    <p:sldId id="526" r:id="rId82"/>
    <p:sldId id="527" r:id="rId83"/>
    <p:sldId id="528" r:id="rId84"/>
    <p:sldId id="52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0323" autoAdjust="0"/>
  </p:normalViewPr>
  <p:slideViewPr>
    <p:cSldViewPr snapToGrid="0">
      <p:cViewPr varScale="1">
        <p:scale>
          <a:sx n="61" d="100"/>
          <a:sy n="61" d="100"/>
        </p:scale>
        <p:origin x="96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第</a:t>
            </a:r>
            <a:r>
              <a:rPr lang="en-US" altLang="ja-JP" sz="3600" dirty="0"/>
              <a:t>6</a:t>
            </a:r>
            <a:r>
              <a:rPr lang="ja-JP" altLang="en-US" sz="3600" smtClean="0"/>
              <a:t>回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while</a:t>
            </a:r>
            <a:r>
              <a:rPr lang="ja-JP" altLang="en-US" sz="3600" dirty="0" smtClean="0"/>
              <a:t>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49" y="3200943"/>
            <a:ext cx="10134708" cy="3215267"/>
          </a:xfrm>
          <a:prstGeom prst="rect">
            <a:avLst/>
          </a:prstGeom>
        </p:spPr>
      </p:pic>
      <p:pic>
        <p:nvPicPr>
          <p:cNvPr id="2050" name="Picture 2" descr="力尽きた人のイラスト（男性会社員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758" y="911519"/>
            <a:ext cx="1986075" cy="22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351791" y="1763843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こんなの現実的ではないよね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17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93082" y="2310778"/>
            <a:ext cx="65053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・インクリメント演算子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2891" y="2823672"/>
            <a:ext cx="7414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763876" y="4830006"/>
            <a:ext cx="8223451" cy="15820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74315" y="1424299"/>
            <a:ext cx="9907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11676" y="5267091"/>
            <a:ext cx="572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236568" y="3587168"/>
            <a:ext cx="9529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言語では、「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という演算子が存在します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3991" y="2938603"/>
            <a:ext cx="5923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例：数を数える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(1…2…3…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29239" y="1177572"/>
            <a:ext cx="81065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プログラムでは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lang="en-US" altLang="ja-JP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40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させたい」</a:t>
            </a:r>
            <a: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という事がよくあります。</a:t>
            </a:r>
            <a:endParaRPr lang="ja-JP" altLang="en-US" sz="3200" dirty="0"/>
          </a:p>
        </p:txBody>
      </p:sp>
      <p:pic>
        <p:nvPicPr>
          <p:cNvPr id="1026" name="Picture 2" descr="数字 1 イラスト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18" y="2141124"/>
            <a:ext cx="811390" cy="9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73" y="2141124"/>
            <a:ext cx="886419" cy="91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数字 3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075" y="2174058"/>
            <a:ext cx="723450" cy="8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2640157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419067"/>
            <a:ext cx="6820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a+1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22163" y="5000392"/>
            <a:ext cx="635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機能としては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増やすだが、違いもある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005122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396966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283562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2018366"/>
            <a:ext cx="4807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(+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9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1"/>
      <p:bldP spid="14" grpId="0"/>
      <p:bldP spid="16" grpId="0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3165446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944356"/>
            <a:ext cx="699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</a:t>
            </a:r>
            <a:r>
              <a:rPr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- 1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35108" y="5421136"/>
            <a:ext cx="5243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使い分けはインクリメントと同じ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530411"/>
            <a:ext cx="5136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922255"/>
            <a:ext cx="5102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3360916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減らす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1998912"/>
            <a:ext cx="76896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/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一方で、「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減少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」演算子も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存在</a:t>
            </a:r>
            <a:endParaRPr lang="en-US" altLang="ja-JP" sz="28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kumimoji="1" lang="ja-JP" altLang="en-US" sz="2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(-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9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20190" y="2833947"/>
            <a:ext cx="3299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6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950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7239" y="5623061"/>
            <a:ext cx="1034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62057" y="5141474"/>
            <a:ext cx="772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・条件が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5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96" y="1711489"/>
            <a:ext cx="8013431" cy="4792052"/>
          </a:xfrm>
          <a:prstGeom prst="rect">
            <a:avLst/>
          </a:prstGeom>
        </p:spPr>
      </p:pic>
      <p:pic>
        <p:nvPicPr>
          <p:cNvPr id="2056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発 1 4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0462" y="391747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9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7704664" y="3342218"/>
            <a:ext cx="3340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402223" y="1898581"/>
            <a:ext cx="4306774" cy="2281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7475420" y="3738757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186531" y="230048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29644" y="2174643"/>
            <a:ext cx="1725180" cy="1838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14369" y="4789624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99737" y="2387519"/>
            <a:ext cx="1810153" cy="1958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9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63105" y="499355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7475420" y="4770221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80492" y="2865356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0.55312 -0.3099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7" grpId="0"/>
      <p:bldP spid="28" grpId="0"/>
      <p:bldP spid="29" grpId="0"/>
      <p:bldP spid="31" grpId="0"/>
      <p:bldP spid="31" grpId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658" y="5074807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6388" y="119391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63980" y="3581630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68178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6319" y="5136844"/>
            <a:ext cx="5768928" cy="1390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522881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　　回目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17439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83734" y="3814608"/>
            <a:ext cx="5169928" cy="22181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1528 L -0.70169 0.58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91" y="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477887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攻撃１回目！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5420" y="4900515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21672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56764" y="4047427"/>
            <a:ext cx="1074813" cy="2012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3632 -0.662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3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6" grpId="0"/>
      <p:bldP spid="29" grpId="0"/>
      <p:bldP spid="2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5113753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2821" y="11841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83297" y="3573253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8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-0.68177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6319" y="5122333"/>
            <a:ext cx="5768928" cy="1436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5214299"/>
            <a:ext cx="2064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18424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69736" y="3744686"/>
            <a:ext cx="5356778" cy="30624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625 L -0.70768 0.6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69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477887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攻撃１回目！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84705" y="5146461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21672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70692" y="4046540"/>
            <a:ext cx="1074813" cy="2012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28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3632 -0.662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3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6" grpId="0"/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7646" y="16065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1735" y="1055933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case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60462" y="391747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40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0016" y="5113753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7202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75724" y="3570821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2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68177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6319" y="5107820"/>
            <a:ext cx="5768928" cy="1476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5199786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178" y="11841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45531" y="3771065"/>
            <a:ext cx="5266467" cy="26479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9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556 L -0.70768 0.7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73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477887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攻撃１回目！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5420" y="4901720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21672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55739" y="4061054"/>
            <a:ext cx="1074813" cy="2012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3632 -0.662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3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6" grpId="0"/>
      <p:bldP spid="29" grpId="0"/>
      <p:bldP spid="2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659" y="5066690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9172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95937" y="3599850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68177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9172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84370" y="5067467"/>
            <a:ext cx="5626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だったので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末尾までスキップ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374823" y="4300981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0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9172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880718" y="4518838"/>
            <a:ext cx="4826879" cy="1943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950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7239" y="5623061"/>
            <a:ext cx="1034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62057" y="5141474"/>
            <a:ext cx="772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・条件が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8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73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96360" y="3153103"/>
            <a:ext cx="8257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Test06_1b</a:t>
            </a:r>
            <a:r>
              <a:rPr kumimoji="1" lang="ja-JP" altLang="en-US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557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6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242353" y="1402958"/>
            <a:ext cx="5650787" cy="462797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6034" y="1402958"/>
            <a:ext cx="5650787" cy="462797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" y="1631076"/>
            <a:ext cx="5419725" cy="3867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52" y="1546794"/>
            <a:ext cx="4617837" cy="432338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6034" y="756627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42353" y="756627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462" y="391747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33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31128" y="2844221"/>
            <a:ext cx="5104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6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47334" y="4918479"/>
            <a:ext cx="574994" cy="646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968" y="5564810"/>
            <a:ext cx="133562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ココ！！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1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84" y="1620624"/>
            <a:ext cx="9240540" cy="4839375"/>
          </a:xfrm>
          <a:prstGeom prst="rect">
            <a:avLst/>
          </a:prstGeom>
        </p:spPr>
      </p:pic>
      <p:pic>
        <p:nvPicPr>
          <p:cNvPr id="10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爆発 1 10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58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224981" y="4886575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22425" y="1793595"/>
            <a:ext cx="3814031" cy="18287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67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91748" y="4890469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22964" y="1963141"/>
            <a:ext cx="1288008" cy="23083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50504" y="295514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31530" y="5011871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58384" y="2195651"/>
            <a:ext cx="1600930" cy="3061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50504" y="295514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2079" y="4818965"/>
            <a:ext cx="4621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 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処理を行います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25624" y="2846445"/>
            <a:ext cx="1851809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2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96660" y="4800043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10086" y="3065924"/>
            <a:ext cx="906587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9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4231 -0.413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-206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8" grpId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2338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024" y="1535567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1818"/>
              </p:ext>
            </p:extLst>
          </p:nvPr>
        </p:nvGraphicFramePr>
        <p:xfrm>
          <a:off x="1249168" y="1568774"/>
          <a:ext cx="10237342" cy="4023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8635">
                  <a:extLst>
                    <a:ext uri="{9D8B030D-6E8A-4147-A177-3AD203B41FA5}">
                      <a16:colId xmlns:a16="http://schemas.microsoft.com/office/drawing/2014/main" val="2977230728"/>
                    </a:ext>
                  </a:extLst>
                </a:gridCol>
                <a:gridCol w="8008707">
                  <a:extLst>
                    <a:ext uri="{9D8B030D-6E8A-4147-A177-3AD203B41FA5}">
                      <a16:colId xmlns:a16="http://schemas.microsoft.com/office/drawing/2014/main" val="3567059985"/>
                    </a:ext>
                  </a:extLst>
                </a:gridCol>
              </a:tblGrid>
              <a:tr h="4670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テーマ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30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switch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とは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623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break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とは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6343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default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とは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862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517024" y="5167101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の記述は不要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501236" y="4816339"/>
            <a:ext cx="5670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・どの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とも一致しなかった場合の対象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01236" y="4387881"/>
            <a:ext cx="6009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文において、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の場合に該当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17024" y="3678814"/>
            <a:ext cx="6588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・基本的に各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処理の終わりに記述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する。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512068" y="3250356"/>
            <a:ext cx="6234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文において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から抜ける処理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01236" y="2805295"/>
            <a:ext cx="7515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を使用しないとブロック最下部まで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全て実行する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485470" y="2407881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でしか比較できない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12068" y="2014573"/>
            <a:ext cx="4110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のプログラムの１つ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　　回目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4675" y="294286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95110" y="3236686"/>
            <a:ext cx="4892775" cy="2467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9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70338 0.26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4675" y="294286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46541" y="496972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21983" y="3689703"/>
            <a:ext cx="2082598" cy="2464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56627 -0.5634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7" y="-2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2" grpId="0"/>
      <p:bldP spid="32" grpId="1"/>
      <p:bldP spid="33" grpId="0"/>
      <p:bldP spid="34" grpId="0"/>
      <p:bldP spid="35" grpId="0"/>
      <p:bldP spid="36" grpId="0"/>
      <p:bldP spid="36" grpId="1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4675" y="294286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50504" y="11396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21267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24992" y="5523359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52839" y="114486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99603" y="3856152"/>
            <a:ext cx="2109654" cy="2377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68528 0.63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71" y="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39" grpId="0"/>
      <p:bldP spid="41" grpId="0"/>
      <p:bldP spid="42" grpId="0"/>
      <p:bldP spid="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50504" y="295514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2079" y="5176258"/>
            <a:ext cx="374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 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内の処理を行います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45436" y="2846445"/>
            <a:ext cx="1851809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31563" y="5009611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19239" y="3063712"/>
            <a:ext cx="906587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4231 -0.413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-206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8" grpId="1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1797" y="293464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67522" y="3222171"/>
            <a:ext cx="4949392" cy="2561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1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71367 0.3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77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0504" y="293478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46541" y="500341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47994" y="3693619"/>
            <a:ext cx="2416297" cy="28236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56432 -0.5634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16" y="-2817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2" grpId="0"/>
      <p:bldP spid="33" grpId="0"/>
      <p:bldP spid="34" grpId="0"/>
      <p:bldP spid="35" grpId="0"/>
      <p:bldP spid="36" grpId="0"/>
      <p:bldP spid="36" grpId="1"/>
      <p:bldP spid="38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50504" y="11396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21267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24992" y="5523359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50504" y="113500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00741" y="3851272"/>
            <a:ext cx="2181087" cy="2426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7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68528 0.63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71" y="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39" grpId="0"/>
      <p:bldP spid="41" grpId="0"/>
      <p:bldP spid="42" grpId="0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攻撃終了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1797" y="293464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10742" y="4083332"/>
            <a:ext cx="3519315" cy="2433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9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攻撃終了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1797" y="293464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80420" y="5190578"/>
            <a:ext cx="3823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48583" y="4044629"/>
            <a:ext cx="3998770" cy="2637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9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22940" y="1517258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22940" y="4370169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3309" y="4370169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893527" y="268310"/>
            <a:ext cx="3965825" cy="6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</a:p>
          <a:p>
            <a:pPr algn="ctr"/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</a:p>
          <a:p>
            <a:pPr algn="ctr"/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Z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094" y="4066052"/>
            <a:ext cx="3927884" cy="248177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7" y="1443721"/>
            <a:ext cx="3933475" cy="250268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737" y="4083510"/>
            <a:ext cx="3933475" cy="25183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598" y="1482576"/>
            <a:ext cx="4048451" cy="24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47334" y="4918479"/>
            <a:ext cx="574994" cy="646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968" y="5564810"/>
            <a:ext cx="133562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ココ！！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3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 animBg="1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9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無限ループの恐怖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idx="1"/>
          </p:nvPr>
        </p:nvSpPr>
        <p:spPr>
          <a:xfrm>
            <a:off x="951216" y="1610999"/>
            <a:ext cx="9872871" cy="595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問題：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無限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14" y="3944069"/>
            <a:ext cx="1998555" cy="16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829823" y="4381255"/>
            <a:ext cx="7550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永久に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ループ内処理を繰り返します</a:t>
            </a:r>
            <a:endParaRPr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1125387" y="3602012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答え：</a:t>
            </a:r>
            <a:endParaRPr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1829823" y="2314937"/>
            <a:ext cx="9739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永遠に成立し続ければ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どうなるのか？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3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無限ループの恐怖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idx="1"/>
          </p:nvPr>
        </p:nvSpPr>
        <p:spPr>
          <a:xfrm>
            <a:off x="951216" y="1610999"/>
            <a:ext cx="9872871" cy="595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問題：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無限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14" y="3944069"/>
            <a:ext cx="1998555" cy="16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829823" y="4381255"/>
            <a:ext cx="7550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永久に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ループ内処理を繰り返します</a:t>
            </a:r>
            <a:endParaRPr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1125387" y="3602012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答え：</a:t>
            </a:r>
            <a:endParaRPr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1829823" y="2314937"/>
            <a:ext cx="9739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永遠に成立し続ければ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どうなるのか？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爆発 2 7"/>
          <p:cNvSpPr/>
          <p:nvPr/>
        </p:nvSpPr>
        <p:spPr>
          <a:xfrm>
            <a:off x="3872565" y="1483738"/>
            <a:ext cx="5464537" cy="2751633"/>
          </a:xfrm>
          <a:prstGeom prst="irregularSeal2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しかし</a:t>
            </a:r>
            <a:endParaRPr kumimoji="1" lang="ja-JP" altLang="en-US" sz="6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" y="4569058"/>
            <a:ext cx="950467" cy="207232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7819" y="428564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あるんか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2046514" y="4344248"/>
            <a:ext cx="9523153" cy="1163964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52260" y="4598715"/>
            <a:ext cx="851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無限ループから抜ける方法もあります！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0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2177143" y="2220686"/>
            <a:ext cx="7852228" cy="3018971"/>
          </a:xfrm>
          <a:prstGeom prst="flowChartProcess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6175" y="739739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無限ループからの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5513" y="1425449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キーワードは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01419" y="2613482"/>
            <a:ext cx="75035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0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無限ループって怖い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46023" y="1850047"/>
            <a:ext cx="3307624" cy="139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常に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以上なので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永遠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に継続し続ける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0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2177143" y="2220686"/>
            <a:ext cx="7852228" cy="3809116"/>
          </a:xfrm>
          <a:prstGeom prst="flowChartProcess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6175" y="739739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無限ループからの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01419" y="2613482"/>
            <a:ext cx="7503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0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無限ループって怖い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if(count &gt; 2){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// 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966857" y="2409372"/>
            <a:ext cx="3851804" cy="1300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により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while{}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のブロックから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抜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リーフォーム 15"/>
          <p:cNvSpPr/>
          <p:nvPr/>
        </p:nvSpPr>
        <p:spPr>
          <a:xfrm>
            <a:off x="2437114" y="5233391"/>
            <a:ext cx="2778090" cy="879733"/>
          </a:xfrm>
          <a:custGeom>
            <a:avLst/>
            <a:gdLst>
              <a:gd name="connsiteX0" fmla="*/ 1941689 w 2596337"/>
              <a:gd name="connsiteY0" fmla="*/ 0 h 857956"/>
              <a:gd name="connsiteX1" fmla="*/ 2483555 w 2596337"/>
              <a:gd name="connsiteY1" fmla="*/ 327378 h 857956"/>
              <a:gd name="connsiteX2" fmla="*/ 0 w 2596337"/>
              <a:gd name="connsiteY2" fmla="*/ 857956 h 857956"/>
              <a:gd name="connsiteX0" fmla="*/ 1941689 w 2596337"/>
              <a:gd name="connsiteY0" fmla="*/ 0 h 857956"/>
              <a:gd name="connsiteX1" fmla="*/ 2483555 w 2596337"/>
              <a:gd name="connsiteY1" fmla="*/ 451556 h 857956"/>
              <a:gd name="connsiteX2" fmla="*/ 0 w 2596337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017"/>
              <a:gd name="connsiteY0" fmla="*/ 0 h 857956"/>
              <a:gd name="connsiteX1" fmla="*/ 2483555 w 2485017"/>
              <a:gd name="connsiteY1" fmla="*/ 451556 h 857956"/>
              <a:gd name="connsiteX2" fmla="*/ 0 w 2485017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3940"/>
              <a:gd name="connsiteY0" fmla="*/ 0 h 857956"/>
              <a:gd name="connsiteX1" fmla="*/ 2483555 w 2483940"/>
              <a:gd name="connsiteY1" fmla="*/ 451556 h 857956"/>
              <a:gd name="connsiteX2" fmla="*/ 0 w 2483940"/>
              <a:gd name="connsiteY2" fmla="*/ 857956 h 857956"/>
              <a:gd name="connsiteX0" fmla="*/ 1941689 w 2490141"/>
              <a:gd name="connsiteY0" fmla="*/ 0 h 857956"/>
              <a:gd name="connsiteX1" fmla="*/ 2483555 w 2490141"/>
              <a:gd name="connsiteY1" fmla="*/ 451556 h 857956"/>
              <a:gd name="connsiteX2" fmla="*/ 0 w 2490141"/>
              <a:gd name="connsiteY2" fmla="*/ 857956 h 857956"/>
              <a:gd name="connsiteX0" fmla="*/ 1941689 w 2503627"/>
              <a:gd name="connsiteY0" fmla="*/ 0 h 857956"/>
              <a:gd name="connsiteX1" fmla="*/ 2483555 w 2503627"/>
              <a:gd name="connsiteY1" fmla="*/ 451556 h 857956"/>
              <a:gd name="connsiteX2" fmla="*/ 0 w 2503627"/>
              <a:gd name="connsiteY2" fmla="*/ 857956 h 857956"/>
              <a:gd name="connsiteX0" fmla="*/ 1941689 w 2500112"/>
              <a:gd name="connsiteY0" fmla="*/ 0 h 857956"/>
              <a:gd name="connsiteX1" fmla="*/ 2483555 w 2500112"/>
              <a:gd name="connsiteY1" fmla="*/ 451556 h 857956"/>
              <a:gd name="connsiteX2" fmla="*/ 0 w 2500112"/>
              <a:gd name="connsiteY2" fmla="*/ 857956 h 85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112" h="857956">
                <a:moveTo>
                  <a:pt x="1941689" y="0"/>
                </a:moveTo>
                <a:cubicBezTo>
                  <a:pt x="2306696" y="103481"/>
                  <a:pt x="2570104" y="206964"/>
                  <a:pt x="2483555" y="451556"/>
                </a:cubicBezTo>
                <a:cubicBezTo>
                  <a:pt x="2397006" y="696148"/>
                  <a:pt x="1181570" y="788341"/>
                  <a:pt x="0" y="857956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柵をすり抜けて侵入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5" y="4253501"/>
            <a:ext cx="2229028" cy="22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606175" y="395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35513" y="1425449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キーワードは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/>
          <p:cNvSpPr/>
          <p:nvPr/>
        </p:nvSpPr>
        <p:spPr>
          <a:xfrm>
            <a:off x="1959428" y="3280228"/>
            <a:ext cx="8708572" cy="2802019"/>
          </a:xfrm>
          <a:prstGeom prst="flowChartProcess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0692" y="366844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と似たような機能として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47887" y="2357478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キーワードは「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continue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89094" y="3404592"/>
            <a:ext cx="86953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0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無限ループって怖い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continue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リーフォーム 10"/>
          <p:cNvSpPr/>
          <p:nvPr/>
        </p:nvSpPr>
        <p:spPr>
          <a:xfrm flipH="1">
            <a:off x="2313466" y="4191856"/>
            <a:ext cx="1371769" cy="1273995"/>
          </a:xfrm>
          <a:custGeom>
            <a:avLst/>
            <a:gdLst>
              <a:gd name="connsiteX0" fmla="*/ 1941689 w 2596337"/>
              <a:gd name="connsiteY0" fmla="*/ 0 h 857956"/>
              <a:gd name="connsiteX1" fmla="*/ 2483555 w 2596337"/>
              <a:gd name="connsiteY1" fmla="*/ 327378 h 857956"/>
              <a:gd name="connsiteX2" fmla="*/ 0 w 2596337"/>
              <a:gd name="connsiteY2" fmla="*/ 857956 h 857956"/>
              <a:gd name="connsiteX0" fmla="*/ 1941689 w 2596337"/>
              <a:gd name="connsiteY0" fmla="*/ 0 h 857956"/>
              <a:gd name="connsiteX1" fmla="*/ 2483555 w 2596337"/>
              <a:gd name="connsiteY1" fmla="*/ 451556 h 857956"/>
              <a:gd name="connsiteX2" fmla="*/ 0 w 2596337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017"/>
              <a:gd name="connsiteY0" fmla="*/ 0 h 857956"/>
              <a:gd name="connsiteX1" fmla="*/ 2483555 w 2485017"/>
              <a:gd name="connsiteY1" fmla="*/ 451556 h 857956"/>
              <a:gd name="connsiteX2" fmla="*/ 0 w 2485017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3940"/>
              <a:gd name="connsiteY0" fmla="*/ 0 h 857956"/>
              <a:gd name="connsiteX1" fmla="*/ 2483555 w 2483940"/>
              <a:gd name="connsiteY1" fmla="*/ 451556 h 857956"/>
              <a:gd name="connsiteX2" fmla="*/ 0 w 2483940"/>
              <a:gd name="connsiteY2" fmla="*/ 857956 h 857956"/>
              <a:gd name="connsiteX0" fmla="*/ 1941689 w 2490141"/>
              <a:gd name="connsiteY0" fmla="*/ 0 h 857956"/>
              <a:gd name="connsiteX1" fmla="*/ 2483555 w 2490141"/>
              <a:gd name="connsiteY1" fmla="*/ 451556 h 857956"/>
              <a:gd name="connsiteX2" fmla="*/ 0 w 2490141"/>
              <a:gd name="connsiteY2" fmla="*/ 857956 h 857956"/>
              <a:gd name="connsiteX0" fmla="*/ 1941689 w 2503627"/>
              <a:gd name="connsiteY0" fmla="*/ 0 h 857956"/>
              <a:gd name="connsiteX1" fmla="*/ 2483555 w 2503627"/>
              <a:gd name="connsiteY1" fmla="*/ 451556 h 857956"/>
              <a:gd name="connsiteX2" fmla="*/ 0 w 2503627"/>
              <a:gd name="connsiteY2" fmla="*/ 857956 h 857956"/>
              <a:gd name="connsiteX0" fmla="*/ 1941689 w 2500112"/>
              <a:gd name="connsiteY0" fmla="*/ 0 h 857956"/>
              <a:gd name="connsiteX1" fmla="*/ 2483555 w 2500112"/>
              <a:gd name="connsiteY1" fmla="*/ 451556 h 857956"/>
              <a:gd name="connsiteX2" fmla="*/ 0 w 2500112"/>
              <a:gd name="connsiteY2" fmla="*/ 857956 h 857956"/>
              <a:gd name="connsiteX0" fmla="*/ 1499579 w 2528018"/>
              <a:gd name="connsiteY0" fmla="*/ 0 h 848058"/>
              <a:gd name="connsiteX1" fmla="*/ 2483555 w 2528018"/>
              <a:gd name="connsiteY1" fmla="*/ 441658 h 848058"/>
              <a:gd name="connsiteX2" fmla="*/ 0 w 2528018"/>
              <a:gd name="connsiteY2" fmla="*/ 848058 h 848058"/>
              <a:gd name="connsiteX0" fmla="*/ 1499579 w 2530104"/>
              <a:gd name="connsiteY0" fmla="*/ 0 h 848058"/>
              <a:gd name="connsiteX1" fmla="*/ 2483555 w 2530104"/>
              <a:gd name="connsiteY1" fmla="*/ 441658 h 848058"/>
              <a:gd name="connsiteX2" fmla="*/ 0 w 2530104"/>
              <a:gd name="connsiteY2" fmla="*/ 848058 h 848058"/>
              <a:gd name="connsiteX0" fmla="*/ 1499579 w 2509548"/>
              <a:gd name="connsiteY0" fmla="*/ 0 h 848058"/>
              <a:gd name="connsiteX1" fmla="*/ 2483555 w 2509548"/>
              <a:gd name="connsiteY1" fmla="*/ 441658 h 848058"/>
              <a:gd name="connsiteX2" fmla="*/ 0 w 2509548"/>
              <a:gd name="connsiteY2" fmla="*/ 848058 h 848058"/>
              <a:gd name="connsiteX0" fmla="*/ 1499579 w 2495635"/>
              <a:gd name="connsiteY0" fmla="*/ 0 h 848058"/>
              <a:gd name="connsiteX1" fmla="*/ 2483555 w 2495635"/>
              <a:gd name="connsiteY1" fmla="*/ 441658 h 848058"/>
              <a:gd name="connsiteX2" fmla="*/ 0 w 2495635"/>
              <a:gd name="connsiteY2" fmla="*/ 848058 h 848058"/>
              <a:gd name="connsiteX0" fmla="*/ 1499579 w 2495635"/>
              <a:gd name="connsiteY0" fmla="*/ 0 h 848058"/>
              <a:gd name="connsiteX1" fmla="*/ 2483555 w 2495635"/>
              <a:gd name="connsiteY1" fmla="*/ 441658 h 848058"/>
              <a:gd name="connsiteX2" fmla="*/ 0 w 2495635"/>
              <a:gd name="connsiteY2" fmla="*/ 848058 h 848058"/>
              <a:gd name="connsiteX0" fmla="*/ 1499579 w 2495635"/>
              <a:gd name="connsiteY0" fmla="*/ 0 h 848058"/>
              <a:gd name="connsiteX1" fmla="*/ 2483555 w 2495635"/>
              <a:gd name="connsiteY1" fmla="*/ 441658 h 848058"/>
              <a:gd name="connsiteX2" fmla="*/ 0 w 2495635"/>
              <a:gd name="connsiteY2" fmla="*/ 848058 h 848058"/>
              <a:gd name="connsiteX0" fmla="*/ 1499579 w 2495635"/>
              <a:gd name="connsiteY0" fmla="*/ 0 h 848058"/>
              <a:gd name="connsiteX1" fmla="*/ 2483555 w 2495635"/>
              <a:gd name="connsiteY1" fmla="*/ 441658 h 848058"/>
              <a:gd name="connsiteX2" fmla="*/ 0 w 2495635"/>
              <a:gd name="connsiteY2" fmla="*/ 848058 h 84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635" h="848058">
                <a:moveTo>
                  <a:pt x="1499579" y="0"/>
                </a:moveTo>
                <a:cubicBezTo>
                  <a:pt x="1915113" y="63887"/>
                  <a:pt x="2594535" y="206280"/>
                  <a:pt x="2483555" y="441658"/>
                </a:cubicBezTo>
                <a:cubicBezTo>
                  <a:pt x="2372575" y="677036"/>
                  <a:pt x="1405993" y="803189"/>
                  <a:pt x="0" y="84805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400692" y="164685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ブロックの開始へ戻る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」というものです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33862" y="1148590"/>
            <a:ext cx="3953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continue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」があります。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0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2506895" y="3542704"/>
            <a:ext cx="7726166" cy="2465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6723" y="811658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20882" y="1469295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無限ループにしたい場合は、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継続条件が必ず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になるようにすれば良いです。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15042" y="39415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while(</a:t>
            </a:r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20882" y="2583714"/>
            <a:ext cx="745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つまり直接「</a:t>
            </a:r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」を使っても結果は同じです。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7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2278" y="2497820"/>
            <a:ext cx="73613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文とは別に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多分岐条件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を処理が早く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読みやすいプログラム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で行える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89" y="2036155"/>
            <a:ext cx="3131820" cy="365537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906478" y="2036155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91098" y="3633010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91099" y="2901352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82" y="361496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537">
            <a:off x="-209010" y="4353673"/>
            <a:ext cx="2203807" cy="220380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4524">
            <a:off x="252437" y="2857962"/>
            <a:ext cx="1741564" cy="174156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541" y="1748668"/>
            <a:ext cx="9578265" cy="43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9278" y="1017453"/>
            <a:ext cx="7303713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4387064"/>
            <a:ext cx="2203807" cy="2203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1216824"/>
            <a:ext cx="1741564" cy="1741564"/>
          </a:xfrm>
          <a:prstGeom prst="rect">
            <a:avLst/>
          </a:prstGeom>
        </p:spPr>
      </p:pic>
      <p:pic>
        <p:nvPicPr>
          <p:cNvPr id="9" name="Picture 2" descr="無限のマーク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25" y="3830222"/>
            <a:ext cx="1354021" cy="11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833679" y="4686997"/>
            <a:ext cx="54104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現状だと、永遠に攻撃をし続けています。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スライムを倒せ！！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(※  while(true)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はそのまま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9282391" y="808264"/>
            <a:ext cx="2447366" cy="260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282391" y="808263"/>
            <a:ext cx="2447366" cy="260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82391" y="1017453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HP:10/10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16890" y="5460252"/>
            <a:ext cx="4703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ヒント１：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現状だと、無限ループになっています。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以下になったらループから抜けましょう！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8049492" y="1183721"/>
            <a:ext cx="1232899" cy="634256"/>
          </a:xfrm>
          <a:prstGeom prst="wedgeRoundRectCallout">
            <a:avLst>
              <a:gd name="adj1" fmla="val 104167"/>
              <a:gd name="adj2" fmla="val 46301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8186852" y="1947867"/>
            <a:ext cx="1232899" cy="634256"/>
          </a:xfrm>
          <a:prstGeom prst="wedgeRoundRectCallout">
            <a:avLst>
              <a:gd name="adj1" fmla="val 107500"/>
              <a:gd name="adj2" fmla="val -54131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9087523" y="2416616"/>
            <a:ext cx="1232899" cy="634256"/>
          </a:xfrm>
          <a:prstGeom prst="wedgeRoundRectCallout">
            <a:avLst>
              <a:gd name="adj1" fmla="val 60834"/>
              <a:gd name="adj2" fmla="val -102728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1" y="1098323"/>
            <a:ext cx="7220241" cy="32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 animBg="1"/>
      <p:bldP spid="18" grpId="0" animBg="1"/>
      <p:bldP spid="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6134" y="944963"/>
            <a:ext cx="6645908" cy="388187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4387064"/>
            <a:ext cx="2203807" cy="2203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1216824"/>
            <a:ext cx="1741564" cy="1741564"/>
          </a:xfrm>
          <a:prstGeom prst="rect">
            <a:avLst/>
          </a:prstGeom>
        </p:spPr>
      </p:pic>
      <p:pic>
        <p:nvPicPr>
          <p:cNvPr id="9" name="Picture 2" descr="無限のマーク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25" y="3830222"/>
            <a:ext cx="1354021" cy="11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9282391" y="808264"/>
            <a:ext cx="2447366" cy="260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282391" y="808263"/>
            <a:ext cx="2447366" cy="260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82391" y="1017453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HP:10/10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0892" y="4943905"/>
            <a:ext cx="54040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わらず、永遠に攻撃をし続けています。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スライムを倒せ！！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(※  while(true)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はそのまま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93329" y="5500747"/>
            <a:ext cx="349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ヒント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現状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だと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が減っていません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を減らす処理を追加しましょう！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8049492" y="1183721"/>
            <a:ext cx="1232899" cy="634256"/>
          </a:xfrm>
          <a:prstGeom prst="wedgeRoundRectCallout">
            <a:avLst>
              <a:gd name="adj1" fmla="val 104167"/>
              <a:gd name="adj2" fmla="val 46301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8186852" y="1947867"/>
            <a:ext cx="1232899" cy="634256"/>
          </a:xfrm>
          <a:prstGeom prst="wedgeRoundRectCallout">
            <a:avLst>
              <a:gd name="adj1" fmla="val 107500"/>
              <a:gd name="adj2" fmla="val -54131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9087523" y="2416616"/>
            <a:ext cx="1232899" cy="634256"/>
          </a:xfrm>
          <a:prstGeom prst="wedgeRoundRectCallout">
            <a:avLst>
              <a:gd name="adj1" fmla="val 60834"/>
              <a:gd name="adj2" fmla="val -102728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10164597" y="2713807"/>
            <a:ext cx="1232899" cy="634256"/>
          </a:xfrm>
          <a:prstGeom prst="wedgeRoundRectCallout">
            <a:avLst>
              <a:gd name="adj1" fmla="val 10834"/>
              <a:gd name="adj2" fmla="val -127026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7962408" y="2802935"/>
            <a:ext cx="1232899" cy="634256"/>
          </a:xfrm>
          <a:prstGeom prst="wedgeRoundRectCallout">
            <a:avLst>
              <a:gd name="adj1" fmla="val 62501"/>
              <a:gd name="adj2" fmla="val -114067"/>
              <a:gd name="adj3" fmla="val 1666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いたい！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20" y="1041319"/>
            <a:ext cx="6118537" cy="3785516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1695229" y="3193143"/>
            <a:ext cx="3998770" cy="11350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6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9278" y="918874"/>
            <a:ext cx="7113859" cy="412143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4387064"/>
            <a:ext cx="2203807" cy="2203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1216824"/>
            <a:ext cx="1741564" cy="1741564"/>
          </a:xfrm>
          <a:prstGeom prst="rect">
            <a:avLst/>
          </a:prstGeom>
        </p:spPr>
      </p:pic>
      <p:pic>
        <p:nvPicPr>
          <p:cNvPr id="9" name="Picture 2" descr="無限のマーク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25" y="3830222"/>
            <a:ext cx="1354021" cy="11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9282391" y="808264"/>
            <a:ext cx="2447366" cy="260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82391" y="101745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HP:-2/10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4712" y="5144349"/>
            <a:ext cx="8156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倒せましたか？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繰り返し処理を使いこなしていきましょう！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77" y="991483"/>
            <a:ext cx="5451384" cy="3952422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2313856" y="2985039"/>
            <a:ext cx="2621001" cy="5129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99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763876" y="4830006"/>
            <a:ext cx="8223451" cy="15820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74315" y="1424299"/>
            <a:ext cx="9907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11676" y="5267091"/>
            <a:ext cx="572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236568" y="3587168"/>
            <a:ext cx="9529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言語では、「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という演算子が存在します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3991" y="2938603"/>
            <a:ext cx="5923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例：数を数える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(1…2…3…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29239" y="1177572"/>
            <a:ext cx="81065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プログラムでは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lang="en-US" altLang="ja-JP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40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させたい」</a:t>
            </a:r>
            <a: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という事がよくあります。</a:t>
            </a:r>
            <a:endParaRPr lang="ja-JP" altLang="en-US" sz="3200" dirty="0"/>
          </a:p>
        </p:txBody>
      </p:sp>
      <p:pic>
        <p:nvPicPr>
          <p:cNvPr id="1026" name="Picture 2" descr="数字 1 イラスト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18" y="2141124"/>
            <a:ext cx="811390" cy="9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73" y="2141124"/>
            <a:ext cx="886419" cy="91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数字 3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075" y="2174058"/>
            <a:ext cx="723450" cy="8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2640157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419067"/>
            <a:ext cx="6820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a+1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22163" y="5000392"/>
            <a:ext cx="635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機能としては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増やすだが、違いもある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005122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396966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283562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2018366"/>
            <a:ext cx="4807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(+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7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3165446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944356"/>
            <a:ext cx="699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</a:t>
            </a:r>
            <a:r>
              <a:rPr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- 1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35108" y="5421136"/>
            <a:ext cx="5243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使い分けはインクリメントと同じ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530411"/>
            <a:ext cx="5136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922255"/>
            <a:ext cx="5102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3360916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減らす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1998912"/>
            <a:ext cx="76896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/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一方で、「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減少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」演算子も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存在</a:t>
            </a:r>
            <a:endParaRPr lang="en-US" altLang="ja-JP" sz="28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kumimoji="1" lang="ja-JP" altLang="en-US" sz="2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(-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95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421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5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85891" y="2389673"/>
            <a:ext cx="4036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繰り返し実行</a:t>
            </a:r>
            <a:endParaRPr kumimoji="1" lang="en-US" altLang="ja-JP" sz="5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することが出来る！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シフトを決める店長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70" y="2471244"/>
            <a:ext cx="1615979" cy="18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吹き出し 17"/>
          <p:cNvSpPr/>
          <p:nvPr/>
        </p:nvSpPr>
        <p:spPr>
          <a:xfrm>
            <a:off x="8399476" y="1294544"/>
            <a:ext cx="2789081" cy="1068514"/>
          </a:xfrm>
          <a:prstGeom prst="wedgeRectCallout">
            <a:avLst>
              <a:gd name="adj1" fmla="val -7090"/>
              <a:gd name="adj2" fmla="val 721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85573" y="1505635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万回「いらっしゃいませ」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表示するようにして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8" descr="https://www.bannerkoubou.com/image/U0U0hbo4mbGstw21615343067_16153430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16" y="2750793"/>
            <a:ext cx="1514451" cy="15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3" y="490240"/>
            <a:ext cx="1338560" cy="133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2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2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606175" y="739739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無限ループからの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2599" y="1453860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キーワードは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01419" y="2613482"/>
            <a:ext cx="7503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0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無限ループって怖い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if(count &gt; 2){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// 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585043" y="5233391"/>
            <a:ext cx="2843218" cy="1088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により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while{}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のブロックから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抜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リーフォーム 15"/>
          <p:cNvSpPr/>
          <p:nvPr/>
        </p:nvSpPr>
        <p:spPr>
          <a:xfrm>
            <a:off x="2989780" y="5233391"/>
            <a:ext cx="2225423" cy="879733"/>
          </a:xfrm>
          <a:custGeom>
            <a:avLst/>
            <a:gdLst>
              <a:gd name="connsiteX0" fmla="*/ 1941689 w 2596337"/>
              <a:gd name="connsiteY0" fmla="*/ 0 h 857956"/>
              <a:gd name="connsiteX1" fmla="*/ 2483555 w 2596337"/>
              <a:gd name="connsiteY1" fmla="*/ 327378 h 857956"/>
              <a:gd name="connsiteX2" fmla="*/ 0 w 2596337"/>
              <a:gd name="connsiteY2" fmla="*/ 857956 h 857956"/>
              <a:gd name="connsiteX0" fmla="*/ 1941689 w 2596337"/>
              <a:gd name="connsiteY0" fmla="*/ 0 h 857956"/>
              <a:gd name="connsiteX1" fmla="*/ 2483555 w 2596337"/>
              <a:gd name="connsiteY1" fmla="*/ 451556 h 857956"/>
              <a:gd name="connsiteX2" fmla="*/ 0 w 2596337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017"/>
              <a:gd name="connsiteY0" fmla="*/ 0 h 857956"/>
              <a:gd name="connsiteX1" fmla="*/ 2483555 w 2485017"/>
              <a:gd name="connsiteY1" fmla="*/ 451556 h 857956"/>
              <a:gd name="connsiteX2" fmla="*/ 0 w 2485017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3940"/>
              <a:gd name="connsiteY0" fmla="*/ 0 h 857956"/>
              <a:gd name="connsiteX1" fmla="*/ 2483555 w 2483940"/>
              <a:gd name="connsiteY1" fmla="*/ 451556 h 857956"/>
              <a:gd name="connsiteX2" fmla="*/ 0 w 2483940"/>
              <a:gd name="connsiteY2" fmla="*/ 857956 h 857956"/>
              <a:gd name="connsiteX0" fmla="*/ 1941689 w 2490141"/>
              <a:gd name="connsiteY0" fmla="*/ 0 h 857956"/>
              <a:gd name="connsiteX1" fmla="*/ 2483555 w 2490141"/>
              <a:gd name="connsiteY1" fmla="*/ 451556 h 857956"/>
              <a:gd name="connsiteX2" fmla="*/ 0 w 2490141"/>
              <a:gd name="connsiteY2" fmla="*/ 857956 h 857956"/>
              <a:gd name="connsiteX0" fmla="*/ 1941689 w 2503627"/>
              <a:gd name="connsiteY0" fmla="*/ 0 h 857956"/>
              <a:gd name="connsiteX1" fmla="*/ 2483555 w 2503627"/>
              <a:gd name="connsiteY1" fmla="*/ 451556 h 857956"/>
              <a:gd name="connsiteX2" fmla="*/ 0 w 2503627"/>
              <a:gd name="connsiteY2" fmla="*/ 857956 h 857956"/>
              <a:gd name="connsiteX0" fmla="*/ 1941689 w 2500112"/>
              <a:gd name="connsiteY0" fmla="*/ 0 h 857956"/>
              <a:gd name="connsiteX1" fmla="*/ 2483555 w 2500112"/>
              <a:gd name="connsiteY1" fmla="*/ 451556 h 857956"/>
              <a:gd name="connsiteX2" fmla="*/ 0 w 2500112"/>
              <a:gd name="connsiteY2" fmla="*/ 857956 h 85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112" h="857956">
                <a:moveTo>
                  <a:pt x="1941689" y="0"/>
                </a:moveTo>
                <a:cubicBezTo>
                  <a:pt x="2306696" y="103481"/>
                  <a:pt x="2570104" y="206964"/>
                  <a:pt x="2483555" y="451556"/>
                </a:cubicBezTo>
                <a:cubicBezTo>
                  <a:pt x="2397006" y="696148"/>
                  <a:pt x="1181570" y="788341"/>
                  <a:pt x="0" y="857956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柵をすり抜けて侵入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5" y="4253501"/>
            <a:ext cx="2229028" cy="22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606175" y="395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9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33" y="237669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9013" y="4177948"/>
            <a:ext cx="757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繰り返し実行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することが出来る！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シフトを決める店長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70" y="2471244"/>
            <a:ext cx="1615979" cy="18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吹き出し 17"/>
          <p:cNvSpPr/>
          <p:nvPr/>
        </p:nvSpPr>
        <p:spPr>
          <a:xfrm>
            <a:off x="8196728" y="1294544"/>
            <a:ext cx="3690472" cy="1068514"/>
          </a:xfrm>
          <a:prstGeom prst="wedgeRectCallout">
            <a:avLst>
              <a:gd name="adj1" fmla="val -7090"/>
              <a:gd name="adj2" fmla="val 721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31387" y="1436201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万回「いらっしゃいませ」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表示するようにして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73" y="3192325"/>
            <a:ext cx="1486675" cy="16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吹き出し 8"/>
          <p:cNvSpPr/>
          <p:nvPr/>
        </p:nvSpPr>
        <p:spPr>
          <a:xfrm>
            <a:off x="4552954" y="2039892"/>
            <a:ext cx="3293574" cy="1395287"/>
          </a:xfrm>
          <a:prstGeom prst="wedgeRectCallout">
            <a:avLst>
              <a:gd name="adj1" fmla="val 47433"/>
              <a:gd name="adj2" fmla="val 956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3367" y="2251730"/>
            <a:ext cx="3310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繰り返し処理で</a:t>
            </a:r>
            <a:endParaRPr kumimoji="1" lang="en-US" altLang="ja-JP" sz="32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簡単に実現できる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2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シフトを決める店長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70" y="2471244"/>
            <a:ext cx="1615979" cy="18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吹き出し 17"/>
          <p:cNvSpPr/>
          <p:nvPr/>
        </p:nvSpPr>
        <p:spPr>
          <a:xfrm>
            <a:off x="8399476" y="1294544"/>
            <a:ext cx="2789081" cy="1068514"/>
          </a:xfrm>
          <a:prstGeom prst="wedgeRectCallout">
            <a:avLst>
              <a:gd name="adj1" fmla="val -7090"/>
              <a:gd name="adj2" fmla="val 721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85573" y="1505635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万回「いらっしゃいませ」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表示するようにして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8" descr="https://www.bannerkoubou.com/image/U0U0hbo4mbGstw21615343067_16153430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16" y="2750793"/>
            <a:ext cx="1514451" cy="15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393879" y="5062527"/>
            <a:ext cx="761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皆さんならどう実現する？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3" y="490240"/>
            <a:ext cx="1338560" cy="133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585891" y="2389673"/>
            <a:ext cx="4036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繰り返し実行</a:t>
            </a:r>
            <a:endParaRPr kumimoji="1" lang="en-US" altLang="ja-JP" sz="5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することが出来る！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7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33265</TotalTime>
  <Words>3381</Words>
  <Application>Microsoft Office PowerPoint</Application>
  <PresentationFormat>ワイド画面</PresentationFormat>
  <Paragraphs>836</Paragraphs>
  <Slides>84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84</vt:i4>
      </vt:variant>
    </vt:vector>
  </HeadingPairs>
  <TitlesOfParts>
    <vt:vector size="92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366</cp:revision>
  <dcterms:created xsi:type="dcterms:W3CDTF">2020-03-04T08:20:15Z</dcterms:created>
  <dcterms:modified xsi:type="dcterms:W3CDTF">2021-05-12T03:01:13Z</dcterms:modified>
</cp:coreProperties>
</file>