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1"/>
  </p:notesMasterIdLst>
  <p:handoutMasterIdLst>
    <p:handoutMasterId r:id="rId72"/>
  </p:handoutMasterIdLst>
  <p:sldIdLst>
    <p:sldId id="309" r:id="rId2"/>
    <p:sldId id="677" r:id="rId3"/>
    <p:sldId id="678" r:id="rId4"/>
    <p:sldId id="679" r:id="rId5"/>
    <p:sldId id="680" r:id="rId6"/>
    <p:sldId id="681" r:id="rId7"/>
    <p:sldId id="682" r:id="rId8"/>
    <p:sldId id="683" r:id="rId9"/>
    <p:sldId id="636" r:id="rId10"/>
    <p:sldId id="637" r:id="rId11"/>
    <p:sldId id="329" r:id="rId12"/>
    <p:sldId id="572" r:id="rId13"/>
    <p:sldId id="331" r:id="rId14"/>
    <p:sldId id="312" r:id="rId15"/>
    <p:sldId id="519" r:id="rId16"/>
    <p:sldId id="624" r:id="rId17"/>
    <p:sldId id="520" r:id="rId18"/>
    <p:sldId id="582" r:id="rId19"/>
    <p:sldId id="580" r:id="rId20"/>
    <p:sldId id="581" r:id="rId21"/>
    <p:sldId id="687" r:id="rId22"/>
    <p:sldId id="686" r:id="rId23"/>
    <p:sldId id="688" r:id="rId24"/>
    <p:sldId id="689" r:id="rId25"/>
    <p:sldId id="691" r:id="rId26"/>
    <p:sldId id="692" r:id="rId27"/>
    <p:sldId id="693" r:id="rId28"/>
    <p:sldId id="694" r:id="rId29"/>
    <p:sldId id="361" r:id="rId30"/>
    <p:sldId id="362" r:id="rId31"/>
    <p:sldId id="699" r:id="rId32"/>
    <p:sldId id="701" r:id="rId33"/>
    <p:sldId id="703" r:id="rId34"/>
    <p:sldId id="704" r:id="rId35"/>
    <p:sldId id="705" r:id="rId36"/>
    <p:sldId id="706" r:id="rId37"/>
    <p:sldId id="707" r:id="rId38"/>
    <p:sldId id="708" r:id="rId39"/>
    <p:sldId id="709" r:id="rId40"/>
    <p:sldId id="710" r:id="rId41"/>
    <p:sldId id="711" r:id="rId42"/>
    <p:sldId id="712" r:id="rId43"/>
    <p:sldId id="713" r:id="rId44"/>
    <p:sldId id="714" r:id="rId45"/>
    <p:sldId id="715" r:id="rId46"/>
    <p:sldId id="716" r:id="rId47"/>
    <p:sldId id="717" r:id="rId48"/>
    <p:sldId id="718" r:id="rId49"/>
    <p:sldId id="719" r:id="rId50"/>
    <p:sldId id="720" r:id="rId51"/>
    <p:sldId id="721" r:id="rId52"/>
    <p:sldId id="722" r:id="rId53"/>
    <p:sldId id="737" r:id="rId54"/>
    <p:sldId id="723" r:id="rId55"/>
    <p:sldId id="724" r:id="rId56"/>
    <p:sldId id="725" r:id="rId57"/>
    <p:sldId id="738" r:id="rId58"/>
    <p:sldId id="574" r:id="rId59"/>
    <p:sldId id="726" r:id="rId60"/>
    <p:sldId id="727" r:id="rId61"/>
    <p:sldId id="728" r:id="rId62"/>
    <p:sldId id="729" r:id="rId63"/>
    <p:sldId id="730" r:id="rId64"/>
    <p:sldId id="731" r:id="rId65"/>
    <p:sldId id="732" r:id="rId66"/>
    <p:sldId id="733" r:id="rId67"/>
    <p:sldId id="734" r:id="rId68"/>
    <p:sldId id="735" r:id="rId69"/>
    <p:sldId id="736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石田 雄太" initials="石田" lastIdx="1" clrIdx="0">
    <p:extLst>
      <p:ext uri="{19B8F6BF-5375-455C-9EA6-DF929625EA0E}">
        <p15:presenceInfo xmlns:p15="http://schemas.microsoft.com/office/powerpoint/2012/main" userId="S-1-5-21-2319409950-2389570134-4242108266-269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4" autoAdjust="0"/>
    <p:restoredTop sz="94761" autoAdjust="0"/>
  </p:normalViewPr>
  <p:slideViewPr>
    <p:cSldViewPr snapToGrid="0">
      <p:cViewPr varScale="1">
        <p:scale>
          <a:sx n="100" d="100"/>
          <a:sy n="100" d="100"/>
        </p:scale>
        <p:origin x="96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4:23:48.1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059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999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92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29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BA40F-AE3B-4A40-9CF4-3363CFCAFDBB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56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7.png"/><Relationship Id="rId5" Type="http://schemas.openxmlformats.org/officeDocument/2006/relationships/image" Target="../media/image18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 smtClean="0"/>
              <a:t>第</a:t>
            </a:r>
            <a:r>
              <a:rPr lang="en-US" altLang="ja-JP" sz="4400" dirty="0"/>
              <a:t>9</a:t>
            </a:r>
            <a:r>
              <a:rPr lang="ja-JP" altLang="en-US" sz="4400" dirty="0" smtClean="0"/>
              <a:t>回　多次元配列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1" y="1420076"/>
            <a:ext cx="6626832" cy="1764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2098" y="1759377"/>
            <a:ext cx="5630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6952" y="898741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1184" y="1600374"/>
            <a:ext cx="1745366" cy="17907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686132" y="4056249"/>
            <a:ext cx="6880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                                         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){</a:t>
            </a: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</a:p>
          <a:p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プレースホルダー 6"/>
          <p:cNvSpPr txBox="1">
            <a:spLocks/>
          </p:cNvSpPr>
          <p:nvPr/>
        </p:nvSpPr>
        <p:spPr>
          <a:xfrm>
            <a:off x="1664177" y="3498341"/>
            <a:ext cx="4754880" cy="279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実装例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「表示」が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回表示</a:t>
            </a:r>
            <a:r>
              <a:rPr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086581" y="537738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はいらない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8435083" y="1257477"/>
            <a:ext cx="113016" cy="58477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4948505" y="454863"/>
            <a:ext cx="1880171" cy="7197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;(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セミコロン</a:t>
            </a:r>
            <a:r>
              <a:rPr kumimoji="1" lang="en-US" altLang="ja-JP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必要</a:t>
            </a:r>
          </a:p>
        </p:txBody>
      </p:sp>
      <p:cxnSp>
        <p:nvCxnSpPr>
          <p:cNvPr id="13" name="直線矢印コネクタ 12"/>
          <p:cNvCxnSpPr>
            <a:stCxn id="12" idx="2"/>
          </p:cNvCxnSpPr>
          <p:nvPr/>
        </p:nvCxnSpPr>
        <p:spPr>
          <a:xfrm flipH="1">
            <a:off x="5599416" y="1174602"/>
            <a:ext cx="289175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2" idx="2"/>
          </p:cNvCxnSpPr>
          <p:nvPr/>
        </p:nvCxnSpPr>
        <p:spPr>
          <a:xfrm>
            <a:off x="5888591" y="1174602"/>
            <a:ext cx="1007353" cy="6676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3964665" y="1759377"/>
            <a:ext cx="1923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 </a:t>
            </a:r>
            <a:endParaRPr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5726618" y="1749918"/>
            <a:ext cx="1625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175183" y="1749918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endParaRPr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901835" y="2098678"/>
            <a:ext cx="288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188413" y="45685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// 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繰り返したい処理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24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602146" y="4067815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count++</a:t>
            </a:r>
            <a:endParaRPr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555183" y="4063964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count&lt;= 5;</a:t>
            </a:r>
            <a:endParaRPr lang="ja-JP" altLang="en-US" sz="2400" dirty="0"/>
          </a:p>
        </p:txBody>
      </p:sp>
      <p:sp>
        <p:nvSpPr>
          <p:cNvPr id="21" name="正方形/長方形 20"/>
          <p:cNvSpPr/>
          <p:nvPr/>
        </p:nvSpPr>
        <p:spPr>
          <a:xfrm>
            <a:off x="3436984" y="4077153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dirty="0" err="1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count=0; </a:t>
            </a:r>
            <a:endParaRPr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039109" y="2218598"/>
            <a:ext cx="6321967" cy="1728487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継続条件が終了へ向かう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ような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処理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を書くこと！！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8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  <p:bldP spid="10" grpId="0"/>
      <p:bldP spid="3" grpId="0" animBg="1"/>
      <p:bldP spid="12" grpId="0" animBg="1"/>
      <p:bldP spid="4" grpId="0"/>
      <p:bldP spid="11" grpId="0"/>
      <p:bldP spid="14" grpId="0"/>
      <p:bldP spid="16" grpId="0"/>
      <p:bldP spid="17" grpId="0"/>
      <p:bldP spid="18" grpId="0"/>
      <p:bldP spid="19" grpId="0"/>
      <p:bldP spid="21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7809" y="255570"/>
            <a:ext cx="10515600" cy="827865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7345" y="1012633"/>
            <a:ext cx="11081479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復習問題１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結果が右図のようになるのはどれ？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全て答えよ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13309" y="1517259"/>
            <a:ext cx="5468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89378" y="1554227"/>
            <a:ext cx="56223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94940" y="4207331"/>
            <a:ext cx="5404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8531" y="4207332"/>
            <a:ext cx="5590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</a:t>
            </a:r>
            <a:endParaRPr lang="en-US" altLang="ja-JP" sz="1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035609" y="1587909"/>
            <a:ext cx="0" cy="489323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477721" y="3970205"/>
            <a:ext cx="11180189" cy="594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9270609" y="71845"/>
            <a:ext cx="2797800" cy="9407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34" y="1902165"/>
            <a:ext cx="5641782" cy="176669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31" y="4576652"/>
            <a:ext cx="5489254" cy="1736038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68" y="1919749"/>
            <a:ext cx="5526396" cy="174031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923" y="4532693"/>
            <a:ext cx="5576768" cy="17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394" y="177309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94" y="177309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794" y="177309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94" y="313004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94" y="313004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94" y="313004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94" y="4486990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94" y="448698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94" y="448698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845752" y="3313533"/>
            <a:ext cx="47949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多量の変数を</a:t>
            </a:r>
            <a:endParaRPr kumimoji="1"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一括定義が可能に！！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7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03867" y="2664842"/>
            <a:ext cx="79399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・多次元</a:t>
            </a:r>
            <a:r>
              <a:rPr lang="ja-JP" altLang="en-US" sz="5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endParaRPr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・多次元</a:t>
            </a:r>
            <a:r>
              <a:rPr lang="ja-JP" altLang="en-US" sz="5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での</a:t>
            </a:r>
            <a:r>
              <a:rPr lang="en-US" altLang="ja-JP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18855" y="2817844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34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496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2019408"/>
            <a:ext cx="754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まとめて複数個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用意し活用する方法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7905" y="4191899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297" y="42842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65297" y="4860102"/>
            <a:ext cx="580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のものしか配列では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扱えない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5297" y="5836081"/>
            <a:ext cx="5715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複数のデータ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を扱う際に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とても便利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5297" y="5367933"/>
            <a:ext cx="7217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・最初に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いくつ要素が入るか決める必要がある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マンションのイラスト（建物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391" y="2555056"/>
            <a:ext cx="2213864" cy="225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577067" y="2626055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マンションの部屋」のイメージ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925037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853928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795417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925037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853928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795417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925037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853928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795417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44601" y="401841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49118" y="370510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642677" y="340172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8633230" y="2626055"/>
            <a:ext cx="2649508" cy="2458023"/>
            <a:chOff x="6341138" y="1733875"/>
            <a:chExt cx="5455920" cy="4916047"/>
          </a:xfrm>
        </p:grpSpPr>
        <p:pic>
          <p:nvPicPr>
            <p:cNvPr id="31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7338" y="1733876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0538" y="1733875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3738" y="1733875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138" y="3090822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338" y="3090821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7538" y="3090821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138" y="4447767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4338" y="4447766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ダンボール箱のキャラクタ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7538" y="4447766"/>
              <a:ext cx="2433320" cy="220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557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7" grpId="0"/>
      <p:bldP spid="8" grpId="0"/>
      <p:bldP spid="10" grpId="0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9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02387" y="1215991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配列と繰り返し文は相性が良い！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6862" y="2403303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理由１：配列を使用したプログラムでは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　　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各データに対して順に行っていくことが多い！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46" y="41856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24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01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542" y="3782378"/>
            <a:ext cx="1745366" cy="179070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4060083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108885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38315" y="407004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上カーブ矢印 13"/>
          <p:cNvSpPr/>
          <p:nvPr/>
        </p:nvSpPr>
        <p:spPr>
          <a:xfrm rot="10386135">
            <a:off x="930755" y="362004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上カーブ矢印 14"/>
          <p:cNvSpPr/>
          <p:nvPr/>
        </p:nvSpPr>
        <p:spPr>
          <a:xfrm rot="10386135">
            <a:off x="1579353" y="362484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上カーブ矢印 15"/>
          <p:cNvSpPr/>
          <p:nvPr/>
        </p:nvSpPr>
        <p:spPr>
          <a:xfrm rot="10386135">
            <a:off x="2154663" y="366044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0083" y="55686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76722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252556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48" y="4539274"/>
            <a:ext cx="1898999" cy="1823039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8047813" y="556861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同じ処理を繰り返し行う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990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0" grpId="0"/>
      <p:bldP spid="21" grpId="0"/>
      <p:bldP spid="22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45270" y="1420076"/>
            <a:ext cx="10033316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1557" y="2683207"/>
            <a:ext cx="99870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配列の要素数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配列内の要素数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15530" y="2003024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0711530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279509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5" y="35648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29" y="35648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2" y="355851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446478" y="3938617"/>
            <a:ext cx="2584251" cy="1117600"/>
          </a:xfrm>
          <a:prstGeom prst="wedgeRoundRectCallout">
            <a:avLst>
              <a:gd name="adj1" fmla="val 71254"/>
              <a:gd name="adj2" fmla="val 55123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</a:p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06883" y="3441804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014318" y="3420673"/>
            <a:ext cx="137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932749" y="3418145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8946" y="4455670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422748" y="441367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91358" y="442489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51532" y="4400167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465015" y="1973810"/>
            <a:ext cx="3326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[2][3]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82275" y="2030375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89492" y="196631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81" y="49785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15" y="49785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6" y="496850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860369" y="487583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967581" y="487583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966733" y="486644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376234" y="586254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44844" y="587376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566869" y="5873760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4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 animBg="1"/>
      <p:bldP spid="26" grpId="0" animBg="1"/>
      <p:bldP spid="28" grpId="0"/>
      <p:bldP spid="30" grpId="0"/>
      <p:bldP spid="31" grpId="0"/>
      <p:bldP spid="20" grpId="0"/>
      <p:bldP spid="22" grpId="0"/>
      <p:bldP spid="29" grpId="0"/>
      <p:bldP spid="32" grpId="0"/>
      <p:bldP spid="3" grpId="0"/>
      <p:bldP spid="4" grpId="0"/>
      <p:bldP spid="7" grpId="0"/>
      <p:bldP spid="45" grpId="0"/>
      <p:bldP spid="46" grpId="0"/>
      <p:bldP spid="47" grpId="0"/>
      <p:bldP spid="49" grpId="0"/>
      <p:bldP spid="50" grpId="0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488091"/>
            <a:ext cx="10003343" cy="2767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86340" y="52509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18741" y="2141137"/>
            <a:ext cx="73613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{{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},</a:t>
            </a:r>
          </a:p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							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}};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50413" y="1077318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67319" y="545751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847148" y="1071310"/>
            <a:ext cx="1944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{0,1,2},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99397" y="1120393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0509" y="105124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9100" y="2103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529113" y="1032345"/>
            <a:ext cx="28616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 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};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847147" y="1554907"/>
            <a:ext cx="1792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{3,4,5}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5" y="387261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29" y="387261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2" y="386624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4812679" y="3710797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808946" y="4763401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2748" y="4721408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91358" y="4732623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566869" y="4672589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81" y="528631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15" y="528631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6" y="52762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/>
          <p:cNvSpPr txBox="1"/>
          <p:nvPr/>
        </p:nvSpPr>
        <p:spPr>
          <a:xfrm>
            <a:off x="4860369" y="5183566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67581" y="5183566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66733" y="5174179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6234" y="6170276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44844" y="6181491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566869" y="6181491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04837" y="3643204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964531" y="3655349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77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3" grpId="0"/>
      <p:bldP spid="4" grpId="0"/>
      <p:bldP spid="7" grpId="0"/>
      <p:bldP spid="27" grpId="0"/>
      <p:bldP spid="28" grpId="0"/>
      <p:bldP spid="36" grpId="0"/>
      <p:bldP spid="37" grpId="0"/>
      <p:bldP spid="38" grpId="0"/>
      <p:bldP spid="39" grpId="0"/>
      <p:bldP spid="40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352648"/>
            <a:ext cx="8603589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8291" y="1301295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30023" y="534584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99;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022731" y="1925700"/>
            <a:ext cx="5828843" cy="1451078"/>
            <a:chOff x="5981495" y="2678356"/>
            <a:chExt cx="5828843" cy="1451078"/>
          </a:xfrm>
        </p:grpSpPr>
        <p:sp>
          <p:nvSpPr>
            <p:cNvPr id="17" name="正方形/長方形 16"/>
            <p:cNvSpPr/>
            <p:nvPr/>
          </p:nvSpPr>
          <p:spPr>
            <a:xfrm>
              <a:off x="7740073" y="2678356"/>
              <a:ext cx="4070265" cy="1451078"/>
            </a:xfrm>
            <a:prstGeom prst="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2000" dirty="0" smtClean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添え</a:t>
              </a:r>
              <a:r>
                <a:rPr kumimoji="1" lang="ja-JP" altLang="en-US" sz="2000" dirty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字</a:t>
              </a:r>
              <a:r>
                <a:rPr kumimoji="1" lang="ja-JP" altLang="en-US" sz="2000" dirty="0" smtClean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：</a:t>
              </a:r>
              <a:endPara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先頭</a:t>
              </a:r>
              <a:r>
                <a:rPr kumimoji="1"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から何番目を指しているのか</a:t>
              </a:r>
              <a:endPara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データ</a:t>
              </a:r>
              <a:r>
                <a:rPr kumimoji="1"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の位置のこと</a:t>
              </a:r>
              <a:endPara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en-US" altLang="ja-JP" sz="20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※</a:t>
              </a:r>
              <a:r>
                <a:rPr kumimoji="1" lang="ja-JP" altLang="en-US" sz="20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０から始まる</a:t>
              </a:r>
              <a:endPara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 flipH="1" flipV="1">
              <a:off x="5981495" y="2777274"/>
              <a:ext cx="1758578" cy="75961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/>
          <p:cNvSpPr txBox="1"/>
          <p:nvPr/>
        </p:nvSpPr>
        <p:spPr>
          <a:xfrm>
            <a:off x="1986666" y="3795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536924" y="494983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9100" y="2103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28" y="34818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62" y="34818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85" y="347547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1726912" y="3320026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36981" y="433063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405591" y="434185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81102" y="428181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14" y="489554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48" y="489554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529" y="488546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/>
          <p:cNvSpPr txBox="1"/>
          <p:nvPr/>
        </p:nvSpPr>
        <p:spPr>
          <a:xfrm>
            <a:off x="1774602" y="479279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881814" y="479279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880966" y="478340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290467" y="577950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59077" y="579072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481102" y="5790720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919070" y="325243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878764" y="326457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5467594" y="227135"/>
            <a:ext cx="571500" cy="324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77352" y="317676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077352" y="4835329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7189" y="378158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68302" y="560105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155050" y="2674075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088890" y="26512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039094" y="265355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800192" y="4364410"/>
            <a:ext cx="620563" cy="3348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63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85185E-6 L -0.22383 0.0680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0" grpId="0"/>
      <p:bldP spid="8" grpId="0" animBg="1"/>
      <p:bldP spid="59" grpId="0" animBg="1"/>
      <p:bldP spid="12" grpId="0"/>
      <p:bldP spid="60" grpId="0"/>
      <p:bldP spid="61" grpId="0"/>
      <p:bldP spid="62" grpId="0"/>
      <p:bldP spid="63" grpId="0"/>
      <p:bldP spid="34" grpId="0" animBg="1"/>
      <p:bldP spid="3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60517" y="1327428"/>
            <a:ext cx="1957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1949466"/>
            <a:ext cx="754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変数を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まとめて複数個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用意し活用する方法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7905" y="4191899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297" y="42842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65297" y="4860102"/>
            <a:ext cx="580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のものしか配列では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扱えない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3110" y="2220224"/>
            <a:ext cx="1345668" cy="1971675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5734242" y="2941891"/>
            <a:ext cx="3410262" cy="1019176"/>
            <a:chOff x="7729485" y="4991098"/>
            <a:chExt cx="3410262" cy="1019176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9485" y="4991099"/>
              <a:ext cx="1285927" cy="1019175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91653" y="4991099"/>
              <a:ext cx="1285927" cy="1019175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53820" y="4991098"/>
              <a:ext cx="1285927" cy="1019175"/>
            </a:xfrm>
            <a:prstGeom prst="rect">
              <a:avLst/>
            </a:prstGeom>
          </p:spPr>
        </p:pic>
      </p:grpSp>
      <p:sp>
        <p:nvSpPr>
          <p:cNvPr id="6" name="テキスト ボックス 5"/>
          <p:cNvSpPr txBox="1"/>
          <p:nvPr/>
        </p:nvSpPr>
        <p:spPr>
          <a:xfrm>
            <a:off x="9483167" y="4068789"/>
            <a:ext cx="2590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「箱をくっつけて用意」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のイメージ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16431" y="3974863"/>
            <a:ext cx="2664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「集合住宅」のイメージ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5297" y="5836081"/>
            <a:ext cx="5715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複数のデータ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を扱う際に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とても便利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5297" y="5367933"/>
            <a:ext cx="7217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・最初に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いくつ要素が入るか決める必要がある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395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6" grpId="0"/>
      <p:bldP spid="17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58442" y="646354"/>
            <a:ext cx="11137148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35956" y="1924240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09277" y="1231129"/>
            <a:ext cx="10865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[1][2]”+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8443" y="599403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633856" y="3719935"/>
            <a:ext cx="3968542" cy="1610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82343" y="4248487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8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ums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[1][2]=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586563" y="4245901"/>
            <a:ext cx="439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57" y="372513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91" y="372513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314" y="371876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1199041" y="3563314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5308" y="4615918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09110" y="457392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877720" y="458514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953231" y="456906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43" y="51388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77" y="51388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58" y="512874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1246731" y="5036083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353943" y="5036083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353095" y="5026696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62596" y="6022793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831206" y="6034008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953231" y="603400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91199" y="3495721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350893" y="3507866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318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61410" y="1981605"/>
            <a:ext cx="577433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基礎情報はお伝えしたので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まずは配列の復習も兼ねて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Sample09_1a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796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63634" y="2465179"/>
            <a:ext cx="61366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の内容を活用して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Sample09_1b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8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63634" y="2465179"/>
            <a:ext cx="60789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の内容を活用して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Sample09_1c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26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63634" y="2465179"/>
            <a:ext cx="61382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の内容を活用して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Sample09_1d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048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923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72370" y="2844221"/>
            <a:ext cx="91678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多次元配列での</a:t>
            </a:r>
            <a:r>
              <a:rPr lang="en-US" altLang="ja-JP" sz="66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895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57999" y="405382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95237" y="1748233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24363" y="982628"/>
            <a:ext cx="5825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8000" y="358431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11" y="3963722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946843" y="55511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6424" y="50794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1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4" y="351654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4742341" y="3361091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52410" y="4371702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1020" y="4382917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3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58" y="492652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790031" y="4833860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7243" y="4833860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96395" y="482447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5896" y="5820570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4506" y="5831785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4499" y="329349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94193" y="330564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411791" y="4367034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11791" y="583197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59409" y="3281830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059409" y="487285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20277" y="373288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1390" y="55523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36680" y="4489124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663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L -0.17878 -0.0055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58" grpId="0" animBg="1"/>
      <p:bldP spid="59" grpId="0" animBg="1"/>
      <p:bldP spid="60" grpId="0"/>
      <p:bldP spid="61" grpId="0"/>
      <p:bldP spid="4" grpId="0"/>
      <p:bldP spid="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57999" y="405382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95237" y="1748233"/>
            <a:ext cx="4530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24363" y="982628"/>
            <a:ext cx="6327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8000" y="358431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11" y="3963722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946843" y="55511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6424" y="50794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1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4" y="351654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4742341" y="3361091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52410" y="4371702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1020" y="4382917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3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58" y="492652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790031" y="4833860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7243" y="4833860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96395" y="482447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5896" y="5820570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4506" y="5831785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4499" y="329349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94193" y="330564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411791" y="4367034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11791" y="583197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59409" y="3281830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059409" y="487285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20277" y="373288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1390" y="55523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00659" y="273485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934499" y="271202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884703" y="27143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402470" y="3329124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6541842" y="3320113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8536652" y="3320113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32638" y="256801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990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 L -0.24258 0.2754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58" grpId="0" animBg="1"/>
      <p:bldP spid="59" grpId="0" animBg="1"/>
      <p:bldP spid="60" grpId="0"/>
      <p:bldP spid="61" grpId="0"/>
      <p:bldP spid="35" grpId="0"/>
      <p:bldP spid="36" grpId="0"/>
      <p:bldP spid="42" grpId="0"/>
      <p:bldP spid="62" grpId="0" animBg="1"/>
      <p:bldP spid="63" grpId="0" animBg="1"/>
      <p:bldP spid="64" grpId="0" animBg="1"/>
      <p:bldP spid="3" grpId="0"/>
      <p:bldP spid="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6" y="4642803"/>
            <a:ext cx="1610865" cy="15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379498" y="232927"/>
            <a:ext cx="7582139" cy="460180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4005" y="341291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0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796" y="1031124"/>
            <a:ext cx="40767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追加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試し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に動かしてみよう！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80" y="341291"/>
            <a:ext cx="7470999" cy="4404015"/>
          </a:xfrm>
          <a:prstGeom prst="rect">
            <a:avLst/>
          </a:prstGeom>
        </p:spPr>
      </p:pic>
      <p:pic>
        <p:nvPicPr>
          <p:cNvPr id="2050" name="Picture 2" descr="紙に何かを書く人のイラスト（男子学生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76" y="4937444"/>
            <a:ext cx="927648" cy="117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紙に何かを書く人のイラスト（女子学生）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53" y="5007685"/>
            <a:ext cx="894237" cy="110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勉強中に値落ちした人のイラスト（男性）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219" y="4853670"/>
            <a:ext cx="1267821" cy="126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173008" y="61105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神田さん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26311" y="609997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965940" y="609997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060" name="Picture 12" descr="学校教科のマーク「算数」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24" y="3109222"/>
            <a:ext cx="988090" cy="56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学校教科のマーク「英語」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346" y="3135586"/>
            <a:ext cx="896625" cy="51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学校教科のマーク「保険」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29" y="3872074"/>
            <a:ext cx="876458" cy="48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学校教科のマーク「社会」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18" y="3836614"/>
            <a:ext cx="902196" cy="5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90782" y="2989555"/>
            <a:ext cx="1202142" cy="46602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テスト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02387" y="1215991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配列と繰り返し文は相性が良い！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6862" y="2403303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理由１：配列を使用したプログラムでは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　　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各データに対して順に行っていくことが多い！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46" y="41856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24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01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542" y="3782378"/>
            <a:ext cx="1745366" cy="179070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4060083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108885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38315" y="407004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上カーブ矢印 13"/>
          <p:cNvSpPr/>
          <p:nvPr/>
        </p:nvSpPr>
        <p:spPr>
          <a:xfrm rot="10386135">
            <a:off x="930755" y="362004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上カーブ矢印 14"/>
          <p:cNvSpPr/>
          <p:nvPr/>
        </p:nvSpPr>
        <p:spPr>
          <a:xfrm rot="10386135">
            <a:off x="1579353" y="362484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上カーブ矢印 15"/>
          <p:cNvSpPr/>
          <p:nvPr/>
        </p:nvSpPr>
        <p:spPr>
          <a:xfrm rot="10386135">
            <a:off x="2154663" y="366044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0083" y="55686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76722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252556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48" y="4539274"/>
            <a:ext cx="1898999" cy="1823039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8047813" y="556861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同じ処理を繰り返し行う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89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0" grpId="0"/>
      <p:bldP spid="21" grpId="0"/>
      <p:bldP spid="22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7681702" y="2517829"/>
            <a:ext cx="4286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要素分で準備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7681702" y="3348826"/>
            <a:ext cx="443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ew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で初期化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したので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が代入！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044659" y="826177"/>
            <a:ext cx="2936056" cy="2340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7" name="Picture 12" descr="学校教科のマーク「算数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54" y="5103298"/>
            <a:ext cx="988090" cy="56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4" descr="学校教科のマーク「英語」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76" y="5129662"/>
            <a:ext cx="896625" cy="51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 descr="学校教科のマーク「保険」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59" y="5866150"/>
            <a:ext cx="876458" cy="48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8" descr="学校教科のマーク「社会」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48" y="5830690"/>
            <a:ext cx="902196" cy="5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555612" y="4983631"/>
            <a:ext cx="1202142" cy="46602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テスト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Picture 2" descr="紙に何かを書く人のイラスト（男子学生）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76" y="4937444"/>
            <a:ext cx="927648" cy="117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紙に何かを書く人のイラスト（女子学生）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53" y="5007685"/>
            <a:ext cx="894237" cy="110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勉強中に値落ちした人のイラスト（男性）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219" y="4853670"/>
            <a:ext cx="1267821" cy="126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173008" y="61105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神田さん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526311" y="609997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965940" y="609997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さん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11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3" grpId="0"/>
      <p:bldP spid="27" grpId="0" animBg="1"/>
      <p:bldP spid="29" grpId="0" animBg="1"/>
      <p:bldP spid="30" grpId="0" animBg="1"/>
      <p:bldP spid="2" grpId="0"/>
      <p:bldP spid="35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82431" y="1042464"/>
            <a:ext cx="2974108" cy="1867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633370" y="4743312"/>
            <a:ext cx="4286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名前の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配列を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要素分で準備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4607631" y="5512915"/>
            <a:ext cx="4430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ew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で初期化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したので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が代入！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96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 animBg="1"/>
      <p:bldP spid="51" grpId="0" animBg="1"/>
      <p:bldP spid="52" grpId="0" animBg="1"/>
      <p:bldP spid="53" grpId="0"/>
      <p:bldP spid="54" grpId="0"/>
      <p:bldP spid="56" grpId="0" animBg="1"/>
      <p:bldP spid="57" grpId="0"/>
      <p:bldP spid="80" grpId="0"/>
      <p:bldP spid="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3885244" y="4888309"/>
            <a:ext cx="3804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4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つの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要素を持つ配列」を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要素分」準備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030518" y="1751787"/>
            <a:ext cx="3101868" cy="62213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4632"/>
              </p:ext>
            </p:extLst>
          </p:nvPr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80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50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40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90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30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70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60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50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70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70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70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 smtClean="0"/>
                        <a:t>70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</p:spTree>
    <p:extLst>
      <p:ext uri="{BB962C8B-B14F-4D97-AF65-F5344CB8AC3E}">
        <p14:creationId xmlns:p14="http://schemas.microsoft.com/office/powerpoint/2010/main" val="11487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2155037" y="5004341"/>
            <a:ext cx="5283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24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という名前で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箱を用意したよ！中には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０を代入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したよ！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73638" y="2666836"/>
            <a:ext cx="6145735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1408614" y="2666836"/>
            <a:ext cx="1580771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190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5" grpId="0" animBg="1"/>
      <p:bldP spid="47" grpId="0"/>
      <p:bldP spid="58" grpId="0"/>
      <p:bldP spid="5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437290" y="479901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繰り返しチェック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</a:p>
        </p:txBody>
      </p:sp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73638" y="2666836"/>
            <a:ext cx="6145735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3039037" y="2663912"/>
            <a:ext cx="2579248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318942" y="587301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354613" y="5534465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592616" y="5873019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421976" y="507280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ture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570708" y="3409588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885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-0.69584 0.0340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92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0.26849 0.2877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5" grpId="0" animBg="1"/>
      <p:bldP spid="60" grpId="0"/>
      <p:bldP spid="61" grpId="0"/>
      <p:bldP spid="62" grpId="0"/>
      <p:bldP spid="63" grpId="0" animBg="1"/>
      <p:bldP spid="64" grpId="0"/>
      <p:bldP spid="3" grpId="0"/>
      <p:bldP spid="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38197" y="3026868"/>
            <a:ext cx="4552649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501335" y="4851542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9124759" y="4003070"/>
            <a:ext cx="485883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526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61263 0.1590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38" y="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33342" y="3348266"/>
            <a:ext cx="4552649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5865" y="32803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66427" y="502396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1" name="角丸四角形 80"/>
          <p:cNvSpPr/>
          <p:nvPr/>
        </p:nvSpPr>
        <p:spPr>
          <a:xfrm>
            <a:off x="9138865" y="4002822"/>
            <a:ext cx="486202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592616" y="49898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  <p:sp>
        <p:nvSpPr>
          <p:cNvPr id="83" name="角丸四角形 82"/>
          <p:cNvSpPr/>
          <p:nvPr/>
        </p:nvSpPr>
        <p:spPr>
          <a:xfrm>
            <a:off x="5449626" y="511447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180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5901 0.707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05" y="3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44427 0.1620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14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25964 -0.6979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3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" grpId="0"/>
      <p:bldP spid="81" grpId="0" animBg="1"/>
      <p:bldP spid="81" grpId="1" animBg="1"/>
      <p:bldP spid="82" grpId="0"/>
      <p:bldP spid="83" grpId="0" animBg="1"/>
      <p:bldP spid="83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87808" y="3556177"/>
            <a:ext cx="5078356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18284" y="2637564"/>
            <a:ext cx="1212513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861352" y="507673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634498" y="50885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en-US" altLang="ja-JP" sz="320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410850" y="506504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  <p:sp>
        <p:nvSpPr>
          <p:cNvPr id="82" name="角丸四角形 81"/>
          <p:cNvSpPr/>
          <p:nvPr/>
        </p:nvSpPr>
        <p:spPr>
          <a:xfrm>
            <a:off x="5061446" y="518971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8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-0.70378 0.000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9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L 0.42032 0.0034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8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79" grpId="0"/>
      <p:bldP spid="80" grpId="0"/>
      <p:bldP spid="81" grpId="0"/>
      <p:bldP spid="82" grpId="0" animBg="1"/>
      <p:bldP spid="82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000286" y="2656348"/>
            <a:ext cx="5930450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3077307" y="2651664"/>
            <a:ext cx="2497016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37290" y="479901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繰り返しチェック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318942" y="587301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354613" y="5534465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592616" y="5873019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421976" y="507280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ture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0179551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8570708" y="3409588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080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69101 0.0428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7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0.26849 0.2877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0" grpId="0"/>
      <p:bldP spid="62" grpId="0"/>
      <p:bldP spid="79" grpId="0"/>
      <p:bldP spid="80" grpId="0"/>
      <p:bldP spid="81" grpId="0"/>
      <p:bldP spid="82" grpId="0" animBg="1"/>
      <p:bldP spid="84" grpId="0"/>
      <p:bldP spid="8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18942" y="3016858"/>
            <a:ext cx="4571904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1501335" y="4851542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680629" y="504219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9588712" y="3990610"/>
            <a:ext cx="467212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146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-0.55899 0.16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6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8943293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50222" y="2671715"/>
            <a:ext cx="74446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36862" y="1991410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1089602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57581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82" y="382782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528729" y="3982720"/>
            <a:ext cx="2248953" cy="1117600"/>
          </a:xfrm>
          <a:prstGeom prst="wedgeRoundRectCallout">
            <a:avLst>
              <a:gd name="adj1" fmla="val 88946"/>
              <a:gd name="adj2" fmla="val 25228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names[]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135104" y="382782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645442" y="381384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150394" y="381384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null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945361" y="578435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37286" y="574357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11746" y="575357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985837" y="575357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843087" y="1973810"/>
            <a:ext cx="33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360347" y="2030375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36211" y="1991410"/>
            <a:ext cx="1968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8039229" y="4483826"/>
            <a:ext cx="3960646" cy="1608006"/>
          </a:xfrm>
          <a:prstGeom prst="wedgeRectCallout">
            <a:avLst>
              <a:gd name="adj1" fmla="val -66163"/>
              <a:gd name="adj2" fmla="val -54576"/>
            </a:avLst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もしも</a:t>
            </a:r>
            <a:r>
              <a:rPr kumimoji="1" lang="en-US" altLang="ja-JP" sz="320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で初期化したら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初期値は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になるよ！！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222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17" grpId="0" animBg="1"/>
      <p:bldP spid="21" grpId="0"/>
      <p:bldP spid="26" grpId="0" animBg="1"/>
      <p:bldP spid="28" grpId="0"/>
      <p:bldP spid="30" grpId="0"/>
      <p:bldP spid="31" grpId="0"/>
      <p:bldP spid="20" grpId="0"/>
      <p:bldP spid="22" grpId="0"/>
      <p:bldP spid="29" grpId="0"/>
      <p:bldP spid="32" grpId="0"/>
      <p:bldP spid="3" grpId="0"/>
      <p:bldP spid="4" grpId="0"/>
      <p:bldP spid="7" grpId="0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48528" y="3402289"/>
            <a:ext cx="3654295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9583778" y="4001699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759138" y="5207295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8625292" y="31981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367489" y="50796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713618" y="50511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9621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-0.62096 0.713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55" y="3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-0.48659 0.1736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36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23359 -0.712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-3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2" grpId="1" animBg="1"/>
      <p:bldP spid="79" grpId="0" animBg="1"/>
      <p:bldP spid="80" grpId="0"/>
      <p:bldP spid="8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034204" y="3572325"/>
            <a:ext cx="3654295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9583778" y="4001699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662246" y="2639694"/>
            <a:ext cx="1251562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角丸四角形 78"/>
          <p:cNvSpPr/>
          <p:nvPr/>
        </p:nvSpPr>
        <p:spPr>
          <a:xfrm>
            <a:off x="5539927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0180917" y="521673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367489" y="50796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634498" y="50885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en-US" altLang="ja-JP" sz="3200" dirty="0" smtClean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713618" y="50511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35386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-0.74804 0.002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0.3806 -0.0009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1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9" grpId="0" animBg="1"/>
      <p:bldP spid="79" grpId="1" animBg="1"/>
      <p:bldP spid="80" grpId="0" animBg="1"/>
      <p:bldP spid="81" grpId="0"/>
      <p:bldP spid="82" grpId="0"/>
      <p:bldP spid="8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97412" y="2666836"/>
            <a:ext cx="6019030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3050930" y="2666836"/>
            <a:ext cx="2549770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37290" y="479901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繰り返しチェック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318942" y="587301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354613" y="5534465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592616" y="5873019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421976" y="507280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ture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10190579" y="521914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570708" y="3409588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981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68894 0.0354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53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0.26849 0.2877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0" grpId="0"/>
      <p:bldP spid="81" grpId="0"/>
      <p:bldP spid="82" grpId="0"/>
      <p:bldP spid="83" grpId="0"/>
      <p:bldP spid="84" grpId="0"/>
      <p:bldP spid="86" grpId="0" animBg="1"/>
      <p:bldP spid="87" grpId="0"/>
      <p:bldP spid="87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36759" y="3029915"/>
            <a:ext cx="4430995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073525" y="4001682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501335" y="4851542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680629" y="504219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701878" y="504653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81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0.51927 0.1636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64" y="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77972" y="3365851"/>
            <a:ext cx="3616060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054369" y="4010818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5759138" y="5207295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8607708" y="311076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367489" y="50796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713618" y="50511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4366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-0.6306 0.722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36" y="3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7.40741E-7 L -0.5569 0.1731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52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4.81481E-6 L 0.23437 -0.7138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-3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4" grpId="0" animBg="1"/>
      <p:bldP spid="64" grpId="1" animBg="1"/>
      <p:bldP spid="80" grpId="0" animBg="1"/>
      <p:bldP spid="81" grpId="0"/>
      <p:bldP spid="8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76556" y="3534476"/>
            <a:ext cx="3616060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054369" y="4010818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609492" y="2663912"/>
            <a:ext cx="1380573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角丸四角形 79"/>
          <p:cNvSpPr/>
          <p:nvPr/>
        </p:nvSpPr>
        <p:spPr>
          <a:xfrm>
            <a:off x="5819052" y="522617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10192983" y="521321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367489" y="50796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634498" y="50885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1</a:t>
            </a:r>
            <a:endParaRPr kumimoji="1" lang="en-US" altLang="ja-JP" sz="3200" dirty="0" smtClean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713618" y="50511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4330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-0.73112 0.000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6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0.35873 -0.0018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6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80" grpId="0" animBg="1"/>
      <p:bldP spid="80" grpId="1" animBg="1"/>
      <p:bldP spid="81" grpId="0" animBg="1"/>
      <p:bldP spid="82" grpId="0"/>
      <p:bldP spid="83" grpId="0"/>
      <p:bldP spid="8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004346" y="2650897"/>
            <a:ext cx="6012096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054369" y="4010818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3059723" y="2663912"/>
            <a:ext cx="2567354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角丸四角形 79"/>
          <p:cNvSpPr/>
          <p:nvPr/>
        </p:nvSpPr>
        <p:spPr>
          <a:xfrm>
            <a:off x="10179550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37290" y="479901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繰り返しチェック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318942" y="587301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354613" y="5534465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592616" y="5873019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421976" y="507280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ture</a:t>
            </a:r>
            <a:endParaRPr kumimoji="1" lang="en-US" altLang="ja-JP" sz="24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10188342" y="522610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8570708" y="3409588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88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-0.68672 0.0444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36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0.26849 0.2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/>
      <p:bldP spid="86" grpId="0"/>
      <p:bldP spid="87" grpId="0" animBg="1"/>
      <p:bldP spid="88" grpId="0"/>
      <p:bldP spid="88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37352" y="3005390"/>
            <a:ext cx="4465571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528631" y="3992907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0179550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1501335" y="4851542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680629" y="504219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701878" y="504653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746999" y="5034182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04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-0.46367 0.1615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90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1326108" y="3356382"/>
            <a:ext cx="3738262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518520" y="3992907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0179550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5183154" y="5106817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260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8607708" y="312671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367489" y="507961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+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305057" y="504219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66726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-0.62917 0.69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58" y="3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0.59922 0.1578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61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139 L 0.28164 -0.7004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36" y="-3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2" grpId="1" animBg="1"/>
      <p:bldP spid="81" grpId="0" animBg="1"/>
      <p:bldP spid="82" grpId="0"/>
      <p:bldP spid="8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92221" y="3560852"/>
            <a:ext cx="3834756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518520" y="3992907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0179550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611555" y="314990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260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5609492" y="2663912"/>
            <a:ext cx="1380573" cy="250206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/>
          <p:cNvSpPr/>
          <p:nvPr/>
        </p:nvSpPr>
        <p:spPr>
          <a:xfrm>
            <a:off x="10191947" y="522637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37290" y="4799018"/>
            <a:ext cx="24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繰り返しチェック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318942" y="587301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354613" y="5534465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&lt;</a:t>
            </a:r>
            <a:endParaRPr kumimoji="1" lang="ja-JP" altLang="en-US" sz="28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592616" y="5873019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tensu</a:t>
            </a:r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</a:t>
            </a:r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421976" y="5072800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false</a:t>
            </a:r>
          </a:p>
        </p:txBody>
      </p:sp>
      <p:sp>
        <p:nvSpPr>
          <p:cNvPr id="89" name="角丸四角形 88"/>
          <p:cNvSpPr/>
          <p:nvPr/>
        </p:nvSpPr>
        <p:spPr>
          <a:xfrm>
            <a:off x="10195305" y="52130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8570708" y="3409588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03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-0.68724 0.0469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62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0.26849 0.2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24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6" grpId="0"/>
      <p:bldP spid="87" grpId="0"/>
      <p:bldP spid="88" grpId="0"/>
      <p:bldP spid="89" grpId="0" animBg="1"/>
      <p:bldP spid="90" grpId="0"/>
      <p:bldP spid="9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8943293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50222" y="2671715"/>
            <a:ext cx="6292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36862" y="1991410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282" y="382782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682" y="382782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528729" y="3982720"/>
            <a:ext cx="2248953" cy="1117600"/>
          </a:xfrm>
          <a:prstGeom prst="wedgeRoundRectCallout">
            <a:avLst>
              <a:gd name="adj1" fmla="val 88946"/>
              <a:gd name="adj2" fmla="val 25228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names[]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4250882" y="3701961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762933" y="3715936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7273271" y="3701961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45361" y="578435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037286" y="574357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511746" y="575357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985837" y="575357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896876" y="1983234"/>
            <a:ext cx="3526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{“A”,”B”,”C”};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369629" y="2041757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395440" y="1983234"/>
            <a:ext cx="1968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342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26" grpId="0" animBg="1"/>
      <p:bldP spid="19" grpId="0" animBg="1"/>
      <p:bldP spid="20" grpId="0" animBg="1"/>
      <p:bldP spid="22" grpId="0" animBg="1"/>
      <p:bldP spid="29" grpId="0"/>
      <p:bldP spid="32" grpId="0"/>
      <p:bldP spid="33" grpId="0"/>
      <p:bldP spid="3" grpId="0"/>
      <p:bldP spid="4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92221" y="3560852"/>
            <a:ext cx="3834756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518520" y="3992907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0179550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611555" y="314990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260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0191947" y="522637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536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66" y="370200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93" y="358091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4" y="345982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7689491" y="135326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72575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8619706" y="33150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9427465" y="32042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278904" y="308268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22759" y="268409"/>
            <a:ext cx="7218459" cy="440030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130088" y="944977"/>
            <a:ext cx="3462528" cy="22112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7" y="331504"/>
            <a:ext cx="7052732" cy="4157454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943974" y="3913850"/>
            <a:ext cx="5456826" cy="247282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238334" y="135993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9276733" y="1363416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userTotal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86" y="1768334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113" y="1756225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64" y="1744116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7543874" y="248381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77588" y="2713008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8374526" y="172963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9182285" y="1718563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0033724" y="1706402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9652104" y="2704417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811966" y="2898179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5" name="Picture 2" descr="ダンボール箱のキャラクタ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79" y="1718563"/>
            <a:ext cx="1364981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角丸四角形 55"/>
          <p:cNvSpPr/>
          <p:nvPr/>
        </p:nvSpPr>
        <p:spPr>
          <a:xfrm>
            <a:off x="10891939" y="1680849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13250" y="2889900"/>
            <a:ext cx="1188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kyokaTotal</a:t>
            </a:r>
            <a:r>
              <a:rPr kumimoji="1" lang="en-US" altLang="ja-JP" sz="105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5" name="表 64"/>
          <p:cNvGraphicFramePr>
            <a:graphicFrameLocks noGrp="1"/>
          </p:cNvGraphicFramePr>
          <p:nvPr/>
        </p:nvGraphicFramePr>
        <p:xfrm>
          <a:off x="9142408" y="3976693"/>
          <a:ext cx="1868172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33621430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34864934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15907916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47794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0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7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3867"/>
                  </a:ext>
                </a:extLst>
              </a:tr>
            </a:tbl>
          </a:graphicData>
        </a:graphic>
      </p:graphicFrame>
      <p:sp>
        <p:nvSpPr>
          <p:cNvPr id="66" name="正方形/長方形 65"/>
          <p:cNvSpPr/>
          <p:nvPr/>
        </p:nvSpPr>
        <p:spPr>
          <a:xfrm>
            <a:off x="9110513" y="3663516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9576369" y="36495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/>
          </a:p>
        </p:txBody>
      </p:sp>
      <p:sp>
        <p:nvSpPr>
          <p:cNvPr id="68" name="正方形/長方形 67"/>
          <p:cNvSpPr/>
          <p:nvPr/>
        </p:nvSpPr>
        <p:spPr>
          <a:xfrm>
            <a:off x="10042225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10542683" y="3658117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[3]</a:t>
            </a:r>
            <a:endParaRPr lang="ja-JP" altLang="en-US" sz="1400" dirty="0"/>
          </a:p>
        </p:txBody>
      </p:sp>
      <p:sp>
        <p:nvSpPr>
          <p:cNvPr id="70" name="正方形/長方形 69"/>
          <p:cNvSpPr/>
          <p:nvPr/>
        </p:nvSpPr>
        <p:spPr>
          <a:xfrm>
            <a:off x="8657572" y="3995084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8663419" y="434267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8657572" y="4734421"/>
            <a:ext cx="5004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lang="ja-JP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054271" y="3428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算数</a:t>
            </a:r>
            <a:endParaRPr kumimoji="1" lang="ja-JP" altLang="en-US" sz="140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554729" y="34279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英語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012386" y="34281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社会</a:t>
            </a: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495869" y="34184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保険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8251887" y="39929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251887" y="4351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木下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247657" y="4743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黒沢</a:t>
            </a: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839" y="5260683"/>
            <a:ext cx="1266060" cy="114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9515341" y="624374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2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998425" y="6250419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kyokaIndex</a:t>
            </a:r>
            <a:endParaRPr kumimoji="1" lang="ja-JP" altLang="en-US" sz="105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0190579" y="5221986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0185749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8613707" y="333680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518520" y="3992907"/>
            <a:ext cx="488314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0179551" y="5217595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8607708" y="32042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8613707" y="327099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170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0179550" y="5213204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10191947" y="5226377"/>
            <a:ext cx="588187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1501335" y="4851542"/>
            <a:ext cx="4410034" cy="1392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680629" y="504219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80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701878" y="5046538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746999" y="5034182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689758" y="5034182"/>
            <a:ext cx="1396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680628" y="5640803"/>
            <a:ext cx="42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神田さんの合計値は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611555" y="314990"/>
            <a:ext cx="624078" cy="3354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260</a:t>
            </a:r>
            <a:endParaRPr kumimoji="1" lang="ja-JP" altLang="en-US" sz="1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567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-0.30026 0.788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3" y="3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63634" y="2465179"/>
            <a:ext cx="61366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の内容を活用して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Sample09_2b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985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63634" y="2465179"/>
            <a:ext cx="60789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の内容を活用して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Sample09_2c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806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63634" y="2465179"/>
            <a:ext cx="61382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の内容を活用して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Sample09_2d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38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6234" y="2728949"/>
            <a:ext cx="9315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ここまで課題</a:t>
            </a:r>
            <a:r>
              <a:rPr kumimoji="1" lang="en-US" altLang="ja-JP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を完成させる情報が揃いました！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3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にチャレンジ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63634" y="2465179"/>
            <a:ext cx="61382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の内容を活用して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Sample09_3a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828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63634" y="2465179"/>
            <a:ext cx="61366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の内容を活用して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4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Sample09_3b</a:t>
            </a:r>
            <a:r>
              <a:rPr kumimoji="1" lang="en-US" altLang="ja-JP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endParaRPr kumimoji="1" lang="en-US" altLang="ja-JP" sz="36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完成させてみましょう！</a:t>
            </a:r>
            <a:endParaRPr kumimoji="1" lang="ja-JP" altLang="en-US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982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96014" y="3139914"/>
            <a:ext cx="3640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今日のまとめ！</a:t>
            </a:r>
            <a:endParaRPr kumimoji="1" lang="ja-JP" altLang="en-US" sz="4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86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18855" y="2817844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22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7973475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36862" y="2690686"/>
            <a:ext cx="422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79" y="2013493"/>
            <a:ext cx="5708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“Box</a:t>
            </a:r>
            <a:r>
              <a:rPr kumimoji="1" lang="ja-JP" altLang="en-US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</a:t>
            </a:r>
            <a:r>
              <a:rPr kumimoji="1" lang="ja-JP" altLang="en-US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ん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740073" y="2678356"/>
            <a:ext cx="4070265" cy="1451078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</a:t>
            </a:r>
            <a:endParaRPr kumimoji="1" lang="en-US" altLang="ja-JP" sz="2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先頭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から何番目を指しているのか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r>
              <a:rPr kumimoji="1" lang="ja-JP" altLang="en-US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の位置のこと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０から始まる</a:t>
            </a:r>
            <a:endParaRPr kumimoji="1" lang="en-US" altLang="ja-JP" sz="2000" dirty="0" smtClean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 flipV="1">
            <a:off x="6397885" y="3302475"/>
            <a:ext cx="1342188" cy="23441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57581" y="13731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2" y="361948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276052" y="559818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11284" y="361948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21622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26574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67977" y="555741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42437" y="556741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16528" y="556741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592952" y="4376468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97455" y="492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54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1571668" y="3484223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083719" y="3498198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4594057" y="3484223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“C”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603710" y="4385178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596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34388 -0.1321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01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17" grpId="0" animBg="1"/>
      <p:bldP spid="21" grpId="0"/>
      <p:bldP spid="9" grpId="0" animBg="1"/>
      <p:bldP spid="10" grpId="0"/>
      <p:bldP spid="11" grpId="0" animBg="1"/>
      <p:bldP spid="34" grpId="0" animBg="1"/>
      <p:bldP spid="34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0517" y="1327428"/>
            <a:ext cx="3496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6890" y="2019408"/>
            <a:ext cx="754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</a:t>
            </a:r>
            <a:r>
              <a:rPr kumimoji="1" lang="ja-JP" altLang="en-US" sz="32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まとめて複数個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用意し活用する方法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7905" y="4191899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5297" y="42842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65297" y="4860102"/>
            <a:ext cx="580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同じ型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のものしか配列では</a:t>
            </a:r>
            <a:r>
              <a:rPr kumimoji="1" lang="ja-JP" altLang="en-US" sz="28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扱えない</a:t>
            </a:r>
            <a:endParaRPr kumimoji="1" lang="en-US" altLang="ja-JP" sz="28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65297" y="5836081"/>
            <a:ext cx="5715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複数のデータ</a:t>
            </a:r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を扱う際に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とても便利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5297" y="5367933"/>
            <a:ext cx="7217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・最初に</a:t>
            </a:r>
            <a:r>
              <a:rPr kumimoji="1" lang="ja-JP" altLang="en-US" sz="28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いくつ要素が入るか決める必要がある</a:t>
            </a:r>
            <a:endParaRPr kumimoji="1" lang="en-US" altLang="ja-JP" sz="2800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マンションのイラスト（建物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391" y="2555056"/>
            <a:ext cx="2213864" cy="225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577067" y="2626055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例えば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マンションの部屋」のイメージ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925037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853928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795417" y="4033581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925037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853928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795417" y="3735408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925037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853928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795417" y="3405782"/>
            <a:ext cx="941489" cy="31869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号室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44601" y="401841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49118" y="3705109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642677" y="340172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階の配列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543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7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02387" y="1215991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配列と繰り返し文は相性が良い！</a:t>
            </a:r>
            <a:endParaRPr kumimoji="1" lang="ja-JP" altLang="en-US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6862" y="2403303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理由１：配列を使用したプログラムでは</a:t>
            </a:r>
            <a:endParaRPr kumimoji="1" lang="en-US" altLang="ja-JP" sz="2400" dirty="0" smtClean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　　</a:t>
            </a:r>
            <a:r>
              <a:rPr kumimoji="1" lang="ja-JP" altLang="en-US" sz="2400" dirty="0" smtClean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各データに対して順に行っていくことが多い！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846" y="4185662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24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01" y="4185660"/>
            <a:ext cx="1732178" cy="15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542" y="3782378"/>
            <a:ext cx="1745366" cy="1790700"/>
          </a:xfrm>
          <a:prstGeom prst="rect">
            <a:avLst/>
          </a:prstGeom>
        </p:spPr>
      </p:pic>
      <p:sp>
        <p:nvSpPr>
          <p:cNvPr id="17" name="角丸四角形 16"/>
          <p:cNvSpPr/>
          <p:nvPr/>
        </p:nvSpPr>
        <p:spPr>
          <a:xfrm>
            <a:off x="4060083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108885" y="4053949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238315" y="4070041"/>
            <a:ext cx="621630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endParaRPr kumimoji="1" lang="ja-JP" altLang="en-US" sz="1600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上カーブ矢印 13"/>
          <p:cNvSpPr/>
          <p:nvPr/>
        </p:nvSpPr>
        <p:spPr>
          <a:xfrm rot="10386135">
            <a:off x="930755" y="3620049"/>
            <a:ext cx="3380359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上カーブ矢印 14"/>
          <p:cNvSpPr/>
          <p:nvPr/>
        </p:nvSpPr>
        <p:spPr>
          <a:xfrm rot="10386135">
            <a:off x="1579353" y="3624845"/>
            <a:ext cx="3978974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上カーブ矢印 15"/>
          <p:cNvSpPr/>
          <p:nvPr/>
        </p:nvSpPr>
        <p:spPr>
          <a:xfrm rot="10386135">
            <a:off x="2154663" y="3660443"/>
            <a:ext cx="4481057" cy="7264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0083" y="556861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76722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252556" y="556861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番目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48" y="4539274"/>
            <a:ext cx="1898999" cy="1823039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8047813" y="556861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同じ処理を繰り返し行う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628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0" grpId="0"/>
      <p:bldP spid="21" grpId="0"/>
      <p:bldP spid="22" grpId="0"/>
      <p:bldP spid="2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45270" y="1420076"/>
            <a:ext cx="9804086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1557" y="2683207"/>
            <a:ext cx="95413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15530" y="2003024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244658" y="469619"/>
            <a:ext cx="3549789" cy="11072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配列宣言時における</a:t>
            </a:r>
            <a:endParaRPr kumimoji="1" lang="en-US" altLang="ja-JP" sz="20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データの数の事</a:t>
            </a:r>
            <a:endParaRPr kumimoji="1" lang="ja-JP" altLang="en-US" sz="20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10711530" y="1573219"/>
            <a:ext cx="405288" cy="117921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279509" y="1373125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初期化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5" y="35648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29" y="356488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2" y="355851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角丸四角形吹き出し 25"/>
          <p:cNvSpPr/>
          <p:nvPr/>
        </p:nvSpPr>
        <p:spPr>
          <a:xfrm>
            <a:off x="446478" y="3938617"/>
            <a:ext cx="2584251" cy="1117600"/>
          </a:xfrm>
          <a:prstGeom prst="wedgeRoundRectCallout">
            <a:avLst>
              <a:gd name="adj1" fmla="val 71254"/>
              <a:gd name="adj2" fmla="val 55123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全員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3200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</a:p>
          <a:p>
            <a:pPr algn="ctr"/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です！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06883" y="3441804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014318" y="3420673"/>
            <a:ext cx="137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932749" y="3418145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8946" y="4455670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422748" y="441367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91358" y="442489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51532" y="4400167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465015" y="1973810"/>
            <a:ext cx="3326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new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[2][3]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82275" y="2030375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89492" y="196631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81" y="49785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15" y="497858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6" y="496850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/>
          <p:cNvSpPr txBox="1"/>
          <p:nvPr/>
        </p:nvSpPr>
        <p:spPr>
          <a:xfrm>
            <a:off x="4860369" y="487583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967581" y="487583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966733" y="486644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376234" y="586254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44844" y="587376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566869" y="5873760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93894" y="59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5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17" grpId="0" animBg="1"/>
      <p:bldP spid="21" grpId="0"/>
      <p:bldP spid="26" grpId="0" animBg="1"/>
      <p:bldP spid="28" grpId="0"/>
      <p:bldP spid="30" grpId="0"/>
      <p:bldP spid="31" grpId="0"/>
      <p:bldP spid="20" grpId="0"/>
      <p:bldP spid="22" grpId="0"/>
      <p:bldP spid="29" grpId="0"/>
      <p:bldP spid="32" grpId="0"/>
      <p:bldP spid="3" grpId="0"/>
      <p:bldP spid="4" grpId="0"/>
      <p:bldP spid="7" grpId="0"/>
      <p:bldP spid="45" grpId="0"/>
      <p:bldP spid="46" grpId="0"/>
      <p:bldP spid="47" grpId="0"/>
      <p:bldP spid="49" grpId="0"/>
      <p:bldP spid="50" grpId="0"/>
      <p:bldP spid="5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488091"/>
            <a:ext cx="10003343" cy="2767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86340" y="52509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18741" y="2141137"/>
            <a:ext cx="73613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型名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  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 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{{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},</a:t>
            </a:r>
          </a:p>
          <a:p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							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</a:t>
            </a:r>
            <a:r>
              <a:rPr kumimoji="1" lang="ja-JP" altLang="en-US" sz="28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、値、値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}};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50413" y="1077318"/>
            <a:ext cx="768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67319" y="545751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宣言 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32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847148" y="1071310"/>
            <a:ext cx="1944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{0,1,2},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99397" y="1120393"/>
            <a:ext cx="51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0509" y="1051249"/>
            <a:ext cx="2159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[][]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69100" y="2103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512654" y="1075678"/>
            <a:ext cx="28616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 </a:t>
            </a:r>
            <a:endParaRPr kumimoji="1" lang="en-US" altLang="ja-JP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        };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847147" y="1554907"/>
            <a:ext cx="1792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{3,4,5}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95" y="387261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29" y="387261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952" y="386624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4812679" y="3710797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808946" y="4763401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2748" y="4721408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491358" y="4732623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566869" y="4672589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81" y="528631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715" y="528631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96" y="52762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/>
          <p:cNvSpPr txBox="1"/>
          <p:nvPr/>
        </p:nvSpPr>
        <p:spPr>
          <a:xfrm>
            <a:off x="4860369" y="5183566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67581" y="5183566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966733" y="5174179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6234" y="6170276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44844" y="6181491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566869" y="6181491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04837" y="3643204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964531" y="3655349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821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3" grpId="0"/>
      <p:bldP spid="4" grpId="0"/>
      <p:bldP spid="7" grpId="0"/>
      <p:bldP spid="27" grpId="0"/>
      <p:bldP spid="28" grpId="0"/>
      <p:bldP spid="36" grpId="0"/>
      <p:bldP spid="37" grpId="0"/>
      <p:bldP spid="38" grpId="0"/>
      <p:bldP spid="39" grpId="0"/>
      <p:bldP spid="40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92649" y="352648"/>
            <a:ext cx="8603589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8291" y="1301295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＝　値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30023" y="534584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 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  99;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022731" y="1925700"/>
            <a:ext cx="5828843" cy="1451078"/>
            <a:chOff x="5981495" y="2678356"/>
            <a:chExt cx="5828843" cy="1451078"/>
          </a:xfrm>
        </p:grpSpPr>
        <p:sp>
          <p:nvSpPr>
            <p:cNvPr id="17" name="正方形/長方形 16"/>
            <p:cNvSpPr/>
            <p:nvPr/>
          </p:nvSpPr>
          <p:spPr>
            <a:xfrm>
              <a:off x="7740073" y="2678356"/>
              <a:ext cx="4070265" cy="1451078"/>
            </a:xfrm>
            <a:prstGeom prst="rect">
              <a:avLst/>
            </a:prstGeom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2000" dirty="0" smtClean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添え</a:t>
              </a:r>
              <a:r>
                <a:rPr kumimoji="1" lang="ja-JP" altLang="en-US" sz="2000" dirty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字</a:t>
              </a:r>
              <a:r>
                <a:rPr kumimoji="1" lang="ja-JP" altLang="en-US" sz="2000" dirty="0" smtClean="0">
                  <a:solidFill>
                    <a:schemeClr val="accent2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：</a:t>
              </a:r>
              <a:endPara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先頭</a:t>
              </a:r>
              <a:r>
                <a:rPr kumimoji="1"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から何番目を指しているのか</a:t>
              </a:r>
              <a:endPara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ja-JP" altLang="en-US" sz="2000" dirty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データ</a:t>
              </a:r>
              <a:r>
                <a:rPr kumimoji="1" lang="ja-JP" altLang="en-US" sz="2000" dirty="0" smtClean="0">
                  <a:solidFill>
                    <a:schemeClr val="accent6">
                      <a:lumMod val="75000"/>
                    </a:schemeClr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の位置のこと</a:t>
              </a:r>
              <a:endPara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  <a:p>
              <a:r>
                <a:rPr kumimoji="1" lang="en-US" altLang="ja-JP" sz="20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※</a:t>
              </a:r>
              <a:r>
                <a:rPr kumimoji="1" lang="ja-JP" altLang="en-US" sz="2000" dirty="0" smtClean="0">
                  <a:solidFill>
                    <a:srgbClr val="FF0000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０から始まる</a:t>
              </a:r>
              <a:endParaRPr kumimoji="1" lang="en-US" altLang="ja-JP" sz="20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 flipH="1" flipV="1">
              <a:off x="5981495" y="2777274"/>
              <a:ext cx="1758578" cy="75961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テキスト ボックス 20"/>
          <p:cNvSpPr txBox="1"/>
          <p:nvPr/>
        </p:nvSpPr>
        <p:spPr>
          <a:xfrm>
            <a:off x="1986666" y="3795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代入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536924" y="494983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データ</a:t>
            </a:r>
            <a:endParaRPr kumimoji="1" lang="ja-JP" altLang="en-US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800192" y="4364410"/>
            <a:ext cx="620563" cy="3348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9100" y="21030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28" y="34818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62" y="3481843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85" y="3475477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1726912" y="3320026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36981" y="4330637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405591" y="4341852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481102" y="428181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14" y="489554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48" y="4895544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529" y="488546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/>
          <p:cNvSpPr txBox="1"/>
          <p:nvPr/>
        </p:nvSpPr>
        <p:spPr>
          <a:xfrm>
            <a:off x="1774602" y="4792795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881814" y="4792795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880966" y="4783408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290467" y="577950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59077" y="579072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481102" y="5790720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919070" y="325243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878764" y="326457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5467594" y="227135"/>
            <a:ext cx="571500" cy="3242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77352" y="317676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077352" y="4835329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7189" y="378158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68302" y="560105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155050" y="2674075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088890" y="26512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039094" y="265355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39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758442" y="646354"/>
            <a:ext cx="11137148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35956" y="1924240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][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09277" y="1231129"/>
            <a:ext cx="10865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[1][2]”+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8443" y="599403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633856" y="3719935"/>
            <a:ext cx="3968542" cy="1610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82343" y="4248487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</a:t>
            </a:r>
            <a:r>
              <a:rPr kumimoji="1" lang="en-US" altLang="ja-JP" sz="2800" dirty="0" err="1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ums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[1][2]=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586563" y="4245901"/>
            <a:ext cx="439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57" y="372513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91" y="3725131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314" y="3718765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1199041" y="3563314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5308" y="4615918"/>
            <a:ext cx="125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09110" y="4573925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877720" y="4585140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953231" y="456906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4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43" y="51388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77" y="513883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58" y="512874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1246731" y="5036083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353943" y="5036083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353095" y="5026696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62596" y="6022793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831206" y="6034008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953231" y="6034008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91199" y="3495721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350893" y="3507866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09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11" grpId="0" animBg="1"/>
      <p:bldP spid="3" grpId="0" animBg="1"/>
      <p:bldP spid="4" grpId="0"/>
      <p:bldP spid="7" grpId="0"/>
      <p:bldP spid="39" grpId="0"/>
      <p:bldP spid="40" grpId="0"/>
      <p:bldP spid="41" grpId="0"/>
      <p:bldP spid="42" grpId="0"/>
      <p:bldP spid="43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72370" y="2844221"/>
            <a:ext cx="91678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多次元配列での</a:t>
            </a:r>
            <a:r>
              <a:rPr lang="en-US" altLang="ja-JP" sz="66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6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27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57999" y="405382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95237" y="1748233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24363" y="982628"/>
            <a:ext cx="5825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8000" y="358431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11" y="3963722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946843" y="55511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6424" y="50794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1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4" y="351654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4742341" y="3361091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52410" y="4371702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1020" y="4382917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3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58" y="492652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790031" y="4833860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7243" y="4833860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96395" y="482447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5896" y="5820570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4506" y="5831785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4499" y="329349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94193" y="330564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411791" y="4367034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11791" y="583197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59409" y="3281830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059409" y="487285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20277" y="373288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1390" y="55523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36680" y="4489124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061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43" grpId="0"/>
      <p:bldP spid="44" grpId="0"/>
      <p:bldP spid="45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457999" y="405382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95237" y="1748233"/>
            <a:ext cx="4530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添え字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3894" y="5913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824363" y="982628"/>
            <a:ext cx="6327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58000" y="358431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パターン</a:t>
            </a:r>
            <a:r>
              <a:rPr kumimoji="1" lang="en-US" altLang="ja-JP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2)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11" y="3963722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946843" y="5551107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6424" y="50794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9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91" y="3522908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14" y="3516542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/>
          <p:cNvSpPr txBox="1"/>
          <p:nvPr/>
        </p:nvSpPr>
        <p:spPr>
          <a:xfrm>
            <a:off x="4742341" y="3361091"/>
            <a:ext cx="161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352410" y="4371702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21020" y="4382917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6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43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377" y="4936609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ダンボール箱のキャラクタ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58" y="4926526"/>
            <a:ext cx="1172531" cy="10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4790031" y="4833860"/>
            <a:ext cx="94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97243" y="4833860"/>
            <a:ext cx="10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896395" y="4824473"/>
            <a:ext cx="153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05896" y="5820570"/>
            <a:ext cx="1938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4506" y="5831785"/>
            <a:ext cx="2075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34499" y="3293498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894193" y="3305643"/>
            <a:ext cx="99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411791" y="4367034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411791" y="5831976"/>
            <a:ext cx="251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nums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059409" y="3281830"/>
            <a:ext cx="6560465" cy="1485314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4059409" y="4872856"/>
            <a:ext cx="6560465" cy="1522458"/>
          </a:xfrm>
          <a:prstGeom prst="rect">
            <a:avLst/>
          </a:prstGeom>
          <a:solidFill>
            <a:schemeClr val="accent1">
              <a:alpha val="32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20277" y="373288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1390" y="555236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00659" y="273485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934499" y="271202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884703" y="271433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4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326494" y="3324355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6481506" y="3325207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8472277" y="3343361"/>
            <a:ext cx="1809300" cy="1389324"/>
          </a:xfrm>
          <a:prstGeom prst="rect">
            <a:avLst/>
          </a:prstGeom>
          <a:solidFill>
            <a:schemeClr val="accent2">
              <a:alpha val="32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38168" y="255285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28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226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43" grpId="0"/>
      <p:bldP spid="44" grpId="0"/>
      <p:bldP spid="45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599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394" y="177309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94" y="177309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794" y="1773098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94" y="3130045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94" y="313004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94" y="3130044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94" y="4486990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94" y="448698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94" y="4486989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845752" y="3313533"/>
            <a:ext cx="47949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多量の変数を</a:t>
            </a:r>
            <a:endParaRPr kumimoji="1"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一括定義が可能に！！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634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535094" y="2697962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添え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字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]</a:t>
            </a:r>
            <a:endParaRPr kumimoji="1" lang="ja-JP" altLang="en-US" sz="32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08415" y="2004851"/>
            <a:ext cx="865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名前：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”+names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取り出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2" y="361948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62" y="361948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276052" y="559818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11284" y="361948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21622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526574" y="360550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67977" y="555741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842437" y="556741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316528" y="556741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526574" y="3473597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6736833" y="4302132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830735" y="3974838"/>
            <a:ext cx="3371157" cy="16103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4526574" y="3464183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17164" y="4518398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名前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endParaRPr kumimoji="1" lang="ja-JP" altLang="en-US" sz="28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960661" y="4518398"/>
            <a:ext cx="1790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2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1638064" y="3462245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3150115" y="3476220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855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36914 0.143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1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11" grpId="0" animBg="1"/>
      <p:bldP spid="3" grpId="0" animBg="1"/>
      <p:bldP spid="26" grpId="0" animBg="1"/>
      <p:bldP spid="26" grpId="1" animBg="1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7580" y="1420076"/>
            <a:ext cx="9026420" cy="197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1404" y="125747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構文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94818" y="2762927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配列名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endParaRPr kumimoji="1" lang="ja-JP" altLang="en-US" sz="32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23944" y="1997322"/>
            <a:ext cx="5846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</a:t>
            </a:r>
            <a:r>
              <a:rPr kumimoji="1" lang="en-US" altLang="ja-JP" sz="3200" dirty="0" err="1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nt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32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= </a:t>
            </a:r>
            <a:r>
              <a:rPr kumimoji="1" lang="en-US" altLang="ja-JP" sz="3200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3200" dirty="0" err="1" smtClean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.length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57581" y="1373125"/>
            <a:ext cx="2634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</a:t>
            </a:r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</a:t>
            </a:r>
            <a:r>
              <a:rPr kumimoji="1" lang="ja-JP" altLang="en-US" sz="3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の取得</a:t>
            </a:r>
            <a:endParaRPr kumimoji="1" lang="ja-JP" altLang="en-US" sz="3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63" y="3654653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63" y="365465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ダンボール箱のキャラクタ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463" y="3654652"/>
            <a:ext cx="2433320" cy="22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5947180" y="585680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String</a:t>
            </a:r>
            <a:r>
              <a:rPr kumimoji="1" lang="ja-JP" altLang="en-US" dirty="0" smtClean="0">
                <a:solidFill>
                  <a:schemeClr val="accent5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200885" y="3654651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711223" y="36406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216175" y="364067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中身：空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57578" y="5592583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[0]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32038" y="5602581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[1]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006129" y="5602582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names</a:t>
            </a:r>
            <a:r>
              <a:rPr kumimoji="1" lang="en-US" altLang="ja-JP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[2]</a:t>
            </a:r>
            <a:endParaRPr kumimoji="1" lang="ja-JP" altLang="en-US" sz="2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0216175" y="3508767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下矢印 10"/>
          <p:cNvSpPr/>
          <p:nvPr/>
        </p:nvSpPr>
        <p:spPr>
          <a:xfrm rot="5400000">
            <a:off x="5315508" y="4443125"/>
            <a:ext cx="929712" cy="836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10216175" y="3499353"/>
            <a:ext cx="1182253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Box</a:t>
            </a:r>
            <a:r>
              <a:rPr kumimoji="1" lang="ja-JP" altLang="en-US" sz="1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ちゃん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7327665" y="3497415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“A”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8839716" y="3511390"/>
            <a:ext cx="852378" cy="5457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“B”</a:t>
            </a:r>
            <a:endParaRPr kumimoji="1" lang="ja-JP" altLang="en-US" sz="16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018269" y="5971597"/>
            <a:ext cx="4684203" cy="15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360370" y="6041473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7982" y="4169654"/>
            <a:ext cx="1898999" cy="1823039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2358401" y="573369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int</a:t>
            </a:r>
            <a:r>
              <a:rPr kumimoji="1" lang="ja-JP" altLang="en-US" sz="1400" dirty="0" smtClean="0">
                <a:solidFill>
                  <a:schemeClr val="accent1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型</a:t>
            </a:r>
            <a:endParaRPr kumimoji="1" lang="ja-JP" altLang="en-US" sz="1400" dirty="0">
              <a:solidFill>
                <a:schemeClr val="accent1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27982" y="5262024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4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length</a:t>
            </a:r>
            <a:endParaRPr kumimoji="1" lang="ja-JP" altLang="en-US" sz="2400" dirty="0">
              <a:solidFill>
                <a:schemeClr val="accent4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360763" y="6044379"/>
            <a:ext cx="548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３</a:t>
            </a:r>
            <a:endParaRPr kumimoji="1" lang="ja-JP" altLang="en-US" sz="4000" dirty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62530" y="616071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要素数：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5794818" y="471946"/>
            <a:ext cx="5689601" cy="1688951"/>
          </a:xfrm>
          <a:prstGeom prst="wedgeRectCallout">
            <a:avLst>
              <a:gd name="adj1" fmla="val -21350"/>
              <a:gd name="adj2" fmla="val 152308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箱の数だけ繰り返す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時などに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活用するよ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！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7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56263 -0.227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38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21" grpId="0"/>
      <p:bldP spid="11" grpId="0" animBg="1"/>
      <p:bldP spid="10" grpId="0" animBg="1"/>
      <p:bldP spid="12" grpId="0"/>
      <p:bldP spid="42" grpId="0"/>
      <p:bldP spid="42" grpId="1"/>
      <p:bldP spid="13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869072" y="3216840"/>
            <a:ext cx="10553671" cy="3024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4733" y="823660"/>
            <a:ext cx="17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for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41106" y="1445698"/>
            <a:ext cx="646202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繰り返し処理プログラム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</a:t>
            </a:r>
            <a:r>
              <a:rPr kumimoji="1" lang="en-US" altLang="ja-JP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つ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条件を満たすまで</a:t>
            </a:r>
            <a:endParaRPr kumimoji="1" lang="en-US" altLang="ja-JP" sz="32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同じ処理を繰り返したいときに活用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87319" y="3570384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69072" y="32168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特徴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60825" y="3646039"/>
            <a:ext cx="959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内の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継続条件の結果が</a:t>
            </a:r>
            <a:r>
              <a:rPr kumimoji="1" lang="en-US" altLang="ja-JP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true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の間、｛｝内の処理を</a:t>
            </a:r>
            <a:r>
              <a:rPr kumimoji="1" lang="ja-JP" altLang="en-US" sz="32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繰り返す</a:t>
            </a:r>
            <a:endParaRPr kumimoji="1" lang="en-US" altLang="ja-JP" sz="32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5440" y="1233301"/>
            <a:ext cx="1745366" cy="17907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679521" y="5371495"/>
            <a:ext cx="9570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 ｛｝内の処理で継続条件に関わる処理がないと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無限ループ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に陥る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79521" y="4794105"/>
            <a:ext cx="6502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kumimoji="1" lang="ja-JP" altLang="en-US" sz="32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回数指定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を使用したループを得意としている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69291" y="4223429"/>
            <a:ext cx="10348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・「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値の初期化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継続条件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kumimoji="1" lang="ja-JP" altLang="en-US" sz="32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値の変化</a:t>
            </a:r>
            <a:r>
              <a:rPr kumimoji="1"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」の３つを一緒に定義する</a:t>
            </a:r>
            <a:endParaRPr kumimoji="1"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95922" y="413266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</a:t>
            </a: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761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15" grpId="0"/>
      <p:bldP spid="16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41668</TotalTime>
  <Words>3904</Words>
  <Application>Microsoft Office PowerPoint</Application>
  <PresentationFormat>ワイド画面</PresentationFormat>
  <Paragraphs>1677</Paragraphs>
  <Slides>69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69</vt:i4>
      </vt:variant>
    </vt:vector>
  </HeadingPairs>
  <TitlesOfParts>
    <vt:vector size="78" baseType="lpstr">
      <vt:lpstr>UD デジタル 教科書体 N-B</vt:lpstr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まずは前回の復習！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488</cp:revision>
  <dcterms:created xsi:type="dcterms:W3CDTF">2020-03-04T08:20:15Z</dcterms:created>
  <dcterms:modified xsi:type="dcterms:W3CDTF">2021-05-25T03:09:52Z</dcterms:modified>
</cp:coreProperties>
</file>