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6"/>
  </p:notesMasterIdLst>
  <p:handoutMasterIdLst>
    <p:handoutMasterId r:id="rId127"/>
  </p:handoutMasterIdLst>
  <p:sldIdLst>
    <p:sldId id="309" r:id="rId2"/>
    <p:sldId id="1058" r:id="rId3"/>
    <p:sldId id="931" r:id="rId4"/>
    <p:sldId id="932" r:id="rId5"/>
    <p:sldId id="933" r:id="rId6"/>
    <p:sldId id="934" r:id="rId7"/>
    <p:sldId id="935" r:id="rId8"/>
    <p:sldId id="936" r:id="rId9"/>
    <p:sldId id="937" r:id="rId10"/>
    <p:sldId id="938" r:id="rId11"/>
    <p:sldId id="939" r:id="rId12"/>
    <p:sldId id="940" r:id="rId13"/>
    <p:sldId id="941" r:id="rId14"/>
    <p:sldId id="329" r:id="rId15"/>
    <p:sldId id="572" r:id="rId16"/>
    <p:sldId id="331" r:id="rId17"/>
    <p:sldId id="312" r:id="rId18"/>
    <p:sldId id="519" r:id="rId19"/>
    <p:sldId id="942" r:id="rId20"/>
    <p:sldId id="943" r:id="rId21"/>
    <p:sldId id="944" r:id="rId22"/>
    <p:sldId id="945" r:id="rId23"/>
    <p:sldId id="949" r:id="rId24"/>
    <p:sldId id="950" r:id="rId25"/>
    <p:sldId id="946" r:id="rId26"/>
    <p:sldId id="951" r:id="rId27"/>
    <p:sldId id="947" r:id="rId28"/>
    <p:sldId id="873" r:id="rId29"/>
    <p:sldId id="948" r:id="rId30"/>
    <p:sldId id="960" r:id="rId31"/>
    <p:sldId id="874" r:id="rId32"/>
    <p:sldId id="753" r:id="rId33"/>
    <p:sldId id="952" r:id="rId34"/>
    <p:sldId id="953" r:id="rId35"/>
    <p:sldId id="954" r:id="rId36"/>
    <p:sldId id="955" r:id="rId37"/>
    <p:sldId id="956" r:id="rId38"/>
    <p:sldId id="957" r:id="rId39"/>
    <p:sldId id="958" r:id="rId40"/>
    <p:sldId id="959" r:id="rId41"/>
    <p:sldId id="876" r:id="rId42"/>
    <p:sldId id="961" r:id="rId43"/>
    <p:sldId id="962" r:id="rId44"/>
    <p:sldId id="963" r:id="rId45"/>
    <p:sldId id="964" r:id="rId46"/>
    <p:sldId id="965" r:id="rId47"/>
    <p:sldId id="966" r:id="rId48"/>
    <p:sldId id="967" r:id="rId49"/>
    <p:sldId id="968" r:id="rId50"/>
    <p:sldId id="969" r:id="rId51"/>
    <p:sldId id="971" r:id="rId52"/>
    <p:sldId id="972" r:id="rId53"/>
    <p:sldId id="973" r:id="rId54"/>
    <p:sldId id="974" r:id="rId55"/>
    <p:sldId id="1044" r:id="rId56"/>
    <p:sldId id="1045" r:id="rId57"/>
    <p:sldId id="1046" r:id="rId58"/>
    <p:sldId id="783" r:id="rId59"/>
    <p:sldId id="892" r:id="rId60"/>
    <p:sldId id="976" r:id="rId61"/>
    <p:sldId id="977" r:id="rId62"/>
    <p:sldId id="978" r:id="rId63"/>
    <p:sldId id="979" r:id="rId64"/>
    <p:sldId id="980" r:id="rId65"/>
    <p:sldId id="981" r:id="rId66"/>
    <p:sldId id="893" r:id="rId67"/>
    <p:sldId id="982" r:id="rId68"/>
    <p:sldId id="983" r:id="rId69"/>
    <p:sldId id="985" r:id="rId70"/>
    <p:sldId id="984" r:id="rId71"/>
    <p:sldId id="986" r:id="rId72"/>
    <p:sldId id="987" r:id="rId73"/>
    <p:sldId id="988" r:id="rId74"/>
    <p:sldId id="989" r:id="rId75"/>
    <p:sldId id="990" r:id="rId76"/>
    <p:sldId id="991" r:id="rId77"/>
    <p:sldId id="999" r:id="rId78"/>
    <p:sldId id="1000" r:id="rId79"/>
    <p:sldId id="1001" r:id="rId80"/>
    <p:sldId id="1002" r:id="rId81"/>
    <p:sldId id="1003" r:id="rId82"/>
    <p:sldId id="1004" r:id="rId83"/>
    <p:sldId id="1006" r:id="rId84"/>
    <p:sldId id="1005" r:id="rId85"/>
    <p:sldId id="1007" r:id="rId86"/>
    <p:sldId id="1008" r:id="rId87"/>
    <p:sldId id="1009" r:id="rId88"/>
    <p:sldId id="1011" r:id="rId89"/>
    <p:sldId id="1010" r:id="rId90"/>
    <p:sldId id="1013" r:id="rId91"/>
    <p:sldId id="1012" r:id="rId92"/>
    <p:sldId id="1014" r:id="rId93"/>
    <p:sldId id="1015" r:id="rId94"/>
    <p:sldId id="1016" r:id="rId95"/>
    <p:sldId id="1017" r:id="rId96"/>
    <p:sldId id="1018" r:id="rId97"/>
    <p:sldId id="1019" r:id="rId98"/>
    <p:sldId id="1020" r:id="rId99"/>
    <p:sldId id="894" r:id="rId100"/>
    <p:sldId id="1021" r:id="rId101"/>
    <p:sldId id="806" r:id="rId102"/>
    <p:sldId id="850" r:id="rId103"/>
    <p:sldId id="1022" r:id="rId104"/>
    <p:sldId id="1023" r:id="rId105"/>
    <p:sldId id="1024" r:id="rId106"/>
    <p:sldId id="1025" r:id="rId107"/>
    <p:sldId id="1026" r:id="rId108"/>
    <p:sldId id="1027" r:id="rId109"/>
    <p:sldId id="1028" r:id="rId110"/>
    <p:sldId id="1029" r:id="rId111"/>
    <p:sldId id="1030" r:id="rId112"/>
    <p:sldId id="1031" r:id="rId113"/>
    <p:sldId id="1032" r:id="rId114"/>
    <p:sldId id="1047" r:id="rId115"/>
    <p:sldId id="1048" r:id="rId116"/>
    <p:sldId id="1049" r:id="rId117"/>
    <p:sldId id="1050" r:id="rId118"/>
    <p:sldId id="1051" r:id="rId119"/>
    <p:sldId id="1052" r:id="rId120"/>
    <p:sldId id="1053" r:id="rId121"/>
    <p:sldId id="1054" r:id="rId122"/>
    <p:sldId id="1055" r:id="rId123"/>
    <p:sldId id="1056" r:id="rId124"/>
    <p:sldId id="1057"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石田 雄太" initials="石田" lastIdx="1" clrIdx="0">
    <p:extLst>
      <p:ext uri="{19B8F6BF-5375-455C-9EA6-DF929625EA0E}">
        <p15:presenceInfo xmlns:p15="http://schemas.microsoft.com/office/powerpoint/2012/main" userId="S-1-5-21-2319409950-2389570134-4242108266-269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7" autoAdjust="0"/>
    <p:restoredTop sz="94761" autoAdjust="0"/>
  </p:normalViewPr>
  <p:slideViewPr>
    <p:cSldViewPr snapToGrid="0">
      <p:cViewPr varScale="1">
        <p:scale>
          <a:sx n="70" d="100"/>
          <a:sy n="70" d="100"/>
        </p:scale>
        <p:origin x="13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8D6C70-1948-44F0-86EE-029C29C1942B}" type="datetimeFigureOut">
              <a:rPr kumimoji="1" lang="ja-JP" altLang="en-US" smtClean="0"/>
              <a:t>2021/6/16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5CAE8D-5DE2-4F5E-A259-6FC9E2B4E1DF}" type="slidenum">
              <a:rPr kumimoji="1" lang="ja-JP" altLang="en-US" smtClean="0"/>
              <a:t>‹#›</a:t>
            </a:fld>
            <a:endParaRPr kumimoji="1" lang="ja-JP" altLang="en-US"/>
          </a:p>
        </p:txBody>
      </p:sp>
    </p:spTree>
    <p:extLst>
      <p:ext uri="{BB962C8B-B14F-4D97-AF65-F5344CB8AC3E}">
        <p14:creationId xmlns:p14="http://schemas.microsoft.com/office/powerpoint/2010/main" val="3028933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9785B-D559-45A4-A544-D4A297F8A73F}" type="datetimeFigureOut">
              <a:rPr kumimoji="1" lang="ja-JP" altLang="en-US" smtClean="0"/>
              <a:t>2021/6/16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BA40F-AE3B-4A40-9CF4-3363CFCAFDBB}" type="slidenum">
              <a:rPr kumimoji="1" lang="ja-JP" altLang="en-US" smtClean="0"/>
              <a:t>‹#›</a:t>
            </a:fld>
            <a:endParaRPr kumimoji="1" lang="ja-JP" altLang="en-US"/>
          </a:p>
        </p:txBody>
      </p:sp>
    </p:spTree>
    <p:extLst>
      <p:ext uri="{BB962C8B-B14F-4D97-AF65-F5344CB8AC3E}">
        <p14:creationId xmlns:p14="http://schemas.microsoft.com/office/powerpoint/2010/main" val="2080279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197708" y="230659"/>
            <a:ext cx="11780109" cy="6392563"/>
          </a:xfrm>
          <a:prstGeom prst="rect">
            <a:avLst/>
          </a:prstGeom>
          <a:solidFill>
            <a:srgbClr val="92D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1524000" y="1122363"/>
            <a:ext cx="9144000" cy="2387600"/>
          </a:xfrm>
          <a:solidFill>
            <a:srgbClr val="92D050"/>
          </a:solidFill>
        </p:spPr>
        <p:txBody>
          <a:bodyPr anchor="b"/>
          <a:lstStyle>
            <a:lvl1pPr algn="ctr">
              <a:defRPr sz="6000">
                <a:solidFill>
                  <a:schemeClr val="bg1"/>
                </a:solidFill>
                <a:latin typeface="UD デジタル 教科書体 NP-B" panose="02020700000000000000" pitchFamily="18" charset="-128"/>
                <a:ea typeface="UD デジタル 教科書体 NP-B" panose="02020700000000000000" pitchFamily="18" charset="-128"/>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998505"/>
            <a:ext cx="9144000" cy="1655762"/>
          </a:xfrm>
        </p:spPr>
        <p:txBody>
          <a:bodyPr/>
          <a:lstStyle>
            <a:lvl1pPr marL="0" indent="0" algn="ctr">
              <a:buNone/>
              <a:defRPr sz="2400" b="1">
                <a:solidFill>
                  <a:schemeClr val="bg1"/>
                </a:solidFill>
                <a:latin typeface="UD デジタル 教科書体 NP-B" panose="02020700000000000000" pitchFamily="18" charset="-128"/>
                <a:ea typeface="UD デジタル 教科書体 NP-B" panose="02020700000000000000" pitchFamily="18"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cxnSp>
        <p:nvCxnSpPr>
          <p:cNvPr id="9" name="直線コネクタ 8"/>
          <p:cNvCxnSpPr/>
          <p:nvPr userDrawn="1"/>
        </p:nvCxnSpPr>
        <p:spPr>
          <a:xfrm>
            <a:off x="650789" y="3693255"/>
            <a:ext cx="10783330" cy="30248"/>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118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428051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21026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958450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8945789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2757928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3169342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1540619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3821572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1710300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3367C06-29B6-4A3A-A61B-06215483D6D1}" type="datetimeFigureOut">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208323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7" name="正方形/長方形 6"/>
          <p:cNvSpPr/>
          <p:nvPr userDrawn="1"/>
        </p:nvSpPr>
        <p:spPr>
          <a:xfrm>
            <a:off x="204788" y="222251"/>
            <a:ext cx="11768138" cy="638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67C06-29B6-4A3A-A61B-06215483D6D1}" type="datetimeFigureOut">
              <a:rPr kumimoji="1" lang="ja-JP" altLang="en-US" smtClean="0"/>
              <a:t>2021/6/16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69B58-8F62-479D-939D-088693E954ED}" type="slidenum">
              <a:rPr kumimoji="1" lang="ja-JP" altLang="en-US" smtClean="0"/>
              <a:t>‹#›</a:t>
            </a:fld>
            <a:endParaRPr kumimoji="1" lang="ja-JP" altLang="en-US"/>
          </a:p>
        </p:txBody>
      </p:sp>
    </p:spTree>
    <p:extLst>
      <p:ext uri="{BB962C8B-B14F-4D97-AF65-F5344CB8AC3E}">
        <p14:creationId xmlns:p14="http://schemas.microsoft.com/office/powerpoint/2010/main" val="30759520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1.png"/></Relationships>
</file>

<file path=ppt/slides/_rels/slide1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 Id="rId9" Type="http://schemas.openxmlformats.org/officeDocument/2006/relationships/image" Target="../media/image42.png"/></Relationships>
</file>

<file path=ppt/slides/_rels/slide4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38.png"/><Relationship Id="rId9" Type="http://schemas.openxmlformats.org/officeDocument/2006/relationships/image" Target="../media/image42.png"/></Relationships>
</file>

<file path=ppt/slides/_rels/slide4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3.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38.png"/><Relationship Id="rId9"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3.png"/></Relationships>
</file>

<file path=ppt/slides/_rels/slide5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 Id="rId9" Type="http://schemas.openxmlformats.org/officeDocument/2006/relationships/image" Target="../media/image42.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0.png"/><Relationship Id="rId7" Type="http://schemas.openxmlformats.org/officeDocument/2006/relationships/image" Target="../media/image4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51.png"/></Relationships>
</file>

<file path=ppt/slides/_rels/slide6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0.png"/><Relationship Id="rId7" Type="http://schemas.openxmlformats.org/officeDocument/2006/relationships/image" Target="../media/image4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1.png"/><Relationship Id="rId10" Type="http://schemas.openxmlformats.org/officeDocument/2006/relationships/image" Target="../media/image51.png"/><Relationship Id="rId4" Type="http://schemas.openxmlformats.org/officeDocument/2006/relationships/image" Target="../media/image6.png"/><Relationship Id="rId9" Type="http://schemas.openxmlformats.org/officeDocument/2006/relationships/image" Target="../media/image38.png"/></Relationships>
</file>

<file path=ppt/slides/_rels/slide6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0.png"/><Relationship Id="rId7" Type="http://schemas.openxmlformats.org/officeDocument/2006/relationships/image" Target="../media/image4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20.png"/><Relationship Id="rId5" Type="http://schemas.openxmlformats.org/officeDocument/2006/relationships/image" Target="../media/image31.png"/><Relationship Id="rId10" Type="http://schemas.openxmlformats.org/officeDocument/2006/relationships/image" Target="../media/image51.png"/><Relationship Id="rId4" Type="http://schemas.openxmlformats.org/officeDocument/2006/relationships/image" Target="../media/image6.png"/><Relationship Id="rId9"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0.png"/><Relationship Id="rId7" Type="http://schemas.openxmlformats.org/officeDocument/2006/relationships/image" Target="../media/image4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1.png"/><Relationship Id="rId5" Type="http://schemas.openxmlformats.org/officeDocument/2006/relationships/image" Target="../media/image31.png"/><Relationship Id="rId10" Type="http://schemas.openxmlformats.org/officeDocument/2006/relationships/image" Target="../media/image38.png"/><Relationship Id="rId4" Type="http://schemas.openxmlformats.org/officeDocument/2006/relationships/image" Target="../media/image6.png"/><Relationship Id="rId9" Type="http://schemas.openxmlformats.org/officeDocument/2006/relationships/image" Target="../media/image52.png"/></Relationships>
</file>

<file path=ppt/slides/_rels/slide7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png"/><Relationship Id="rId7" Type="http://schemas.openxmlformats.org/officeDocument/2006/relationships/image" Target="../media/image4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1.png"/><Relationship Id="rId10" Type="http://schemas.openxmlformats.org/officeDocument/2006/relationships/image" Target="../media/image51.png"/><Relationship Id="rId4" Type="http://schemas.openxmlformats.org/officeDocument/2006/relationships/image" Target="../media/image6.png"/><Relationship Id="rId9" Type="http://schemas.openxmlformats.org/officeDocument/2006/relationships/image" Target="../media/image38.png"/></Relationships>
</file>

<file path=ppt/slides/_rels/slide7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1.png"/><Relationship Id="rId10"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51.png"/></Relationships>
</file>

<file path=ppt/slides/_rels/slide7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1.png"/><Relationship Id="rId10"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51.png"/></Relationships>
</file>

<file path=ppt/slides/_rels/slide7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1.png"/><Relationship Id="rId10"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51.png"/></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42.png"/></Relationships>
</file>

<file path=ppt/slides/_rels/slide7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20.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42.png"/></Relationships>
</file>

<file path=ppt/slides/_rels/slide8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2.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42.png"/></Relationships>
</file>

<file path=ppt/slides/_rels/slide8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2.png"/><Relationship Id="rId5" Type="http://schemas.openxmlformats.org/officeDocument/2006/relationships/image" Target="../media/image31.png"/><Relationship Id="rId10"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42.png"/></Relationships>
</file>

<file path=ppt/slides/_rels/slide8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42.png"/></Relationships>
</file>

<file path=ppt/slides/_rels/slide8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42.png"/></Relationships>
</file>

<file path=ppt/slides/_rels/slide8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42.png"/></Relationships>
</file>

<file path=ppt/slides/_rels/slide8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42.png"/></Relationships>
</file>

<file path=ppt/slides/_rels/slide8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10"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42.png"/></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9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51.png"/></Relationships>
</file>

<file path=ppt/slides/_rels/slide9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51.png"/><Relationship Id="rId9" Type="http://schemas.openxmlformats.org/officeDocument/2006/relationships/image" Target="../media/image42.png"/></Relationships>
</file>

<file path=ppt/slides/_rels/slide9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41.png"/></Relationships>
</file>

<file path=ppt/slides/_rels/slide9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54.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41.png"/></Relationships>
</file>

<file path=ppt/slides/_rels/slide9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2.png"/><Relationship Id="rId5" Type="http://schemas.openxmlformats.org/officeDocument/2006/relationships/image" Target="../media/image6.png"/><Relationship Id="rId10"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1.png"/></Relationships>
</file>

<file path=ppt/slides/_rels/slide9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52.png"/></Relationships>
</file>

<file path=ppt/slides/_rels/slide9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png"/><Relationship Id="rId10" Type="http://schemas.openxmlformats.org/officeDocument/2006/relationships/image" Target="../media/image42.png"/><Relationship Id="rId4" Type="http://schemas.openxmlformats.org/officeDocument/2006/relationships/image" Target="../media/image51.png"/><Relationship Id="rId9" Type="http://schemas.openxmlformats.org/officeDocument/2006/relationships/image" Target="../media/image5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dirty="0" smtClean="0"/>
              <a:t>プログラミング基礎演習</a:t>
            </a:r>
            <a:r>
              <a:rPr lang="en-US" altLang="ja-JP" dirty="0"/>
              <a:t>I</a:t>
            </a:r>
            <a:endParaRPr kumimoji="1" lang="ja-JP" altLang="en-US" dirty="0"/>
          </a:p>
        </p:txBody>
      </p:sp>
      <p:sp>
        <p:nvSpPr>
          <p:cNvPr id="5" name="サブタイトル 4"/>
          <p:cNvSpPr>
            <a:spLocks noGrp="1"/>
          </p:cNvSpPr>
          <p:nvPr>
            <p:ph type="subTitle" idx="1"/>
          </p:nvPr>
        </p:nvSpPr>
        <p:spPr/>
        <p:txBody>
          <a:bodyPr>
            <a:normAutofit/>
          </a:bodyPr>
          <a:lstStyle/>
          <a:p>
            <a:r>
              <a:rPr lang="ja-JP" altLang="en-US" sz="4400" dirty="0" smtClean="0"/>
              <a:t>第</a:t>
            </a:r>
            <a:r>
              <a:rPr lang="en-US" altLang="ja-JP" sz="4400" dirty="0" smtClean="0"/>
              <a:t>13</a:t>
            </a:r>
            <a:r>
              <a:rPr lang="ja-JP" altLang="en-US" sz="4400" dirty="0" smtClean="0"/>
              <a:t>回　例外</a:t>
            </a:r>
            <a:r>
              <a:rPr lang="ja-JP" altLang="en-US" sz="4400" dirty="0"/>
              <a:t>処理</a:t>
            </a:r>
            <a:endParaRPr lang="en-US" altLang="ja-JP" sz="4400" dirty="0"/>
          </a:p>
        </p:txBody>
      </p:sp>
    </p:spTree>
    <p:extLst>
      <p:ext uri="{BB962C8B-B14F-4D97-AF65-F5344CB8AC3E}">
        <p14:creationId xmlns:p14="http://schemas.microsoft.com/office/powerpoint/2010/main" val="2820184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031312" y="1020640"/>
            <a:ext cx="5549917"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列挙型の活用法その</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2</a:t>
            </a:r>
          </a:p>
        </p:txBody>
      </p:sp>
      <p:sp>
        <p:nvSpPr>
          <p:cNvPr id="4" name="テキスト ボックス 3"/>
          <p:cNvSpPr txBox="1"/>
          <p:nvPr/>
        </p:nvSpPr>
        <p:spPr>
          <a:xfrm>
            <a:off x="1799173" y="2743444"/>
            <a:ext cx="6026009" cy="1107996"/>
          </a:xfrm>
          <a:prstGeom prst="rect">
            <a:avLst/>
          </a:prstGeom>
          <a:noFill/>
        </p:spPr>
        <p:txBody>
          <a:bodyPr wrap="none" rtlCol="0">
            <a:spAutoFit/>
          </a:bodyPr>
          <a:lstStyle/>
          <a:p>
            <a:r>
              <a:rPr kumimoji="1" lang="ja-JP" altLang="en-US" sz="6600" dirty="0" smtClean="0">
                <a:solidFill>
                  <a:schemeClr val="accent2"/>
                </a:solidFill>
                <a:latin typeface="UD デジタル 教科書体 NK-B" panose="02020700000000000000" pitchFamily="18" charset="-128"/>
                <a:ea typeface="UD デジタル 教科書体 NK-B" panose="02020700000000000000" pitchFamily="18" charset="-128"/>
              </a:rPr>
              <a:t>繰り返し文</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で活用！</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90" y="1735302"/>
            <a:ext cx="4232275" cy="423227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7896001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56169" y="987932"/>
            <a:ext cx="6818040" cy="5454433"/>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4124342"/>
            <a:ext cx="822241" cy="824302"/>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47" y="5155824"/>
            <a:ext cx="717834" cy="721440"/>
          </a:xfrm>
          <a:prstGeom prst="rect">
            <a:avLst/>
          </a:prstGeom>
        </p:spPr>
      </p:pic>
    </p:spTree>
    <p:extLst>
      <p:ext uri="{BB962C8B-B14F-4D97-AF65-F5344CB8AC3E}">
        <p14:creationId xmlns:p14="http://schemas.microsoft.com/office/powerpoint/2010/main" val="985320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234" y="2728949"/>
            <a:ext cx="9315371" cy="1200329"/>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ここまで課題</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3</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を完成させる情報が揃いました！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rPr>
              <a:t>3</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にチャレンジ</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してみましょう！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6133938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59003" y="2811250"/>
            <a:ext cx="4919937" cy="1107996"/>
          </a:xfrm>
          <a:prstGeom prst="rect">
            <a:avLst/>
          </a:prstGeom>
          <a:noFill/>
        </p:spPr>
        <p:txBody>
          <a:bodyPr wrap="none" rtlCol="0">
            <a:spAutoFit/>
          </a:bodyPr>
          <a:lstStyle/>
          <a:p>
            <a:r>
              <a:rPr kumimoji="1" lang="ja-JP" altLang="en-US" sz="6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本日のまとめ</a:t>
            </a:r>
            <a:endParaRPr kumimoji="1" lang="ja-JP" altLang="en-US" sz="6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213401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464282" y="2916021"/>
            <a:ext cx="3570208" cy="1107996"/>
          </a:xfrm>
          <a:prstGeom prst="rect">
            <a:avLst/>
          </a:prstGeom>
          <a:noFill/>
        </p:spPr>
        <p:txBody>
          <a:bodyPr wrap="none" rtlCol="0">
            <a:spAutoFit/>
          </a:bodyPr>
          <a:lstStyle/>
          <a:p>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943011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5" name="テキスト ボックス 4"/>
          <p:cNvSpPr txBox="1"/>
          <p:nvPr/>
        </p:nvSpPr>
        <p:spPr>
          <a:xfrm>
            <a:off x="660517" y="1327428"/>
            <a:ext cx="2983509" cy="707886"/>
          </a:xfrm>
          <a:prstGeom prst="rect">
            <a:avLst/>
          </a:prstGeom>
          <a:noFill/>
        </p:spPr>
        <p:txBody>
          <a:bodyPr wrap="none" rtlCol="0">
            <a:spAutoFit/>
          </a:bodyPr>
          <a:lstStyle/>
          <a:p>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例外</a:t>
            </a:r>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処理</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2254311" y="2035314"/>
            <a:ext cx="8494633" cy="1200329"/>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a:t>
            </a:r>
            <a:r>
              <a:rPr kumimoji="1" lang="ja-JP" altLang="en-US" sz="7200" dirty="0" smtClean="0">
                <a:solidFill>
                  <a:schemeClr val="accent2"/>
                </a:solidFill>
                <a:latin typeface="UD デジタル 教科書体 NK-B" panose="02020700000000000000" pitchFamily="18" charset="-128"/>
                <a:ea typeface="UD デジタル 教科書体 NK-B" panose="02020700000000000000" pitchFamily="18" charset="-128"/>
              </a:rPr>
              <a:t>実行中のエラー</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365" y="2955415"/>
            <a:ext cx="4623857" cy="3699086"/>
          </a:xfrm>
          <a:prstGeom prst="rect">
            <a:avLst/>
          </a:prstGeom>
        </p:spPr>
      </p:pic>
    </p:spTree>
    <p:extLst>
      <p:ext uri="{BB962C8B-B14F-4D97-AF65-F5344CB8AC3E}">
        <p14:creationId xmlns:p14="http://schemas.microsoft.com/office/powerpoint/2010/main" val="34378282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b="1" dirty="0" smtClean="0">
                <a:solidFill>
                  <a:srgbClr val="FF0000"/>
                </a:solidFill>
              </a:rPr>
              <a:t>①例外が発生する</a:t>
            </a:r>
            <a:endParaRPr kumimoji="1" lang="en-US" altLang="ja-JP" sz="2400" b="1" dirty="0" smtClean="0">
              <a:solidFill>
                <a:srgbClr val="FF0000"/>
              </a:solidFill>
            </a:endParaRPr>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dirty="0" smtClean="0"/>
              <a:t>④誰もキャッチしなければ</a:t>
            </a:r>
            <a:endParaRPr lang="en-US" altLang="ja-JP" sz="2400" dirty="0" smtClean="0"/>
          </a:p>
          <a:p>
            <a:r>
              <a:rPr lang="ja-JP" altLang="en-US" sz="2400" dirty="0"/>
              <a:t>　</a:t>
            </a:r>
            <a:r>
              <a:rPr lang="ja-JP" altLang="en-US" sz="2400" dirty="0" smtClean="0"/>
              <a:t>プログラムが終了する</a:t>
            </a:r>
            <a:endParaRPr kumimoji="1" lang="en-US" altLang="ja-JP" sz="24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307" y="2183762"/>
            <a:ext cx="4623857" cy="3699086"/>
          </a:xfrm>
          <a:prstGeom prst="rect">
            <a:avLst/>
          </a:prstGeom>
        </p:spPr>
      </p:pic>
      <p:sp>
        <p:nvSpPr>
          <p:cNvPr id="9" name="テキスト ボックス 8"/>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sp>
        <p:nvSpPr>
          <p:cNvPr id="10" name="テキスト ボックス 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42265639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447" y="4080111"/>
            <a:ext cx="1681922" cy="1345538"/>
          </a:xfrm>
          <a:prstGeom prst="rect">
            <a:avLst/>
          </a:prstGeom>
        </p:spPr>
      </p:pic>
      <p:sp>
        <p:nvSpPr>
          <p:cNvPr id="14" name="角丸四角形 13"/>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b="1" dirty="0" smtClean="0">
                <a:solidFill>
                  <a:srgbClr val="FF0000"/>
                </a:solidFill>
              </a:rPr>
              <a:t>②例外オブジェクトが生成される</a:t>
            </a:r>
            <a:endParaRPr kumimoji="1" lang="en-US" altLang="ja-JP" sz="2400" b="1" dirty="0" smtClean="0">
              <a:solidFill>
                <a:srgbClr val="FF0000"/>
              </a:solidFill>
            </a:endParaRPr>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12" name="テキスト ボックス 11"/>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224" y="1792941"/>
            <a:ext cx="3810000" cy="3810000"/>
          </a:xfrm>
          <a:prstGeom prst="rect">
            <a:avLst/>
          </a:prstGeom>
        </p:spPr>
      </p:pic>
      <p:sp>
        <p:nvSpPr>
          <p:cNvPr id="16" name="テキスト ボックス 15"/>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125180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b="1" dirty="0" smtClean="0">
                <a:solidFill>
                  <a:srgbClr val="FF0000"/>
                </a:solidFill>
              </a:rPr>
              <a:t>③例外オブジェクトが投げられる</a:t>
            </a:r>
            <a:endParaRPr lang="en-US" altLang="ja-JP" sz="2400" b="1" dirty="0" smtClean="0">
              <a:solidFill>
                <a:srgbClr val="FF0000"/>
              </a:solidFill>
            </a:endParaRPr>
          </a:p>
          <a:p>
            <a:endParaRPr lang="en-US" altLang="ja-JP" sz="2400" dirty="0" smtClean="0"/>
          </a:p>
          <a:p>
            <a:endParaRPr lang="en-US" altLang="ja-JP" sz="2400" dirty="0" smtClean="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8" name="テキスト ボックス 7"/>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36" y="1238002"/>
            <a:ext cx="2823931" cy="2541538"/>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270" y="3779540"/>
            <a:ext cx="2592850" cy="2736517"/>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20603">
            <a:off x="6242117" y="3319268"/>
            <a:ext cx="1247857" cy="1247857"/>
          </a:xfrm>
          <a:prstGeom prst="rect">
            <a:avLst/>
          </a:prstGeom>
        </p:spPr>
      </p:pic>
      <p:sp>
        <p:nvSpPr>
          <p:cNvPr id="17" name="テキスト ボックス 16"/>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398088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b="1" dirty="0" smtClean="0">
                <a:solidFill>
                  <a:srgbClr val="FF0000"/>
                </a:solidFill>
              </a:rPr>
              <a:t>④誰もキャッチしなければ</a:t>
            </a:r>
            <a:endParaRPr lang="en-US" altLang="ja-JP" sz="2400" b="1" dirty="0" smtClean="0">
              <a:solidFill>
                <a:srgbClr val="FF0000"/>
              </a:solidFill>
            </a:endParaRPr>
          </a:p>
          <a:p>
            <a:r>
              <a:rPr lang="en-US" altLang="ja-JP" sz="2400" b="1" dirty="0">
                <a:solidFill>
                  <a:srgbClr val="FF0000"/>
                </a:solidFill>
              </a:rPr>
              <a:t> </a:t>
            </a:r>
            <a:r>
              <a:rPr lang="en-US" altLang="ja-JP" sz="2400" b="1" dirty="0" smtClean="0">
                <a:solidFill>
                  <a:srgbClr val="FF0000"/>
                </a:solidFill>
              </a:rPr>
              <a:t>   </a:t>
            </a:r>
            <a:r>
              <a:rPr lang="ja-JP" altLang="en-US" sz="2400" b="1" dirty="0" smtClean="0">
                <a:solidFill>
                  <a:srgbClr val="FF0000"/>
                </a:solidFill>
              </a:rPr>
              <a:t>プログラムが終了する</a:t>
            </a:r>
            <a:endParaRPr kumimoji="1" lang="en-US" altLang="ja-JP" sz="2400" b="1" dirty="0" smtClean="0">
              <a:solidFill>
                <a:srgbClr val="FF0000"/>
              </a:solidFill>
            </a:endParaRPr>
          </a:p>
        </p:txBody>
      </p:sp>
      <p:sp>
        <p:nvSpPr>
          <p:cNvPr id="13" name="テキスト ボックス 12"/>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270" y="1563068"/>
            <a:ext cx="4581928" cy="4581928"/>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531270" y="1929583"/>
            <a:ext cx="1247857" cy="1247857"/>
          </a:xfrm>
          <a:prstGeom prst="rect">
            <a:avLst/>
          </a:prstGeom>
        </p:spPr>
      </p:pic>
      <p:sp>
        <p:nvSpPr>
          <p:cNvPr id="19" name="テキスト ボックス 18"/>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368358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5416868" cy="1446550"/>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別に終了するだけだし</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問題ないのでは・・・？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09582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2" y="1920026"/>
            <a:ext cx="6003728" cy="1451767"/>
          </a:xfrm>
          <a:prstGeom prst="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920026"/>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646879" y="1997526"/>
            <a:ext cx="4052859" cy="584775"/>
          </a:xfrm>
          <a:prstGeom prst="rect">
            <a:avLst/>
          </a:prstGeom>
          <a:noFill/>
        </p:spPr>
        <p:txBody>
          <a:bodyPr wrap="square" rtlCol="0">
            <a:spAutoFit/>
          </a:bodyPr>
          <a:lstStyle/>
          <a:p>
            <a:r>
              <a:rPr kumimoji="1" lang="en-US" altLang="ja-JP" sz="3200" dirty="0" err="1" smtClean="0">
                <a:solidFill>
                  <a:schemeClr val="accent2"/>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err="1" smtClean="0">
                <a:solidFill>
                  <a:srgbClr val="FF0000"/>
                </a:solidFill>
                <a:latin typeface="UD デジタル 教科書体 NK-B" panose="02020700000000000000" pitchFamily="18" charset="-128"/>
                <a:ea typeface="UD デジタル 教科書体 NK-B" panose="02020700000000000000" pitchFamily="18" charset="-128"/>
              </a:rPr>
              <a:t>.value</a:t>
            </a:r>
            <a:r>
              <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a:t>
            </a:r>
          </a:p>
        </p:txBody>
      </p:sp>
      <p:sp>
        <p:nvSpPr>
          <p:cNvPr id="52" name="テキスト ボックス 51"/>
          <p:cNvSpPr txBox="1"/>
          <p:nvPr/>
        </p:nvSpPr>
        <p:spPr>
          <a:xfrm>
            <a:off x="2850533" y="2582301"/>
            <a:ext cx="3493264" cy="584775"/>
          </a:xfrm>
          <a:prstGeom prst="rect">
            <a:avLst/>
          </a:prstGeom>
          <a:noFill/>
        </p:spPr>
        <p:txBody>
          <a:bodyPr wrap="none" rtlCol="0">
            <a:spAutoFit/>
          </a:bodyPr>
          <a:lstStyle/>
          <a:p>
            <a:r>
              <a:rPr kumimoji="1" lang="ja-JP" altLang="en-US" sz="3200" b="1" dirty="0" smtClean="0">
                <a:solidFill>
                  <a:schemeClr val="accent2"/>
                </a:solidFill>
                <a:latin typeface="UD デジタル 教科書体 NK-B" panose="02020700000000000000" pitchFamily="18" charset="-128"/>
                <a:ea typeface="UD デジタル 教科書体 NK-B" panose="02020700000000000000" pitchFamily="18" charset="-128"/>
              </a:rPr>
              <a:t>列挙型名</a:t>
            </a:r>
            <a:r>
              <a:rPr kumimoji="1" lang="en-US" altLang="ja-JP" sz="3200" b="1" dirty="0" smtClean="0">
                <a:solidFill>
                  <a:schemeClr val="accent2"/>
                </a:solidFill>
                <a:latin typeface="UD デジタル 教科書体 NK-B" panose="02020700000000000000" pitchFamily="18" charset="-128"/>
                <a:ea typeface="UD デジタル 教科書体 NK-B" panose="02020700000000000000" pitchFamily="18" charset="-128"/>
              </a:rPr>
              <a:t>.value()</a:t>
            </a:r>
            <a:endParaRPr kumimoji="1" lang="ja-JP" altLang="en-US" sz="32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1284946" y="1177173"/>
            <a:ext cx="5771132" cy="584775"/>
          </a:xfrm>
          <a:prstGeom prst="rect">
            <a:avLst/>
          </a:prstGeom>
          <a:noFill/>
        </p:spPr>
        <p:txBody>
          <a:bodyPr wrap="none" rtlCol="0">
            <a:spAutoFit/>
          </a:bodyPr>
          <a:lstStyle/>
          <a:p>
            <a:r>
              <a:rPr kumimoji="1" lang="ja-JP" altLang="en-US" sz="32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列挙型の</a:t>
            </a:r>
            <a:r>
              <a:rPr kumimoji="1" lang="ja-JP" altLang="en-US" sz="3200" b="1" dirty="0" smtClean="0">
                <a:solidFill>
                  <a:schemeClr val="accent2"/>
                </a:solidFill>
                <a:latin typeface="UD デジタル 教科書体 NK-B" panose="02020700000000000000" pitchFamily="18" charset="-128"/>
                <a:ea typeface="UD デジタル 教科書体 NK-B" panose="02020700000000000000" pitchFamily="18" charset="-128"/>
              </a:rPr>
              <a:t>全要素を取得</a:t>
            </a:r>
            <a:r>
              <a:rPr kumimoji="1" lang="ja-JP" altLang="en-US" sz="32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する方法</a:t>
            </a:r>
            <a:endPar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8" name="テキスト ボックス 37"/>
          <p:cNvSpPr txBox="1"/>
          <p:nvPr/>
        </p:nvSpPr>
        <p:spPr>
          <a:xfrm>
            <a:off x="8755660" y="254601"/>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大人</a:t>
            </a:r>
          </a:p>
        </p:txBody>
      </p:sp>
      <p:sp>
        <p:nvSpPr>
          <p:cNvPr id="39" name="テキスト ボックス 38"/>
          <p:cNvSpPr txBox="1"/>
          <p:nvPr/>
        </p:nvSpPr>
        <p:spPr>
          <a:xfrm>
            <a:off x="9474636" y="304452"/>
            <a:ext cx="1040670"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シニア</a:t>
            </a:r>
          </a:p>
        </p:txBody>
      </p:sp>
      <p:sp>
        <p:nvSpPr>
          <p:cNvPr id="40" name="テキスト ボックス 39"/>
          <p:cNvSpPr txBox="1"/>
          <p:nvPr/>
        </p:nvSpPr>
        <p:spPr>
          <a:xfrm>
            <a:off x="6901768" y="283592"/>
            <a:ext cx="1164101" cy="307777"/>
          </a:xfrm>
          <a:prstGeom prst="rect">
            <a:avLst/>
          </a:prstGeom>
          <a:noFill/>
        </p:spPr>
        <p:txBody>
          <a:bodyPr wrap="none" rtlCol="0">
            <a:spAutoFit/>
          </a:bodyPr>
          <a:lstStyle/>
          <a:p>
            <a:r>
              <a:rPr kumimoji="1" lang="en-US" altLang="ja-JP" sz="1400" b="1" dirty="0" err="1" smtClean="0">
                <a:latin typeface="UD デジタル 教科書体 NK-B" panose="02020700000000000000" pitchFamily="18" charset="-128"/>
                <a:ea typeface="UD デジタル 教科書体 NK-B" panose="02020700000000000000" pitchFamily="18" charset="-128"/>
              </a:rPr>
              <a:t>AgeType</a:t>
            </a:r>
            <a:r>
              <a:rPr kumimoji="1" lang="ja-JP" altLang="en-US" sz="1400" b="1" dirty="0" smtClean="0">
                <a:latin typeface="UD デジタル 教科書体 NK-B" panose="02020700000000000000" pitchFamily="18" charset="-128"/>
                <a:ea typeface="UD デジタル 教科書体 NK-B" panose="02020700000000000000" pitchFamily="18" charset="-128"/>
              </a:rPr>
              <a:t>型</a:t>
            </a:r>
            <a:endParaRPr kumimoji="1" lang="ja-JP" altLang="en-US" sz="1400" b="1" dirty="0">
              <a:latin typeface="UD デジタル 教科書体 NK-B" panose="02020700000000000000" pitchFamily="18" charset="-128"/>
              <a:ea typeface="UD デジタル 教科書体 NK-B" panose="02020700000000000000" pitchFamily="18" charset="-128"/>
            </a:endParaRPr>
          </a:p>
        </p:txBody>
      </p:sp>
      <p:pic>
        <p:nvPicPr>
          <p:cNvPr id="41" name="Picture 7" descr="家のイラスト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8609" y="655641"/>
            <a:ext cx="600426" cy="56139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家のイラスト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5984" y="641262"/>
            <a:ext cx="622958" cy="58246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家のイラスト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8608" y="668998"/>
            <a:ext cx="600426" cy="561398"/>
          </a:xfrm>
          <a:prstGeom prst="rect">
            <a:avLst/>
          </a:prstGeom>
          <a:noFill/>
          <a:extLst>
            <a:ext uri="{909E8E84-426E-40DD-AFC4-6F175D3DCCD1}">
              <a14:hiddenFill xmlns:a14="http://schemas.microsoft.com/office/drawing/2010/main">
                <a:solidFill>
                  <a:srgbClr val="FFFFFF"/>
                </a:solidFill>
              </a14:hiddenFill>
            </a:ext>
          </a:extLst>
        </p:spPr>
      </p:pic>
      <p:sp>
        <p:nvSpPr>
          <p:cNvPr id="46" name="テキスト ボックス 45"/>
          <p:cNvSpPr txBox="1"/>
          <p:nvPr/>
        </p:nvSpPr>
        <p:spPr>
          <a:xfrm>
            <a:off x="8761440" y="249366"/>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大人</a:t>
            </a:r>
          </a:p>
        </p:txBody>
      </p:sp>
      <p:pic>
        <p:nvPicPr>
          <p:cNvPr id="47" name="Picture 7" descr="家のイラスト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1764" y="636027"/>
            <a:ext cx="622958" cy="582466"/>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p:cNvSpPr txBox="1"/>
          <p:nvPr/>
        </p:nvSpPr>
        <p:spPr>
          <a:xfrm>
            <a:off x="8096927" y="296850"/>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子供</a:t>
            </a:r>
          </a:p>
        </p:txBody>
      </p:sp>
      <p:pic>
        <p:nvPicPr>
          <p:cNvPr id="49" name="Picture 7" descr="家のイラスト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1942" y="655641"/>
            <a:ext cx="600426" cy="561398"/>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p:cNvSpPr/>
          <p:nvPr/>
        </p:nvSpPr>
        <p:spPr>
          <a:xfrm>
            <a:off x="1671443" y="4173787"/>
            <a:ext cx="10198171" cy="1451767"/>
          </a:xfrm>
          <a:prstGeom prst="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41238" y="4173787"/>
            <a:ext cx="1415772"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活用</a:t>
            </a:r>
            <a:r>
              <a:rPr kumimoji="1" lang="ja-JP" altLang="en-US" sz="32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a:t>
            </a:r>
            <a:endPar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4" name="テキスト ボックス 53"/>
          <p:cNvSpPr txBox="1"/>
          <p:nvPr/>
        </p:nvSpPr>
        <p:spPr>
          <a:xfrm>
            <a:off x="1883670" y="4173786"/>
            <a:ext cx="9871645" cy="1569660"/>
          </a:xfrm>
          <a:prstGeom prst="rect">
            <a:avLst/>
          </a:prstGeom>
          <a:noFill/>
        </p:spPr>
        <p:txBody>
          <a:bodyPr wrap="square" rtlCol="0">
            <a:spAutoFit/>
          </a:bodyPr>
          <a:lstStyle/>
          <a:p>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for(</a:t>
            </a:r>
            <a:r>
              <a:rPr kumimoji="1" lang="en-US" altLang="ja-JP" sz="32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type  </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a:solidFill>
                  <a:schemeClr val="accent2"/>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err="1">
                <a:solidFill>
                  <a:srgbClr val="FF0000"/>
                </a:solidFill>
                <a:latin typeface="UD デジタル 教科書体 NK-B" panose="02020700000000000000" pitchFamily="18" charset="-128"/>
                <a:ea typeface="UD デジタル 教科書体 NK-B" panose="02020700000000000000" pitchFamily="18" charset="-128"/>
              </a:rPr>
              <a:t>.value</a:t>
            </a:r>
            <a:r>
              <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pic>
        <p:nvPicPr>
          <p:cNvPr id="56" name="図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42438" y="2748014"/>
            <a:ext cx="1051355" cy="1009301"/>
          </a:xfrm>
          <a:prstGeom prst="rect">
            <a:avLst/>
          </a:prstGeom>
        </p:spPr>
      </p:pic>
      <p:sp>
        <p:nvSpPr>
          <p:cNvPr id="60" name="テキスト ボックス 59"/>
          <p:cNvSpPr txBox="1"/>
          <p:nvPr/>
        </p:nvSpPr>
        <p:spPr>
          <a:xfrm>
            <a:off x="9561140" y="3671575"/>
            <a:ext cx="1119217" cy="276999"/>
          </a:xfrm>
          <a:prstGeom prst="rect">
            <a:avLst/>
          </a:prstGeom>
          <a:noFill/>
        </p:spPr>
        <p:txBody>
          <a:bodyPr wrap="none" rtlCol="0">
            <a:spAutoFit/>
          </a:bodyPr>
          <a:lstStyle/>
          <a:p>
            <a:r>
              <a:rPr kumimoji="1" lang="en-US" altLang="ja-JP" sz="1200" dirty="0" err="1"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AgeTyep</a:t>
            </a:r>
            <a:r>
              <a:rPr kumimoji="1" lang="en-US" altLang="ja-JP" sz="1200" dirty="0" err="1">
                <a:solidFill>
                  <a:schemeClr val="accent5">
                    <a:lumMod val="75000"/>
                  </a:schemeClr>
                </a:solidFill>
                <a:latin typeface="UD デジタル 教科書体 NK-B" panose="02020700000000000000" pitchFamily="18" charset="-128"/>
                <a:ea typeface="UD デジタル 教科書体 NK-B" panose="02020700000000000000" pitchFamily="18" charset="-128"/>
              </a:rPr>
              <a:t>e</a:t>
            </a:r>
            <a:r>
              <a:rPr kumimoji="1" lang="ja-JP" altLang="en-US" sz="12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2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1" name="テキスト ボックス 60"/>
          <p:cNvSpPr txBox="1"/>
          <p:nvPr/>
        </p:nvSpPr>
        <p:spPr>
          <a:xfrm>
            <a:off x="10634254" y="3640798"/>
            <a:ext cx="690814" cy="338554"/>
          </a:xfrm>
          <a:prstGeom prst="rect">
            <a:avLst/>
          </a:prstGeom>
          <a:noFill/>
        </p:spPr>
        <p:txBody>
          <a:bodyPr wrap="square" rtlCol="0">
            <a:spAutoFit/>
          </a:bodyPr>
          <a:lstStyle/>
          <a:p>
            <a:r>
              <a:rPr kumimoji="1" lang="en-US" altLang="ja-JP" sz="1600" dirty="0" smtClean="0">
                <a:solidFill>
                  <a:schemeClr val="accent2"/>
                </a:solidFill>
                <a:latin typeface="UD デジタル 教科書体 NK-B" panose="02020700000000000000" pitchFamily="18" charset="-128"/>
                <a:ea typeface="UD デジタル 教科書体 NK-B" panose="02020700000000000000" pitchFamily="18" charset="-128"/>
              </a:rPr>
              <a:t>type</a:t>
            </a:r>
            <a:endParaRPr kumimoji="1" lang="ja-JP" altLang="en-US" sz="1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63" name="テキスト ボックス 62"/>
          <p:cNvSpPr txBox="1"/>
          <p:nvPr/>
        </p:nvSpPr>
        <p:spPr>
          <a:xfrm>
            <a:off x="9479743" y="296850"/>
            <a:ext cx="1040670"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シニア</a:t>
            </a:r>
          </a:p>
        </p:txBody>
      </p:sp>
      <p:pic>
        <p:nvPicPr>
          <p:cNvPr id="64" name="Picture 7" descr="家のイラスト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3715" y="661396"/>
            <a:ext cx="600426" cy="561398"/>
          </a:xfrm>
          <a:prstGeom prst="rect">
            <a:avLst/>
          </a:prstGeom>
          <a:noFill/>
          <a:extLst>
            <a:ext uri="{909E8E84-426E-40DD-AFC4-6F175D3DCCD1}">
              <a14:hiddenFill xmlns:a14="http://schemas.microsoft.com/office/drawing/2010/main">
                <a:solidFill>
                  <a:srgbClr val="FFFFFF"/>
                </a:solidFill>
              </a14:hiddenFill>
            </a:ext>
          </a:extLst>
        </p:spPr>
      </p:pic>
      <p:sp>
        <p:nvSpPr>
          <p:cNvPr id="65" name="テキスト ボックス 64"/>
          <p:cNvSpPr txBox="1"/>
          <p:nvPr/>
        </p:nvSpPr>
        <p:spPr>
          <a:xfrm>
            <a:off x="8766547" y="241764"/>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大人</a:t>
            </a:r>
          </a:p>
        </p:txBody>
      </p:sp>
      <p:pic>
        <p:nvPicPr>
          <p:cNvPr id="66" name="Picture 7" descr="家のイラスト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6871" y="628425"/>
            <a:ext cx="622958" cy="582466"/>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p:cNvSpPr txBox="1"/>
          <p:nvPr/>
        </p:nvSpPr>
        <p:spPr>
          <a:xfrm>
            <a:off x="8089419" y="301176"/>
            <a:ext cx="800219"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子供</a:t>
            </a:r>
          </a:p>
        </p:txBody>
      </p:sp>
      <p:pic>
        <p:nvPicPr>
          <p:cNvPr id="68" name="Picture 7" descr="家のイラスト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7722" y="655641"/>
            <a:ext cx="600426" cy="561398"/>
          </a:xfrm>
          <a:prstGeom prst="rect">
            <a:avLst/>
          </a:prstGeom>
          <a:noFill/>
          <a:extLst>
            <a:ext uri="{909E8E84-426E-40DD-AFC4-6F175D3DCCD1}">
              <a14:hiddenFill xmlns:a14="http://schemas.microsoft.com/office/drawing/2010/main">
                <a:solidFill>
                  <a:srgbClr val="FFFFFF"/>
                </a:solidFill>
              </a14:hiddenFill>
            </a:ext>
          </a:extLst>
        </p:spPr>
      </p:pic>
      <p:sp>
        <p:nvSpPr>
          <p:cNvPr id="2" name="四角形吹き出し 1"/>
          <p:cNvSpPr/>
          <p:nvPr/>
        </p:nvSpPr>
        <p:spPr>
          <a:xfrm>
            <a:off x="4466779" y="5142969"/>
            <a:ext cx="4607497" cy="1318846"/>
          </a:xfrm>
          <a:prstGeom prst="wedgeRectCallout">
            <a:avLst>
              <a:gd name="adj1" fmla="val 62177"/>
              <a:gd name="adj2" fmla="val -76833"/>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内の処理を行う</a:t>
            </a:r>
            <a:endParaRPr kumimoji="1" lang="ja-JP" altLang="en-US" sz="4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7513934" y="1495547"/>
            <a:ext cx="4355680" cy="369332"/>
          </a:xfrm>
          <a:prstGeom prst="rect">
            <a:avLst/>
          </a:prstGeom>
          <a:noFill/>
        </p:spPr>
        <p:txBody>
          <a:bodyPr wrap="none" rtlCol="0">
            <a:spAutoFit/>
          </a:bodyPr>
          <a:lstStyle/>
          <a:p>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配列のような形で要素を全て先頭から取得</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9" name="テキスト ボックス 68"/>
          <p:cNvSpPr txBox="1"/>
          <p:nvPr/>
        </p:nvSpPr>
        <p:spPr>
          <a:xfrm>
            <a:off x="8334118" y="1126896"/>
            <a:ext cx="591829" cy="369332"/>
          </a:xfrm>
          <a:prstGeom prst="rect">
            <a:avLst/>
          </a:prstGeom>
          <a:noFill/>
        </p:spPr>
        <p:txBody>
          <a:bodyPr wrap="none" rtlCol="0">
            <a:spAutoFit/>
          </a:bodyPr>
          <a:lstStyle/>
          <a:p>
            <a:r>
              <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[0]</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70" name="テキスト ボックス 69"/>
          <p:cNvSpPr txBox="1"/>
          <p:nvPr/>
        </p:nvSpPr>
        <p:spPr>
          <a:xfrm>
            <a:off x="8962093" y="1120962"/>
            <a:ext cx="591829" cy="369332"/>
          </a:xfrm>
          <a:prstGeom prst="rect">
            <a:avLst/>
          </a:prstGeom>
          <a:noFill/>
        </p:spPr>
        <p:txBody>
          <a:bodyPr wrap="none" rtlCol="0">
            <a:spAutoFit/>
          </a:bodyPr>
          <a:lstStyle/>
          <a:p>
            <a:r>
              <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71" name="テキスト ボックス 70"/>
          <p:cNvSpPr txBox="1"/>
          <p:nvPr/>
        </p:nvSpPr>
        <p:spPr>
          <a:xfrm>
            <a:off x="9532914" y="1120961"/>
            <a:ext cx="591829" cy="369332"/>
          </a:xfrm>
          <a:prstGeom prst="rect">
            <a:avLst/>
          </a:prstGeom>
          <a:noFill/>
        </p:spPr>
        <p:txBody>
          <a:bodyPr wrap="none" rtlCol="0">
            <a:spAutoFit/>
          </a:bodyPr>
          <a:lstStyle/>
          <a:p>
            <a:r>
              <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[2]</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5" name="テキスト ボックス 3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541903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par>
                                <p:cTn id="58" presetID="10"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par>
                                <p:cTn id="78" presetID="10" presetClass="entr" presetSubtype="0"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fad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1" nodeType="clickEffect">
                                  <p:stCondLst>
                                    <p:cond delay="0"/>
                                  </p:stCondLst>
                                  <p:childTnLst>
                                    <p:animMotion origin="layout" path="M -4.16667E-6 3.7037E-6 L 0.19792 0.32314 " pathEditMode="relative" rAng="0" ptsTypes="AA">
                                      <p:cBhvr>
                                        <p:cTn id="106" dur="2000" fill="hold"/>
                                        <p:tgtEl>
                                          <p:spTgt spid="67"/>
                                        </p:tgtEl>
                                        <p:attrNameLst>
                                          <p:attrName>ppt_x</p:attrName>
                                          <p:attrName>ppt_y</p:attrName>
                                        </p:attrNameLst>
                                      </p:cBhvr>
                                      <p:rCtr x="9896" y="16157"/>
                                    </p:animMotion>
                                  </p:childTnLst>
                                </p:cTn>
                              </p:par>
                              <p:par>
                                <p:cTn id="107" presetID="42" presetClass="path" presetSubtype="0" accel="50000" decel="50000" fill="hold" nodeType="withEffect">
                                  <p:stCondLst>
                                    <p:cond delay="0"/>
                                  </p:stCondLst>
                                  <p:childTnLst>
                                    <p:animMotion origin="layout" path="M 3.75E-6 -4.07407E-6 L 0.18476 0.32199 " pathEditMode="relative" rAng="0" ptsTypes="AA">
                                      <p:cBhvr>
                                        <p:cTn id="108" dur="2000" fill="hold"/>
                                        <p:tgtEl>
                                          <p:spTgt spid="68"/>
                                        </p:tgtEl>
                                        <p:attrNameLst>
                                          <p:attrName>ppt_x</p:attrName>
                                          <p:attrName>ppt_y</p:attrName>
                                        </p:attrNameLst>
                                      </p:cBhvr>
                                      <p:rCtr x="9232" y="16088"/>
                                    </p:animMotion>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fade">
                                      <p:cBhvr>
                                        <p:cTn id="113" dur="500"/>
                                        <p:tgtEl>
                                          <p:spTgt spid="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2" nodeType="clickEffect">
                                  <p:stCondLst>
                                    <p:cond delay="0"/>
                                  </p:stCondLst>
                                  <p:childTnLst>
                                    <p:animEffect transition="out" filter="fade">
                                      <p:cBhvr>
                                        <p:cTn id="117" dur="500"/>
                                        <p:tgtEl>
                                          <p:spTgt spid="67"/>
                                        </p:tgtEl>
                                      </p:cBhvr>
                                    </p:animEffect>
                                    <p:set>
                                      <p:cBhvr>
                                        <p:cTn id="118" dur="1" fill="hold">
                                          <p:stCondLst>
                                            <p:cond delay="499"/>
                                          </p:stCondLst>
                                        </p:cTn>
                                        <p:tgtEl>
                                          <p:spTgt spid="6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
                                        </p:tgtEl>
                                      </p:cBhvr>
                                    </p:animEffect>
                                    <p:set>
                                      <p:cBhvr>
                                        <p:cTn id="124" dur="1" fill="hold">
                                          <p:stCondLst>
                                            <p:cond delay="499"/>
                                          </p:stCondLst>
                                        </p:cTn>
                                        <p:tgtEl>
                                          <p:spTgt spid="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grpId="1" nodeType="clickEffect">
                                  <p:stCondLst>
                                    <p:cond delay="0"/>
                                  </p:stCondLst>
                                  <p:childTnLst>
                                    <p:animMotion origin="layout" path="M -2.91667E-6 1.38778E-17 L 0.14675 0.29907 " pathEditMode="relative" rAng="0" ptsTypes="AA">
                                      <p:cBhvr>
                                        <p:cTn id="128" dur="2000" fill="hold"/>
                                        <p:tgtEl>
                                          <p:spTgt spid="65"/>
                                        </p:tgtEl>
                                        <p:attrNameLst>
                                          <p:attrName>ppt_x</p:attrName>
                                          <p:attrName>ppt_y</p:attrName>
                                        </p:attrNameLst>
                                      </p:cBhvr>
                                      <p:rCtr x="7331" y="14954"/>
                                    </p:animMotion>
                                  </p:childTnLst>
                                </p:cTn>
                              </p:par>
                              <p:par>
                                <p:cTn id="129" presetID="42" presetClass="path" presetSubtype="0" accel="50000" decel="50000" fill="hold" nodeType="withEffect">
                                  <p:stCondLst>
                                    <p:cond delay="0"/>
                                  </p:stCondLst>
                                  <p:childTnLst>
                                    <p:animMotion origin="layout" path="M 2.08333E-7 2.22222E-6 L 0.1431 0.31342 " pathEditMode="relative" rAng="0" ptsTypes="AA">
                                      <p:cBhvr>
                                        <p:cTn id="130" dur="2000" fill="hold"/>
                                        <p:tgtEl>
                                          <p:spTgt spid="66"/>
                                        </p:tgtEl>
                                        <p:attrNameLst>
                                          <p:attrName>ppt_x</p:attrName>
                                          <p:attrName>ppt_y</p:attrName>
                                        </p:attrNameLst>
                                      </p:cBhvr>
                                      <p:rCtr x="7148" y="15671"/>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2"/>
                                        </p:tgtEl>
                                        <p:attrNameLst>
                                          <p:attrName>style.visibility</p:attrName>
                                        </p:attrNameLst>
                                      </p:cBhvr>
                                      <p:to>
                                        <p:strVal val="visible"/>
                                      </p:to>
                                    </p:set>
                                    <p:animEffect transition="in" filter="fade">
                                      <p:cBhvr>
                                        <p:cTn id="135" dur="500"/>
                                        <p:tgtEl>
                                          <p:spTgt spid="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2" nodeType="clickEffect">
                                  <p:stCondLst>
                                    <p:cond delay="0"/>
                                  </p:stCondLst>
                                  <p:childTnLst>
                                    <p:animEffect transition="out" filter="fade">
                                      <p:cBhvr>
                                        <p:cTn id="139" dur="500"/>
                                        <p:tgtEl>
                                          <p:spTgt spid="65"/>
                                        </p:tgtEl>
                                      </p:cBhvr>
                                    </p:animEffect>
                                    <p:set>
                                      <p:cBhvr>
                                        <p:cTn id="140" dur="1" fill="hold">
                                          <p:stCondLst>
                                            <p:cond delay="499"/>
                                          </p:stCondLst>
                                        </p:cTn>
                                        <p:tgtEl>
                                          <p:spTgt spid="65"/>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6"/>
                                        </p:tgtEl>
                                      </p:cBhvr>
                                    </p:animEffect>
                                    <p:set>
                                      <p:cBhvr>
                                        <p:cTn id="143" dur="1" fill="hold">
                                          <p:stCondLst>
                                            <p:cond delay="499"/>
                                          </p:stCondLst>
                                        </p:cTn>
                                        <p:tgtEl>
                                          <p:spTgt spid="66"/>
                                        </p:tgtEl>
                                        <p:attrNameLst>
                                          <p:attrName>style.visibility</p:attrName>
                                        </p:attrNameLst>
                                      </p:cBhvr>
                                      <p:to>
                                        <p:strVal val="hidden"/>
                                      </p:to>
                                    </p:set>
                                  </p:childTnLst>
                                </p:cTn>
                              </p:par>
                              <p:par>
                                <p:cTn id="144" presetID="10" presetClass="exit" presetSubtype="0" fill="hold" grpId="3" nodeType="withEffect">
                                  <p:stCondLst>
                                    <p:cond delay="0"/>
                                  </p:stCondLst>
                                  <p:childTnLst>
                                    <p:animEffect transition="out" filter="fade">
                                      <p:cBhvr>
                                        <p:cTn id="145" dur="500"/>
                                        <p:tgtEl>
                                          <p:spTgt spid="2"/>
                                        </p:tgtEl>
                                      </p:cBhvr>
                                    </p:animEffect>
                                    <p:set>
                                      <p:cBhvr>
                                        <p:cTn id="146" dur="1" fill="hold">
                                          <p:stCondLst>
                                            <p:cond delay="499"/>
                                          </p:stCondLst>
                                        </p:cTn>
                                        <p:tgtEl>
                                          <p:spTgt spid="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grpId="1" nodeType="clickEffect">
                                  <p:stCondLst>
                                    <p:cond delay="0"/>
                                  </p:stCondLst>
                                  <p:childTnLst>
                                    <p:animMotion origin="layout" path="M -2.29167E-6 -1.85185E-6 L 0.07839 0.30671 " pathEditMode="relative" rAng="0" ptsTypes="AA">
                                      <p:cBhvr>
                                        <p:cTn id="150" dur="2000" fill="hold"/>
                                        <p:tgtEl>
                                          <p:spTgt spid="63"/>
                                        </p:tgtEl>
                                        <p:attrNameLst>
                                          <p:attrName>ppt_x</p:attrName>
                                          <p:attrName>ppt_y</p:attrName>
                                        </p:attrNameLst>
                                      </p:cBhvr>
                                      <p:rCtr x="3919" y="15324"/>
                                    </p:animMotion>
                                  </p:childTnLst>
                                </p:cTn>
                              </p:par>
                              <p:par>
                                <p:cTn id="151" presetID="42" presetClass="path" presetSubtype="0" accel="50000" decel="50000" fill="hold" nodeType="withEffect">
                                  <p:stCondLst>
                                    <p:cond delay="0"/>
                                  </p:stCondLst>
                                  <p:childTnLst>
                                    <p:animMotion origin="layout" path="M 4.79167E-6 1.48148E-6 L 0.09023 0.31273 " pathEditMode="relative" rAng="0" ptsTypes="AA">
                                      <p:cBhvr>
                                        <p:cTn id="152" dur="2000" fill="hold"/>
                                        <p:tgtEl>
                                          <p:spTgt spid="64"/>
                                        </p:tgtEl>
                                        <p:attrNameLst>
                                          <p:attrName>ppt_x</p:attrName>
                                          <p:attrName>ppt_y</p:attrName>
                                        </p:attrNameLst>
                                      </p:cBhvr>
                                      <p:rCtr x="4505" y="15625"/>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4" nodeType="clickEffect">
                                  <p:stCondLst>
                                    <p:cond delay="0"/>
                                  </p:stCondLst>
                                  <p:childTnLst>
                                    <p:set>
                                      <p:cBhvr>
                                        <p:cTn id="156" dur="1" fill="hold">
                                          <p:stCondLst>
                                            <p:cond delay="0"/>
                                          </p:stCondLst>
                                        </p:cTn>
                                        <p:tgtEl>
                                          <p:spTgt spid="2"/>
                                        </p:tgtEl>
                                        <p:attrNameLst>
                                          <p:attrName>style.visibility</p:attrName>
                                        </p:attrNameLst>
                                      </p:cBhvr>
                                      <p:to>
                                        <p:strVal val="visible"/>
                                      </p:to>
                                    </p:set>
                                    <p:animEffect transition="in" filter="fade">
                                      <p:cBhvr>
                                        <p:cTn id="157" dur="500"/>
                                        <p:tgtEl>
                                          <p:spTgt spid="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2" nodeType="clickEffect">
                                  <p:stCondLst>
                                    <p:cond delay="0"/>
                                  </p:stCondLst>
                                  <p:childTnLst>
                                    <p:animEffect transition="out" filter="fade">
                                      <p:cBhvr>
                                        <p:cTn id="161" dur="500"/>
                                        <p:tgtEl>
                                          <p:spTgt spid="63"/>
                                        </p:tgtEl>
                                      </p:cBhvr>
                                    </p:animEffect>
                                    <p:set>
                                      <p:cBhvr>
                                        <p:cTn id="162" dur="1" fill="hold">
                                          <p:stCondLst>
                                            <p:cond delay="499"/>
                                          </p:stCondLst>
                                        </p:cTn>
                                        <p:tgtEl>
                                          <p:spTgt spid="63"/>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64"/>
                                        </p:tgtEl>
                                      </p:cBhvr>
                                    </p:animEffect>
                                    <p:set>
                                      <p:cBhvr>
                                        <p:cTn id="165" dur="1" fill="hold">
                                          <p:stCondLst>
                                            <p:cond delay="499"/>
                                          </p:stCondLst>
                                        </p:cTn>
                                        <p:tgtEl>
                                          <p:spTgt spid="64"/>
                                        </p:tgtEl>
                                        <p:attrNameLst>
                                          <p:attrName>style.visibility</p:attrName>
                                        </p:attrNameLst>
                                      </p:cBhvr>
                                      <p:to>
                                        <p:strVal val="hidden"/>
                                      </p:to>
                                    </p:set>
                                  </p:childTnLst>
                                </p:cTn>
                              </p:par>
                              <p:par>
                                <p:cTn id="166" presetID="10" presetClass="exit" presetSubtype="0" fill="hold" grpId="5" nodeType="withEffect">
                                  <p:stCondLst>
                                    <p:cond delay="0"/>
                                  </p:stCondLst>
                                  <p:childTnLst>
                                    <p:animEffect transition="out" filter="fade">
                                      <p:cBhvr>
                                        <p:cTn id="167" dur="500"/>
                                        <p:tgtEl>
                                          <p:spTgt spid="2"/>
                                        </p:tgtEl>
                                      </p:cBhvr>
                                    </p:animEffect>
                                    <p:set>
                                      <p:cBhvr>
                                        <p:cTn id="16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P spid="52" grpId="0"/>
      <p:bldP spid="38" grpId="0"/>
      <p:bldP spid="39" grpId="0"/>
      <p:bldP spid="40" grpId="0"/>
      <p:bldP spid="46" grpId="0"/>
      <p:bldP spid="48" grpId="0"/>
      <p:bldP spid="50" grpId="0" animBg="1"/>
      <p:bldP spid="53" grpId="0"/>
      <p:bldP spid="54" grpId="0"/>
      <p:bldP spid="60" grpId="0"/>
      <p:bldP spid="61" grpId="0"/>
      <p:bldP spid="63" grpId="0"/>
      <p:bldP spid="63" grpId="1"/>
      <p:bldP spid="63" grpId="2"/>
      <p:bldP spid="65" grpId="0"/>
      <p:bldP spid="65" grpId="1"/>
      <p:bldP spid="65" grpId="2"/>
      <p:bldP spid="67" grpId="0"/>
      <p:bldP spid="67" grpId="1"/>
      <p:bldP spid="67" grpId="2"/>
      <p:bldP spid="2" grpId="0" animBg="1"/>
      <p:bldP spid="2" grpId="1" animBg="1"/>
      <p:bldP spid="2" grpId="2" animBg="1"/>
      <p:bldP spid="2" grpId="3" animBg="1"/>
      <p:bldP spid="2" grpId="4" animBg="1"/>
      <p:bldP spid="2" grpId="5" animBg="1"/>
      <p:bldP spid="3" grpId="0"/>
      <p:bldP spid="69" grpId="0"/>
      <p:bldP spid="70" grpId="0"/>
      <p:bldP spid="7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868133" cy="707886"/>
          </a:xfrm>
          <a:prstGeom prst="rect">
            <a:avLst/>
          </a:prstGeom>
          <a:noFill/>
        </p:spPr>
        <p:txBody>
          <a:bodyPr wrap="none" rtlCol="0">
            <a:spAutoFit/>
          </a:bodyPr>
          <a:lstStyle/>
          <a:p>
            <a:r>
              <a:rPr kumimoji="1" lang="ja-JP" altLang="en-US" sz="4000" dirty="0" smtClean="0">
                <a:solidFill>
                  <a:schemeClr val="accent5"/>
                </a:solidFill>
                <a:latin typeface="UD デジタル 教科書体 NK-B" panose="02020700000000000000" pitchFamily="18" charset="-128"/>
                <a:ea typeface="UD デジタル 教科書体 NK-B" panose="02020700000000000000" pitchFamily="18" charset="-128"/>
              </a:rPr>
              <a:t>もしエラーで異常終了してしまったら・・・</a:t>
            </a:r>
            <a:endParaRPr kumimoji="1" lang="ja-JP" altLang="en-US" sz="4000"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万円を入金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
        <p:nvSpPr>
          <p:cNvPr id="8" name="四角形吹き出し 7"/>
          <p:cNvSpPr/>
          <p:nvPr/>
        </p:nvSpPr>
        <p:spPr>
          <a:xfrm>
            <a:off x="327025" y="316905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終了しま</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す</a:t>
            </a:r>
          </a:p>
        </p:txBody>
      </p:sp>
      <p:sp>
        <p:nvSpPr>
          <p:cNvPr id="9" name="四角形吹き出し 8"/>
          <p:cNvSpPr/>
          <p:nvPr/>
        </p:nvSpPr>
        <p:spPr>
          <a:xfrm>
            <a:off x="6403975" y="4928413"/>
            <a:ext cx="4343400"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え・・</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・私の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どこいった・・・？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14091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91672" y="658906"/>
            <a:ext cx="11271034" cy="1446550"/>
          </a:xfrm>
          <a:prstGeom prst="rect">
            <a:avLst/>
          </a:prstGeom>
          <a:noFill/>
        </p:spPr>
        <p:txBody>
          <a:bodyPr wrap="none" rtlCol="0">
            <a:spAutoFit/>
          </a:bodyPr>
          <a:lstStyle/>
          <a:p>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投げられた例外に対して</a:t>
            </a:r>
            <a:endParaRPr kumimoji="1" lang="en-US" altLang="ja-JP"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例外を</a:t>
            </a:r>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キャッチして</a:t>
            </a:r>
            <a:r>
              <a:rPr kumimoji="1" lang="ja-JP" altLang="en-US" sz="4800" b="1" dirty="0" smtClean="0">
                <a:solidFill>
                  <a:schemeClr val="accent2"/>
                </a:solidFill>
                <a:latin typeface="UD デジタル 教科書体 NK-B" panose="02020700000000000000" pitchFamily="18" charset="-128"/>
                <a:ea typeface="UD デジタル 教科書体 NK-B" panose="02020700000000000000" pitchFamily="18" charset="-128"/>
              </a:rPr>
              <a:t>処理を行うのが</a:t>
            </a:r>
            <a:r>
              <a:rPr kumimoji="1" lang="en-US" altLang="ja-JP" sz="4800" b="1" dirty="0" err="1" smtClean="0">
                <a:solidFill>
                  <a:schemeClr val="accent2"/>
                </a:solidFill>
                <a:latin typeface="UD デジタル 教科書体 NK-B" panose="02020700000000000000" pitchFamily="18" charset="-128"/>
                <a:ea typeface="UD デジタル 教科書体 NK-B" panose="02020700000000000000" pitchFamily="18" charset="-128"/>
              </a:rPr>
              <a:t>try~catch</a:t>
            </a:r>
            <a:endParaRPr kumimoji="1" lang="ja-JP" altLang="en-US" sz="48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356" y="2390288"/>
            <a:ext cx="4333875" cy="435565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2" y="3845859"/>
            <a:ext cx="2260300" cy="2260300"/>
          </a:xfrm>
          <a:prstGeom prst="rect">
            <a:avLst/>
          </a:prstGeom>
        </p:spPr>
      </p:pic>
    </p:spTree>
    <p:extLst>
      <p:ext uri="{BB962C8B-B14F-4D97-AF65-F5344CB8AC3E}">
        <p14:creationId xmlns:p14="http://schemas.microsoft.com/office/powerpoint/2010/main" val="40318765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779968" cy="707886"/>
          </a:xfrm>
          <a:prstGeom prst="rect">
            <a:avLst/>
          </a:prstGeom>
          <a:noFill/>
        </p:spPr>
        <p:txBody>
          <a:bodyPr wrap="none" rtlCol="0">
            <a:spAutoFit/>
          </a:bodyPr>
          <a:lstStyle/>
          <a:p>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ちゃんとエラー時の処理を書いていれば</a:t>
            </a:r>
            <a:endPar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万円を入金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
        <p:nvSpPr>
          <p:cNvPr id="8" name="四角形吹き出し 7"/>
          <p:cNvSpPr/>
          <p:nvPr/>
        </p:nvSpPr>
        <p:spPr>
          <a:xfrm>
            <a:off x="327025" y="254040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返金</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します</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9" name="四角形吹き出し 8"/>
          <p:cNvSpPr/>
          <p:nvPr/>
        </p:nvSpPr>
        <p:spPr>
          <a:xfrm>
            <a:off x="6403974" y="4928413"/>
            <a:ext cx="4759325"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なんかエラー発生した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263418" y="4014205"/>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万円を返金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525928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11074" y="2784137"/>
            <a:ext cx="5458546" cy="1107996"/>
          </a:xfrm>
          <a:prstGeom prst="rect">
            <a:avLst/>
          </a:prstGeom>
          <a:noFill/>
        </p:spPr>
        <p:txBody>
          <a:bodyPr wrap="none" rtlCol="0">
            <a:spAutoFit/>
          </a:bodyPr>
          <a:lstStyle/>
          <a:p>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try</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335849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234227"/>
            <a:ext cx="9932903" cy="4882093"/>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598539" y="1425014"/>
            <a:ext cx="8455541" cy="2554545"/>
          </a:xfrm>
          <a:prstGeom prst="rect">
            <a:avLst/>
          </a:prstGeom>
          <a:noFill/>
        </p:spPr>
        <p:txBody>
          <a:bodyPr wrap="square" rtlCol="0">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例外が発生する可能性のあるコード</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pic>
        <p:nvPicPr>
          <p:cNvPr id="2050" name="Picture 2" descr="テロリストの携帯電話を覗く警察官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838" y="1800300"/>
            <a:ext cx="1663790" cy="16679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225" y="3764678"/>
            <a:ext cx="1945225" cy="1955000"/>
          </a:xfrm>
          <a:prstGeom prst="rect">
            <a:avLst/>
          </a:prstGeom>
        </p:spPr>
      </p:pic>
      <p:sp>
        <p:nvSpPr>
          <p:cNvPr id="2" name="正方形/長方形 1"/>
          <p:cNvSpPr/>
          <p:nvPr/>
        </p:nvSpPr>
        <p:spPr>
          <a:xfrm>
            <a:off x="2898360" y="3442693"/>
            <a:ext cx="7139846" cy="2062103"/>
          </a:xfrm>
          <a:prstGeom prst="rect">
            <a:avLst/>
          </a:prstGeom>
        </p:spPr>
        <p:txBody>
          <a:bodyPr wrap="squar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例外が発生した場合のコード</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Tree>
    <p:extLst>
      <p:ext uri="{BB962C8B-B14F-4D97-AF65-F5344CB8AC3E}">
        <p14:creationId xmlns:p14="http://schemas.microsoft.com/office/powerpoint/2010/main" val="28946937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四角形吹き出し 1"/>
          <p:cNvSpPr/>
          <p:nvPr/>
        </p:nvSpPr>
        <p:spPr>
          <a:xfrm>
            <a:off x="729844" y="4675641"/>
            <a:ext cx="5933440" cy="1747519"/>
          </a:xfrm>
          <a:prstGeom prst="wedgeRectCallout">
            <a:avLst>
              <a:gd name="adj1" fmla="val 68539"/>
              <a:gd name="adj2" fmla="val -146803"/>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入力時に「あ」と入力すると</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例外エラーが発生</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7325916" y="4669611"/>
            <a:ext cx="4439364" cy="1747519"/>
          </a:xfrm>
          <a:prstGeom prst="wedgeRectCallout">
            <a:avLst>
              <a:gd name="adj1" fmla="val -28379"/>
              <a:gd name="adj2" fmla="val -101454"/>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例外が発生したので</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この行に移る</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3904129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6" grpId="0" animBg="1"/>
      <p:bldP spid="7" grpId="0"/>
      <p:bldP spid="8" grpId="0"/>
      <p:bldP spid="9" grpId="0"/>
      <p:bldP spid="2" grpId="0" animBg="1"/>
      <p:bldP spid="11"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1876372" y="740537"/>
            <a:ext cx="5067646" cy="1747519"/>
          </a:xfrm>
          <a:prstGeom prst="wedgeRectCallout">
            <a:avLst>
              <a:gd name="adj1" fmla="val 58111"/>
              <a:gd name="adj2" fmla="val 8500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※import</a:t>
            </a: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しないと</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使えません・・！！</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3994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129490" y="2347163"/>
            <a:ext cx="8417689" cy="923330"/>
          </a:xfrm>
          <a:prstGeom prst="rect">
            <a:avLst/>
          </a:prstGeom>
          <a:noFill/>
        </p:spPr>
        <p:txBody>
          <a:bodyPr wrap="none" rtlCol="0">
            <a:spAutoFit/>
          </a:bodyPr>
          <a:lstStyle/>
          <a:p>
            <a:r>
              <a:rPr kumimoji="1" lang="ja-JP" altLang="en-US" sz="5400" dirty="0" smtClean="0">
                <a:solidFill>
                  <a:srgbClr val="FF0000"/>
                </a:solidFill>
                <a:latin typeface="UD デジタル 教科書体 NK-B" panose="02020700000000000000" pitchFamily="18" charset="-128"/>
                <a:ea typeface="UD デジタル 教科書体 NK-B" panose="02020700000000000000" pitchFamily="18" charset="-128"/>
              </a:rPr>
              <a:t>例外</a:t>
            </a:r>
            <a:r>
              <a:rPr kumimoji="1" lang="ja-JP" altLang="en-US"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もたくさん種類があるよ</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13" y="3062941"/>
            <a:ext cx="4232275" cy="423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744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909576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kumimoji="1" lang="ja-JP" altLang="en-US" sz="3600" dirty="0">
                <a:latin typeface="UD デジタル 教科書体 NK-B" panose="02020700000000000000" pitchFamily="18" charset="-128"/>
                <a:ea typeface="UD デジタル 教科書体 NK-B" panose="02020700000000000000" pitchFamily="18" charset="-128"/>
              </a:rPr>
              <a:t>予想される型</a:t>
            </a:r>
            <a:r>
              <a:rPr kumimoji="1" lang="ja-JP" altLang="en-US" sz="3600" dirty="0" smtClean="0">
                <a:latin typeface="UD デジタル 教科書体 NK-B" panose="02020700000000000000" pitchFamily="18" charset="-128"/>
                <a:ea typeface="UD デジタル 教科書体 NK-B" panose="02020700000000000000" pitchFamily="18" charset="-128"/>
              </a:rPr>
              <a:t>の</a:t>
            </a:r>
            <a:r>
              <a:rPr lang="ja-JP" altLang="en-US" sz="3600" dirty="0" smtClean="0">
                <a:latin typeface="UD デジタル 教科書体 NK-B" panose="02020700000000000000" pitchFamily="18" charset="-128"/>
                <a:ea typeface="UD デジタル 教科書体 NK-B" panose="02020700000000000000" pitchFamily="18" charset="-128"/>
              </a:rPr>
              <a:t>範囲外</a:t>
            </a:r>
            <a:r>
              <a:rPr lang="ja-JP" altLang="en-US" sz="3600" dirty="0">
                <a:latin typeface="UD デジタル 教科書体 NK-B" panose="02020700000000000000" pitchFamily="18" charset="-128"/>
                <a:ea typeface="UD デジタル 教科書体 NK-B" panose="02020700000000000000" pitchFamily="18" charset="-128"/>
              </a:rPr>
              <a:t>の場合エラー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736818" y="4253354"/>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949687" y="4625728"/>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9" name="図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88468" y="4344941"/>
            <a:ext cx="1629437" cy="1564259"/>
          </a:xfrm>
          <a:prstGeom prst="rect">
            <a:avLst/>
          </a:prstGeom>
        </p:spPr>
      </p:pic>
      <p:sp>
        <p:nvSpPr>
          <p:cNvPr id="10" name="テキスト ボックス 9"/>
          <p:cNvSpPr txBox="1"/>
          <p:nvPr/>
        </p:nvSpPr>
        <p:spPr>
          <a:xfrm>
            <a:off x="4422855" y="4000649"/>
            <a:ext cx="1686681" cy="369332"/>
          </a:xfrm>
          <a:prstGeom prst="rect">
            <a:avLst/>
          </a:prstGeom>
          <a:noFill/>
        </p:spPr>
        <p:txBody>
          <a:bodyPr wrap="square" rtlCol="0">
            <a:spAutoFit/>
          </a:bodyPr>
          <a:lstStyle/>
          <a:p>
            <a:r>
              <a:rPr kumimoji="1" lang="en-US" altLang="ja-JP"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9865" y="3817221"/>
            <a:ext cx="1549374" cy="1549374"/>
          </a:xfrm>
          <a:prstGeom prst="rect">
            <a:avLst/>
          </a:prstGeom>
          <a:noFill/>
          <a:extLst>
            <a:ext uri="{909E8E84-426E-40DD-AFC4-6F175D3DCCD1}">
              <a14:hiddenFill xmlns:a14="http://schemas.microsoft.com/office/drawing/2010/main">
                <a:solidFill>
                  <a:srgbClr val="FFFFFF"/>
                </a:solidFill>
              </a14:hiddenFill>
            </a:ext>
          </a:extLst>
        </p:spPr>
      </p:pic>
      <p:sp>
        <p:nvSpPr>
          <p:cNvPr id="12" name="右矢印 11"/>
          <p:cNvSpPr/>
          <p:nvPr/>
        </p:nvSpPr>
        <p:spPr>
          <a:xfrm>
            <a:off x="4344340" y="4419098"/>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188251" y="3490174"/>
            <a:ext cx="2389856" cy="1399549"/>
          </a:xfrm>
          <a:prstGeom prst="wedgeRectCallout">
            <a:avLst>
              <a:gd name="adj1" fmla="val -104978"/>
              <a:gd name="adj2" fmla="val 41181"/>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数値</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287" y="4518397"/>
            <a:ext cx="1546912" cy="1237530"/>
          </a:xfrm>
          <a:prstGeom prst="rect">
            <a:avLst/>
          </a:prstGeom>
        </p:spPr>
      </p:pic>
    </p:spTree>
    <p:extLst>
      <p:ext uri="{BB962C8B-B14F-4D97-AF65-F5344CB8AC3E}">
        <p14:creationId xmlns:p14="http://schemas.microsoft.com/office/powerpoint/2010/main" val="40119765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899477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lang="ja-JP" altLang="en-US" sz="3600" dirty="0" smtClean="0">
                <a:latin typeface="UD デジタル 教科書体 NK-B" panose="02020700000000000000" pitchFamily="18" charset="-128"/>
                <a:ea typeface="UD デジタル 教科書体 NK-B" panose="02020700000000000000" pitchFamily="18" charset="-128"/>
              </a:rPr>
              <a:t>別の型</a:t>
            </a:r>
            <a:r>
              <a:rPr lang="ja-JP" altLang="en-US" sz="3600" dirty="0">
                <a:latin typeface="UD デジタル 教科書体 NK-B" panose="02020700000000000000" pitchFamily="18" charset="-128"/>
                <a:ea typeface="UD デジタル 教科書体 NK-B" panose="02020700000000000000" pitchFamily="18" charset="-128"/>
              </a:rPr>
              <a:t>へ</a:t>
            </a:r>
            <a:r>
              <a:rPr lang="ja-JP" altLang="en-US" sz="3600" dirty="0" smtClean="0">
                <a:latin typeface="UD デジタル 教科書体 NK-B" panose="02020700000000000000" pitchFamily="18" charset="-128"/>
                <a:ea typeface="UD デジタル 教科書体 NK-B" panose="02020700000000000000" pitchFamily="18" charset="-128"/>
              </a:rPr>
              <a:t>変換に失敗した場合</a:t>
            </a:r>
            <a:r>
              <a:rPr lang="ja-JP" altLang="en-US" sz="3600" dirty="0">
                <a:latin typeface="UD デジタル 教科書体 NK-B" panose="02020700000000000000" pitchFamily="18" charset="-128"/>
                <a:ea typeface="UD デジタル 教科書体 NK-B" panose="02020700000000000000" pitchFamily="18" charset="-128"/>
              </a:rPr>
              <a:t>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916059" y="4254126"/>
            <a:ext cx="389850"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791319" y="4621884"/>
            <a:ext cx="691215"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3782205" y="4000649"/>
            <a:ext cx="3041330" cy="369332"/>
          </a:xfrm>
          <a:prstGeom prst="rect">
            <a:avLst/>
          </a:prstGeom>
          <a:noFill/>
        </p:spPr>
        <p:txBody>
          <a:bodyPr wrap="square" rtlCol="0">
            <a:spAutoFit/>
          </a:bodyPr>
          <a:lstStyle/>
          <a:p>
            <a:r>
              <a:rPr lang="en-US" altLang="ja-JP" dirty="0" err="1" smtClean="0">
                <a:latin typeface="UD デジタル 教科書体 NK-B" panose="02020700000000000000" pitchFamily="18" charset="-128"/>
                <a:ea typeface="UD デジタル 教科書体 NK-B" panose="02020700000000000000" pitchFamily="18" charset="-128"/>
              </a:rPr>
              <a:t>Integer.parseInt</a:t>
            </a:r>
            <a:r>
              <a:rPr lang="en-US" altLang="ja-JP" dirty="0" smtClean="0">
                <a:latin typeface="UD デジタル 教科書体 NK-B" panose="02020700000000000000" pitchFamily="18" charset="-128"/>
                <a:ea typeface="UD デジタル 教科書体 NK-B" panose="02020700000000000000" pitchFamily="18" charset="-128"/>
              </a:rPr>
              <a:t>(“A”)</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324402"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数値に変換</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504330" y="3262276"/>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4098" name="Picture 2" descr="紙粘土で遊ぶ子供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535" y="3490174"/>
            <a:ext cx="2173414" cy="2343303"/>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spTree>
    <p:extLst>
      <p:ext uri="{BB962C8B-B14F-4D97-AF65-F5344CB8AC3E}">
        <p14:creationId xmlns:p14="http://schemas.microsoft.com/office/powerpoint/2010/main" val="966830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031312" y="1020640"/>
            <a:ext cx="5549917"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列挙型の活用法その</a:t>
            </a:r>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3</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1799173" y="2743444"/>
            <a:ext cx="9135834" cy="1107996"/>
          </a:xfrm>
          <a:prstGeom prst="rect">
            <a:avLst/>
          </a:prstGeom>
          <a:noFill/>
        </p:spPr>
        <p:txBody>
          <a:bodyPr wrap="none" rtlCol="0">
            <a:spAutoFit/>
          </a:bodyPr>
          <a:lstStyle/>
          <a:p>
            <a:r>
              <a:rPr kumimoji="1" lang="ja-JP" altLang="en-US" sz="6600" dirty="0" smtClean="0">
                <a:solidFill>
                  <a:schemeClr val="accent2"/>
                </a:solidFill>
                <a:latin typeface="UD デジタル 教科書体 NK-B" panose="02020700000000000000" pitchFamily="18" charset="-128"/>
                <a:ea typeface="UD デジタル 教科書体 NK-B" panose="02020700000000000000" pitchFamily="18" charset="-128"/>
              </a:rPr>
              <a:t>分岐処理</a:t>
            </a:r>
            <a:r>
              <a:rPr kumimoji="1" lang="en-US" altLang="ja-JP" sz="6600" dirty="0" smtClean="0">
                <a:solidFill>
                  <a:schemeClr val="accent2"/>
                </a:solidFill>
                <a:latin typeface="UD デジタル 教科書体 NK-B" panose="02020700000000000000" pitchFamily="18" charset="-128"/>
                <a:ea typeface="UD デジタル 教科書体 NK-B" panose="02020700000000000000" pitchFamily="18" charset="-128"/>
              </a:rPr>
              <a:t>(switch)</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で活用！</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13" y="3062941"/>
            <a:ext cx="4232275" cy="423227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2404591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855697" y="1126726"/>
            <a:ext cx="10793339" cy="830997"/>
          </a:xfrm>
          <a:prstGeom prst="rect">
            <a:avLst/>
          </a:prstGeom>
          <a:noFill/>
        </p:spPr>
        <p:txBody>
          <a:bodyPr wrap="none" rtlCol="0">
            <a:spAutoFit/>
          </a:bodyPr>
          <a:lstStyle/>
          <a:p>
            <a:r>
              <a:rPr kumimoji="1"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ArrayIndexOutOfBoundException</a:t>
            </a:r>
            <a:endParaRPr kumimoji="1" lang="en-US" altLang="ja-JP" sz="4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6" y="2145032"/>
            <a:ext cx="8620259" cy="646331"/>
          </a:xfrm>
          <a:prstGeom prst="rect">
            <a:avLst/>
          </a:prstGeom>
        </p:spPr>
        <p:txBody>
          <a:bodyPr wrap="square">
            <a:spAutoFit/>
          </a:bodyPr>
          <a:lstStyle/>
          <a:p>
            <a:pPr algn="ctr"/>
            <a:r>
              <a:rPr lang="ja-JP" altLang="en-US" sz="3600" dirty="0" smtClean="0">
                <a:latin typeface="UD デジタル 教科書体 NK-B" panose="02020700000000000000" pitchFamily="18" charset="-128"/>
                <a:ea typeface="UD デジタル 教科書体 NK-B" panose="02020700000000000000" pitchFamily="18" charset="-128"/>
              </a:rPr>
              <a:t>配列で不正な参照をした場合</a:t>
            </a:r>
            <a:r>
              <a:rPr lang="ja-JP" altLang="en-US" sz="3600" dirty="0">
                <a:latin typeface="UD デジタル 教科書体 NK-B" panose="02020700000000000000" pitchFamily="18" charset="-128"/>
                <a:ea typeface="UD デジタル 教科書体 NK-B" panose="02020700000000000000" pitchFamily="18" charset="-128"/>
              </a:rPr>
              <a:t>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2684" y="3480926"/>
            <a:ext cx="2031325" cy="369332"/>
          </a:xfrm>
          <a:prstGeom prst="rect">
            <a:avLst/>
          </a:prstGeom>
          <a:noFill/>
        </p:spPr>
        <p:txBody>
          <a:bodyPr wrap="none" rtlCol="0">
            <a:spAutoFit/>
          </a:bodyPr>
          <a:lstStyle/>
          <a:p>
            <a:r>
              <a:rPr kumimoji="1" lang="en-US" altLang="ja-JP" dirty="0">
                <a:solidFill>
                  <a:schemeClr val="accent5"/>
                </a:solidFill>
                <a:latin typeface="UD デジタル 教科書体 NK-B" panose="02020700000000000000" pitchFamily="18" charset="-128"/>
                <a:ea typeface="UD デジタル 教科書体 NK-B" panose="02020700000000000000" pitchFamily="18" charset="-128"/>
              </a:rPr>
              <a:t>n</a:t>
            </a:r>
            <a:r>
              <a:rPr kumimoji="1" lang="en-US" altLang="ja-JP" dirty="0" smtClean="0">
                <a:solidFill>
                  <a:schemeClr val="accent5"/>
                </a:solidFill>
                <a:latin typeface="UD デジタル 教科書体 NK-B" panose="02020700000000000000" pitchFamily="18" charset="-128"/>
                <a:ea typeface="UD デジタル 教科書体 NK-B" panose="02020700000000000000" pitchFamily="18" charset="-128"/>
              </a:rPr>
              <a:t>ames[3]</a:t>
            </a:r>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に代入</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639205" y="2837638"/>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smtClean="0">
                <a:solidFill>
                  <a:srgbClr val="FF0000"/>
                </a:solidFill>
                <a:latin typeface="UD デジタル 教科書体 NK-B" panose="02020700000000000000" pitchFamily="18" charset="-128"/>
                <a:ea typeface="UD デジタル 教科書体 NK-B" panose="02020700000000000000" pitchFamily="18" charset="-128"/>
              </a:rPr>
              <a:t>3</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番目なんて</a:t>
            </a:r>
            <a:endParaRPr kumimoji="1" lang="en-US" altLang="ja-JP" sz="2400" dirty="0" smtClean="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無</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い</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14"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61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72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183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134537" y="6042158"/>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241211" y="6041889"/>
            <a:ext cx="941283" cy="307777"/>
          </a:xfrm>
          <a:prstGeom prst="rect">
            <a:avLst/>
          </a:prstGeom>
          <a:noFill/>
        </p:spPr>
        <p:txBody>
          <a:bodyPr wrap="none" rtlCol="0">
            <a:spAutoFit/>
          </a:bodyPr>
          <a:lstStyle/>
          <a:p>
            <a:r>
              <a:rPr kumimoji="1" lang="en-US" altLang="ja-JP"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角丸四角形 21"/>
          <p:cNvSpPr/>
          <p:nvPr/>
        </p:nvSpPr>
        <p:spPr>
          <a:xfrm>
            <a:off x="2286745" y="5033152"/>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23" name="角丸四角形 22"/>
          <p:cNvSpPr/>
          <p:nvPr/>
        </p:nvSpPr>
        <p:spPr>
          <a:xfrm>
            <a:off x="3052849" y="5021994"/>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斎藤</a:t>
            </a:r>
            <a:endPar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4" name="角丸四角形 23"/>
          <p:cNvSpPr/>
          <p:nvPr/>
        </p:nvSpPr>
        <p:spPr>
          <a:xfrm>
            <a:off x="3819543" y="5029073"/>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26" name="テキスト ボックス 25"/>
          <p:cNvSpPr txBox="1"/>
          <p:nvPr/>
        </p:nvSpPr>
        <p:spPr>
          <a:xfrm>
            <a:off x="3009776" y="6050974"/>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3861797" y="6038640"/>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3653991" y="3931303"/>
            <a:ext cx="3041330" cy="369332"/>
          </a:xfrm>
          <a:prstGeom prst="rect">
            <a:avLst/>
          </a:prstGeom>
          <a:noFill/>
        </p:spPr>
        <p:txBody>
          <a:bodyPr wrap="square" rtlCol="0">
            <a:spAutoFit/>
          </a:bodyPr>
          <a:lstStyle/>
          <a:p>
            <a:r>
              <a:rPr lang="en-US" altLang="ja-JP" dirty="0" smtClean="0">
                <a:latin typeface="UD デジタル 教科書体 NK-B" panose="02020700000000000000" pitchFamily="18" charset="-128"/>
                <a:ea typeface="UD デジタル 教科書体 NK-B" panose="02020700000000000000" pitchFamily="18" charset="-128"/>
              </a:rPr>
              <a:t>Names[3] = “</a:t>
            </a:r>
            <a:r>
              <a:rPr lang="ja-JP" altLang="en-US" dirty="0" smtClean="0">
                <a:latin typeface="UD デジタル 教科書体 NK-B" panose="02020700000000000000" pitchFamily="18" charset="-128"/>
                <a:ea typeface="UD デジタル 教科書体 NK-B" panose="02020700000000000000" pitchFamily="18" charset="-128"/>
              </a:rPr>
              <a:t>須賀</a:t>
            </a:r>
            <a:r>
              <a:rPr lang="en-US" altLang="ja-JP" dirty="0" smtClean="0">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2530" name="Picture 2" descr="走る配達員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3804" y="2814720"/>
            <a:ext cx="1910540" cy="22411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00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811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722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7059925" y="6142874"/>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4" name="テキスト ボックス 33"/>
          <p:cNvSpPr txBox="1"/>
          <p:nvPr/>
        </p:nvSpPr>
        <p:spPr>
          <a:xfrm>
            <a:off x="6192870" y="6145814"/>
            <a:ext cx="941283" cy="307777"/>
          </a:xfrm>
          <a:prstGeom prst="rect">
            <a:avLst/>
          </a:prstGeom>
          <a:noFill/>
        </p:spPr>
        <p:txBody>
          <a:bodyPr wrap="none" rtlCol="0">
            <a:spAutoFit/>
          </a:bodyPr>
          <a:lstStyle/>
          <a:p>
            <a:r>
              <a:rPr kumimoji="1" lang="en-US" altLang="ja-JP"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6" name="角丸四角形 35"/>
          <p:cNvSpPr/>
          <p:nvPr/>
        </p:nvSpPr>
        <p:spPr>
          <a:xfrm>
            <a:off x="7212133" y="5133868"/>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37" name="角丸四角形 36"/>
          <p:cNvSpPr/>
          <p:nvPr/>
        </p:nvSpPr>
        <p:spPr>
          <a:xfrm>
            <a:off x="7978237" y="5122710"/>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斎藤</a:t>
            </a:r>
            <a:endPar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38" name="角丸四角形 37"/>
          <p:cNvSpPr/>
          <p:nvPr/>
        </p:nvSpPr>
        <p:spPr>
          <a:xfrm>
            <a:off x="8744931" y="5129789"/>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40" name="テキスト ボックス 39"/>
          <p:cNvSpPr txBox="1"/>
          <p:nvPr/>
        </p:nvSpPr>
        <p:spPr>
          <a:xfrm>
            <a:off x="7935164" y="6151690"/>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8787185" y="6139356"/>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フレーム 3"/>
          <p:cNvSpPr/>
          <p:nvPr/>
        </p:nvSpPr>
        <p:spPr>
          <a:xfrm>
            <a:off x="9411850" y="4975993"/>
            <a:ext cx="1307186" cy="1169821"/>
          </a:xfrm>
          <a:prstGeom prst="frame">
            <a:avLst>
              <a:gd name="adj1" fmla="val 809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角丸四角形 42"/>
          <p:cNvSpPr/>
          <p:nvPr/>
        </p:nvSpPr>
        <p:spPr>
          <a:xfrm>
            <a:off x="7582061" y="3835896"/>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須賀</a:t>
            </a:r>
          </a:p>
        </p:txBody>
      </p:sp>
    </p:spTree>
    <p:extLst>
      <p:ext uri="{BB962C8B-B14F-4D97-AF65-F5344CB8AC3E}">
        <p14:creationId xmlns:p14="http://schemas.microsoft.com/office/powerpoint/2010/main" val="11633671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22530"/>
                                        </p:tgtEl>
                                        <p:attrNameLst>
                                          <p:attrName>style.visibility</p:attrName>
                                        </p:attrNameLst>
                                      </p:cBhvr>
                                      <p:to>
                                        <p:strVal val="visible"/>
                                      </p:to>
                                    </p:set>
                                    <p:animEffect transition="in" filter="fade">
                                      <p:cBhvr>
                                        <p:cTn id="86" dur="500"/>
                                        <p:tgtEl>
                                          <p:spTgt spid="225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 grpId="0" animBg="1"/>
      <p:bldP spid="18" grpId="0"/>
      <p:bldP spid="19" grpId="0"/>
      <p:bldP spid="22" grpId="0" animBg="1"/>
      <p:bldP spid="23" grpId="0" animBg="1"/>
      <p:bldP spid="24" grpId="0" animBg="1"/>
      <p:bldP spid="26" grpId="0"/>
      <p:bldP spid="27" grpId="0"/>
      <p:bldP spid="29" grpId="0"/>
      <p:bldP spid="33" grpId="0"/>
      <p:bldP spid="34" grpId="0"/>
      <p:bldP spid="36" grpId="0" animBg="1"/>
      <p:bldP spid="37" grpId="0" animBg="1"/>
      <p:bldP spid="38" grpId="0" animBg="1"/>
      <p:bldP spid="40" grpId="0"/>
      <p:bldP spid="41" grpId="0"/>
      <p:bldP spid="4" grpId="0" animBg="1"/>
      <p:bldP spid="4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951621" y="884990"/>
            <a:ext cx="6601487" cy="830997"/>
          </a:xfrm>
          <a:prstGeom prst="rect">
            <a:avLst/>
          </a:prstGeom>
          <a:noFill/>
        </p:spPr>
        <p:txBody>
          <a:bodyPr wrap="none" rtlCol="0">
            <a:spAutoFit/>
          </a:bodyPr>
          <a:lstStyle/>
          <a:p>
            <a:r>
              <a:rPr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kumimoji="1" lang="en-US" altLang="ja-JP" sz="4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4" y="1952125"/>
            <a:ext cx="8620259" cy="646331"/>
          </a:xfrm>
          <a:prstGeom prst="rect">
            <a:avLst/>
          </a:prstGeom>
        </p:spPr>
        <p:txBody>
          <a:bodyPr wrap="square">
            <a:spAutoFit/>
          </a:bodyPr>
          <a:lstStyle/>
          <a:p>
            <a:pPr algn="ctr"/>
            <a:r>
              <a:rPr lang="ja-JP" altLang="en-US" sz="3600" dirty="0">
                <a:latin typeface="UD デジタル 教科書体 NK-B" panose="02020700000000000000" pitchFamily="18" charset="-128"/>
                <a:ea typeface="UD デジタル 教科書体 NK-B" panose="02020700000000000000" pitchFamily="18" charset="-128"/>
              </a:rPr>
              <a:t>ゼロで除算</a:t>
            </a:r>
            <a:r>
              <a:rPr lang="ja-JP" altLang="en-US" sz="3600" dirty="0" smtClean="0">
                <a:latin typeface="UD デジタル 教科書体 NK-B" panose="02020700000000000000" pitchFamily="18" charset="-128"/>
                <a:ea typeface="UD デジタル 教科書体 NK-B" panose="02020700000000000000" pitchFamily="18" charset="-128"/>
              </a:rPr>
              <a:t>など</a:t>
            </a:r>
            <a:r>
              <a:rPr kumimoji="1" lang="ja-JP" altLang="en-US" sz="3600" dirty="0" smtClean="0">
                <a:latin typeface="UD デジタル 教科書体 NK-B" panose="02020700000000000000" pitchFamily="18" charset="-128"/>
                <a:ea typeface="UD デジタル 教科書体 NK-B" panose="02020700000000000000" pitchFamily="18" charset="-128"/>
              </a:rPr>
              <a:t>算術</a:t>
            </a:r>
            <a:r>
              <a:rPr kumimoji="1" lang="ja-JP" altLang="en-US" sz="3600" dirty="0">
                <a:latin typeface="UD デジタル 教科書体 NK-B" panose="02020700000000000000" pitchFamily="18" charset="-128"/>
                <a:ea typeface="UD デジタル 教科書体 NK-B" panose="02020700000000000000" pitchFamily="18" charset="-128"/>
              </a:rPr>
              <a:t>演算エラー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7993" y="3761910"/>
            <a:ext cx="2138727"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計算でエラーになる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23554" name="Picture 2" descr="再現度高すぎ】宇宙の映像が流れてたテレビの前に偶然猫が座って例の写真みたいになった - Toge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029" y="3345947"/>
            <a:ext cx="4293948" cy="2692693"/>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32246" y="5021994"/>
            <a:ext cx="4164923" cy="923330"/>
          </a:xfrm>
          <a:prstGeom prst="rect">
            <a:avLst/>
          </a:prstGeom>
          <a:noFill/>
        </p:spPr>
        <p:txBody>
          <a:bodyPr wrap="none" rtlCol="0">
            <a:spAutoFit/>
          </a:bodyPr>
          <a:lstStyle/>
          <a:p>
            <a:r>
              <a:rPr lang="en-US" altLang="ja-JP" sz="5400" dirty="0" smtClean="0">
                <a:latin typeface="UD デジタル 教科書体 NK-B" panose="02020700000000000000" pitchFamily="18" charset="-128"/>
                <a:ea typeface="UD デジタル 教科書体 NK-B" panose="02020700000000000000" pitchFamily="18" charset="-128"/>
              </a:rPr>
              <a:t>123</a:t>
            </a:r>
            <a:r>
              <a:rPr lang="ja-JP" altLang="en-US" sz="5400" dirty="0">
                <a:latin typeface="UD デジタル 教科書体 NK-B" panose="02020700000000000000" pitchFamily="18" charset="-128"/>
                <a:ea typeface="UD デジタル 教科書体 NK-B" panose="02020700000000000000" pitchFamily="18" charset="-128"/>
              </a:rPr>
              <a:t> </a:t>
            </a:r>
            <a:r>
              <a:rPr kumimoji="1" lang="en-US" altLang="ja-JP" sz="5400" dirty="0" smtClean="0">
                <a:latin typeface="UD デジタル 教科書体 NK-B" panose="02020700000000000000" pitchFamily="18" charset="-128"/>
                <a:ea typeface="UD デジタル 教科書体 NK-B" panose="02020700000000000000" pitchFamily="18" charset="-128"/>
              </a:rPr>
              <a:t>÷</a:t>
            </a:r>
            <a:r>
              <a:rPr kumimoji="1" lang="ja-JP" altLang="en-US" sz="5400" dirty="0" smtClean="0">
                <a:latin typeface="UD デジタル 教科書体 NK-B" panose="02020700000000000000" pitchFamily="18" charset="-128"/>
                <a:ea typeface="UD デジタル 教科書体 NK-B" panose="02020700000000000000" pitchFamily="18" charset="-128"/>
              </a:rPr>
              <a:t>０＝？</a:t>
            </a:r>
            <a:endParaRPr kumimoji="1" lang="ja-JP" altLang="en-US" sz="54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3859302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554"/>
                                        </p:tgtEl>
                                        <p:attrNameLst>
                                          <p:attrName>style.visibility</p:attrName>
                                        </p:attrNameLst>
                                      </p:cBhvr>
                                      <p:to>
                                        <p:strVal val="visible"/>
                                      </p:to>
                                    </p:set>
                                    <p:animEffect transition="in" filter="fade">
                                      <p:cBhvr>
                                        <p:cTn id="20" dur="500"/>
                                        <p:tgtEl>
                                          <p:spTgt spid="235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63579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906368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414182"/>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937195" y="5108271"/>
            <a:ext cx="7245894" cy="769441"/>
          </a:xfrm>
          <a:prstGeom prst="rect">
            <a:avLst/>
          </a:prstGeom>
          <a:noFill/>
        </p:spPr>
        <p:txBody>
          <a:bodyPr wrap="none" rtlCol="0">
            <a:spAutoFit/>
          </a:bodyPr>
          <a:lstStyle/>
          <a:p>
            <a:r>
              <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rPr>
              <a:t>A.</a:t>
            </a:r>
            <a:r>
              <a:rPr kumimoji="1" lang="ja-JP" altLang="en-US" sz="4400" dirty="0" smtClean="0">
                <a:solidFill>
                  <a:srgbClr val="FF0000"/>
                </a:solidFill>
                <a:latin typeface="UD デジタル 教科書体 NK-B" panose="02020700000000000000" pitchFamily="18" charset="-128"/>
                <a:ea typeface="UD デジタル 教科書体 NK-B" panose="02020700000000000000" pitchFamily="18" charset="-128"/>
              </a:rPr>
              <a:t>複数の</a:t>
            </a:r>
            <a:r>
              <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rgbClr val="FF0000"/>
                </a:solidFill>
                <a:latin typeface="UD デジタル 教科書体 NK-B" panose="02020700000000000000" pitchFamily="18" charset="-128"/>
                <a:ea typeface="UD デジタル 教科書体 NK-B" panose="02020700000000000000" pitchFamily="18" charset="-128"/>
              </a:rPr>
              <a:t>文を使います</a:t>
            </a:r>
            <a:endPar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213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7164988"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pic>
        <p:nvPicPr>
          <p:cNvPr id="7"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Tree>
    <p:extLst>
      <p:ext uri="{BB962C8B-B14F-4D97-AF65-F5344CB8AC3E}">
        <p14:creationId xmlns:p14="http://schemas.microsoft.com/office/powerpoint/2010/main" val="872472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3" y="1086968"/>
            <a:ext cx="7022926" cy="53665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132188" y="325353"/>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704930" y="1201574"/>
            <a:ext cx="6483919" cy="5137371"/>
          </a:xfrm>
          <a:prstGeom prst="rect">
            <a:avLst/>
          </a:prstGeom>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84181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7809" y="255570"/>
            <a:ext cx="10515600" cy="827865"/>
          </a:xfrm>
        </p:spPr>
        <p:txBody>
          <a:bodyPr/>
          <a:lstStyle/>
          <a:p>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コンテンツ プレースホルダー 2"/>
          <p:cNvSpPr>
            <a:spLocks noGrp="1"/>
          </p:cNvSpPr>
          <p:nvPr>
            <p:ph idx="1"/>
          </p:nvPr>
        </p:nvSpPr>
        <p:spPr>
          <a:xfrm>
            <a:off x="986930" y="1145419"/>
            <a:ext cx="11081479" cy="521649"/>
          </a:xfrm>
        </p:spPr>
        <p:txBody>
          <a:bodyPr>
            <a:normAutofit/>
          </a:bodyPr>
          <a:lstStyle/>
          <a:p>
            <a:pPr marL="0" indent="0">
              <a:buNone/>
            </a:pP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復習問題１</a:t>
            </a:r>
            <a:r>
              <a:rPr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結果が右図のようになるのはどれ？</a:t>
            </a:r>
            <a:r>
              <a:rPr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全て答えよ</a:t>
            </a:r>
            <a:r>
              <a:rPr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4" name="正方形/長方形 3"/>
          <p:cNvSpPr/>
          <p:nvPr/>
        </p:nvSpPr>
        <p:spPr>
          <a:xfrm>
            <a:off x="413309" y="1517259"/>
            <a:ext cx="5468332" cy="307777"/>
          </a:xfrm>
          <a:prstGeom prst="rect">
            <a:avLst/>
          </a:prstGeom>
        </p:spPr>
        <p:txBody>
          <a:bodyPr wrap="square">
            <a:spAutoFit/>
          </a:bodyPr>
          <a:lstStyle/>
          <a:p>
            <a:r>
              <a:rPr lang="ja-JP" altLang="en-US" sz="1400" dirty="0" smtClean="0">
                <a:latin typeface="UD デジタル 教科書体 NK-B" panose="02020700000000000000" pitchFamily="18" charset="-128"/>
                <a:ea typeface="UD デジタル 教科書体 NK-B" panose="02020700000000000000" pitchFamily="18" charset="-128"/>
              </a:rPr>
              <a:t>ア</a:t>
            </a:r>
            <a:endParaRPr lang="en-US" altLang="ja-JP" sz="1400" dirty="0" smtClean="0">
              <a:latin typeface="UD デジタル 教科書体 NK-B" panose="02020700000000000000" pitchFamily="18" charset="-128"/>
              <a:ea typeface="UD デジタル 教科書体 NK-B" panose="02020700000000000000" pitchFamily="18" charset="-128"/>
            </a:endParaRPr>
          </a:p>
        </p:txBody>
      </p:sp>
      <p:sp>
        <p:nvSpPr>
          <p:cNvPr id="5" name="正方形/長方形 4"/>
          <p:cNvSpPr/>
          <p:nvPr/>
        </p:nvSpPr>
        <p:spPr>
          <a:xfrm>
            <a:off x="6189378" y="1554227"/>
            <a:ext cx="5622302" cy="307777"/>
          </a:xfrm>
          <a:prstGeom prst="rect">
            <a:avLst/>
          </a:prstGeom>
        </p:spPr>
        <p:txBody>
          <a:bodyPr wrap="square">
            <a:spAutoFit/>
          </a:bodyPr>
          <a:lstStyle/>
          <a:p>
            <a:r>
              <a:rPr lang="ja-JP" altLang="en-US" sz="1400" dirty="0" smtClean="0">
                <a:latin typeface="UD デジタル 教科書体 NK-B" panose="02020700000000000000" pitchFamily="18" charset="-128"/>
                <a:ea typeface="UD デジタル 教科書体 NK-B" panose="02020700000000000000" pitchFamily="18" charset="-128"/>
              </a:rPr>
              <a:t>イ</a:t>
            </a:r>
            <a:endParaRPr lang="en-US" altLang="ja-JP" sz="1400" dirty="0" smtClean="0">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6194940" y="4207331"/>
            <a:ext cx="5404258" cy="307777"/>
          </a:xfrm>
          <a:prstGeom prst="rect">
            <a:avLst/>
          </a:prstGeom>
        </p:spPr>
        <p:txBody>
          <a:bodyPr wrap="square">
            <a:spAutoFit/>
          </a:bodyPr>
          <a:lstStyle/>
          <a:p>
            <a:r>
              <a:rPr lang="ja-JP" altLang="en-US" sz="1400" dirty="0" smtClean="0">
                <a:latin typeface="UD デジタル 教科書体 NK-B" panose="02020700000000000000" pitchFamily="18" charset="-128"/>
                <a:ea typeface="UD デジタル 教科書体 NK-B" panose="02020700000000000000" pitchFamily="18" charset="-128"/>
              </a:rPr>
              <a:t>エ</a:t>
            </a:r>
            <a:endParaRPr lang="en-US" altLang="ja-JP" sz="1400" dirty="0" smtClean="0">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368531" y="4207332"/>
            <a:ext cx="5590094" cy="307777"/>
          </a:xfrm>
          <a:prstGeom prst="rect">
            <a:avLst/>
          </a:prstGeom>
        </p:spPr>
        <p:txBody>
          <a:bodyPr wrap="square">
            <a:spAutoFit/>
          </a:bodyPr>
          <a:lstStyle/>
          <a:p>
            <a:r>
              <a:rPr lang="ja-JP" altLang="en-US" sz="1400" dirty="0" smtClean="0">
                <a:latin typeface="UD デジタル 教科書体 NK-B" panose="02020700000000000000" pitchFamily="18" charset="-128"/>
                <a:ea typeface="UD デジタル 教科書体 NK-B" panose="02020700000000000000" pitchFamily="18" charset="-128"/>
              </a:rPr>
              <a:t>ウ</a:t>
            </a:r>
            <a:endParaRPr lang="en-US" altLang="ja-JP" sz="1400" dirty="0" smtClean="0">
              <a:latin typeface="UD デジタル 教科書体 NK-B" panose="02020700000000000000" pitchFamily="18" charset="-128"/>
              <a:ea typeface="UD デジタル 教科書体 NK-B" panose="02020700000000000000" pitchFamily="18" charset="-128"/>
            </a:endParaRPr>
          </a:p>
        </p:txBody>
      </p:sp>
      <p:cxnSp>
        <p:nvCxnSpPr>
          <p:cNvPr id="9" name="直線コネクタ 8"/>
          <p:cNvCxnSpPr/>
          <p:nvPr/>
        </p:nvCxnSpPr>
        <p:spPr>
          <a:xfrm>
            <a:off x="6035609" y="1587909"/>
            <a:ext cx="0" cy="4893232"/>
          </a:xfrm>
          <a:prstGeom prst="line">
            <a:avLst/>
          </a:prstGeom>
          <a:ln w="57150">
            <a:prstDash val="sysDot"/>
          </a:ln>
        </p:spPr>
        <p:style>
          <a:lnRef idx="1">
            <a:schemeClr val="accent6"/>
          </a:lnRef>
          <a:fillRef idx="0">
            <a:schemeClr val="accent6"/>
          </a:fillRef>
          <a:effectRef idx="0">
            <a:schemeClr val="accent6"/>
          </a:effectRef>
          <a:fontRef idx="minor">
            <a:schemeClr val="tx1"/>
          </a:fontRef>
        </p:style>
      </p:cxnSp>
      <p:cxnSp>
        <p:nvCxnSpPr>
          <p:cNvPr id="11" name="直線コネクタ 10"/>
          <p:cNvCxnSpPr/>
          <p:nvPr/>
        </p:nvCxnSpPr>
        <p:spPr>
          <a:xfrm flipH="1">
            <a:off x="477721" y="3970205"/>
            <a:ext cx="11180189" cy="59436"/>
          </a:xfrm>
          <a:prstGeom prst="line">
            <a:avLst/>
          </a:prstGeom>
          <a:ln w="57150">
            <a:prstDash val="sysDot"/>
          </a:ln>
        </p:spPr>
        <p:style>
          <a:lnRef idx="1">
            <a:schemeClr val="accent6"/>
          </a:lnRef>
          <a:fillRef idx="0">
            <a:schemeClr val="accent6"/>
          </a:fillRef>
          <a:effectRef idx="0">
            <a:schemeClr val="accent6"/>
          </a:effectRef>
          <a:fontRef idx="minor">
            <a:schemeClr val="tx1"/>
          </a:fontRef>
        </p:style>
      </p:cxnSp>
      <p:pic>
        <p:nvPicPr>
          <p:cNvPr id="8" name="図 7"/>
          <p:cNvPicPr>
            <a:picLocks noChangeAspect="1"/>
          </p:cNvPicPr>
          <p:nvPr/>
        </p:nvPicPr>
        <p:blipFill>
          <a:blip r:embed="rId2"/>
          <a:stretch>
            <a:fillRect/>
          </a:stretch>
        </p:blipFill>
        <p:spPr>
          <a:xfrm>
            <a:off x="300759" y="1935550"/>
            <a:ext cx="5575520" cy="1824547"/>
          </a:xfrm>
          <a:prstGeom prst="rect">
            <a:avLst/>
          </a:prstGeom>
        </p:spPr>
      </p:pic>
      <p:pic>
        <p:nvPicPr>
          <p:cNvPr id="10" name="図 9"/>
          <p:cNvPicPr>
            <a:picLocks noChangeAspect="1"/>
          </p:cNvPicPr>
          <p:nvPr/>
        </p:nvPicPr>
        <p:blipFill>
          <a:blip r:embed="rId3"/>
          <a:stretch>
            <a:fillRect/>
          </a:stretch>
        </p:blipFill>
        <p:spPr>
          <a:xfrm>
            <a:off x="6067815" y="1935550"/>
            <a:ext cx="5734850" cy="1895740"/>
          </a:xfrm>
          <a:prstGeom prst="rect">
            <a:avLst/>
          </a:prstGeom>
        </p:spPr>
      </p:pic>
      <p:pic>
        <p:nvPicPr>
          <p:cNvPr id="12" name="図 11"/>
          <p:cNvPicPr>
            <a:picLocks noChangeAspect="1"/>
          </p:cNvPicPr>
          <p:nvPr/>
        </p:nvPicPr>
        <p:blipFill>
          <a:blip r:embed="rId4"/>
          <a:stretch>
            <a:fillRect/>
          </a:stretch>
        </p:blipFill>
        <p:spPr>
          <a:xfrm>
            <a:off x="259346" y="4463228"/>
            <a:ext cx="5699597" cy="1855902"/>
          </a:xfrm>
          <a:prstGeom prst="rect">
            <a:avLst/>
          </a:prstGeom>
        </p:spPr>
      </p:pic>
      <p:pic>
        <p:nvPicPr>
          <p:cNvPr id="13" name="図 12"/>
          <p:cNvPicPr>
            <a:picLocks noChangeAspect="1"/>
          </p:cNvPicPr>
          <p:nvPr/>
        </p:nvPicPr>
        <p:blipFill>
          <a:blip r:embed="rId5"/>
          <a:stretch>
            <a:fillRect/>
          </a:stretch>
        </p:blipFill>
        <p:spPr>
          <a:xfrm>
            <a:off x="6233180" y="4514351"/>
            <a:ext cx="5404120" cy="1753655"/>
          </a:xfrm>
          <a:prstGeom prst="rect">
            <a:avLst/>
          </a:prstGeom>
        </p:spPr>
      </p:pic>
      <p:sp>
        <p:nvSpPr>
          <p:cNvPr id="14" name="正方形/長方形 13"/>
          <p:cNvSpPr/>
          <p:nvPr/>
        </p:nvSpPr>
        <p:spPr>
          <a:xfrm>
            <a:off x="8935240" y="226107"/>
            <a:ext cx="3133169" cy="15930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9068519" y="466739"/>
            <a:ext cx="2775119" cy="1200329"/>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犬は可愛い</a:t>
            </a:r>
            <a:endParaRPr kumimoji="1" lang="en-US" altLang="ja-JP" sz="2400" dirty="0" smtClean="0">
              <a:solidFill>
                <a:schemeClr val="bg1"/>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猫</a:t>
            </a:r>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は可愛い</a:t>
            </a:r>
            <a:endParaRPr kumimoji="1" lang="en-US" altLang="ja-JP" sz="2400" dirty="0" smtClean="0">
              <a:solidFill>
                <a:schemeClr val="bg1"/>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ハムスターは可愛い</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228929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4853" y="817955"/>
            <a:ext cx="5998758" cy="584775"/>
          </a:xfrm>
          <a:prstGeom prst="rect">
            <a:avLst/>
          </a:prstGeom>
          <a:noFill/>
        </p:spPr>
        <p:txBody>
          <a:bodyPr wrap="none" rtlCol="0">
            <a:spAutoFit/>
          </a:bodyPr>
          <a:lstStyle/>
          <a:p>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今日の内容で出来るようになる事</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テキスト ボックス 1"/>
          <p:cNvSpPr txBox="1"/>
          <p:nvPr/>
        </p:nvSpPr>
        <p:spPr>
          <a:xfrm>
            <a:off x="499562" y="3033667"/>
            <a:ext cx="11299888" cy="923330"/>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エラーが出ても</a:t>
            </a:r>
            <a:r>
              <a:rPr kumimoji="1" lang="ja-JP" altLang="en-US" sz="5400" dirty="0" smtClean="0">
                <a:solidFill>
                  <a:srgbClr val="FF0000"/>
                </a:solidFill>
                <a:latin typeface="UD デジタル 教科書体 NK-B" panose="02020700000000000000" pitchFamily="18" charset="-128"/>
                <a:ea typeface="UD デジタル 教科書体 NK-B" panose="02020700000000000000" pitchFamily="18" charset="-128"/>
              </a:rPr>
              <a:t>強制終了しない</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プログラムを作れる！！</a:t>
            </a:r>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957455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47164" y="712694"/>
            <a:ext cx="2836033" cy="523220"/>
          </a:xfrm>
          <a:prstGeom prst="rect">
            <a:avLst/>
          </a:prstGeom>
          <a:noFill/>
        </p:spPr>
        <p:txBody>
          <a:bodyPr wrap="none" rtlCol="0">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今回のキーワード</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7" name="テキスト ボックス 6"/>
          <p:cNvSpPr txBox="1"/>
          <p:nvPr/>
        </p:nvSpPr>
        <p:spPr>
          <a:xfrm>
            <a:off x="3683197" y="2501203"/>
            <a:ext cx="4905510" cy="1754326"/>
          </a:xfrm>
          <a:prstGeom prst="rect">
            <a:avLst/>
          </a:prstGeom>
          <a:noFill/>
        </p:spPr>
        <p:txBody>
          <a:bodyPr wrap="none" rtlCol="0">
            <a:spAutoFit/>
          </a:bodyPr>
          <a:lstStyle/>
          <a:p>
            <a:r>
              <a:rPr lang="ja-JP" altLang="en-US"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・例外処理</a:t>
            </a:r>
            <a:endParaRPr lang="en-US" altLang="ja-JP"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try</a:t>
            </a:r>
            <a:r>
              <a:rPr lang="ja-JP" altLang="en-US"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lang="ja-JP" altLang="en-US"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a:t>
            </a:r>
            <a:endParaRPr lang="en-US" altLang="ja-JP" sz="5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58497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464282" y="2916021"/>
            <a:ext cx="3570208" cy="1107996"/>
          </a:xfrm>
          <a:prstGeom prst="rect">
            <a:avLst/>
          </a:prstGeom>
          <a:noFill/>
        </p:spPr>
        <p:txBody>
          <a:bodyPr wrap="none" rtlCol="0">
            <a:spAutoFit/>
          </a:bodyPr>
          <a:lstStyle/>
          <a:p>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5483465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5" name="テキスト ボックス 4"/>
          <p:cNvSpPr txBox="1"/>
          <p:nvPr/>
        </p:nvSpPr>
        <p:spPr>
          <a:xfrm>
            <a:off x="660517" y="1327428"/>
            <a:ext cx="2983509" cy="707886"/>
          </a:xfrm>
          <a:prstGeom prst="rect">
            <a:avLst/>
          </a:prstGeom>
          <a:noFill/>
        </p:spPr>
        <p:txBody>
          <a:bodyPr wrap="none" rtlCol="0">
            <a:spAutoFit/>
          </a:bodyPr>
          <a:lstStyle/>
          <a:p>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例外</a:t>
            </a:r>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処理</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2254311" y="2035314"/>
            <a:ext cx="8494633" cy="1200329"/>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プログラム</a:t>
            </a:r>
            <a:r>
              <a:rPr kumimoji="1" lang="ja-JP" altLang="en-US" sz="7200" dirty="0" smtClean="0">
                <a:solidFill>
                  <a:schemeClr val="accent2"/>
                </a:solidFill>
                <a:latin typeface="UD デジタル 教科書体 NK-B" panose="02020700000000000000" pitchFamily="18" charset="-128"/>
                <a:ea typeface="UD デジタル 教科書体 NK-B" panose="02020700000000000000" pitchFamily="18" charset="-128"/>
              </a:rPr>
              <a:t>実行中のエラー</a:t>
            </a:r>
            <a:endParaRPr kumimoji="1" lang="ja-JP" altLang="en-US" sz="44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365" y="2955415"/>
            <a:ext cx="4623857" cy="3699086"/>
          </a:xfrm>
          <a:prstGeom prst="rect">
            <a:avLst/>
          </a:prstGeom>
        </p:spPr>
      </p:pic>
    </p:spTree>
    <p:extLst>
      <p:ext uri="{BB962C8B-B14F-4D97-AF65-F5344CB8AC3E}">
        <p14:creationId xmlns:p14="http://schemas.microsoft.com/office/powerpoint/2010/main" val="1225578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b="1" dirty="0" smtClean="0">
                <a:solidFill>
                  <a:srgbClr val="FF0000"/>
                </a:solidFill>
              </a:rPr>
              <a:t>①例外が発生する</a:t>
            </a:r>
            <a:endParaRPr kumimoji="1" lang="en-US" altLang="ja-JP" sz="2400" b="1" dirty="0" smtClean="0">
              <a:solidFill>
                <a:srgbClr val="FF0000"/>
              </a:solidFill>
            </a:endParaRPr>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dirty="0" smtClean="0"/>
              <a:t>④誰もキャッチしなければ</a:t>
            </a:r>
            <a:endParaRPr lang="en-US" altLang="ja-JP" sz="2400" dirty="0" smtClean="0"/>
          </a:p>
          <a:p>
            <a:r>
              <a:rPr lang="ja-JP" altLang="en-US" sz="2400" dirty="0"/>
              <a:t>　</a:t>
            </a:r>
            <a:r>
              <a:rPr lang="ja-JP" altLang="en-US" sz="2400" dirty="0" smtClean="0"/>
              <a:t>プログラムが終了する</a:t>
            </a:r>
            <a:endParaRPr kumimoji="1" lang="en-US" altLang="ja-JP" sz="2400" dirty="0" smtClean="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307" y="2183762"/>
            <a:ext cx="4623857" cy="3699086"/>
          </a:xfrm>
          <a:prstGeom prst="rect">
            <a:avLst/>
          </a:prstGeom>
        </p:spPr>
      </p:pic>
      <p:sp>
        <p:nvSpPr>
          <p:cNvPr id="9" name="テキスト ボックス 8"/>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sp>
        <p:nvSpPr>
          <p:cNvPr id="10" name="テキスト ボックス 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1753328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30352" y="481372"/>
            <a:ext cx="8869736" cy="830997"/>
          </a:xfrm>
          <a:prstGeom prst="rect">
            <a:avLst/>
          </a:prstGeom>
          <a:noFill/>
        </p:spPr>
        <p:txBody>
          <a:bodyPr wrap="none" rtlCol="0">
            <a:spAutoFit/>
          </a:bodyPr>
          <a:lstStyle/>
          <a:p>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みんなの</a:t>
            </a:r>
            <a:r>
              <a:rPr kumimoji="1" lang="ja-JP" altLang="en-US" sz="4800" dirty="0" smtClean="0">
                <a:solidFill>
                  <a:schemeClr val="accent2"/>
                </a:solidFill>
                <a:latin typeface="UD デジタル 教科書体 NK-B" panose="02020700000000000000" pitchFamily="18" charset="-128"/>
                <a:ea typeface="UD デジタル 教科書体 NK-B" panose="02020700000000000000" pitchFamily="18" charset="-128"/>
              </a:rPr>
              <a:t>レベルアップ</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を阻害しない為に・・・</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1060704" y="1685046"/>
            <a:ext cx="3225563"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授業ルール：</a:t>
            </a:r>
            <a:endPar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5111524" y="3859440"/>
            <a:ext cx="184731" cy="369332"/>
          </a:xfrm>
          <a:prstGeom prst="rect">
            <a:avLst/>
          </a:prstGeom>
          <a:noFill/>
        </p:spPr>
        <p:txBody>
          <a:bodyPr wrap="none" rtlCol="0">
            <a:spAutoFit/>
          </a:bodyPr>
          <a:lstStyle/>
          <a:p>
            <a:endParaRPr kumimoji="1" lang="ja-JP" altLang="en-US" dirty="0"/>
          </a:p>
        </p:txBody>
      </p:sp>
      <p:sp>
        <p:nvSpPr>
          <p:cNvPr id="15" name="テキスト ボックス 14"/>
          <p:cNvSpPr txBox="1"/>
          <p:nvPr/>
        </p:nvSpPr>
        <p:spPr>
          <a:xfrm>
            <a:off x="4121675" y="1595263"/>
            <a:ext cx="6503703" cy="1015663"/>
          </a:xfrm>
          <a:prstGeom prst="rect">
            <a:avLst/>
          </a:prstGeom>
          <a:noFill/>
        </p:spPr>
        <p:txBody>
          <a:bodyPr wrap="none" rtlCol="0">
            <a:spAutoFit/>
          </a:bodyPr>
          <a:lstStyle/>
          <a:p>
            <a:r>
              <a:rPr kumimoji="1" lang="ja-JP" altLang="en-US" sz="6000" dirty="0" smtClean="0">
                <a:solidFill>
                  <a:schemeClr val="accent2"/>
                </a:solidFill>
                <a:latin typeface="UD デジタル 教科書体 NK-B" panose="02020700000000000000" pitchFamily="18" charset="-128"/>
                <a:ea typeface="UD デジタル 教科書体 NK-B" panose="02020700000000000000" pitchFamily="18" charset="-128"/>
              </a:rPr>
              <a:t>スマホ</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は片付けましょう！</a:t>
            </a:r>
            <a:endParaRPr kumimoji="1" lang="ja-JP" altLang="en-US"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4" name="正方形/長方形 13"/>
          <p:cNvSpPr/>
          <p:nvPr/>
        </p:nvSpPr>
        <p:spPr>
          <a:xfrm>
            <a:off x="806201" y="3136165"/>
            <a:ext cx="7917552" cy="954107"/>
          </a:xfrm>
          <a:prstGeom prst="rect">
            <a:avLst/>
          </a:prstGeom>
        </p:spPr>
        <p:txBody>
          <a:bodyPr wrap="none">
            <a:spAutoFit/>
          </a:bodyPr>
          <a:lstStyle/>
          <a:p>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米テキサス大学</a:t>
            </a:r>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オースティン校</a:t>
            </a:r>
            <a:endParaRPr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心理</a:t>
            </a: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学者エイドリアン・ウォード氏</a:t>
            </a:r>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の研究結果により</a:t>
            </a:r>
            <a:endParaRPr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5688" y="983974"/>
            <a:ext cx="2375439" cy="2375439"/>
          </a:xfrm>
          <a:prstGeom prst="rect">
            <a:avLst/>
          </a:prstGeom>
        </p:spPr>
      </p:pic>
      <p:sp>
        <p:nvSpPr>
          <p:cNvPr id="17" name="乗算 16"/>
          <p:cNvSpPr/>
          <p:nvPr/>
        </p:nvSpPr>
        <p:spPr>
          <a:xfrm>
            <a:off x="10468067" y="1268117"/>
            <a:ext cx="1590679" cy="1463040"/>
          </a:xfrm>
          <a:prstGeom prst="mathMultiply">
            <a:avLst>
              <a:gd name="adj1" fmla="val 160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8106" y="2853271"/>
            <a:ext cx="2743200" cy="2743200"/>
          </a:xfrm>
          <a:prstGeom prst="rect">
            <a:avLst/>
          </a:prstGeom>
        </p:spPr>
      </p:pic>
      <p:sp>
        <p:nvSpPr>
          <p:cNvPr id="18" name="正方形/長方形 17"/>
          <p:cNvSpPr/>
          <p:nvPr/>
        </p:nvSpPr>
        <p:spPr>
          <a:xfrm>
            <a:off x="795528" y="4090272"/>
            <a:ext cx="8339384" cy="1323439"/>
          </a:xfrm>
          <a:prstGeom prst="rect">
            <a:avLst/>
          </a:prstGeom>
        </p:spPr>
        <p:txBody>
          <a:bodyPr wrap="square">
            <a:spAutoFit/>
          </a:bodyPr>
          <a:lstStyle/>
          <a:p>
            <a:r>
              <a:rPr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スマホが机にある</a:t>
            </a: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だけで</a:t>
            </a:r>
            <a:endParaRPr lang="en-US" altLang="ja-JP"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集中力が著しく低下</a:t>
            </a:r>
            <a:r>
              <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a:t>
            </a:r>
            <a:r>
              <a:rPr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ことが判明</a:t>
            </a:r>
            <a:endParaRPr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08791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4" grpId="0"/>
      <p:bldP spid="17"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447" y="4080111"/>
            <a:ext cx="1681922" cy="1345538"/>
          </a:xfrm>
          <a:prstGeom prst="rect">
            <a:avLst/>
          </a:prstGeom>
        </p:spPr>
      </p:pic>
      <p:sp>
        <p:nvSpPr>
          <p:cNvPr id="14" name="角丸四角形 13"/>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b="1" dirty="0" smtClean="0">
                <a:solidFill>
                  <a:srgbClr val="FF0000"/>
                </a:solidFill>
              </a:rPr>
              <a:t>②例外オブジェクトが生成される</a:t>
            </a:r>
            <a:endParaRPr kumimoji="1" lang="en-US" altLang="ja-JP" sz="2400" b="1" dirty="0" smtClean="0">
              <a:solidFill>
                <a:srgbClr val="FF0000"/>
              </a:solidFill>
            </a:endParaRPr>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12" name="テキスト ボックス 11"/>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224" y="1792941"/>
            <a:ext cx="3810000" cy="3810000"/>
          </a:xfrm>
          <a:prstGeom prst="rect">
            <a:avLst/>
          </a:prstGeom>
        </p:spPr>
      </p:pic>
      <p:sp>
        <p:nvSpPr>
          <p:cNvPr id="16" name="テキスト ボックス 15"/>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404975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b="1" dirty="0" smtClean="0">
                <a:solidFill>
                  <a:srgbClr val="FF0000"/>
                </a:solidFill>
              </a:rPr>
              <a:t>③例外オブジェクトが投げられる</a:t>
            </a:r>
            <a:endParaRPr lang="en-US" altLang="ja-JP" sz="2400" b="1" dirty="0" smtClean="0">
              <a:solidFill>
                <a:srgbClr val="FF0000"/>
              </a:solidFill>
            </a:endParaRPr>
          </a:p>
          <a:p>
            <a:endParaRPr lang="en-US" altLang="ja-JP" sz="2400" dirty="0" smtClean="0"/>
          </a:p>
          <a:p>
            <a:endParaRPr lang="en-US" altLang="ja-JP" sz="2400" dirty="0" smtClean="0"/>
          </a:p>
          <a:p>
            <a:r>
              <a:rPr lang="ja-JP" altLang="en-US" sz="2400" dirty="0"/>
              <a:t>④誰もキャッチしなければ</a:t>
            </a:r>
            <a:endParaRPr lang="en-US" altLang="ja-JP" sz="2400" dirty="0"/>
          </a:p>
          <a:p>
            <a:r>
              <a:rPr lang="ja-JP" altLang="en-US" sz="2400" dirty="0"/>
              <a:t>　プログラムが終了する</a:t>
            </a:r>
            <a:endParaRPr kumimoji="1" lang="en-US" altLang="ja-JP" sz="2400" dirty="0"/>
          </a:p>
        </p:txBody>
      </p:sp>
      <p:sp>
        <p:nvSpPr>
          <p:cNvPr id="8" name="テキスト ボックス 7"/>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236" y="1238002"/>
            <a:ext cx="2823931" cy="2541538"/>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270" y="3779540"/>
            <a:ext cx="2592850" cy="2736517"/>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20603">
            <a:off x="6242117" y="3319268"/>
            <a:ext cx="1247857" cy="1247857"/>
          </a:xfrm>
          <a:prstGeom prst="rect">
            <a:avLst/>
          </a:prstGeom>
        </p:spPr>
      </p:pic>
      <p:sp>
        <p:nvSpPr>
          <p:cNvPr id="17" name="テキスト ボックス 16"/>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26646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833717" y="1101969"/>
            <a:ext cx="4962679" cy="4780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995082" y="1563068"/>
            <a:ext cx="4801314" cy="4154984"/>
          </a:xfrm>
          <a:prstGeom prst="rect">
            <a:avLst/>
          </a:prstGeom>
          <a:noFill/>
        </p:spPr>
        <p:txBody>
          <a:bodyPr wrap="none" rtlCol="0">
            <a:spAutoFit/>
          </a:bodyPr>
          <a:lstStyle/>
          <a:p>
            <a:r>
              <a:rPr kumimoji="1" lang="ja-JP" altLang="en-US" sz="2400" dirty="0" smtClean="0"/>
              <a:t>①例外が発生する</a:t>
            </a:r>
            <a:endParaRPr kumimoji="1" lang="en-US" altLang="ja-JP" sz="2400" dirty="0" smtClean="0"/>
          </a:p>
          <a:p>
            <a:endParaRPr kumimoji="1" lang="en-US" altLang="ja-JP" sz="2400" dirty="0" smtClean="0"/>
          </a:p>
          <a:p>
            <a:endParaRPr lang="en-US" altLang="ja-JP" sz="2400" dirty="0" smtClean="0"/>
          </a:p>
          <a:p>
            <a:r>
              <a:rPr kumimoji="1" lang="ja-JP" altLang="en-US" sz="2400" dirty="0" smtClean="0"/>
              <a:t>②例外オブジェクトが生成される</a:t>
            </a:r>
            <a:endParaRPr kumimoji="1" lang="en-US" altLang="ja-JP" sz="2400" dirty="0" smtClean="0"/>
          </a:p>
          <a:p>
            <a:endParaRPr kumimoji="1" lang="en-US" altLang="ja-JP" sz="2400" dirty="0" smtClean="0"/>
          </a:p>
          <a:p>
            <a:endParaRPr kumimoji="1" lang="en-US" altLang="ja-JP" sz="2400" dirty="0" smtClean="0"/>
          </a:p>
          <a:p>
            <a:r>
              <a:rPr lang="ja-JP" altLang="en-US" sz="2400" dirty="0" smtClean="0"/>
              <a:t>③例外オブジェクトが投げられる</a:t>
            </a:r>
            <a:endParaRPr lang="en-US" altLang="ja-JP" sz="2400" dirty="0" smtClean="0"/>
          </a:p>
          <a:p>
            <a:endParaRPr lang="en-US" altLang="ja-JP" sz="2400" dirty="0" smtClean="0"/>
          </a:p>
          <a:p>
            <a:endParaRPr lang="en-US" altLang="ja-JP" sz="2400" dirty="0" smtClean="0"/>
          </a:p>
          <a:p>
            <a:r>
              <a:rPr lang="ja-JP" altLang="en-US" sz="2400" b="1" dirty="0" smtClean="0">
                <a:solidFill>
                  <a:srgbClr val="FF0000"/>
                </a:solidFill>
              </a:rPr>
              <a:t>④誰もキャッチしなければ</a:t>
            </a:r>
            <a:endParaRPr lang="en-US" altLang="ja-JP" sz="2400" b="1" dirty="0" smtClean="0">
              <a:solidFill>
                <a:srgbClr val="FF0000"/>
              </a:solidFill>
            </a:endParaRPr>
          </a:p>
          <a:p>
            <a:r>
              <a:rPr lang="en-US" altLang="ja-JP" sz="2400" b="1" dirty="0">
                <a:solidFill>
                  <a:srgbClr val="FF0000"/>
                </a:solidFill>
              </a:rPr>
              <a:t> </a:t>
            </a:r>
            <a:r>
              <a:rPr lang="en-US" altLang="ja-JP" sz="2400" b="1" dirty="0" smtClean="0">
                <a:solidFill>
                  <a:srgbClr val="FF0000"/>
                </a:solidFill>
              </a:rPr>
              <a:t>   </a:t>
            </a:r>
            <a:r>
              <a:rPr lang="ja-JP" altLang="en-US" sz="2400" b="1" dirty="0" smtClean="0">
                <a:solidFill>
                  <a:srgbClr val="FF0000"/>
                </a:solidFill>
              </a:rPr>
              <a:t>プログラムが終了する</a:t>
            </a:r>
            <a:endParaRPr kumimoji="1" lang="en-US" altLang="ja-JP" sz="2400" b="1" dirty="0" smtClean="0">
              <a:solidFill>
                <a:srgbClr val="FF0000"/>
              </a:solidFill>
            </a:endParaRPr>
          </a:p>
        </p:txBody>
      </p:sp>
      <p:sp>
        <p:nvSpPr>
          <p:cNvPr id="13" name="テキスト ボックス 12"/>
          <p:cNvSpPr txBox="1"/>
          <p:nvPr/>
        </p:nvSpPr>
        <p:spPr>
          <a:xfrm>
            <a:off x="6883242" y="591671"/>
            <a:ext cx="3877985" cy="646331"/>
          </a:xfrm>
          <a:prstGeom prst="rect">
            <a:avLst/>
          </a:prstGeom>
          <a:noFill/>
        </p:spPr>
        <p:txBody>
          <a:bodyPr wrap="none" rtlCol="0">
            <a:spAutoFit/>
          </a:bodyPr>
          <a:lstStyle/>
          <a:p>
            <a:r>
              <a:rPr kumimoji="1" lang="ja-JP" altLang="en-US" sz="3600" dirty="0" smtClean="0"/>
              <a:t>プログラムの流れ</a:t>
            </a:r>
            <a:endParaRPr kumimoji="1" lang="ja-JP" altLang="en-US" sz="3600"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270" y="1563068"/>
            <a:ext cx="4581928" cy="4581928"/>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531270" y="1929583"/>
            <a:ext cx="1247857" cy="1247857"/>
          </a:xfrm>
          <a:prstGeom prst="rect">
            <a:avLst/>
          </a:prstGeom>
        </p:spPr>
      </p:pic>
      <p:sp>
        <p:nvSpPr>
          <p:cNvPr id="19" name="テキスト ボックス 18"/>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Tree>
    <p:extLst>
      <p:ext uri="{BB962C8B-B14F-4D97-AF65-F5344CB8AC3E}">
        <p14:creationId xmlns:p14="http://schemas.microsoft.com/office/powerpoint/2010/main" val="162540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5416868" cy="1446550"/>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別に終了するだけだし</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問題ないのでは・・・？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1447472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868133" cy="707886"/>
          </a:xfrm>
          <a:prstGeom prst="rect">
            <a:avLst/>
          </a:prstGeom>
          <a:noFill/>
        </p:spPr>
        <p:txBody>
          <a:bodyPr wrap="none" rtlCol="0">
            <a:spAutoFit/>
          </a:bodyPr>
          <a:lstStyle/>
          <a:p>
            <a:r>
              <a:rPr kumimoji="1" lang="ja-JP" altLang="en-US" sz="4000" dirty="0" smtClean="0">
                <a:solidFill>
                  <a:schemeClr val="accent5"/>
                </a:solidFill>
                <a:latin typeface="UD デジタル 教科書体 NK-B" panose="02020700000000000000" pitchFamily="18" charset="-128"/>
                <a:ea typeface="UD デジタル 教科書体 NK-B" panose="02020700000000000000" pitchFamily="18" charset="-128"/>
              </a:rPr>
              <a:t>もしエラーで異常終了してしまったら・・・</a:t>
            </a:r>
            <a:endParaRPr kumimoji="1" lang="ja-JP" altLang="en-US" sz="4000"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万円を入金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
        <p:nvSpPr>
          <p:cNvPr id="8" name="四角形吹き出し 7"/>
          <p:cNvSpPr/>
          <p:nvPr/>
        </p:nvSpPr>
        <p:spPr>
          <a:xfrm>
            <a:off x="327025" y="316905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終了しま</a:t>
            </a: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す</a:t>
            </a:r>
          </a:p>
        </p:txBody>
      </p:sp>
      <p:sp>
        <p:nvSpPr>
          <p:cNvPr id="9" name="四角形吹き出し 8"/>
          <p:cNvSpPr/>
          <p:nvPr/>
        </p:nvSpPr>
        <p:spPr>
          <a:xfrm>
            <a:off x="6403975" y="4928413"/>
            <a:ext cx="4343400"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え・・</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・私の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どこいった・・・？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045587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591672" y="658906"/>
            <a:ext cx="11271034" cy="1446550"/>
          </a:xfrm>
          <a:prstGeom prst="rect">
            <a:avLst/>
          </a:prstGeom>
          <a:noFill/>
        </p:spPr>
        <p:txBody>
          <a:bodyPr wrap="none" rtlCol="0">
            <a:spAutoFit/>
          </a:bodyPr>
          <a:lstStyle/>
          <a:p>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投げられた例外に対して</a:t>
            </a:r>
            <a:endParaRPr kumimoji="1" lang="en-US" altLang="ja-JP"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例外を</a:t>
            </a:r>
            <a:r>
              <a:rPr kumimoji="1" lang="ja-JP" altLang="en-US" sz="40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キャッチして</a:t>
            </a:r>
            <a:r>
              <a:rPr kumimoji="1" lang="ja-JP" altLang="en-US" sz="4800" b="1" dirty="0" smtClean="0">
                <a:solidFill>
                  <a:schemeClr val="accent2"/>
                </a:solidFill>
                <a:latin typeface="UD デジタル 教科書体 NK-B" panose="02020700000000000000" pitchFamily="18" charset="-128"/>
                <a:ea typeface="UD デジタル 教科書体 NK-B" panose="02020700000000000000" pitchFamily="18" charset="-128"/>
              </a:rPr>
              <a:t>処理を行うのが</a:t>
            </a:r>
            <a:r>
              <a:rPr kumimoji="1" lang="en-US" altLang="ja-JP" sz="4800" b="1" dirty="0" err="1" smtClean="0">
                <a:solidFill>
                  <a:schemeClr val="accent2"/>
                </a:solidFill>
                <a:latin typeface="UD デジタル 教科書体 NK-B" panose="02020700000000000000" pitchFamily="18" charset="-128"/>
                <a:ea typeface="UD デジタル 教科書体 NK-B" panose="02020700000000000000" pitchFamily="18" charset="-128"/>
              </a:rPr>
              <a:t>try~catch</a:t>
            </a:r>
            <a:endParaRPr kumimoji="1" lang="ja-JP" altLang="en-US" sz="48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6356" y="2390288"/>
            <a:ext cx="4333875" cy="435565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2" y="3845859"/>
            <a:ext cx="2260300" cy="2260300"/>
          </a:xfrm>
          <a:prstGeom prst="rect">
            <a:avLst/>
          </a:prstGeom>
        </p:spPr>
      </p:pic>
    </p:spTree>
    <p:extLst>
      <p:ext uri="{BB962C8B-B14F-4D97-AF65-F5344CB8AC3E}">
        <p14:creationId xmlns:p14="http://schemas.microsoft.com/office/powerpoint/2010/main" val="30053784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を使う人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155686"/>
            <a:ext cx="337185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30500" y="685800"/>
            <a:ext cx="8779968" cy="707886"/>
          </a:xfrm>
          <a:prstGeom prst="rect">
            <a:avLst/>
          </a:prstGeom>
          <a:noFill/>
        </p:spPr>
        <p:txBody>
          <a:bodyPr wrap="none" rtlCol="0">
            <a:spAutoFit/>
          </a:bodyPr>
          <a:lstStyle/>
          <a:p>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ちゃんとエラー時の処理を書いていれば</a:t>
            </a:r>
            <a:endPar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6819900" y="1527036"/>
            <a:ext cx="4343400" cy="1257300"/>
          </a:xfrm>
          <a:prstGeom prst="wedgeRectCallout">
            <a:avLst>
              <a:gd name="adj1" fmla="val -70224"/>
              <a:gd name="adj2" fmla="val 4327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お年玉の</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5</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万円</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貯金しておこう！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6572250" y="2845891"/>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万円を入金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
        <p:nvSpPr>
          <p:cNvPr id="8" name="四角形吹き出し 7"/>
          <p:cNvSpPr/>
          <p:nvPr/>
        </p:nvSpPr>
        <p:spPr>
          <a:xfrm>
            <a:off x="327025" y="2540406"/>
            <a:ext cx="2705100" cy="1257300"/>
          </a:xfrm>
          <a:prstGeom prst="wedgeRectCallout">
            <a:avLst>
              <a:gd name="adj1" fmla="val 83952"/>
              <a:gd name="adj2" fmla="val -669"/>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エラー発生</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rPr>
              <a:t>返金</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します</a:t>
            </a:r>
            <a:endPar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9" name="四角形吹き出し 8"/>
          <p:cNvSpPr/>
          <p:nvPr/>
        </p:nvSpPr>
        <p:spPr>
          <a:xfrm>
            <a:off x="6403974" y="4928413"/>
            <a:ext cx="4759325" cy="1257300"/>
          </a:xfrm>
          <a:prstGeom prst="wedgeRectCallout">
            <a:avLst>
              <a:gd name="adj1" fmla="val -67154"/>
              <a:gd name="adj2" fmla="val -56730"/>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なんかエラー発生した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263418" y="4014205"/>
            <a:ext cx="2768707" cy="646331"/>
          </a:xfrm>
          <a:prstGeom prst="rect">
            <a:avLst/>
          </a:prstGeom>
          <a:noFill/>
        </p:spPr>
        <p:txBody>
          <a:bodyPr wrap="none" rtlCol="0">
            <a:spAutoFit/>
          </a:bodyPr>
          <a:lstStyle/>
          <a:p>
            <a:r>
              <a:rPr kumimoji="1" lang="en-US" altLang="ja-JP" sz="3600" dirty="0" smtClean="0">
                <a:latin typeface="UD デジタル 教科書体 NK-B" panose="02020700000000000000" pitchFamily="18" charset="-128"/>
                <a:ea typeface="UD デジタル 教科書体 NK-B" panose="02020700000000000000" pitchFamily="18" charset="-128"/>
              </a:rPr>
              <a:t>5</a:t>
            </a:r>
            <a:r>
              <a:rPr kumimoji="1" lang="ja-JP" altLang="en-US" sz="3600" dirty="0" smtClean="0">
                <a:latin typeface="UD デジタル 教科書体 NK-B" panose="02020700000000000000" pitchFamily="18" charset="-128"/>
                <a:ea typeface="UD デジタル 教科書体 NK-B" panose="02020700000000000000" pitchFamily="18" charset="-128"/>
              </a:rPr>
              <a:t>万円を返金</a:t>
            </a:r>
            <a:endParaRPr kumimoji="1" lang="ja-JP" altLang="en-US" sz="36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1763297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11074" y="2784137"/>
            <a:ext cx="5458546" cy="1107996"/>
          </a:xfrm>
          <a:prstGeom prst="rect">
            <a:avLst/>
          </a:prstGeom>
          <a:noFill/>
        </p:spPr>
        <p:txBody>
          <a:bodyPr wrap="none" rtlCol="0">
            <a:spAutoFit/>
          </a:bodyPr>
          <a:lstStyle/>
          <a:p>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try</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2117035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234227"/>
            <a:ext cx="9932903" cy="4882093"/>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598539" y="1425014"/>
            <a:ext cx="8455541" cy="2554545"/>
          </a:xfrm>
          <a:prstGeom prst="rect">
            <a:avLst/>
          </a:prstGeom>
          <a:noFill/>
        </p:spPr>
        <p:txBody>
          <a:bodyPr wrap="square" rtlCol="0">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例外が発生する可能性のあるコード</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pic>
        <p:nvPicPr>
          <p:cNvPr id="2050" name="Picture 2" descr="テロリストの携帯電話を覗く警察官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838" y="1800300"/>
            <a:ext cx="1663790" cy="16679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225" y="3764678"/>
            <a:ext cx="1945225" cy="1955000"/>
          </a:xfrm>
          <a:prstGeom prst="rect">
            <a:avLst/>
          </a:prstGeom>
        </p:spPr>
      </p:pic>
      <p:sp>
        <p:nvSpPr>
          <p:cNvPr id="2" name="正方形/長方形 1"/>
          <p:cNvSpPr/>
          <p:nvPr/>
        </p:nvSpPr>
        <p:spPr>
          <a:xfrm>
            <a:off x="2898360" y="3442693"/>
            <a:ext cx="7139846" cy="2062103"/>
          </a:xfrm>
          <a:prstGeom prst="rect">
            <a:avLst/>
          </a:prstGeom>
        </p:spPr>
        <p:txBody>
          <a:bodyPr wrap="square">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例外が発生した場合のコード</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a:t>
            </a:r>
          </a:p>
        </p:txBody>
      </p:sp>
    </p:spTree>
    <p:extLst>
      <p:ext uri="{BB962C8B-B14F-4D97-AF65-F5344CB8AC3E}">
        <p14:creationId xmlns:p14="http://schemas.microsoft.com/office/powerpoint/2010/main" val="5797142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四角形吹き出し 1"/>
          <p:cNvSpPr/>
          <p:nvPr/>
        </p:nvSpPr>
        <p:spPr>
          <a:xfrm>
            <a:off x="729844" y="4675641"/>
            <a:ext cx="5933440" cy="1747519"/>
          </a:xfrm>
          <a:prstGeom prst="wedgeRectCallout">
            <a:avLst>
              <a:gd name="adj1" fmla="val 68539"/>
              <a:gd name="adj2" fmla="val -146803"/>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入力時に「あ」と入力すると</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例外エラーが発生</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7325916" y="4669611"/>
            <a:ext cx="4439364" cy="1747519"/>
          </a:xfrm>
          <a:prstGeom prst="wedgeRectCallout">
            <a:avLst>
              <a:gd name="adj1" fmla="val -28379"/>
              <a:gd name="adj2" fmla="val -101454"/>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例外が発生したので</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この行に移る</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4013852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6" grpId="0" animBg="1"/>
      <p:bldP spid="7" grpId="0"/>
      <p:bldP spid="8" grpId="0"/>
      <p:bldP spid="9" grpId="0"/>
      <p:bldP spid="2"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68857" y="2872793"/>
            <a:ext cx="6766596" cy="1107996"/>
          </a:xfrm>
          <a:prstGeom prst="rect">
            <a:avLst/>
          </a:prstGeom>
          <a:noFill/>
        </p:spPr>
        <p:txBody>
          <a:bodyPr wrap="none" rtlCol="0">
            <a:spAutoFit/>
          </a:bodyPr>
          <a:lstStyle/>
          <a:p>
            <a:r>
              <a:rPr lang="ja-JP" altLang="en-US"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列挙型</a:t>
            </a:r>
            <a:r>
              <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lang="en-US" altLang="ja-JP" sz="6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Enum</a:t>
            </a:r>
            <a:r>
              <a:rPr lang="ja-JP" altLang="en-US"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型</a:t>
            </a:r>
            <a:r>
              <a:rPr lang="en-US" altLang="ja-JP" sz="6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lang="en-US" altLang="ja-JP" sz="6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3204913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1876372" y="740537"/>
            <a:ext cx="5067646" cy="1747519"/>
          </a:xfrm>
          <a:prstGeom prst="wedgeRectCallout">
            <a:avLst>
              <a:gd name="adj1" fmla="val 58111"/>
              <a:gd name="adj2" fmla="val 8500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※import</a:t>
            </a: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しないと</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使えません・・！！</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382636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6221575" cy="1446550"/>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なんとなくわかるけど・・・</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いまい</a:t>
            </a:r>
            <a:r>
              <a:rPr kumimoji="1" lang="ja-JP" altLang="en-US" sz="4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ち</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ピンと来ない</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34104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90982" y="1130932"/>
            <a:ext cx="10610418" cy="512039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701958" y="1209698"/>
            <a:ext cx="9945488" cy="4182059"/>
          </a:xfrm>
          <a:prstGeom prst="rect">
            <a:avLst/>
          </a:prstGeom>
        </p:spPr>
      </p:pic>
      <p:sp>
        <p:nvSpPr>
          <p:cNvPr id="6" name="正方形/長方形 5"/>
          <p:cNvSpPr/>
          <p:nvPr/>
        </p:nvSpPr>
        <p:spPr>
          <a:xfrm>
            <a:off x="6324600" y="350125"/>
            <a:ext cx="4876800" cy="160020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5"/>
                </a:solidFill>
                <a:latin typeface="UD デジタル 教科書体 NK-B" panose="02020700000000000000" pitchFamily="18" charset="-128"/>
                <a:ea typeface="UD デジタル 教科書体 NK-B" panose="02020700000000000000" pitchFamily="18" charset="-128"/>
              </a:rPr>
              <a:t>入力値を</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A</a:t>
            </a:r>
            <a:r>
              <a:rPr kumimoji="1" lang="ja-JP" altLang="en-US" sz="3200" dirty="0" smtClean="0">
                <a:solidFill>
                  <a:schemeClr val="accent5"/>
                </a:solidFill>
                <a:latin typeface="UD デジタル 教科書体 NK-B" panose="02020700000000000000" pitchFamily="18" charset="-128"/>
                <a:ea typeface="UD デジタル 教科書体 NK-B" panose="02020700000000000000" pitchFamily="18" charset="-128"/>
              </a:rPr>
              <a:t>にしてみよう！</a:t>
            </a:r>
            <a:endParaRPr kumimoji="1" lang="ja-JP" altLang="en-US" sz="3200"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919114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90982" y="1130932"/>
            <a:ext cx="10610418" cy="512039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701958" y="1209698"/>
            <a:ext cx="9945488" cy="4182059"/>
          </a:xfrm>
          <a:prstGeom prst="rect">
            <a:avLst/>
          </a:prstGeom>
        </p:spPr>
      </p:pic>
      <p:sp>
        <p:nvSpPr>
          <p:cNvPr id="6" name="正方形/長方形 5"/>
          <p:cNvSpPr/>
          <p:nvPr/>
        </p:nvSpPr>
        <p:spPr>
          <a:xfrm>
            <a:off x="6324600" y="350125"/>
            <a:ext cx="4876800" cy="1600200"/>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5"/>
                </a:solidFill>
                <a:latin typeface="UD デジタル 教科書体 NK-B" panose="02020700000000000000" pitchFamily="18" charset="-128"/>
                <a:ea typeface="UD デジタル 教科書体 NK-B" panose="02020700000000000000" pitchFamily="18" charset="-128"/>
              </a:rPr>
              <a:t>入力値を</a:t>
            </a:r>
            <a:r>
              <a:rPr kumimoji="1" lang="en-US" altLang="ja-JP" sz="3200" dirty="0">
                <a:solidFill>
                  <a:schemeClr val="accent5"/>
                </a:solidFill>
                <a:latin typeface="UD デジタル 教科書体 NK-B" panose="02020700000000000000" pitchFamily="18" charset="-128"/>
                <a:ea typeface="UD デジタル 教科書体 NK-B" panose="02020700000000000000" pitchFamily="18" charset="-128"/>
              </a:rPr>
              <a:t>A</a:t>
            </a:r>
            <a:r>
              <a:rPr kumimoji="1" lang="ja-JP" altLang="en-US" sz="3200" dirty="0" smtClean="0">
                <a:solidFill>
                  <a:schemeClr val="accent5"/>
                </a:solidFill>
                <a:latin typeface="UD デジタル 教科書体 NK-B" panose="02020700000000000000" pitchFamily="18" charset="-128"/>
                <a:ea typeface="UD デジタル 教科書体 NK-B" panose="02020700000000000000" pitchFamily="18" charset="-128"/>
              </a:rPr>
              <a:t>にしてみよう！</a:t>
            </a:r>
            <a:endParaRPr kumimoji="1" lang="ja-JP" altLang="en-US" sz="3200"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3"/>
          <a:stretch>
            <a:fillRect/>
          </a:stretch>
        </p:blipFill>
        <p:spPr>
          <a:xfrm>
            <a:off x="476912" y="2971800"/>
            <a:ext cx="11150059" cy="3040925"/>
          </a:xfrm>
          <a:prstGeom prst="rect">
            <a:avLst/>
          </a:prstGeom>
        </p:spPr>
      </p:pic>
    </p:spTree>
    <p:extLst>
      <p:ext uri="{BB962C8B-B14F-4D97-AF65-F5344CB8AC3E}">
        <p14:creationId xmlns:p14="http://schemas.microsoft.com/office/powerpoint/2010/main" val="424523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60947" y="2343955"/>
            <a:ext cx="5688090"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371850" y="5152946"/>
            <a:ext cx="7905750" cy="954107"/>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キーボードから入力を受け付けれるように</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smtClean="0">
                <a:solidFill>
                  <a:schemeClr val="accent5"/>
                </a:solidFill>
                <a:latin typeface="UD デジタル 教科書体 NK-B" panose="02020700000000000000" pitchFamily="18" charset="-128"/>
                <a:ea typeface="UD デジタル 教科書体 NK-B" panose="02020700000000000000" pitchFamily="18" charset="-128"/>
              </a:rPr>
              <a:t>Scanner</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の変数を</a:t>
            </a:r>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ｓｃ</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という名前で作成したよ！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5790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20095" y="2640855"/>
            <a:ext cx="5688090"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371850" y="5152946"/>
            <a:ext cx="7905750" cy="523220"/>
          </a:xfrm>
          <a:prstGeom prst="rect">
            <a:avLst/>
          </a:prstGeom>
        </p:spPr>
        <p:txBody>
          <a:bodyPr wrap="square">
            <a:spAutoFit/>
          </a:bodyPr>
          <a:lstStyle/>
          <a:p>
            <a:r>
              <a:rPr kumimoji="1" lang="en-US" altLang="ja-JP" sz="2800" dirty="0" err="1">
                <a:solidFill>
                  <a:schemeClr val="accent5"/>
                </a:solidFill>
                <a:latin typeface="UD デジタル 教科書体 NK-B" panose="02020700000000000000" pitchFamily="18" charset="-128"/>
                <a:ea typeface="UD デジタル 教科書体 NK-B" panose="02020700000000000000" pitchFamily="18" charset="-128"/>
              </a:rPr>
              <a:t>i</a:t>
            </a:r>
            <a:r>
              <a:rPr kumimoji="1" lang="en-US" altLang="ja-JP" sz="2800" dirty="0" err="1" smtClean="0">
                <a:solidFill>
                  <a:schemeClr val="accent5"/>
                </a:solidFill>
                <a:latin typeface="UD デジタル 教科書体 NK-B" panose="02020700000000000000" pitchFamily="18" charset="-128"/>
                <a:ea typeface="UD デジタル 教科書体 NK-B" panose="02020700000000000000" pitchFamily="18" charset="-128"/>
              </a:rPr>
              <a:t>nt</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r>
              <a:rPr kumimoji="1" lang="en-US" altLang="ja-JP" sz="2800" dirty="0" err="1" smtClean="0">
                <a:solidFill>
                  <a:schemeClr val="accent2"/>
                </a:solidFill>
                <a:latin typeface="UD デジタル 教科書体 NK-B" panose="02020700000000000000" pitchFamily="18" charset="-128"/>
                <a:ea typeface="UD デジタル 教科書体 NK-B" panose="02020700000000000000" pitchFamily="18" charset="-128"/>
              </a:rPr>
              <a:t>num</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という変数を作成するよ！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169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20094" y="2935732"/>
            <a:ext cx="6947605"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7963206" y="5147322"/>
            <a:ext cx="3569863" cy="523220"/>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文字列を表示するよ！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正方形/長方形 17"/>
          <p:cNvSpPr/>
          <p:nvPr/>
        </p:nvSpPr>
        <p:spPr>
          <a:xfrm>
            <a:off x="610635" y="4026796"/>
            <a:ext cx="5996809"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816525" y="4492097"/>
            <a:ext cx="3977371" cy="523220"/>
          </a:xfrm>
          <a:prstGeom prst="rect">
            <a:avLst/>
          </a:prstGeom>
          <a:noFill/>
        </p:spPr>
        <p:txBody>
          <a:bodyPr wrap="none" rtlCol="0">
            <a:spAutoFit/>
          </a:bodyPr>
          <a:lstStyle/>
          <a:p>
            <a:r>
              <a:rPr kumimoji="1" lang="ja-JP" altLang="en-US" sz="2800" dirty="0" smtClean="0">
                <a:solidFill>
                  <a:schemeClr val="bg1"/>
                </a:solidFill>
                <a:latin typeface="UD デジタル 教科書体 NK-B" panose="02020700000000000000" pitchFamily="18" charset="-128"/>
                <a:ea typeface="UD デジタル 教科書体 NK-B" panose="02020700000000000000" pitchFamily="18" charset="-128"/>
              </a:rPr>
              <a:t>数値を入力してください：</a:t>
            </a:r>
            <a:endParaRPr kumimoji="1" lang="ja-JP" altLang="en-US" sz="28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7876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20096" y="3247955"/>
            <a:ext cx="3496604"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8764921" y="3265660"/>
            <a:ext cx="3135927" cy="1384995"/>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キーボードから値を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err="1" smtClean="0">
                <a:solidFill>
                  <a:schemeClr val="accent5"/>
                </a:solidFill>
                <a:latin typeface="UD デジタル 教科書体 NK-B" panose="02020700000000000000" pitchFamily="18" charset="-128"/>
                <a:ea typeface="UD デジタル 教科書体 NK-B" panose="02020700000000000000" pitchFamily="18" charset="-128"/>
              </a:rPr>
              <a:t>int</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で取得し</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err="1" smtClean="0">
                <a:solidFill>
                  <a:schemeClr val="accent2"/>
                </a:solidFill>
                <a:latin typeface="UD デジタル 教科書体 NK-B" panose="02020700000000000000" pitchFamily="18" charset="-128"/>
                <a:ea typeface="UD デジタル 教科書体 NK-B" panose="02020700000000000000" pitchFamily="18" charset="-128"/>
              </a:rPr>
              <a:t>num</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に代入するよ！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994252" y="4813472"/>
            <a:ext cx="1532586" cy="164015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1227552" y="4875090"/>
            <a:ext cx="1107996"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1519934" y="5486003"/>
            <a:ext cx="481222" cy="584775"/>
          </a:xfrm>
          <a:prstGeom prst="rect">
            <a:avLst/>
          </a:prstGeom>
          <a:noFill/>
        </p:spPr>
        <p:txBody>
          <a:bodyPr wrap="none" rtlCol="0">
            <a:spAutoFit/>
          </a:bodyPr>
          <a:lstStyle/>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0" name="右矢印 19"/>
          <p:cNvSpPr/>
          <p:nvPr/>
        </p:nvSpPr>
        <p:spPr>
          <a:xfrm>
            <a:off x="3068398" y="5162016"/>
            <a:ext cx="1210615" cy="10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760138" y="4795767"/>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5145" y="5189577"/>
            <a:ext cx="1580061" cy="1264049"/>
          </a:xfrm>
          <a:prstGeom prst="rect">
            <a:avLst/>
          </a:prstGeom>
        </p:spPr>
      </p:pic>
      <p:sp>
        <p:nvSpPr>
          <p:cNvPr id="25" name="テキスト ボックス 24"/>
          <p:cNvSpPr txBox="1"/>
          <p:nvPr/>
        </p:nvSpPr>
        <p:spPr>
          <a:xfrm>
            <a:off x="4425760" y="482024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5514885" y="4938009"/>
            <a:ext cx="3158237" cy="646331"/>
          </a:xfrm>
          <a:prstGeom prst="rect">
            <a:avLst/>
          </a:prstGeom>
        </p:spPr>
        <p:txBody>
          <a:bodyPr wrap="none">
            <a:spAutoFit/>
          </a:bodyPr>
          <a:lstStyle/>
          <a:p>
            <a:r>
              <a:rPr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7" name="図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6229" y="5465228"/>
            <a:ext cx="1211100" cy="1211100"/>
          </a:xfrm>
          <a:prstGeom prst="rect">
            <a:avLst/>
          </a:prstGeom>
        </p:spPr>
      </p:pic>
    </p:spTree>
    <p:extLst>
      <p:ext uri="{BB962C8B-B14F-4D97-AF65-F5344CB8AC3E}">
        <p14:creationId xmlns:p14="http://schemas.microsoft.com/office/powerpoint/2010/main" val="89111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animBg="1"/>
      <p:bldP spid="4" grpId="0"/>
      <p:bldP spid="6" grpId="0"/>
      <p:bldP spid="20" grpId="0" animBg="1"/>
      <p:bldP spid="23" grpId="0"/>
      <p:bldP spid="25"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20096" y="3247955"/>
            <a:ext cx="3496604"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8758764" y="3100654"/>
            <a:ext cx="3779988" cy="954107"/>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例外オブジェクトを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げるよ！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994252" y="4813472"/>
            <a:ext cx="1532586" cy="164015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1227552" y="4875090"/>
            <a:ext cx="1107996"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1519934" y="5486003"/>
            <a:ext cx="481222" cy="584775"/>
          </a:xfrm>
          <a:prstGeom prst="rect">
            <a:avLst/>
          </a:prstGeom>
          <a:noFill/>
        </p:spPr>
        <p:txBody>
          <a:bodyPr wrap="none" rtlCol="0">
            <a:spAutoFit/>
          </a:bodyPr>
          <a:lstStyle/>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0" name="右矢印 19"/>
          <p:cNvSpPr/>
          <p:nvPr/>
        </p:nvSpPr>
        <p:spPr>
          <a:xfrm>
            <a:off x="3068398" y="5162016"/>
            <a:ext cx="1210615" cy="10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5145" y="5189577"/>
            <a:ext cx="1580061" cy="1264049"/>
          </a:xfrm>
          <a:prstGeom prst="rect">
            <a:avLst/>
          </a:prstGeom>
        </p:spPr>
      </p:pic>
      <p:sp>
        <p:nvSpPr>
          <p:cNvPr id="25" name="テキスト ボックス 24"/>
          <p:cNvSpPr txBox="1"/>
          <p:nvPr/>
        </p:nvSpPr>
        <p:spPr>
          <a:xfrm>
            <a:off x="4425760" y="482024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5514885" y="4938009"/>
            <a:ext cx="3158237" cy="646331"/>
          </a:xfrm>
          <a:prstGeom prst="rect">
            <a:avLst/>
          </a:prstGeom>
        </p:spPr>
        <p:txBody>
          <a:bodyPr wrap="none">
            <a:spAutoFit/>
          </a:bodyPr>
          <a:lstStyle/>
          <a:p>
            <a:r>
              <a:rPr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7337" y="4875090"/>
            <a:ext cx="1594401" cy="1682745"/>
          </a:xfrm>
          <a:prstGeom prst="rect">
            <a:avLst/>
          </a:prstGeom>
        </p:spPr>
      </p:pic>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920603">
            <a:off x="8940173" y="4575284"/>
            <a:ext cx="833223" cy="833223"/>
          </a:xfrm>
          <a:prstGeom prst="rect">
            <a:avLst/>
          </a:prstGeom>
        </p:spPr>
      </p:pic>
      <p:sp>
        <p:nvSpPr>
          <p:cNvPr id="30" name="テキスト ボックス 29"/>
          <p:cNvSpPr txBox="1"/>
          <p:nvPr/>
        </p:nvSpPr>
        <p:spPr>
          <a:xfrm>
            <a:off x="2760138" y="4795767"/>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998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1320096" y="3247955"/>
            <a:ext cx="3496604"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8815677" y="3860423"/>
            <a:ext cx="3779988" cy="523220"/>
          </a:xfrm>
          <a:prstGeom prst="rect">
            <a:avLst/>
          </a:prstGeom>
        </p:spPr>
        <p:txBody>
          <a:bodyPr wrap="square">
            <a:spAutoFit/>
          </a:bodyPr>
          <a:lstStyle/>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誰</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もキャッチせず</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994252" y="4813472"/>
            <a:ext cx="1532586" cy="164015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1227552" y="4875090"/>
            <a:ext cx="1107996"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1519934" y="5486003"/>
            <a:ext cx="481222" cy="584775"/>
          </a:xfrm>
          <a:prstGeom prst="rect">
            <a:avLst/>
          </a:prstGeom>
          <a:noFill/>
        </p:spPr>
        <p:txBody>
          <a:bodyPr wrap="none" rtlCol="0">
            <a:spAutoFit/>
          </a:bodyPr>
          <a:lstStyle/>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0" name="右矢印 19"/>
          <p:cNvSpPr/>
          <p:nvPr/>
        </p:nvSpPr>
        <p:spPr>
          <a:xfrm>
            <a:off x="3068398" y="5162016"/>
            <a:ext cx="1210615" cy="10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5145" y="5189577"/>
            <a:ext cx="1580061" cy="1264049"/>
          </a:xfrm>
          <a:prstGeom prst="rect">
            <a:avLst/>
          </a:prstGeom>
        </p:spPr>
      </p:pic>
      <p:sp>
        <p:nvSpPr>
          <p:cNvPr id="25" name="テキスト ボックス 24"/>
          <p:cNvSpPr txBox="1"/>
          <p:nvPr/>
        </p:nvSpPr>
        <p:spPr>
          <a:xfrm>
            <a:off x="4425760" y="482024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5514885" y="4938009"/>
            <a:ext cx="3158237" cy="646331"/>
          </a:xfrm>
          <a:prstGeom prst="rect">
            <a:avLst/>
          </a:prstGeom>
        </p:spPr>
        <p:txBody>
          <a:bodyPr wrap="none">
            <a:spAutoFit/>
          </a:bodyPr>
          <a:lstStyle/>
          <a:p>
            <a:r>
              <a:rPr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8737280" y="5762835"/>
            <a:ext cx="833223" cy="833223"/>
          </a:xfrm>
          <a:prstGeom prst="rect">
            <a:avLst/>
          </a:prstGeom>
        </p:spPr>
      </p:pic>
      <p:sp>
        <p:nvSpPr>
          <p:cNvPr id="27" name="テキスト ボックス 26"/>
          <p:cNvSpPr txBox="1"/>
          <p:nvPr/>
        </p:nvSpPr>
        <p:spPr>
          <a:xfrm>
            <a:off x="2760138" y="4795767"/>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6084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60517" y="1327428"/>
            <a:ext cx="4921540" cy="707886"/>
          </a:xfrm>
          <a:prstGeom prst="rect">
            <a:avLst/>
          </a:prstGeom>
          <a:noFill/>
        </p:spPr>
        <p:txBody>
          <a:bodyPr wrap="none" rtlCol="0">
            <a:spAutoFit/>
          </a:bodyPr>
          <a:lstStyle/>
          <a:p>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列挙型</a:t>
            </a:r>
            <a:r>
              <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kumimoji="1" lang="en-US" altLang="ja-JP" sz="4000" dirty="0" err="1" smtClean="0">
                <a:solidFill>
                  <a:schemeClr val="accent2"/>
                </a:solidFill>
                <a:latin typeface="UD デジタル 教科書体 NK-B" panose="02020700000000000000" pitchFamily="18" charset="-128"/>
                <a:ea typeface="UD デジタル 教科書体 NK-B" panose="02020700000000000000" pitchFamily="18" charset="-128"/>
              </a:rPr>
              <a:t>Enum</a:t>
            </a:r>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型</a:t>
            </a:r>
            <a:r>
              <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3" name="テキスト ボックス 2"/>
          <p:cNvSpPr txBox="1"/>
          <p:nvPr/>
        </p:nvSpPr>
        <p:spPr>
          <a:xfrm>
            <a:off x="1293018" y="2083566"/>
            <a:ext cx="8749511" cy="923330"/>
          </a:xfrm>
          <a:prstGeom prst="rect">
            <a:avLst/>
          </a:prstGeom>
          <a:noFill/>
        </p:spPr>
        <p:txBody>
          <a:bodyPr wrap="none" rtlCol="0">
            <a:spAutoFit/>
          </a:bodyPr>
          <a:lstStyle/>
          <a:p>
            <a:r>
              <a:rPr kumimoji="1" lang="ja-JP" altLang="en-US" sz="5400" dirty="0" smtClean="0">
                <a:solidFill>
                  <a:schemeClr val="accent2"/>
                </a:solidFill>
                <a:latin typeface="UD デジタル 教科書体 NK-B" panose="02020700000000000000" pitchFamily="18" charset="-128"/>
                <a:ea typeface="UD デジタル 教科書体 NK-B" panose="02020700000000000000" pitchFamily="18" charset="-128"/>
              </a:rPr>
              <a:t>複数</a:t>
            </a:r>
            <a:r>
              <a:rPr kumimoji="1" lang="ja-JP" altLang="en-US" sz="5400" dirty="0">
                <a:solidFill>
                  <a:schemeClr val="accent2"/>
                </a:solidFill>
                <a:latin typeface="UD デジタル 教科書体 NK-B" panose="02020700000000000000" pitchFamily="18" charset="-128"/>
                <a:ea typeface="UD デジタル 教科書体 NK-B" panose="02020700000000000000" pitchFamily="18" charset="-128"/>
              </a:rPr>
              <a:t>の定数</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をひとまとめにできる型のこと</a:t>
            </a:r>
          </a:p>
        </p:txBody>
      </p:sp>
      <p:sp>
        <p:nvSpPr>
          <p:cNvPr id="55" name="テキスト ボックス 54"/>
          <p:cNvSpPr txBox="1"/>
          <p:nvPr/>
        </p:nvSpPr>
        <p:spPr>
          <a:xfrm>
            <a:off x="1550382" y="4511724"/>
            <a:ext cx="3262432" cy="584775"/>
          </a:xfrm>
          <a:prstGeom prst="rect">
            <a:avLst/>
          </a:prstGeom>
          <a:noFill/>
        </p:spPr>
        <p:txBody>
          <a:bodyPr wrap="none" rtlCol="0">
            <a:spAutoFit/>
          </a:bodyPr>
          <a:lstStyle/>
          <a:p>
            <a:r>
              <a:rPr kumimoji="1" lang="en-US" altLang="ja-JP" sz="3200" dirty="0" err="1">
                <a:solidFill>
                  <a:schemeClr val="accent6">
                    <a:lumMod val="75000"/>
                  </a:schemeClr>
                </a:solidFill>
                <a:latin typeface="UD デジタル 教科書体 N-B" panose="02020700000000000000" pitchFamily="17" charset="-128"/>
                <a:ea typeface="UD デジタル 教科書体 N-B" panose="02020700000000000000" pitchFamily="17" charset="-128"/>
              </a:rPr>
              <a:t>e</a:t>
            </a:r>
            <a:r>
              <a:rPr kumimoji="1" lang="en-US" altLang="ja-JP" sz="3200" dirty="0" err="1" smtClean="0">
                <a:solidFill>
                  <a:schemeClr val="accent6">
                    <a:lumMod val="75000"/>
                  </a:schemeClr>
                </a:solidFill>
                <a:latin typeface="UD デジタル 教科書体 N-B" panose="02020700000000000000" pitchFamily="17" charset="-128"/>
                <a:ea typeface="UD デジタル 教科書体 N-B" panose="02020700000000000000" pitchFamily="17" charset="-128"/>
              </a:rPr>
              <a:t>num</a:t>
            </a:r>
            <a:r>
              <a:rPr kumimoji="1" lang="ja-JP" altLang="en-US" sz="3200" dirty="0" smtClean="0">
                <a:solidFill>
                  <a:schemeClr val="accent6">
                    <a:lumMod val="75000"/>
                  </a:schemeClr>
                </a:solidFill>
                <a:latin typeface="UD デジタル 教科書体 N-B" panose="02020700000000000000" pitchFamily="17" charset="-128"/>
                <a:ea typeface="UD デジタル 教科書体 N-B" panose="02020700000000000000" pitchFamily="17" charset="-128"/>
              </a:rPr>
              <a:t>  </a:t>
            </a:r>
            <a:r>
              <a:rPr kumimoji="1" lang="en-US" altLang="ja-JP" sz="3200" dirty="0" err="1" smtClean="0">
                <a:solidFill>
                  <a:schemeClr val="accent6">
                    <a:lumMod val="75000"/>
                  </a:schemeClr>
                </a:solidFill>
                <a:latin typeface="UD デジタル 教科書体 N-B" panose="02020700000000000000" pitchFamily="17" charset="-128"/>
                <a:ea typeface="UD デジタル 教科書体 N-B" panose="02020700000000000000" pitchFamily="17" charset="-128"/>
              </a:rPr>
              <a:t>ageType</a:t>
            </a:r>
            <a:r>
              <a:rPr kumimoji="1" lang="ja-JP" altLang="en-US" sz="3200" dirty="0" smtClean="0">
                <a:solidFill>
                  <a:schemeClr val="accent6">
                    <a:lumMod val="75000"/>
                  </a:schemeClr>
                </a:solidFill>
                <a:latin typeface="UD デジタル 教科書体 N-B" panose="02020700000000000000" pitchFamily="17" charset="-128"/>
                <a:ea typeface="UD デジタル 教科書体 N-B" panose="02020700000000000000" pitchFamily="17" charset="-128"/>
              </a:rPr>
              <a:t>　</a:t>
            </a:r>
            <a:endParaRPr kumimoji="1" lang="ja-JP" altLang="en-US" sz="3200" dirty="0">
              <a:solidFill>
                <a:schemeClr val="accent6">
                  <a:lumMod val="75000"/>
                </a:schemeClr>
              </a:solidFill>
              <a:latin typeface="UD デジタル 教科書体 N-B" panose="02020700000000000000" pitchFamily="17" charset="-128"/>
              <a:ea typeface="UD デジタル 教科書体 N-B" panose="02020700000000000000" pitchFamily="17" charset="-128"/>
            </a:endParaRPr>
          </a:p>
        </p:txBody>
      </p:sp>
      <p:sp>
        <p:nvSpPr>
          <p:cNvPr id="11" name="角丸四角形 10"/>
          <p:cNvSpPr/>
          <p:nvPr/>
        </p:nvSpPr>
        <p:spPr>
          <a:xfrm>
            <a:off x="4818185" y="3822559"/>
            <a:ext cx="877571" cy="335416"/>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rPr>
              <a:t>子供</a:t>
            </a:r>
          </a:p>
        </p:txBody>
      </p:sp>
      <p:sp>
        <p:nvSpPr>
          <p:cNvPr id="12" name="角丸四角形 11"/>
          <p:cNvSpPr/>
          <p:nvPr/>
        </p:nvSpPr>
        <p:spPr>
          <a:xfrm>
            <a:off x="6067264" y="3822559"/>
            <a:ext cx="878391" cy="335416"/>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rPr>
              <a:t>大人</a:t>
            </a:r>
          </a:p>
        </p:txBody>
      </p:sp>
      <p:sp>
        <p:nvSpPr>
          <p:cNvPr id="13" name="角丸四角形 12"/>
          <p:cNvSpPr/>
          <p:nvPr/>
        </p:nvSpPr>
        <p:spPr>
          <a:xfrm>
            <a:off x="7123077" y="3822559"/>
            <a:ext cx="996341" cy="335416"/>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rPr>
              <a:t>シニア</a:t>
            </a:r>
          </a:p>
        </p:txBody>
      </p:sp>
      <p:sp>
        <p:nvSpPr>
          <p:cNvPr id="9" name="正方形/長方形 8"/>
          <p:cNvSpPr/>
          <p:nvPr/>
        </p:nvSpPr>
        <p:spPr>
          <a:xfrm>
            <a:off x="8558204" y="4553130"/>
            <a:ext cx="3214695" cy="150348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定数</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とは</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後から変更できない</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データ</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のことでしたね！</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031" name="Picture 7" descr="家のイラスト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314" y="4199489"/>
            <a:ext cx="1293312" cy="12092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家のイラスト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756" y="4208825"/>
            <a:ext cx="1293312" cy="12092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家のイラスト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106" y="4218161"/>
            <a:ext cx="1293312" cy="1209247"/>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1293018" y="3040660"/>
            <a:ext cx="6519734" cy="769441"/>
          </a:xfrm>
          <a:prstGeom prst="rect">
            <a:avLst/>
          </a:prstGeom>
          <a:noFill/>
        </p:spPr>
        <p:txBody>
          <a:bodyPr wrap="none" rtlCol="0">
            <a:spAutoFit/>
          </a:bodyPr>
          <a:lstStyle/>
          <a:p>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クラスのような活用</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が出来る</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026" name="Picture 2" descr="シンプルな南京錠のイラスト（鎖つ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328" y="4973638"/>
            <a:ext cx="3059207" cy="1482930"/>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吹き出し 9"/>
          <p:cNvSpPr/>
          <p:nvPr/>
        </p:nvSpPr>
        <p:spPr>
          <a:xfrm>
            <a:off x="3020999" y="5633909"/>
            <a:ext cx="2674757" cy="1116623"/>
          </a:xfrm>
          <a:prstGeom prst="wedgeRectCallout">
            <a:avLst>
              <a:gd name="adj1" fmla="val 45613"/>
              <a:gd name="adj2" fmla="val -7923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１つの要素は</a:t>
            </a:r>
            <a:endPar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a:t>
            </a:r>
            <a:r>
              <a:rPr kumimoji="1" lang="ja-JP" altLang="en-US"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つの</a:t>
            </a: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お家のような</a:t>
            </a:r>
            <a:endPar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イメージ</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3" name="四角形吹き出し 22"/>
          <p:cNvSpPr/>
          <p:nvPr/>
        </p:nvSpPr>
        <p:spPr>
          <a:xfrm>
            <a:off x="140677" y="5629654"/>
            <a:ext cx="2747083" cy="1116623"/>
          </a:xfrm>
          <a:prstGeom prst="wedgeRectCallout">
            <a:avLst>
              <a:gd name="adj1" fmla="val 54817"/>
              <a:gd name="adj2" fmla="val -973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a:t>
            </a:r>
            <a:r>
              <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体</a:t>
            </a: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はその</a:t>
            </a:r>
            <a:endPar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お家が複数ある</a:t>
            </a:r>
            <a:endParaRPr kumimoji="1" lang="en-US" altLang="ja-JP"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１つの区画のイメージ</a:t>
            </a:r>
            <a:endParaRPr kumimoji="1"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3317696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1031"/>
                                        </p:tgtEl>
                                        <p:attrNameLst>
                                          <p:attrName>style.visibility</p:attrName>
                                        </p:attrNameLst>
                                      </p:cBhvr>
                                      <p:to>
                                        <p:strVal val="visible"/>
                                      </p:to>
                                    </p:set>
                                    <p:animEffect transition="in" filter="fade">
                                      <p:cBhvr>
                                        <p:cTn id="20" dur="500"/>
                                        <p:tgtEl>
                                          <p:spTgt spid="1031"/>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nodeType="withEffect">
                                  <p:stCondLst>
                                    <p:cond delay="0"/>
                                  </p:stCondLst>
                                  <p:childTnLst>
                                    <p:set>
                                      <p:cBhvr>
                                        <p:cTn id="54" dur="1" fill="hold">
                                          <p:stCondLst>
                                            <p:cond delay="0"/>
                                          </p:stCondLst>
                                        </p:cTn>
                                        <p:tgtEl>
                                          <p:spTgt spid="1026"/>
                                        </p:tgtEl>
                                        <p:attrNameLst>
                                          <p:attrName>style.visibility</p:attrName>
                                        </p:attrNameLst>
                                      </p:cBhvr>
                                      <p:to>
                                        <p:strVal val="visible"/>
                                      </p:to>
                                    </p:set>
                                    <p:animEffect transition="in" filter="fade">
                                      <p:cBhvr>
                                        <p:cTn id="5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11" grpId="0" animBg="1"/>
      <p:bldP spid="12" grpId="0" animBg="1"/>
      <p:bldP spid="13" grpId="0" animBg="1"/>
      <p:bldP spid="9" grpId="0" animBg="1"/>
      <p:bldP spid="21" grpId="0"/>
      <p:bldP spid="10"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01908" y="1054732"/>
            <a:ext cx="8251542" cy="35744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3687228" cy="584775"/>
          </a:xfrm>
          <a:prstGeom prst="rect">
            <a:avLst/>
          </a:prstGeom>
          <a:noFill/>
        </p:spPr>
        <p:txBody>
          <a:bodyPr wrap="none" rtlCol="0">
            <a:spAutoFit/>
          </a:bodyPr>
          <a:lstStyle/>
          <a:p>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まずは使ってみよう！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301908" y="1130932"/>
            <a:ext cx="7965792" cy="3349601"/>
          </a:xfrm>
          <a:prstGeom prst="rect">
            <a:avLst/>
          </a:prstGeom>
        </p:spPr>
      </p:pic>
      <p:sp>
        <p:nvSpPr>
          <p:cNvPr id="7" name="角丸四角形 6"/>
          <p:cNvSpPr/>
          <p:nvPr/>
        </p:nvSpPr>
        <p:spPr>
          <a:xfrm>
            <a:off x="782409" y="3850969"/>
            <a:ext cx="3496604" cy="329753"/>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0" name="テキスト ボックス 9"/>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テキスト ボックス 10"/>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8815677" y="3893874"/>
            <a:ext cx="3779988" cy="523220"/>
          </a:xfrm>
          <a:prstGeom prst="rect">
            <a:avLst/>
          </a:prstGeom>
        </p:spPr>
        <p:txBody>
          <a:bodyPr wrap="square">
            <a:spAutoFit/>
          </a:bodyPr>
          <a:lstStyle/>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誰</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もキャッチせず</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6" name="テキスト ボックス 15"/>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7" name="テキスト ボックス 16"/>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994252" y="4813472"/>
            <a:ext cx="1532586" cy="1640154"/>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1227552" y="4875090"/>
            <a:ext cx="1107996" cy="461665"/>
          </a:xfrm>
          <a:prstGeom prst="rect">
            <a:avLst/>
          </a:prstGeom>
          <a:noFill/>
        </p:spPr>
        <p:txBody>
          <a:bodyPr wrap="none" rtlCol="0">
            <a:spAutoFit/>
          </a:bodyPr>
          <a:lstStyle/>
          <a:p>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1519934" y="5486003"/>
            <a:ext cx="481222" cy="584775"/>
          </a:xfrm>
          <a:prstGeom prst="rect">
            <a:avLst/>
          </a:prstGeom>
          <a:noFill/>
        </p:spPr>
        <p:txBody>
          <a:bodyPr wrap="none" rtlCol="0">
            <a:spAutoFit/>
          </a:bodyPr>
          <a:lstStyle/>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0" name="右矢印 19"/>
          <p:cNvSpPr/>
          <p:nvPr/>
        </p:nvSpPr>
        <p:spPr>
          <a:xfrm>
            <a:off x="3068398" y="5162016"/>
            <a:ext cx="1210615" cy="1017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5145" y="5189577"/>
            <a:ext cx="1580061" cy="1264049"/>
          </a:xfrm>
          <a:prstGeom prst="rect">
            <a:avLst/>
          </a:prstGeom>
        </p:spPr>
      </p:pic>
      <p:sp>
        <p:nvSpPr>
          <p:cNvPr id="25" name="テキスト ボックス 24"/>
          <p:cNvSpPr txBox="1"/>
          <p:nvPr/>
        </p:nvSpPr>
        <p:spPr>
          <a:xfrm>
            <a:off x="4425760" y="482024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5514885" y="4938009"/>
            <a:ext cx="3158237" cy="646331"/>
          </a:xfrm>
          <a:prstGeom prst="rect">
            <a:avLst/>
          </a:prstGeom>
        </p:spPr>
        <p:txBody>
          <a:bodyPr wrap="none">
            <a:spAutoFit/>
          </a:bodyPr>
          <a:lstStyle/>
          <a:p>
            <a:r>
              <a:rPr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8737280" y="5762835"/>
            <a:ext cx="833223" cy="833223"/>
          </a:xfrm>
          <a:prstGeom prst="rect">
            <a:avLst/>
          </a:prstGeom>
        </p:spPr>
      </p:pic>
      <p:sp>
        <p:nvSpPr>
          <p:cNvPr id="5" name="正方形/長方形 4"/>
          <p:cNvSpPr/>
          <p:nvPr/>
        </p:nvSpPr>
        <p:spPr>
          <a:xfrm>
            <a:off x="1106235" y="598709"/>
            <a:ext cx="9599436" cy="30798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6600" dirty="0" smtClean="0">
                <a:latin typeface="UD デジタル 教科書体 NK-B" panose="02020700000000000000" pitchFamily="18" charset="-128"/>
                <a:ea typeface="UD デジタル 教科書体 NK-B" panose="02020700000000000000" pitchFamily="18" charset="-128"/>
              </a:rPr>
              <a:t>プログラムを終了します</a:t>
            </a:r>
            <a:endParaRPr kumimoji="1" lang="ja-JP" altLang="en-US" sz="6600" dirty="0">
              <a:latin typeface="UD デジタル 教科書体 NK-B" panose="02020700000000000000" pitchFamily="18" charset="-128"/>
              <a:ea typeface="UD デジタル 教科書体 NK-B" panose="02020700000000000000" pitchFamily="18" charset="-128"/>
            </a:endParaRPr>
          </a:p>
        </p:txBody>
      </p:sp>
      <p:pic>
        <p:nvPicPr>
          <p:cNvPr id="27" name="図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840" y="5063678"/>
            <a:ext cx="1515846" cy="1515846"/>
          </a:xfrm>
          <a:prstGeom prst="rect">
            <a:avLst/>
          </a:prstGeom>
        </p:spPr>
      </p:pic>
      <p:sp>
        <p:nvSpPr>
          <p:cNvPr id="28" name="テキスト ボックス 27"/>
          <p:cNvSpPr txBox="1"/>
          <p:nvPr/>
        </p:nvSpPr>
        <p:spPr>
          <a:xfrm>
            <a:off x="2760138" y="4795767"/>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68709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46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482757" y="2622575"/>
            <a:ext cx="3900612" cy="22365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p:cNvSpPr/>
          <p:nvPr/>
        </p:nvSpPr>
        <p:spPr>
          <a:xfrm>
            <a:off x="7227313" y="4006707"/>
            <a:ext cx="4763739" cy="1815882"/>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入力を受け付けれるように</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smtClean="0">
                <a:solidFill>
                  <a:schemeClr val="accent5"/>
                </a:solidFill>
                <a:latin typeface="UD デジタル 教科書体 NK-B" panose="02020700000000000000" pitchFamily="18" charset="-128"/>
                <a:ea typeface="UD デジタル 教科書体 NK-B" panose="02020700000000000000" pitchFamily="18" charset="-128"/>
              </a:rPr>
              <a:t>Scanner</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の変数を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smtClean="0">
                <a:solidFill>
                  <a:schemeClr val="accent2"/>
                </a:solidFill>
                <a:latin typeface="UD デジタル 教科書体 NK-B" panose="02020700000000000000" pitchFamily="18" charset="-128"/>
                <a:ea typeface="UD デジタル 教科書体 NK-B" panose="02020700000000000000" pitchFamily="18" charset="-128"/>
              </a:rPr>
              <a:t>ｓｃ</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という名前で作成したよ！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8929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379143" y="2837446"/>
            <a:ext cx="3900612" cy="22365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7007050" y="4542253"/>
            <a:ext cx="5007186" cy="954107"/>
          </a:xfrm>
          <a:prstGeom prst="rect">
            <a:avLst/>
          </a:prstGeom>
        </p:spPr>
        <p:txBody>
          <a:bodyPr wrap="square">
            <a:spAutoFit/>
          </a:bodyPr>
          <a:lstStyle/>
          <a:p>
            <a:r>
              <a:rPr kumimoji="1" lang="en-US" altLang="ja-JP" sz="2800" dirty="0" err="1">
                <a:solidFill>
                  <a:schemeClr val="accent5"/>
                </a:solidFill>
                <a:latin typeface="UD デジタル 教科書体 NK-B" panose="02020700000000000000" pitchFamily="18" charset="-128"/>
                <a:ea typeface="UD デジタル 教科書体 NK-B" panose="02020700000000000000" pitchFamily="18" charset="-128"/>
              </a:rPr>
              <a:t>i</a:t>
            </a:r>
            <a:r>
              <a:rPr kumimoji="1" lang="en-US" altLang="ja-JP" sz="2800" dirty="0" err="1" smtClean="0">
                <a:solidFill>
                  <a:schemeClr val="accent5"/>
                </a:solidFill>
                <a:latin typeface="UD デジタル 教科書体 NK-B" panose="02020700000000000000" pitchFamily="18" charset="-128"/>
                <a:ea typeface="UD デジタル 教科書体 NK-B" panose="02020700000000000000" pitchFamily="18" charset="-128"/>
              </a:rPr>
              <a:t>nt</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err="1" smtClean="0">
                <a:solidFill>
                  <a:schemeClr val="accent2"/>
                </a:solidFill>
                <a:latin typeface="UD デジタル 教科書体 NK-B" panose="02020700000000000000" pitchFamily="18" charset="-128"/>
                <a:ea typeface="UD デジタル 教科書体 NK-B" panose="02020700000000000000" pitchFamily="18" charset="-128"/>
              </a:rPr>
              <a:t>num</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という変数を作成するよ！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72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549105" y="3181082"/>
            <a:ext cx="743334"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7210135" y="3571529"/>
            <a:ext cx="4526019" cy="1077218"/>
          </a:xfrm>
          <a:prstGeom prst="rect">
            <a:avLst/>
          </a:prstGeom>
        </p:spPr>
        <p:txBody>
          <a:bodyPr wrap="square">
            <a:spAutoFit/>
          </a:bodyPr>
          <a:lstStyle/>
          <a:p>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ry</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の｛｝の中で</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は</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例外</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検知</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するよ</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7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954931" y="3571529"/>
            <a:ext cx="4674592"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正方形/長方形 19"/>
          <p:cNvSpPr/>
          <p:nvPr/>
        </p:nvSpPr>
        <p:spPr>
          <a:xfrm>
            <a:off x="7307493" y="4097224"/>
            <a:ext cx="4526019" cy="584775"/>
          </a:xfrm>
          <a:prstGeom prst="rect">
            <a:avLst/>
          </a:prstGeom>
        </p:spPr>
        <p:txBody>
          <a:bodyPr wrap="square">
            <a:spAutoFit/>
          </a:bodyPr>
          <a:lstStyle/>
          <a:p>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文字列を表示するよ！</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1" name="正方形/長方形 20"/>
          <p:cNvSpPr/>
          <p:nvPr/>
        </p:nvSpPr>
        <p:spPr>
          <a:xfrm>
            <a:off x="610635" y="4026796"/>
            <a:ext cx="5996809"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22" name="テキスト ボックス 21"/>
          <p:cNvSpPr txBox="1"/>
          <p:nvPr/>
        </p:nvSpPr>
        <p:spPr>
          <a:xfrm>
            <a:off x="816525" y="4492097"/>
            <a:ext cx="3977371" cy="523220"/>
          </a:xfrm>
          <a:prstGeom prst="rect">
            <a:avLst/>
          </a:prstGeom>
          <a:noFill/>
        </p:spPr>
        <p:txBody>
          <a:bodyPr wrap="none" rtlCol="0">
            <a:spAutoFit/>
          </a:bodyPr>
          <a:lstStyle/>
          <a:p>
            <a:r>
              <a:rPr kumimoji="1" lang="ja-JP" altLang="en-US" sz="2800" dirty="0" smtClean="0">
                <a:solidFill>
                  <a:schemeClr val="bg1"/>
                </a:solidFill>
                <a:latin typeface="UD デジタル 教科書体 NK-B" panose="02020700000000000000" pitchFamily="18" charset="-128"/>
                <a:ea typeface="UD デジタル 教科書体 NK-B" panose="02020700000000000000" pitchFamily="18" charset="-128"/>
              </a:rPr>
              <a:t>数値を入力してください：</a:t>
            </a:r>
            <a:endParaRPr kumimoji="1" lang="ja-JP" altLang="en-US" sz="28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62624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90536" y="3829109"/>
            <a:ext cx="2346613"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p:cNvSpPr/>
          <p:nvPr/>
        </p:nvSpPr>
        <p:spPr>
          <a:xfrm>
            <a:off x="7094003" y="2319992"/>
            <a:ext cx="3779988" cy="1384995"/>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キーボードから値を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err="1" smtClean="0">
                <a:solidFill>
                  <a:schemeClr val="accent5"/>
                </a:solidFill>
                <a:latin typeface="UD デジタル 教科書体 NK-B" panose="02020700000000000000" pitchFamily="18" charset="-128"/>
                <a:ea typeface="UD デジタル 教科書体 NK-B" panose="02020700000000000000" pitchFamily="18" charset="-128"/>
              </a:rPr>
              <a:t>int</a:t>
            </a:r>
            <a:r>
              <a:rPr kumimoji="1" lang="ja-JP" altLang="en-US" sz="2800" dirty="0" smtClean="0">
                <a:solidFill>
                  <a:schemeClr val="accent5"/>
                </a:solidFill>
                <a:latin typeface="UD デジタル 教科書体 NK-B" panose="02020700000000000000" pitchFamily="18" charset="-128"/>
                <a:ea typeface="UD デジタル 教科書体 NK-B" panose="02020700000000000000" pitchFamily="18" charset="-128"/>
              </a:rPr>
              <a:t>型</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で取得し</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800" dirty="0" err="1" smtClean="0">
                <a:solidFill>
                  <a:schemeClr val="accent2"/>
                </a:solidFill>
                <a:latin typeface="UD デジタル 教科書体 NK-B" panose="02020700000000000000" pitchFamily="18" charset="-128"/>
                <a:ea typeface="UD デジタル 教科書体 NK-B" panose="02020700000000000000" pitchFamily="18" charset="-128"/>
              </a:rPr>
              <a:t>num</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に代入するよ！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8102720" y="484320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98252" y="5339011"/>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1748" y="5794698"/>
            <a:ext cx="905477" cy="905477"/>
          </a:xfrm>
          <a:prstGeom prst="rect">
            <a:avLst/>
          </a:prstGeom>
        </p:spPr>
      </p:pic>
    </p:spTree>
    <p:extLst>
      <p:ext uri="{BB962C8B-B14F-4D97-AF65-F5344CB8AC3E}">
        <p14:creationId xmlns:p14="http://schemas.microsoft.com/office/powerpoint/2010/main" val="266698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26" grpId="0"/>
      <p:bldP spid="27" grpId="0" animBg="1"/>
      <p:bldP spid="28" grpId="0"/>
      <p:bldP spid="30" grpId="0"/>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90536" y="3829109"/>
            <a:ext cx="2346613"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8102720" y="484320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039" y="5356979"/>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3" name="正方形/長方形 32"/>
          <p:cNvSpPr/>
          <p:nvPr/>
        </p:nvSpPr>
        <p:spPr>
          <a:xfrm>
            <a:off x="7193768" y="2625586"/>
            <a:ext cx="3779988" cy="954107"/>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例外オブジェクトを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げるよ！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5" name="図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Tree>
    <p:extLst>
      <p:ext uri="{BB962C8B-B14F-4D97-AF65-F5344CB8AC3E}">
        <p14:creationId xmlns:p14="http://schemas.microsoft.com/office/powerpoint/2010/main" val="293993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90536" y="3829109"/>
            <a:ext cx="2346613"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8102720" y="484320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039" y="5356979"/>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3" name="正方形/長方形 32"/>
          <p:cNvSpPr/>
          <p:nvPr/>
        </p:nvSpPr>
        <p:spPr>
          <a:xfrm>
            <a:off x="6910372" y="1919860"/>
            <a:ext cx="2701471" cy="523220"/>
          </a:xfrm>
          <a:prstGeom prst="rect">
            <a:avLst/>
          </a:prstGeom>
        </p:spPr>
        <p:txBody>
          <a:bodyPr wrap="square">
            <a:spAutoFit/>
          </a:bodyPr>
          <a:lstStyle/>
          <a:p>
            <a:r>
              <a:rPr kumimoji="1" lang="ja-JP" altLang="en-US" sz="2800" dirty="0">
                <a:solidFill>
                  <a:srgbClr val="FF0000"/>
                </a:solidFill>
                <a:latin typeface="UD デジタル 教科書体 NK-B" panose="02020700000000000000" pitchFamily="18" charset="-128"/>
                <a:ea typeface="UD デジタル 教科書体 NK-B" panose="02020700000000000000" pitchFamily="18" charset="-128"/>
              </a:rPr>
              <a:t>エラ</a:t>
            </a:r>
            <a:r>
              <a:rPr kumimoji="1" lang="ja-JP" altLang="en-US" sz="2800" dirty="0" smtClean="0">
                <a:solidFill>
                  <a:srgbClr val="FF0000"/>
                </a:solidFill>
                <a:latin typeface="UD デジタル 教科書体 NK-B" panose="02020700000000000000" pitchFamily="18" charset="-128"/>
                <a:ea typeface="UD デジタル 教科書体 NK-B" panose="02020700000000000000" pitchFamily="18" charset="-128"/>
              </a:rPr>
              <a:t>ーを検知！！</a:t>
            </a:r>
            <a:endParaRPr kumimoji="1" lang="en-US" altLang="ja-JP" sz="28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5" name="図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32" name="図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68652" y="2385716"/>
            <a:ext cx="1300466" cy="1170419"/>
          </a:xfrm>
          <a:prstGeom prst="rect">
            <a:avLst/>
          </a:prstGeom>
        </p:spPr>
      </p:pic>
    </p:spTree>
    <p:extLst>
      <p:ext uri="{BB962C8B-B14F-4D97-AF65-F5344CB8AC3E}">
        <p14:creationId xmlns:p14="http://schemas.microsoft.com/office/powerpoint/2010/main" val="34428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90536" y="3829109"/>
            <a:ext cx="2346613"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8285939" y="484633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75258" y="5360109"/>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3" name="正方形/長方形 32"/>
          <p:cNvSpPr/>
          <p:nvPr/>
        </p:nvSpPr>
        <p:spPr>
          <a:xfrm>
            <a:off x="6910372" y="1919860"/>
            <a:ext cx="2701471" cy="523220"/>
          </a:xfrm>
          <a:prstGeom prst="rect">
            <a:avLst/>
          </a:prstGeom>
        </p:spPr>
        <p:txBody>
          <a:bodyPr wrap="square">
            <a:spAutoFit/>
          </a:bodyPr>
          <a:lstStyle/>
          <a:p>
            <a:r>
              <a:rPr kumimoji="1" lang="ja-JP" altLang="en-US" sz="2800" dirty="0">
                <a:solidFill>
                  <a:srgbClr val="FF0000"/>
                </a:solidFill>
                <a:latin typeface="UD デジタル 教科書体 NK-B" panose="02020700000000000000" pitchFamily="18" charset="-128"/>
                <a:ea typeface="UD デジタル 教科書体 NK-B" panose="02020700000000000000" pitchFamily="18" charset="-128"/>
              </a:rPr>
              <a:t>エラ</a:t>
            </a:r>
            <a:r>
              <a:rPr kumimoji="1" lang="ja-JP" altLang="en-US" sz="2800" dirty="0" smtClean="0">
                <a:solidFill>
                  <a:srgbClr val="FF0000"/>
                </a:solidFill>
                <a:latin typeface="UD デジタル 教科書体 NK-B" panose="02020700000000000000" pitchFamily="18" charset="-128"/>
                <a:ea typeface="UD デジタル 教科書体 NK-B" panose="02020700000000000000" pitchFamily="18" charset="-128"/>
              </a:rPr>
              <a:t>ーを検知！！</a:t>
            </a:r>
            <a:endParaRPr kumimoji="1" lang="en-US" altLang="ja-JP" sz="28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5" name="図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32" name="図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68652" y="2385716"/>
            <a:ext cx="1300466" cy="1170419"/>
          </a:xfrm>
          <a:prstGeom prst="rect">
            <a:avLst/>
          </a:prstGeom>
        </p:spPr>
      </p:pic>
      <p:pic>
        <p:nvPicPr>
          <p:cNvPr id="36" name="図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02416" y="2933466"/>
            <a:ext cx="1487167" cy="1494639"/>
          </a:xfrm>
          <a:prstGeom prst="rect">
            <a:avLst/>
          </a:prstGeom>
        </p:spPr>
      </p:pic>
    </p:spTree>
    <p:extLst>
      <p:ext uri="{BB962C8B-B14F-4D97-AF65-F5344CB8AC3E}">
        <p14:creationId xmlns:p14="http://schemas.microsoft.com/office/powerpoint/2010/main" val="388287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234227"/>
            <a:ext cx="9932903" cy="2722311"/>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646879" y="1311727"/>
            <a:ext cx="7429105" cy="2554545"/>
          </a:xfrm>
          <a:prstGeom prst="rect">
            <a:avLst/>
          </a:prstGeom>
          <a:noFill/>
        </p:spPr>
        <p:txBody>
          <a:bodyPr wrap="square" rtlCol="0">
            <a:spAutoFit/>
          </a:bodyPr>
          <a:lstStyle/>
          <a:p>
            <a:r>
              <a:rPr kumimoji="1" lang="en-US" altLang="ja-JP" sz="3200" dirty="0" err="1" smtClean="0">
                <a:solidFill>
                  <a:schemeClr val="accent5"/>
                </a:solidFill>
                <a:latin typeface="UD デジタル 教科書体 NK-B" panose="02020700000000000000" pitchFamily="18" charset="-128"/>
                <a:ea typeface="UD デジタル 教科書体 NK-B" panose="02020700000000000000" pitchFamily="18" charset="-128"/>
              </a:rPr>
              <a:t>enum</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smtClean="0">
                <a:solidFill>
                  <a:schemeClr val="accent2"/>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7" name="テキスト ボックス 36"/>
          <p:cNvSpPr txBox="1"/>
          <p:nvPr/>
        </p:nvSpPr>
        <p:spPr>
          <a:xfrm>
            <a:off x="1542875" y="1373281"/>
            <a:ext cx="973343"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定義</a:t>
            </a:r>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1" name="テキスト ボックス 50"/>
          <p:cNvSpPr txBox="1"/>
          <p:nvPr/>
        </p:nvSpPr>
        <p:spPr>
          <a:xfrm>
            <a:off x="2923286" y="1811793"/>
            <a:ext cx="723275" cy="307777"/>
          </a:xfrm>
          <a:prstGeom prst="rect">
            <a:avLst/>
          </a:prstGeom>
          <a:noFill/>
        </p:spPr>
        <p:txBody>
          <a:bodyPr wrap="none" rtlCol="0">
            <a:spAutoFit/>
          </a:bodyPr>
          <a:lstStyle/>
          <a:p>
            <a:r>
              <a:rPr kumimoji="1" lang="ja-JP" altLang="en-US" sz="1400" b="1" dirty="0" smtClean="0">
                <a:solidFill>
                  <a:schemeClr val="accent5"/>
                </a:solidFill>
                <a:latin typeface="UD デジタル 教科書体 NK-B" panose="02020700000000000000" pitchFamily="18" charset="-128"/>
                <a:ea typeface="UD デジタル 教科書体 NK-B" panose="02020700000000000000" pitchFamily="18" charset="-128"/>
              </a:rPr>
              <a:t>設計</a:t>
            </a:r>
            <a:r>
              <a:rPr kumimoji="1" lang="ja-JP" altLang="en-US" sz="1400" b="1" dirty="0">
                <a:solidFill>
                  <a:schemeClr val="accent5"/>
                </a:solidFill>
                <a:latin typeface="UD デジタル 教科書体 NK-B" panose="02020700000000000000" pitchFamily="18" charset="-128"/>
                <a:ea typeface="UD デジタル 教科書体 NK-B" panose="02020700000000000000" pitchFamily="18" charset="-128"/>
              </a:rPr>
              <a:t>書</a:t>
            </a:r>
          </a:p>
        </p:txBody>
      </p:sp>
      <p:sp>
        <p:nvSpPr>
          <p:cNvPr id="52" name="テキスト ボックス 51"/>
          <p:cNvSpPr txBox="1"/>
          <p:nvPr/>
        </p:nvSpPr>
        <p:spPr>
          <a:xfrm>
            <a:off x="4147693" y="1811792"/>
            <a:ext cx="902811" cy="307777"/>
          </a:xfrm>
          <a:prstGeom prst="rect">
            <a:avLst/>
          </a:prstGeom>
          <a:noFill/>
        </p:spPr>
        <p:txBody>
          <a:bodyPr wrap="none" rtlCol="0">
            <a:spAutoFit/>
          </a:bodyPr>
          <a:lstStyle/>
          <a:p>
            <a:r>
              <a:rPr kumimoji="1" lang="ja-JP" altLang="en-US" sz="1400" b="1" dirty="0" smtClean="0">
                <a:solidFill>
                  <a:schemeClr val="accent2"/>
                </a:solidFill>
                <a:latin typeface="UD デジタル 教科書体 NK-B" panose="02020700000000000000" pitchFamily="18" charset="-128"/>
                <a:ea typeface="UD デジタル 教科書体 NK-B" panose="02020700000000000000" pitchFamily="18" charset="-128"/>
              </a:rPr>
              <a:t>列挙型名</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4" name="正方形/長方形 3"/>
          <p:cNvSpPr/>
          <p:nvPr/>
        </p:nvSpPr>
        <p:spPr>
          <a:xfrm>
            <a:off x="6106144" y="1377683"/>
            <a:ext cx="1133644" cy="584775"/>
          </a:xfrm>
          <a:prstGeom prst="rect">
            <a:avLst/>
          </a:prstGeom>
        </p:spPr>
        <p:txBody>
          <a:bodyPr wrap="none">
            <a:spAutoFit/>
          </a:bodyPr>
          <a:lstStyle/>
          <a:p>
            <a:r>
              <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子供</a:t>
            </a:r>
            <a:endParaRPr lang="ja-JP" altLang="en-US" sz="3200" dirty="0"/>
          </a:p>
        </p:txBody>
      </p:sp>
      <p:sp>
        <p:nvSpPr>
          <p:cNvPr id="5" name="正方形/長方形 4"/>
          <p:cNvSpPr/>
          <p:nvPr/>
        </p:nvSpPr>
        <p:spPr>
          <a:xfrm>
            <a:off x="7201973" y="1378313"/>
            <a:ext cx="336952" cy="584775"/>
          </a:xfrm>
          <a:prstGeom prst="rect">
            <a:avLst/>
          </a:prstGeom>
        </p:spPr>
        <p:txBody>
          <a:bodyPr wrap="none">
            <a:spAutoFit/>
          </a:bodyPr>
          <a:lstStyle/>
          <a:p>
            <a:r>
              <a:rPr lang="ja-JP" altLang="en-US"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正方形/長方形 5"/>
          <p:cNvSpPr/>
          <p:nvPr/>
        </p:nvSpPr>
        <p:spPr>
          <a:xfrm>
            <a:off x="6196570" y="2090213"/>
            <a:ext cx="1005403" cy="584775"/>
          </a:xfrm>
          <a:prstGeom prst="rect">
            <a:avLst/>
          </a:prstGeom>
        </p:spPr>
        <p:txBody>
          <a:bodyPr wrap="none">
            <a:spAutoFit/>
          </a:bodyPr>
          <a:lstStyle/>
          <a:p>
            <a:r>
              <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大人</a:t>
            </a:r>
            <a:endParaRPr lang="ja-JP" altLang="en-US" sz="3200" dirty="0"/>
          </a:p>
        </p:txBody>
      </p:sp>
      <p:sp>
        <p:nvSpPr>
          <p:cNvPr id="7" name="正方形/長方形 6"/>
          <p:cNvSpPr/>
          <p:nvPr/>
        </p:nvSpPr>
        <p:spPr>
          <a:xfrm>
            <a:off x="7201973" y="2094243"/>
            <a:ext cx="336952" cy="584775"/>
          </a:xfrm>
          <a:prstGeom prst="rect">
            <a:avLst/>
          </a:prstGeom>
        </p:spPr>
        <p:txBody>
          <a:bodyPr wrap="none">
            <a:spAutoFit/>
          </a:bodyPr>
          <a:lstStyle/>
          <a:p>
            <a:r>
              <a:rPr lang="ja-JP" altLang="en-US" sz="3200"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6262972" y="2745924"/>
            <a:ext cx="1322798" cy="584775"/>
          </a:xfrm>
          <a:prstGeom prst="rect">
            <a:avLst/>
          </a:prstGeom>
        </p:spPr>
        <p:txBody>
          <a:bodyPr wrap="none">
            <a:spAutoFit/>
          </a:bodyPr>
          <a:lstStyle/>
          <a:p>
            <a:r>
              <a:rPr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シニア</a:t>
            </a:r>
            <a:endParaRPr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4" name="Picture 4" descr="設計書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374" y="1735937"/>
            <a:ext cx="1337545" cy="1519937"/>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296520" y="4209720"/>
            <a:ext cx="9932903" cy="1090749"/>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96758" y="4287220"/>
            <a:ext cx="7429105" cy="584775"/>
          </a:xfrm>
          <a:prstGeom prst="rect">
            <a:avLst/>
          </a:prstGeom>
          <a:noFill/>
        </p:spPr>
        <p:txBody>
          <a:bodyPr wrap="square" rtlCol="0">
            <a:spAutoFit/>
          </a:bodyPr>
          <a:lstStyle/>
          <a:p>
            <a:r>
              <a:rPr kumimoji="1" lang="en-US" altLang="ja-JP" sz="3200" dirty="0" err="1" smtClean="0">
                <a:solidFill>
                  <a:schemeClr val="accent2"/>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type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200" dirty="0" err="1" smtClean="0">
                <a:solidFill>
                  <a:schemeClr val="accent2"/>
                </a:solidFill>
                <a:latin typeface="UD デジタル 教科書体 NK-B" panose="02020700000000000000" pitchFamily="18" charset="-128"/>
                <a:ea typeface="UD デジタル 教科書体 NK-B" panose="02020700000000000000" pitchFamily="18" charset="-128"/>
              </a:rPr>
              <a:t>AgeType</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子供</a:t>
            </a:r>
            <a:r>
              <a:rPr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p>
        </p:txBody>
      </p:sp>
      <p:sp>
        <p:nvSpPr>
          <p:cNvPr id="27" name="テキスト ボックス 26"/>
          <p:cNvSpPr txBox="1"/>
          <p:nvPr/>
        </p:nvSpPr>
        <p:spPr>
          <a:xfrm>
            <a:off x="1492754" y="4348774"/>
            <a:ext cx="973343" cy="461665"/>
          </a:xfrm>
          <a:prstGeom prst="rect">
            <a:avLst/>
          </a:prstGeom>
          <a:noFill/>
        </p:spPr>
        <p:txBody>
          <a:bodyPr wrap="none" rtlCol="0">
            <a:spAutoFit/>
          </a:bodyPr>
          <a:lstStyle/>
          <a:p>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宣言</a:t>
            </a:r>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p:cNvSpPr txBox="1"/>
          <p:nvPr/>
        </p:nvSpPr>
        <p:spPr>
          <a:xfrm>
            <a:off x="2873165" y="4787286"/>
            <a:ext cx="902811" cy="307777"/>
          </a:xfrm>
          <a:prstGeom prst="rect">
            <a:avLst/>
          </a:prstGeom>
          <a:noFill/>
        </p:spPr>
        <p:txBody>
          <a:bodyPr wrap="none" rtlCol="0">
            <a:spAutoFit/>
          </a:bodyPr>
          <a:lstStyle/>
          <a:p>
            <a:r>
              <a:rPr kumimoji="1" lang="ja-JP" altLang="en-US" sz="1400" b="1" dirty="0" smtClean="0">
                <a:solidFill>
                  <a:schemeClr val="accent2"/>
                </a:solidFill>
                <a:latin typeface="UD デジタル 教科書体 NK-B" panose="02020700000000000000" pitchFamily="18" charset="-128"/>
                <a:ea typeface="UD デジタル 教科書体 NK-B" panose="02020700000000000000" pitchFamily="18" charset="-128"/>
              </a:rPr>
              <a:t>列挙型名</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4901215" y="4787285"/>
            <a:ext cx="723275" cy="307777"/>
          </a:xfrm>
          <a:prstGeom prst="rect">
            <a:avLst/>
          </a:prstGeom>
          <a:noFill/>
        </p:spPr>
        <p:txBody>
          <a:bodyPr wrap="none" rtlCol="0">
            <a:spAutoFit/>
          </a:bodyPr>
          <a:lstStyle/>
          <a:p>
            <a:r>
              <a:rPr kumimoji="1" lang="ja-JP" altLang="en-US" sz="1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配列</a:t>
            </a:r>
            <a:r>
              <a:rPr kumimoji="1" lang="ja-JP" altLang="en-US" sz="1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名</a:t>
            </a:r>
            <a:endParaRPr kumimoji="1" lang="ja-JP" altLang="en-US" sz="1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4" name="テキスト ボックス 43"/>
          <p:cNvSpPr txBox="1"/>
          <p:nvPr/>
        </p:nvSpPr>
        <p:spPr>
          <a:xfrm>
            <a:off x="7817373" y="4871995"/>
            <a:ext cx="1329210" cy="307777"/>
          </a:xfrm>
          <a:prstGeom prst="rect">
            <a:avLst/>
          </a:prstGeom>
          <a:noFill/>
        </p:spPr>
        <p:txBody>
          <a:bodyPr wrap="none" rtlCol="0">
            <a:spAutoFit/>
          </a:bodyPr>
          <a:lstStyle/>
          <a:p>
            <a:r>
              <a:rPr kumimoji="1" lang="ja-JP" altLang="en-US" sz="1400" b="1" dirty="0" smtClean="0">
                <a:solidFill>
                  <a:schemeClr val="accent2"/>
                </a:solidFill>
                <a:latin typeface="UD デジタル 教科書体 NK-B" panose="02020700000000000000" pitchFamily="18" charset="-128"/>
                <a:ea typeface="UD デジタル 教科書体 NK-B" panose="02020700000000000000" pitchFamily="18" charset="-128"/>
              </a:rPr>
              <a:t>列挙型名</a:t>
            </a:r>
            <a:r>
              <a:rPr kumimoji="1" lang="en-US" altLang="ja-JP" sz="1400" b="1" dirty="0" smtClean="0">
                <a:solidFill>
                  <a:schemeClr val="accent2"/>
                </a:solidFill>
                <a:latin typeface="UD デジタル 教科書体 NK-B" panose="02020700000000000000" pitchFamily="18" charset="-128"/>
                <a:ea typeface="UD デジタル 教科書体 NK-B" panose="02020700000000000000" pitchFamily="18" charset="-128"/>
              </a:rPr>
              <a:t>.</a:t>
            </a:r>
            <a:r>
              <a:rPr kumimoji="1" lang="ja-JP" altLang="en-US" sz="1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要素</a:t>
            </a:r>
          </a:p>
        </p:txBody>
      </p:sp>
      <p:pic>
        <p:nvPicPr>
          <p:cNvPr id="45" name="図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01824" y="4755094"/>
            <a:ext cx="1303728" cy="1251579"/>
          </a:xfrm>
          <a:prstGeom prst="rect">
            <a:avLst/>
          </a:prstGeom>
        </p:spPr>
      </p:pic>
      <p:sp>
        <p:nvSpPr>
          <p:cNvPr id="48" name="テキスト ボックス 47"/>
          <p:cNvSpPr txBox="1"/>
          <p:nvPr/>
        </p:nvSpPr>
        <p:spPr>
          <a:xfrm>
            <a:off x="6140078" y="4820118"/>
            <a:ext cx="330540" cy="307777"/>
          </a:xfrm>
          <a:prstGeom prst="rect">
            <a:avLst/>
          </a:prstGeom>
          <a:noFill/>
        </p:spPr>
        <p:txBody>
          <a:bodyPr wrap="none" rtlCol="0">
            <a:spAutoFit/>
          </a:bodyPr>
          <a:lstStyle/>
          <a:p>
            <a:r>
              <a:rPr kumimoji="1" lang="en-US" altLang="ja-JP" sz="1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1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4940909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P spid="37" grpId="0"/>
      <p:bldP spid="51" grpId="0"/>
      <p:bldP spid="52" grpId="0"/>
      <p:bldP spid="4" grpId="0"/>
      <p:bldP spid="5" grpId="0"/>
      <p:bldP spid="6" grpId="0"/>
      <p:bldP spid="7" grpId="0"/>
      <p:bldP spid="8" grpId="0"/>
      <p:bldP spid="25" grpId="0" animBg="1"/>
      <p:bldP spid="26" grpId="0"/>
      <p:bldP spid="27" grpId="0"/>
      <p:bldP spid="28" grpId="0"/>
      <p:bldP spid="29" grpId="0"/>
      <p:bldP spid="44" grpId="0"/>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462978" y="4682217"/>
            <a:ext cx="3547606"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039" y="5356979"/>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6" name="図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31535" y="2023601"/>
            <a:ext cx="1487167" cy="1494639"/>
          </a:xfrm>
          <a:prstGeom prst="rect">
            <a:avLst/>
          </a:prstGeom>
        </p:spPr>
      </p:pic>
      <p:sp>
        <p:nvSpPr>
          <p:cNvPr id="3" name="正方形/長方形 2"/>
          <p:cNvSpPr/>
          <p:nvPr/>
        </p:nvSpPr>
        <p:spPr>
          <a:xfrm>
            <a:off x="7005601" y="3418282"/>
            <a:ext cx="3158237" cy="646331"/>
          </a:xfrm>
          <a:prstGeom prst="rect">
            <a:avLst/>
          </a:prstGeom>
        </p:spPr>
        <p:txBody>
          <a:bodyPr wrap="none">
            <a:spAutoFit/>
          </a:bodyPr>
          <a:lstStyle/>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7" name="図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04905" y="2268890"/>
            <a:ext cx="827398" cy="794302"/>
          </a:xfrm>
          <a:prstGeom prst="rect">
            <a:avLst/>
          </a:prstGeom>
        </p:spPr>
      </p:pic>
      <p:sp>
        <p:nvSpPr>
          <p:cNvPr id="38" name="テキスト ボックス 37"/>
          <p:cNvSpPr txBox="1"/>
          <p:nvPr/>
        </p:nvSpPr>
        <p:spPr>
          <a:xfrm>
            <a:off x="9358289" y="2997638"/>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9" name="テキスト ボックス 38"/>
          <p:cNvSpPr txBox="1"/>
          <p:nvPr/>
        </p:nvSpPr>
        <p:spPr>
          <a:xfrm>
            <a:off x="8102720" y="484320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Tree>
    <p:extLst>
      <p:ext uri="{BB962C8B-B14F-4D97-AF65-F5344CB8AC3E}">
        <p14:creationId xmlns:p14="http://schemas.microsoft.com/office/powerpoint/2010/main" val="420851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07407E-6 L -0.09128 -0.22477 " pathEditMode="relative" rAng="0" ptsTypes="AA">
                                      <p:cBhvr>
                                        <p:cTn id="6" dur="2000" fill="hold"/>
                                        <p:tgtEl>
                                          <p:spTgt spid="35"/>
                                        </p:tgtEl>
                                        <p:attrNameLst>
                                          <p:attrName>ppt_x</p:attrName>
                                          <p:attrName>ppt_y</p:attrName>
                                        </p:attrNameLst>
                                      </p:cBhvr>
                                      <p:rCtr x="-4570" y="-1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462978" y="4682217"/>
            <a:ext cx="3547606"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7104634" y="5118268"/>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7218666" y="5206390"/>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7431535" y="5578764"/>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右矢印 26"/>
          <p:cNvSpPr/>
          <p:nvPr/>
        </p:nvSpPr>
        <p:spPr>
          <a:xfrm>
            <a:off x="8307484" y="5289822"/>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2039" y="5356979"/>
            <a:ext cx="1546912" cy="1237530"/>
          </a:xfrm>
          <a:prstGeom prst="rect">
            <a:avLst/>
          </a:prstGeom>
        </p:spPr>
      </p:pic>
      <p:sp>
        <p:nvSpPr>
          <p:cNvPr id="30" name="テキスト ボックス 29"/>
          <p:cNvSpPr txBox="1"/>
          <p:nvPr/>
        </p:nvSpPr>
        <p:spPr>
          <a:xfrm>
            <a:off x="9269522" y="5144895"/>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555571" y="5434556"/>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31535" y="2023601"/>
            <a:ext cx="1487167" cy="1494639"/>
          </a:xfrm>
          <a:prstGeom prst="rect">
            <a:avLst/>
          </a:prstGeom>
        </p:spPr>
      </p:pic>
      <p:sp>
        <p:nvSpPr>
          <p:cNvPr id="3" name="正方形/長方形 2"/>
          <p:cNvSpPr/>
          <p:nvPr/>
        </p:nvSpPr>
        <p:spPr>
          <a:xfrm>
            <a:off x="7005601" y="3418282"/>
            <a:ext cx="3158237" cy="646331"/>
          </a:xfrm>
          <a:prstGeom prst="rect">
            <a:avLst/>
          </a:prstGeom>
        </p:spPr>
        <p:txBody>
          <a:bodyPr wrap="none">
            <a:spAutoFit/>
          </a:bodyPr>
          <a:lstStyle/>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7" name="図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04905" y="2268890"/>
            <a:ext cx="827398" cy="794302"/>
          </a:xfrm>
          <a:prstGeom prst="rect">
            <a:avLst/>
          </a:prstGeom>
        </p:spPr>
      </p:pic>
      <p:sp>
        <p:nvSpPr>
          <p:cNvPr id="38" name="テキスト ボックス 37"/>
          <p:cNvSpPr txBox="1"/>
          <p:nvPr/>
        </p:nvSpPr>
        <p:spPr>
          <a:xfrm>
            <a:off x="9358289" y="2997638"/>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2849" y="2068696"/>
            <a:ext cx="702224" cy="702224"/>
          </a:xfrm>
          <a:prstGeom prst="rect">
            <a:avLst/>
          </a:prstGeom>
        </p:spPr>
      </p:pic>
      <p:sp>
        <p:nvSpPr>
          <p:cNvPr id="32" name="正方形/長方形 31"/>
          <p:cNvSpPr/>
          <p:nvPr/>
        </p:nvSpPr>
        <p:spPr>
          <a:xfrm>
            <a:off x="8793803" y="1577419"/>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3" name="テキスト ボックス 32"/>
          <p:cNvSpPr txBox="1"/>
          <p:nvPr/>
        </p:nvSpPr>
        <p:spPr>
          <a:xfrm>
            <a:off x="8102720" y="4843203"/>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14601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75447" y="5206103"/>
            <a:ext cx="4242018"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8793803" y="1577419"/>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1535" y="2023601"/>
            <a:ext cx="1487167" cy="1494639"/>
          </a:xfrm>
          <a:prstGeom prst="rect">
            <a:avLst/>
          </a:prstGeom>
        </p:spPr>
      </p:pic>
      <p:sp>
        <p:nvSpPr>
          <p:cNvPr id="3" name="正方形/長方形 2"/>
          <p:cNvSpPr/>
          <p:nvPr/>
        </p:nvSpPr>
        <p:spPr>
          <a:xfrm>
            <a:off x="7005601" y="3418282"/>
            <a:ext cx="3158237" cy="646331"/>
          </a:xfrm>
          <a:prstGeom prst="rect">
            <a:avLst/>
          </a:prstGeom>
        </p:spPr>
        <p:txBody>
          <a:bodyPr wrap="none">
            <a:spAutoFit/>
          </a:bodyPr>
          <a:lstStyle/>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7" name="図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04905" y="2268890"/>
            <a:ext cx="827398" cy="794302"/>
          </a:xfrm>
          <a:prstGeom prst="rect">
            <a:avLst/>
          </a:prstGeom>
        </p:spPr>
      </p:pic>
      <p:sp>
        <p:nvSpPr>
          <p:cNvPr id="38" name="テキスト ボックス 37"/>
          <p:cNvSpPr txBox="1"/>
          <p:nvPr/>
        </p:nvSpPr>
        <p:spPr>
          <a:xfrm>
            <a:off x="9358289" y="2997638"/>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2849" y="2068696"/>
            <a:ext cx="702224" cy="702224"/>
          </a:xfrm>
          <a:prstGeom prst="rect">
            <a:avLst/>
          </a:prstGeom>
        </p:spPr>
      </p:pic>
      <p:sp>
        <p:nvSpPr>
          <p:cNvPr id="32" name="正方形/長方形 31"/>
          <p:cNvSpPr/>
          <p:nvPr/>
        </p:nvSpPr>
        <p:spPr>
          <a:xfrm>
            <a:off x="6801451" y="42877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33" name="テキスト ボックス 32"/>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34" name="正方形/長方形 33"/>
          <p:cNvSpPr/>
          <p:nvPr/>
        </p:nvSpPr>
        <p:spPr>
          <a:xfrm>
            <a:off x="8789266" y="1574197"/>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26622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91667E-6 -2.59259E-6 L -0.00104 0.41597 " pathEditMode="relative" rAng="0" ptsTypes="AA">
                                      <p:cBhvr>
                                        <p:cTn id="16" dur="2000" fill="hold"/>
                                        <p:tgtEl>
                                          <p:spTgt spid="34"/>
                                        </p:tgtEl>
                                        <p:attrNameLst>
                                          <p:attrName>ppt_x</p:attrName>
                                          <p:attrName>ppt_y</p:attrName>
                                        </p:attrNameLst>
                                      </p:cBhvr>
                                      <p:rCtr x="-52" y="20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883324" y="5494203"/>
            <a:ext cx="4242018"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8793803" y="1577419"/>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1535" y="2023601"/>
            <a:ext cx="1487167" cy="1494639"/>
          </a:xfrm>
          <a:prstGeom prst="rect">
            <a:avLst/>
          </a:prstGeom>
        </p:spPr>
      </p:pic>
      <p:sp>
        <p:nvSpPr>
          <p:cNvPr id="3" name="正方形/長方形 2"/>
          <p:cNvSpPr/>
          <p:nvPr/>
        </p:nvSpPr>
        <p:spPr>
          <a:xfrm>
            <a:off x="7005601" y="3418282"/>
            <a:ext cx="3158237" cy="646331"/>
          </a:xfrm>
          <a:prstGeom prst="rect">
            <a:avLst/>
          </a:prstGeom>
        </p:spPr>
        <p:txBody>
          <a:bodyPr wrap="none">
            <a:spAutoFit/>
          </a:bodyPr>
          <a:lstStyle/>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7" name="図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04905" y="2268890"/>
            <a:ext cx="827398" cy="794302"/>
          </a:xfrm>
          <a:prstGeom prst="rect">
            <a:avLst/>
          </a:prstGeom>
        </p:spPr>
      </p:pic>
      <p:sp>
        <p:nvSpPr>
          <p:cNvPr id="38" name="テキスト ボックス 37"/>
          <p:cNvSpPr txBox="1"/>
          <p:nvPr/>
        </p:nvSpPr>
        <p:spPr>
          <a:xfrm>
            <a:off x="9358289" y="2997638"/>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2849" y="2068696"/>
            <a:ext cx="702224" cy="702224"/>
          </a:xfrm>
          <a:prstGeom prst="rect">
            <a:avLst/>
          </a:prstGeom>
        </p:spPr>
      </p:pic>
      <p:sp>
        <p:nvSpPr>
          <p:cNvPr id="32" name="正方形/長方形 31"/>
          <p:cNvSpPr/>
          <p:nvPr/>
        </p:nvSpPr>
        <p:spPr>
          <a:xfrm>
            <a:off x="6801451" y="42877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33" name="テキスト ボックス 32"/>
          <p:cNvSpPr txBox="1"/>
          <p:nvPr/>
        </p:nvSpPr>
        <p:spPr>
          <a:xfrm>
            <a:off x="7005601" y="4545958"/>
            <a:ext cx="4455066" cy="830997"/>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r>
              <a:rPr lang="ja-JP" altLang="en-US" sz="1600" dirty="0">
                <a:solidFill>
                  <a:schemeClr val="bg1"/>
                </a:solidFill>
                <a:latin typeface="UD デジタル 教科書体 NK-B" panose="02020700000000000000" pitchFamily="18" charset="-128"/>
                <a:ea typeface="UD デジタル 教科書体 NK-B" panose="02020700000000000000" pitchFamily="18" charset="-128"/>
              </a:rPr>
              <a:t>InputMismatchException</a:t>
            </a:r>
          </a:p>
          <a:p>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34" name="正方形/長方形 33"/>
          <p:cNvSpPr/>
          <p:nvPr/>
        </p:nvSpPr>
        <p:spPr>
          <a:xfrm>
            <a:off x="8789266" y="1574197"/>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5" name="テキスト ボックス 24"/>
          <p:cNvSpPr txBox="1"/>
          <p:nvPr/>
        </p:nvSpPr>
        <p:spPr>
          <a:xfrm>
            <a:off x="7017869" y="4958060"/>
            <a:ext cx="2608406"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入力値が不正です</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40398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6348891" cy="539110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887096"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のプログラムのように書き換えてみよう！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68978" y="1210613"/>
            <a:ext cx="5960545" cy="5133955"/>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698" y="4911590"/>
            <a:ext cx="906445" cy="910999"/>
          </a:xfrm>
          <a:prstGeom prst="rect">
            <a:avLst/>
          </a:prstGeom>
        </p:spPr>
      </p:pic>
      <p:pic>
        <p:nvPicPr>
          <p:cNvPr id="8"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98" y="350305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10" name="角丸四角形 9"/>
          <p:cNvSpPr/>
          <p:nvPr/>
        </p:nvSpPr>
        <p:spPr>
          <a:xfrm>
            <a:off x="1518173" y="5661603"/>
            <a:ext cx="2422762" cy="321972"/>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8" name="テキスト ボックス 17"/>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0973756" y="1370563"/>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2769" y="2014843"/>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8793803" y="1577419"/>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1535" y="2023601"/>
            <a:ext cx="1487167" cy="1494639"/>
          </a:xfrm>
          <a:prstGeom prst="rect">
            <a:avLst/>
          </a:prstGeom>
        </p:spPr>
      </p:pic>
      <p:sp>
        <p:nvSpPr>
          <p:cNvPr id="3" name="正方形/長方形 2"/>
          <p:cNvSpPr/>
          <p:nvPr/>
        </p:nvSpPr>
        <p:spPr>
          <a:xfrm>
            <a:off x="7005601" y="3418282"/>
            <a:ext cx="3158237" cy="646331"/>
          </a:xfrm>
          <a:prstGeom prst="rect">
            <a:avLst/>
          </a:prstGeom>
        </p:spPr>
        <p:txBody>
          <a:bodyPr wrap="none">
            <a:spAutoFit/>
          </a:bodyPr>
          <a:lstStyle/>
          <a:p>
            <a:r>
              <a:rPr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7" name="図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04905" y="2268890"/>
            <a:ext cx="827398" cy="794302"/>
          </a:xfrm>
          <a:prstGeom prst="rect">
            <a:avLst/>
          </a:prstGeom>
        </p:spPr>
      </p:pic>
      <p:sp>
        <p:nvSpPr>
          <p:cNvPr id="38" name="テキスト ボックス 37"/>
          <p:cNvSpPr txBox="1"/>
          <p:nvPr/>
        </p:nvSpPr>
        <p:spPr>
          <a:xfrm>
            <a:off x="9358289" y="2997638"/>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2849" y="2068696"/>
            <a:ext cx="702224" cy="702224"/>
          </a:xfrm>
          <a:prstGeom prst="rect">
            <a:avLst/>
          </a:prstGeom>
        </p:spPr>
      </p:pic>
      <p:sp>
        <p:nvSpPr>
          <p:cNvPr id="34" name="正方形/長方形 33"/>
          <p:cNvSpPr/>
          <p:nvPr/>
        </p:nvSpPr>
        <p:spPr>
          <a:xfrm>
            <a:off x="8789266" y="1574197"/>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4273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346641" y="1234227"/>
            <a:ext cx="9932903" cy="4882093"/>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36" name="テキスト ボックス 35"/>
          <p:cNvSpPr txBox="1"/>
          <p:nvPr/>
        </p:nvSpPr>
        <p:spPr>
          <a:xfrm>
            <a:off x="2598539" y="1425014"/>
            <a:ext cx="8455541" cy="4524315"/>
          </a:xfrm>
          <a:prstGeom prst="rect">
            <a:avLst/>
          </a:prstGeom>
          <a:noFill/>
        </p:spPr>
        <p:txBody>
          <a:bodyPr wrap="square" rtlCol="0">
            <a:spAutoFit/>
          </a:bodyPr>
          <a:lstStyle/>
          <a:p>
            <a:r>
              <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例外が発生する可能性のあるコード</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a:solidFill>
                <a:schemeClr val="accent2"/>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endPar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32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pic>
        <p:nvPicPr>
          <p:cNvPr id="2050" name="Picture 2" descr="テロリストの携帯電話を覗く警察官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5838" y="1800300"/>
            <a:ext cx="1663790" cy="16679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1223" y="3740645"/>
            <a:ext cx="1945225" cy="1955000"/>
          </a:xfrm>
          <a:prstGeom prst="rect">
            <a:avLst/>
          </a:prstGeom>
        </p:spPr>
      </p:pic>
    </p:spTree>
    <p:extLst>
      <p:ext uri="{BB962C8B-B14F-4D97-AF65-F5344CB8AC3E}">
        <p14:creationId xmlns:p14="http://schemas.microsoft.com/office/powerpoint/2010/main" val="22435599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四角形吹き出し 1"/>
          <p:cNvSpPr/>
          <p:nvPr/>
        </p:nvSpPr>
        <p:spPr>
          <a:xfrm>
            <a:off x="729844" y="4675641"/>
            <a:ext cx="5933440" cy="1747519"/>
          </a:xfrm>
          <a:prstGeom prst="wedgeRectCallout">
            <a:avLst>
              <a:gd name="adj1" fmla="val 68539"/>
              <a:gd name="adj2" fmla="val -146803"/>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入力時に「あ」と入力すると</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例外エラーが発生</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7325916" y="4669611"/>
            <a:ext cx="4439364" cy="1747519"/>
          </a:xfrm>
          <a:prstGeom prst="wedgeRectCallout">
            <a:avLst>
              <a:gd name="adj1" fmla="val -28379"/>
              <a:gd name="adj2" fmla="val -101454"/>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例外が発生したので</a:t>
            </a:r>
            <a:endParaRPr kumimoji="1" lang="en-US" altLang="ja-JP"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この行に移る</a:t>
            </a:r>
            <a:endParaRPr kumimoji="1" lang="ja-JP" altLang="en-US" sz="32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874201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6" grpId="0" animBg="1"/>
      <p:bldP spid="7" grpId="0"/>
      <p:bldP spid="2"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350055" y="1997965"/>
            <a:ext cx="5380185" cy="26553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44619" y="2176854"/>
            <a:ext cx="5285621" cy="2308324"/>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例外が発生する</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可能性のあるコード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例外名  変数名</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例外が</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発生した場合のコード</a:t>
            </a:r>
            <a:endPar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30" name="テキスト ボックス 29"/>
          <p:cNvSpPr txBox="1"/>
          <p:nvPr/>
        </p:nvSpPr>
        <p:spPr>
          <a:xfrm>
            <a:off x="593894" y="591369"/>
            <a:ext cx="1415772"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a:t>
            </a:r>
            <a:r>
              <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処理</a:t>
            </a:r>
          </a:p>
        </p:txBody>
      </p:sp>
      <p:sp>
        <p:nvSpPr>
          <p:cNvPr id="6" name="正方形/長方形 5"/>
          <p:cNvSpPr/>
          <p:nvPr/>
        </p:nvSpPr>
        <p:spPr>
          <a:xfrm>
            <a:off x="6014719" y="1997964"/>
            <a:ext cx="5750561" cy="233019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217920" y="2176854"/>
            <a:ext cx="5344161" cy="1938992"/>
          </a:xfrm>
          <a:prstGeom prst="rect">
            <a:avLst/>
          </a:prstGeom>
          <a:noFill/>
        </p:spPr>
        <p:txBody>
          <a:bodyPr wrap="square" rtlCol="0">
            <a:spAutoFit/>
          </a:bodyPr>
          <a:lstStyle/>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t</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ry{</a:t>
            </a:r>
            <a:endPar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a:solidFill>
                  <a:schemeClr val="accent2"/>
                </a:solidFill>
                <a:latin typeface="UD デジタル 教科書体 NK-B" panose="02020700000000000000" pitchFamily="18" charset="-128"/>
                <a:ea typeface="UD デジタル 教科書体 NK-B" panose="02020700000000000000" pitchFamily="18" charset="-128"/>
              </a:rPr>
              <a:t>}catch(</a:t>
            </a:r>
            <a:r>
              <a:rPr kumimoji="1" lang="en-US" altLang="ja-JP" dirty="0" err="1">
                <a:solidFill>
                  <a:schemeClr val="accent2"/>
                </a:solidFill>
                <a:latin typeface="UD デジタル 教科書体 NK-B" panose="02020700000000000000" pitchFamily="18" charset="-128"/>
                <a:ea typeface="UD デジタル 教科書体 NK-B" panose="02020700000000000000" pitchFamily="18" charset="-128"/>
              </a:rPr>
              <a:t>InputMismatchException</a:t>
            </a:r>
            <a:r>
              <a:rPr kumimoji="1" lang="ja-JP" altLang="en-US" sz="2400" dirty="0" smtClean="0">
                <a:solidFill>
                  <a:schemeClr val="accent2"/>
                </a:solidFill>
                <a:latin typeface="UD デジタル 教科書体 NK-B" panose="02020700000000000000" pitchFamily="18" charset="-128"/>
                <a:ea typeface="UD デジタル 教科書体 NK-B" panose="02020700000000000000" pitchFamily="18" charset="-128"/>
              </a:rPr>
              <a:t>  </a:t>
            </a:r>
            <a:r>
              <a:rPr kumimoji="1" lang="en-US" altLang="ja-JP" dirty="0" smtClean="0">
                <a:solidFill>
                  <a:schemeClr val="accent2"/>
                </a:solidFill>
                <a:latin typeface="UD デジタル 教科書体 NK-B" panose="02020700000000000000" pitchFamily="18" charset="-128"/>
                <a:ea typeface="UD デジタル 教科書体 NK-B" panose="02020700000000000000" pitchFamily="18" charset="-128"/>
              </a:rPr>
              <a:t>e</a:t>
            </a:r>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a:p>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2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System.out.print</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(“ERR”)</a:t>
            </a:r>
          </a:p>
          <a:p>
            <a:r>
              <a:rPr kumimoji="1" lang="en-US" altLang="ja-JP" sz="2400" dirty="0" smtClean="0">
                <a:solidFill>
                  <a:schemeClr val="accent2"/>
                </a:solidFill>
                <a:latin typeface="UD デジタル 教科書体 NK-B" panose="02020700000000000000" pitchFamily="18" charset="-128"/>
                <a:ea typeface="UD デジタル 教科書体 NK-B" panose="02020700000000000000" pitchFamily="18" charset="-128"/>
              </a:rPr>
              <a:t>}</a:t>
            </a:r>
          </a:p>
        </p:txBody>
      </p:sp>
      <p:sp>
        <p:nvSpPr>
          <p:cNvPr id="8" name="テキスト ボックス 7"/>
          <p:cNvSpPr txBox="1"/>
          <p:nvPr/>
        </p:nvSpPr>
        <p:spPr>
          <a:xfrm>
            <a:off x="6217920" y="1502875"/>
            <a:ext cx="110799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記述例</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p:cNvSpPr txBox="1"/>
          <p:nvPr/>
        </p:nvSpPr>
        <p:spPr>
          <a:xfrm>
            <a:off x="350055" y="1513940"/>
            <a:ext cx="800219"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1" name="四角形吹き出し 10"/>
          <p:cNvSpPr/>
          <p:nvPr/>
        </p:nvSpPr>
        <p:spPr>
          <a:xfrm>
            <a:off x="1876372" y="740537"/>
            <a:ext cx="5067646" cy="1747519"/>
          </a:xfrm>
          <a:prstGeom prst="wedgeRectCallout">
            <a:avLst>
              <a:gd name="adj1" fmla="val 58111"/>
              <a:gd name="adj2" fmla="val 8500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rPr>
              <a:t>※import</a:t>
            </a: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しないと</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3200" dirty="0" smtClean="0">
                <a:solidFill>
                  <a:srgbClr val="FF0000"/>
                </a:solidFill>
                <a:latin typeface="UD デジタル 教科書体 NK-B" panose="02020700000000000000" pitchFamily="18" charset="-128"/>
                <a:ea typeface="UD デジタル 教科書体 NK-B" panose="02020700000000000000" pitchFamily="18" charset="-128"/>
              </a:rPr>
              <a:t>使えません・・！！</a:t>
            </a:r>
            <a:endParaRPr kumimoji="1" lang="en-US" altLang="ja-JP" sz="32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2" name="Picture 2" descr="テロリストの携帯電話を覗く警察官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3472" y="1964540"/>
            <a:ext cx="1044414" cy="1047032"/>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169" y="3174655"/>
            <a:ext cx="1042111" cy="1047348"/>
          </a:xfrm>
          <a:prstGeom prst="rect">
            <a:avLst/>
          </a:prstGeom>
        </p:spPr>
      </p:pic>
    </p:spTree>
    <p:extLst>
      <p:ext uri="{BB962C8B-B14F-4D97-AF65-F5344CB8AC3E}">
        <p14:creationId xmlns:p14="http://schemas.microsoft.com/office/powerpoint/2010/main" val="35973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234" y="2728949"/>
            <a:ext cx="9315371" cy="1200329"/>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ここまで課題</a:t>
            </a:r>
            <a:r>
              <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を完成させる情報が揃いました！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smtClean="0">
                <a:solidFill>
                  <a:schemeClr val="accent2"/>
                </a:solidFill>
                <a:latin typeface="UD デジタル 教科書体 NK-B" panose="02020700000000000000" pitchFamily="18" charset="-128"/>
                <a:ea typeface="UD デジタル 教科書体 NK-B" panose="02020700000000000000" pitchFamily="18" charset="-128"/>
              </a:rPr>
              <a:t>1</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にチャレンジ</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してみましょう！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047469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129490" y="2347163"/>
            <a:ext cx="8417689" cy="923330"/>
          </a:xfrm>
          <a:prstGeom prst="rect">
            <a:avLst/>
          </a:prstGeom>
          <a:noFill/>
        </p:spPr>
        <p:txBody>
          <a:bodyPr wrap="none" rtlCol="0">
            <a:spAutoFit/>
          </a:bodyPr>
          <a:lstStyle/>
          <a:p>
            <a:r>
              <a:rPr kumimoji="1" lang="ja-JP" altLang="en-US" sz="5400" dirty="0" smtClean="0">
                <a:solidFill>
                  <a:srgbClr val="FF0000"/>
                </a:solidFill>
                <a:latin typeface="UD デジタル 教科書体 NK-B" panose="02020700000000000000" pitchFamily="18" charset="-128"/>
                <a:ea typeface="UD デジタル 教科書体 NK-B" panose="02020700000000000000" pitchFamily="18" charset="-128"/>
              </a:rPr>
              <a:t>例外</a:t>
            </a:r>
            <a:r>
              <a:rPr kumimoji="1" lang="ja-JP" altLang="en-US"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もたくさん種類があるよ</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13" y="3062941"/>
            <a:ext cx="4232275" cy="423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299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0" y="225107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594019" y="2154848"/>
            <a:ext cx="7524817"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どういうメリットがあるの・・・？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332436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909576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kumimoji="1" lang="ja-JP" altLang="en-US" sz="3600" dirty="0">
                <a:latin typeface="UD デジタル 教科書体 NK-B" panose="02020700000000000000" pitchFamily="18" charset="-128"/>
                <a:ea typeface="UD デジタル 教科書体 NK-B" panose="02020700000000000000" pitchFamily="18" charset="-128"/>
              </a:rPr>
              <a:t>予想される型</a:t>
            </a:r>
            <a:r>
              <a:rPr kumimoji="1" lang="ja-JP" altLang="en-US" sz="3600" dirty="0" smtClean="0">
                <a:latin typeface="UD デジタル 教科書体 NK-B" panose="02020700000000000000" pitchFamily="18" charset="-128"/>
                <a:ea typeface="UD デジタル 教科書体 NK-B" panose="02020700000000000000" pitchFamily="18" charset="-128"/>
              </a:rPr>
              <a:t>の</a:t>
            </a:r>
            <a:r>
              <a:rPr lang="ja-JP" altLang="en-US" sz="3600" dirty="0" smtClean="0">
                <a:latin typeface="UD デジタル 教科書体 NK-B" panose="02020700000000000000" pitchFamily="18" charset="-128"/>
                <a:ea typeface="UD デジタル 教科書体 NK-B" panose="02020700000000000000" pitchFamily="18" charset="-128"/>
              </a:rPr>
              <a:t>範囲外</a:t>
            </a:r>
            <a:r>
              <a:rPr lang="ja-JP" altLang="en-US" sz="3600" dirty="0">
                <a:latin typeface="UD デジタル 教科書体 NK-B" panose="02020700000000000000" pitchFamily="18" charset="-128"/>
                <a:ea typeface="UD デジタル 教科書体 NK-B" panose="02020700000000000000" pitchFamily="18" charset="-128"/>
              </a:rPr>
              <a:t>の場合エラー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736818" y="4253354"/>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949687" y="4625728"/>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9" name="図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88468" y="4344941"/>
            <a:ext cx="1629437" cy="1564259"/>
          </a:xfrm>
          <a:prstGeom prst="rect">
            <a:avLst/>
          </a:prstGeom>
        </p:spPr>
      </p:pic>
      <p:sp>
        <p:nvSpPr>
          <p:cNvPr id="10" name="テキスト ボックス 9"/>
          <p:cNvSpPr txBox="1"/>
          <p:nvPr/>
        </p:nvSpPr>
        <p:spPr>
          <a:xfrm>
            <a:off x="4422855" y="4000649"/>
            <a:ext cx="1686681" cy="369332"/>
          </a:xfrm>
          <a:prstGeom prst="rect">
            <a:avLst/>
          </a:prstGeom>
          <a:noFill/>
        </p:spPr>
        <p:txBody>
          <a:bodyPr wrap="square" rtlCol="0">
            <a:spAutoFit/>
          </a:bodyPr>
          <a:lstStyle/>
          <a:p>
            <a:r>
              <a:rPr kumimoji="1" lang="en-US" altLang="ja-JP"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sc.nextInt</a:t>
            </a:r>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9865" y="3817221"/>
            <a:ext cx="1549374" cy="1549374"/>
          </a:xfrm>
          <a:prstGeom prst="rect">
            <a:avLst/>
          </a:prstGeom>
          <a:noFill/>
          <a:extLst>
            <a:ext uri="{909E8E84-426E-40DD-AFC4-6F175D3DCCD1}">
              <a14:hiddenFill xmlns:a14="http://schemas.microsoft.com/office/drawing/2010/main">
                <a:solidFill>
                  <a:srgbClr val="FFFFFF"/>
                </a:solidFill>
              </a14:hiddenFill>
            </a:ext>
          </a:extLst>
        </p:spPr>
      </p:pic>
      <p:sp>
        <p:nvSpPr>
          <p:cNvPr id="12" name="右矢印 11"/>
          <p:cNvSpPr/>
          <p:nvPr/>
        </p:nvSpPr>
        <p:spPr>
          <a:xfrm>
            <a:off x="4344340" y="4419098"/>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188251" y="3490174"/>
            <a:ext cx="2389856" cy="1399549"/>
          </a:xfrm>
          <a:prstGeom prst="wedgeRectCallout">
            <a:avLst>
              <a:gd name="adj1" fmla="val -104978"/>
              <a:gd name="adj2" fmla="val 41181"/>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数値</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287" y="4518397"/>
            <a:ext cx="1546912" cy="1237530"/>
          </a:xfrm>
          <a:prstGeom prst="rect">
            <a:avLst/>
          </a:prstGeom>
        </p:spPr>
      </p:pic>
    </p:spTree>
    <p:extLst>
      <p:ext uri="{BB962C8B-B14F-4D97-AF65-F5344CB8AC3E}">
        <p14:creationId xmlns:p14="http://schemas.microsoft.com/office/powerpoint/2010/main" val="24150679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704488" y="1213822"/>
            <a:ext cx="899477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8" y="2423255"/>
            <a:ext cx="8620259" cy="646331"/>
          </a:xfrm>
          <a:prstGeom prst="rect">
            <a:avLst/>
          </a:prstGeom>
        </p:spPr>
        <p:txBody>
          <a:bodyPr wrap="square">
            <a:spAutoFit/>
          </a:bodyPr>
          <a:lstStyle/>
          <a:p>
            <a:pPr algn="ctr"/>
            <a:r>
              <a:rPr lang="ja-JP" altLang="en-US" sz="3600" dirty="0" smtClean="0">
                <a:latin typeface="UD デジタル 教科書体 NK-B" panose="02020700000000000000" pitchFamily="18" charset="-128"/>
                <a:ea typeface="UD デジタル 教科書体 NK-B" panose="02020700000000000000" pitchFamily="18" charset="-128"/>
              </a:rPr>
              <a:t>別の型</a:t>
            </a:r>
            <a:r>
              <a:rPr lang="ja-JP" altLang="en-US" sz="3600" dirty="0">
                <a:latin typeface="UD デジタル 教科書体 NK-B" panose="02020700000000000000" pitchFamily="18" charset="-128"/>
                <a:ea typeface="UD デジタル 教科書体 NK-B" panose="02020700000000000000" pitchFamily="18" charset="-128"/>
              </a:rPr>
              <a:t>へ</a:t>
            </a:r>
            <a:r>
              <a:rPr lang="ja-JP" altLang="en-US" sz="3600" dirty="0" smtClean="0">
                <a:latin typeface="UD デジタル 教科書体 NK-B" panose="02020700000000000000" pitchFamily="18" charset="-128"/>
                <a:ea typeface="UD デジタル 教科書体 NK-B" panose="02020700000000000000" pitchFamily="18" charset="-128"/>
              </a:rPr>
              <a:t>変換に失敗した場合</a:t>
            </a:r>
            <a:r>
              <a:rPr lang="ja-JP" altLang="en-US" sz="3600" dirty="0">
                <a:latin typeface="UD デジタル 教科書体 NK-B" panose="02020700000000000000" pitchFamily="18" charset="-128"/>
                <a:ea typeface="UD デジタル 教科書体 NK-B" panose="02020700000000000000" pitchFamily="18" charset="-128"/>
              </a:rPr>
              <a:t>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75" y="3674656"/>
            <a:ext cx="1390650" cy="1390650"/>
          </a:xfrm>
          <a:prstGeom prst="rect">
            <a:avLst/>
          </a:prstGeom>
        </p:spPr>
      </p:pic>
      <p:sp>
        <p:nvSpPr>
          <p:cNvPr id="6" name="正方形/長方形 5"/>
          <p:cNvSpPr/>
          <p:nvPr/>
        </p:nvSpPr>
        <p:spPr>
          <a:xfrm>
            <a:off x="2622786" y="4165232"/>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916059" y="4254126"/>
            <a:ext cx="389850"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2791319" y="4621884"/>
            <a:ext cx="691215"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3782205" y="4000649"/>
            <a:ext cx="3041330" cy="369332"/>
          </a:xfrm>
          <a:prstGeom prst="rect">
            <a:avLst/>
          </a:prstGeom>
          <a:noFill/>
        </p:spPr>
        <p:txBody>
          <a:bodyPr wrap="square" rtlCol="0">
            <a:spAutoFit/>
          </a:bodyPr>
          <a:lstStyle/>
          <a:p>
            <a:r>
              <a:rPr lang="en-US" altLang="ja-JP" dirty="0" err="1" smtClean="0">
                <a:latin typeface="UD デジタル 教科書体 NK-B" panose="02020700000000000000" pitchFamily="18" charset="-128"/>
                <a:ea typeface="UD デジタル 教科書体 NK-B" panose="02020700000000000000" pitchFamily="18" charset="-128"/>
              </a:rPr>
              <a:t>Integer.parseInt</a:t>
            </a:r>
            <a:r>
              <a:rPr lang="en-US" altLang="ja-JP" dirty="0" smtClean="0">
                <a:latin typeface="UD デジタル 教科書体 NK-B" panose="02020700000000000000" pitchFamily="18" charset="-128"/>
                <a:ea typeface="UD デジタル 教科書体 NK-B" panose="02020700000000000000" pitchFamily="18" charset="-128"/>
              </a:rPr>
              <a:t>(“A”)</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346223" y="3674656"/>
            <a:ext cx="1324402"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数値に変換</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504330" y="3262276"/>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4098" name="Picture 2" descr="紙粘土で遊ぶ子供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535" y="3490174"/>
            <a:ext cx="2173414" cy="2343303"/>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spTree>
    <p:extLst>
      <p:ext uri="{BB962C8B-B14F-4D97-AF65-F5344CB8AC3E}">
        <p14:creationId xmlns:p14="http://schemas.microsoft.com/office/powerpoint/2010/main" val="8202388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2" grpId="0" animBg="1"/>
      <p:bldP spid="13" grpId="0"/>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855697" y="1126726"/>
            <a:ext cx="10793339" cy="830997"/>
          </a:xfrm>
          <a:prstGeom prst="rect">
            <a:avLst/>
          </a:prstGeom>
          <a:noFill/>
        </p:spPr>
        <p:txBody>
          <a:bodyPr wrap="none" rtlCol="0">
            <a:spAutoFit/>
          </a:bodyPr>
          <a:lstStyle/>
          <a:p>
            <a:r>
              <a:rPr kumimoji="1"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ArrayIndexOutOfBoundException</a:t>
            </a:r>
            <a:endParaRPr kumimoji="1" lang="en-US" altLang="ja-JP" sz="4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6" y="2145032"/>
            <a:ext cx="8620259" cy="646331"/>
          </a:xfrm>
          <a:prstGeom prst="rect">
            <a:avLst/>
          </a:prstGeom>
        </p:spPr>
        <p:txBody>
          <a:bodyPr wrap="square">
            <a:spAutoFit/>
          </a:bodyPr>
          <a:lstStyle/>
          <a:p>
            <a:pPr algn="ctr"/>
            <a:r>
              <a:rPr lang="ja-JP" altLang="en-US" sz="3600" dirty="0" smtClean="0">
                <a:latin typeface="UD デジタル 教科書体 NK-B" panose="02020700000000000000" pitchFamily="18" charset="-128"/>
                <a:ea typeface="UD デジタル 教科書体 NK-B" panose="02020700000000000000" pitchFamily="18" charset="-128"/>
              </a:rPr>
              <a:t>配列で不正な参照をした場合</a:t>
            </a:r>
            <a:r>
              <a:rPr lang="ja-JP" altLang="en-US" sz="3600" dirty="0">
                <a:latin typeface="UD デジタル 教科書体 NK-B" panose="02020700000000000000" pitchFamily="18" charset="-128"/>
                <a:ea typeface="UD デジタル 教科書体 NK-B" panose="02020700000000000000" pitchFamily="18" charset="-128"/>
              </a:rPr>
              <a:t>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2684" y="3480926"/>
            <a:ext cx="2031325" cy="369332"/>
          </a:xfrm>
          <a:prstGeom prst="rect">
            <a:avLst/>
          </a:prstGeom>
          <a:noFill/>
        </p:spPr>
        <p:txBody>
          <a:bodyPr wrap="none" rtlCol="0">
            <a:spAutoFit/>
          </a:bodyPr>
          <a:lstStyle/>
          <a:p>
            <a:r>
              <a:rPr kumimoji="1" lang="en-US" altLang="ja-JP" dirty="0">
                <a:solidFill>
                  <a:schemeClr val="accent5"/>
                </a:solidFill>
                <a:latin typeface="UD デジタル 教科書体 NK-B" panose="02020700000000000000" pitchFamily="18" charset="-128"/>
                <a:ea typeface="UD デジタル 教科書体 NK-B" panose="02020700000000000000" pitchFamily="18" charset="-128"/>
              </a:rPr>
              <a:t>n</a:t>
            </a:r>
            <a:r>
              <a:rPr kumimoji="1" lang="en-US" altLang="ja-JP" dirty="0" smtClean="0">
                <a:solidFill>
                  <a:schemeClr val="accent5"/>
                </a:solidFill>
                <a:latin typeface="UD デジタル 教科書体 NK-B" panose="02020700000000000000" pitchFamily="18" charset="-128"/>
                <a:ea typeface="UD デジタル 教科書体 NK-B" panose="02020700000000000000" pitchFamily="18" charset="-128"/>
              </a:rPr>
              <a:t>ames[3]</a:t>
            </a:r>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に代入</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sp>
        <p:nvSpPr>
          <p:cNvPr id="3" name="四角形吹き出し 2"/>
          <p:cNvSpPr/>
          <p:nvPr/>
        </p:nvSpPr>
        <p:spPr>
          <a:xfrm>
            <a:off x="9639205" y="2837638"/>
            <a:ext cx="2389856" cy="1399549"/>
          </a:xfrm>
          <a:prstGeom prst="wedgeRectCallout">
            <a:avLst>
              <a:gd name="adj1" fmla="val -78572"/>
              <a:gd name="adj2" fmla="val 44862"/>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smtClean="0">
                <a:solidFill>
                  <a:srgbClr val="FF0000"/>
                </a:solidFill>
                <a:latin typeface="UD デジタル 教科書体 NK-B" panose="02020700000000000000" pitchFamily="18" charset="-128"/>
                <a:ea typeface="UD デジタル 教科書体 NK-B" panose="02020700000000000000" pitchFamily="18" charset="-128"/>
              </a:rPr>
              <a:t>3</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番目なんて</a:t>
            </a:r>
            <a:endParaRPr kumimoji="1" lang="en-US" altLang="ja-JP" sz="2400" dirty="0" smtClean="0">
              <a:solidFill>
                <a:srgbClr val="FF0000"/>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無</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い</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14"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361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72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1835" y="5158725"/>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134537" y="6042158"/>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テキスト ボックス 18"/>
          <p:cNvSpPr txBox="1"/>
          <p:nvPr/>
        </p:nvSpPr>
        <p:spPr>
          <a:xfrm>
            <a:off x="1241211" y="6041889"/>
            <a:ext cx="941283" cy="307777"/>
          </a:xfrm>
          <a:prstGeom prst="rect">
            <a:avLst/>
          </a:prstGeom>
          <a:noFill/>
        </p:spPr>
        <p:txBody>
          <a:bodyPr wrap="none" rtlCol="0">
            <a:spAutoFit/>
          </a:bodyPr>
          <a:lstStyle/>
          <a:p>
            <a:r>
              <a:rPr kumimoji="1" lang="en-US" altLang="ja-JP"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2" name="角丸四角形 21"/>
          <p:cNvSpPr/>
          <p:nvPr/>
        </p:nvSpPr>
        <p:spPr>
          <a:xfrm>
            <a:off x="2286745" y="5033152"/>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23" name="角丸四角形 22"/>
          <p:cNvSpPr/>
          <p:nvPr/>
        </p:nvSpPr>
        <p:spPr>
          <a:xfrm>
            <a:off x="3052849" y="5021994"/>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斎藤</a:t>
            </a:r>
            <a:endPar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4" name="角丸四角形 23"/>
          <p:cNvSpPr/>
          <p:nvPr/>
        </p:nvSpPr>
        <p:spPr>
          <a:xfrm>
            <a:off x="3819543" y="5029073"/>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26" name="テキスト ボックス 25"/>
          <p:cNvSpPr txBox="1"/>
          <p:nvPr/>
        </p:nvSpPr>
        <p:spPr>
          <a:xfrm>
            <a:off x="3009776" y="6050974"/>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3861797" y="6038640"/>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9" name="テキスト ボックス 28"/>
          <p:cNvSpPr txBox="1"/>
          <p:nvPr/>
        </p:nvSpPr>
        <p:spPr>
          <a:xfrm>
            <a:off x="3653991" y="3931303"/>
            <a:ext cx="3041330" cy="369332"/>
          </a:xfrm>
          <a:prstGeom prst="rect">
            <a:avLst/>
          </a:prstGeom>
          <a:noFill/>
        </p:spPr>
        <p:txBody>
          <a:bodyPr wrap="square" rtlCol="0">
            <a:spAutoFit/>
          </a:bodyPr>
          <a:lstStyle/>
          <a:p>
            <a:r>
              <a:rPr lang="en-US" altLang="ja-JP" dirty="0" smtClean="0">
                <a:latin typeface="UD デジタル 教科書体 NK-B" panose="02020700000000000000" pitchFamily="18" charset="-128"/>
                <a:ea typeface="UD デジタル 教科書体 NK-B" panose="02020700000000000000" pitchFamily="18" charset="-128"/>
              </a:rPr>
              <a:t>Names[3] = “</a:t>
            </a:r>
            <a:r>
              <a:rPr lang="ja-JP" altLang="en-US" dirty="0" smtClean="0">
                <a:latin typeface="UD デジタル 教科書体 NK-B" panose="02020700000000000000" pitchFamily="18" charset="-128"/>
                <a:ea typeface="UD デジタル 教科書体 NK-B" panose="02020700000000000000" pitchFamily="18" charset="-128"/>
              </a:rPr>
              <a:t>須賀</a:t>
            </a:r>
            <a:r>
              <a:rPr lang="en-US" altLang="ja-JP" dirty="0" smtClean="0">
                <a:latin typeface="UD デジタル 教科書体 NK-B" panose="02020700000000000000" pitchFamily="18" charset="-128"/>
                <a:ea typeface="UD デジタル 教科書体 NK-B" panose="02020700000000000000" pitchFamily="18" charset="-128"/>
              </a:rPr>
              <a:t>”</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2530" name="Picture 2" descr="走る配達員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3804" y="2814720"/>
            <a:ext cx="1910540" cy="22411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900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811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ダンボール箱のキャラクタ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7223" y="5259441"/>
            <a:ext cx="1071982" cy="970144"/>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7059925" y="6142874"/>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names[0]</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4" name="テキスト ボックス 33"/>
          <p:cNvSpPr txBox="1"/>
          <p:nvPr/>
        </p:nvSpPr>
        <p:spPr>
          <a:xfrm>
            <a:off x="6192870" y="6145814"/>
            <a:ext cx="941283" cy="307777"/>
          </a:xfrm>
          <a:prstGeom prst="rect">
            <a:avLst/>
          </a:prstGeom>
          <a:noFill/>
        </p:spPr>
        <p:txBody>
          <a:bodyPr wrap="none" rtlCol="0">
            <a:spAutoFit/>
          </a:bodyPr>
          <a:lstStyle/>
          <a:p>
            <a:r>
              <a:rPr kumimoji="1" lang="en-US" altLang="ja-JP"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String</a:t>
            </a:r>
            <a:r>
              <a:rPr kumimoji="1" lang="ja-JP" altLang="en-US" sz="14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4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36" name="角丸四角形 35"/>
          <p:cNvSpPr/>
          <p:nvPr/>
        </p:nvSpPr>
        <p:spPr>
          <a:xfrm>
            <a:off x="7212133" y="5133868"/>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山田</a:t>
            </a:r>
          </a:p>
        </p:txBody>
      </p:sp>
      <p:sp>
        <p:nvSpPr>
          <p:cNvPr id="37" name="角丸四角形 36"/>
          <p:cNvSpPr/>
          <p:nvPr/>
        </p:nvSpPr>
        <p:spPr>
          <a:xfrm>
            <a:off x="7978237" y="5122710"/>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solidFill>
                  <a:schemeClr val="accent2"/>
                </a:solidFill>
                <a:latin typeface="UD デジタル 教科書体 NK-B" panose="02020700000000000000" pitchFamily="18" charset="-128"/>
                <a:ea typeface="UD デジタル 教科書体 NK-B" panose="02020700000000000000" pitchFamily="18" charset="-128"/>
              </a:rPr>
              <a:t>斎藤</a:t>
            </a:r>
            <a:endPar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38" name="角丸四角形 37"/>
          <p:cNvSpPr/>
          <p:nvPr/>
        </p:nvSpPr>
        <p:spPr>
          <a:xfrm>
            <a:off x="8744931" y="5129789"/>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田中</a:t>
            </a:r>
          </a:p>
        </p:txBody>
      </p:sp>
      <p:sp>
        <p:nvSpPr>
          <p:cNvPr id="40" name="テキスト ボックス 39"/>
          <p:cNvSpPr txBox="1"/>
          <p:nvPr/>
        </p:nvSpPr>
        <p:spPr>
          <a:xfrm>
            <a:off x="7935164" y="6151690"/>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names[1]</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8787185" y="6139356"/>
            <a:ext cx="898003" cy="261610"/>
          </a:xfrm>
          <a:prstGeom prst="rect">
            <a:avLst/>
          </a:prstGeom>
          <a:noFill/>
        </p:spPr>
        <p:txBody>
          <a:bodyPr wrap="none" rtlCol="0">
            <a:spAutoFit/>
          </a:bodyPr>
          <a:lstStyle/>
          <a:p>
            <a:r>
              <a:rPr kumimoji="1" lang="en-US" altLang="ja-JP" sz="11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names[2]</a:t>
            </a:r>
            <a:endParaRPr kumimoji="1" lang="ja-JP" altLang="en-US" sz="11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フレーム 3"/>
          <p:cNvSpPr/>
          <p:nvPr/>
        </p:nvSpPr>
        <p:spPr>
          <a:xfrm>
            <a:off x="9411850" y="4975993"/>
            <a:ext cx="1307186" cy="1169821"/>
          </a:xfrm>
          <a:prstGeom prst="frame">
            <a:avLst>
              <a:gd name="adj1" fmla="val 809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角丸四角形 42"/>
          <p:cNvSpPr/>
          <p:nvPr/>
        </p:nvSpPr>
        <p:spPr>
          <a:xfrm>
            <a:off x="7582061" y="3835896"/>
            <a:ext cx="751734" cy="378193"/>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chemeClr val="accent2"/>
                </a:solidFill>
                <a:latin typeface="UD デジタル 教科書体 NK-B" panose="02020700000000000000" pitchFamily="18" charset="-128"/>
                <a:ea typeface="UD デジタル 教科書体 NK-B" panose="02020700000000000000" pitchFamily="18" charset="-128"/>
              </a:rPr>
              <a:t>須賀</a:t>
            </a:r>
          </a:p>
        </p:txBody>
      </p:sp>
    </p:spTree>
    <p:extLst>
      <p:ext uri="{BB962C8B-B14F-4D97-AF65-F5344CB8AC3E}">
        <p14:creationId xmlns:p14="http://schemas.microsoft.com/office/powerpoint/2010/main" val="33238132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par>
                                <p:cTn id="84" presetID="10" presetClass="entr" presetSubtype="0" fill="hold" nodeType="withEffect">
                                  <p:stCondLst>
                                    <p:cond delay="0"/>
                                  </p:stCondLst>
                                  <p:childTnLst>
                                    <p:set>
                                      <p:cBhvr>
                                        <p:cTn id="85" dur="1" fill="hold">
                                          <p:stCondLst>
                                            <p:cond delay="0"/>
                                          </p:stCondLst>
                                        </p:cTn>
                                        <p:tgtEl>
                                          <p:spTgt spid="22530"/>
                                        </p:tgtEl>
                                        <p:attrNameLst>
                                          <p:attrName>style.visibility</p:attrName>
                                        </p:attrNameLst>
                                      </p:cBhvr>
                                      <p:to>
                                        <p:strVal val="visible"/>
                                      </p:to>
                                    </p:set>
                                    <p:animEffect transition="in" filter="fade">
                                      <p:cBhvr>
                                        <p:cTn id="86" dur="500"/>
                                        <p:tgtEl>
                                          <p:spTgt spid="225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 grpId="0" animBg="1"/>
      <p:bldP spid="18" grpId="0"/>
      <p:bldP spid="19" grpId="0"/>
      <p:bldP spid="22" grpId="0" animBg="1"/>
      <p:bldP spid="23" grpId="0" animBg="1"/>
      <p:bldP spid="24" grpId="0" animBg="1"/>
      <p:bldP spid="26" grpId="0"/>
      <p:bldP spid="27" grpId="0"/>
      <p:bldP spid="29" grpId="0"/>
      <p:bldP spid="33" grpId="0"/>
      <p:bldP spid="34" grpId="0"/>
      <p:bldP spid="36" grpId="0" animBg="1"/>
      <p:bldP spid="37" grpId="0" animBg="1"/>
      <p:bldP spid="38" grpId="0" animBg="1"/>
      <p:bldP spid="40" grpId="0"/>
      <p:bldP spid="41" grpId="0"/>
      <p:bldP spid="4" grpId="0" animBg="1"/>
      <p:bldP spid="4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2951621" y="884990"/>
            <a:ext cx="6601487" cy="830997"/>
          </a:xfrm>
          <a:prstGeom prst="rect">
            <a:avLst/>
          </a:prstGeom>
          <a:noFill/>
        </p:spPr>
        <p:txBody>
          <a:bodyPr wrap="none" rtlCol="0">
            <a:spAutoFit/>
          </a:bodyPr>
          <a:lstStyle/>
          <a:p>
            <a:r>
              <a:rPr lang="en-US" altLang="ja-JP" sz="4800" b="1"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kumimoji="1" lang="en-US" altLang="ja-JP" sz="4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正方形/長方形 1"/>
          <p:cNvSpPr/>
          <p:nvPr/>
        </p:nvSpPr>
        <p:spPr>
          <a:xfrm>
            <a:off x="1942234" y="1952125"/>
            <a:ext cx="8620259" cy="646331"/>
          </a:xfrm>
          <a:prstGeom prst="rect">
            <a:avLst/>
          </a:prstGeom>
        </p:spPr>
        <p:txBody>
          <a:bodyPr wrap="square">
            <a:spAutoFit/>
          </a:bodyPr>
          <a:lstStyle/>
          <a:p>
            <a:pPr algn="ctr"/>
            <a:r>
              <a:rPr lang="ja-JP" altLang="en-US" sz="3600" dirty="0">
                <a:latin typeface="UD デジタル 教科書体 NK-B" panose="02020700000000000000" pitchFamily="18" charset="-128"/>
                <a:ea typeface="UD デジタル 教科書体 NK-B" panose="02020700000000000000" pitchFamily="18" charset="-128"/>
              </a:rPr>
              <a:t>ゼロで除算</a:t>
            </a:r>
            <a:r>
              <a:rPr lang="ja-JP" altLang="en-US" sz="3600" dirty="0" smtClean="0">
                <a:latin typeface="UD デジタル 教科書体 NK-B" panose="02020700000000000000" pitchFamily="18" charset="-128"/>
                <a:ea typeface="UD デジタル 教科書体 NK-B" panose="02020700000000000000" pitchFamily="18" charset="-128"/>
              </a:rPr>
              <a:t>など</a:t>
            </a:r>
            <a:r>
              <a:rPr kumimoji="1" lang="ja-JP" altLang="en-US" sz="3600" dirty="0" smtClean="0">
                <a:latin typeface="UD デジタル 教科書体 NK-B" panose="02020700000000000000" pitchFamily="18" charset="-128"/>
                <a:ea typeface="UD デジタル 教科書体 NK-B" panose="02020700000000000000" pitchFamily="18" charset="-128"/>
              </a:rPr>
              <a:t>算術</a:t>
            </a:r>
            <a:r>
              <a:rPr kumimoji="1" lang="ja-JP" altLang="en-US" sz="3600" dirty="0">
                <a:latin typeface="UD デジタル 教科書体 NK-B" panose="02020700000000000000" pitchFamily="18" charset="-128"/>
                <a:ea typeface="UD デジタル 教科書体 NK-B" panose="02020700000000000000" pitchFamily="18" charset="-128"/>
              </a:rPr>
              <a:t>演算エラー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3" y="3631344"/>
            <a:ext cx="1390650" cy="1390650"/>
          </a:xfrm>
          <a:prstGeom prst="rect">
            <a:avLst/>
          </a:prstGeom>
        </p:spPr>
      </p:pic>
      <p:sp>
        <p:nvSpPr>
          <p:cNvPr id="12" name="右矢印 11"/>
          <p:cNvSpPr/>
          <p:nvPr/>
        </p:nvSpPr>
        <p:spPr>
          <a:xfrm>
            <a:off x="4803898" y="4443355"/>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037993" y="3761910"/>
            <a:ext cx="2138727"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計算でエラーになる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169" y="4698250"/>
            <a:ext cx="1546912" cy="1237530"/>
          </a:xfrm>
          <a:prstGeom prst="rect">
            <a:avLst/>
          </a:prstGeom>
        </p:spPr>
      </p:pic>
      <p:pic>
        <p:nvPicPr>
          <p:cNvPr id="23554" name="Picture 2" descr="再現度高すぎ】宇宙の映像が流れてたテレビの前に偶然猫が座って例の写真みたいになった - Toge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029" y="3345947"/>
            <a:ext cx="4293948" cy="2692693"/>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32246" y="5021994"/>
            <a:ext cx="4164923" cy="923330"/>
          </a:xfrm>
          <a:prstGeom prst="rect">
            <a:avLst/>
          </a:prstGeom>
          <a:noFill/>
        </p:spPr>
        <p:txBody>
          <a:bodyPr wrap="none" rtlCol="0">
            <a:spAutoFit/>
          </a:bodyPr>
          <a:lstStyle/>
          <a:p>
            <a:r>
              <a:rPr lang="en-US" altLang="ja-JP" sz="5400" dirty="0" smtClean="0">
                <a:latin typeface="UD デジタル 教科書体 NK-B" panose="02020700000000000000" pitchFamily="18" charset="-128"/>
                <a:ea typeface="UD デジタル 教科書体 NK-B" panose="02020700000000000000" pitchFamily="18" charset="-128"/>
              </a:rPr>
              <a:t>123</a:t>
            </a:r>
            <a:r>
              <a:rPr lang="ja-JP" altLang="en-US" sz="5400" dirty="0">
                <a:latin typeface="UD デジタル 教科書体 NK-B" panose="02020700000000000000" pitchFamily="18" charset="-128"/>
                <a:ea typeface="UD デジタル 教科書体 NK-B" panose="02020700000000000000" pitchFamily="18" charset="-128"/>
              </a:rPr>
              <a:t> </a:t>
            </a:r>
            <a:r>
              <a:rPr kumimoji="1" lang="en-US" altLang="ja-JP" sz="5400" dirty="0" smtClean="0">
                <a:latin typeface="UD デジタル 教科書体 NK-B" panose="02020700000000000000" pitchFamily="18" charset="-128"/>
                <a:ea typeface="UD デジタル 教科書体 NK-B" panose="02020700000000000000" pitchFamily="18" charset="-128"/>
              </a:rPr>
              <a:t>÷</a:t>
            </a:r>
            <a:r>
              <a:rPr kumimoji="1" lang="ja-JP" altLang="en-US" sz="5400" dirty="0" smtClean="0">
                <a:latin typeface="UD デジタル 教科書体 NK-B" panose="02020700000000000000" pitchFamily="18" charset="-128"/>
                <a:ea typeface="UD デジタル 教科書体 NK-B" panose="02020700000000000000" pitchFamily="18" charset="-128"/>
              </a:rPr>
              <a:t>０＝？</a:t>
            </a:r>
            <a:endParaRPr kumimoji="1" lang="ja-JP" altLang="en-US" sz="54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8184991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554"/>
                                        </p:tgtEl>
                                        <p:attrNameLst>
                                          <p:attrName>style.visibility</p:attrName>
                                        </p:attrNameLst>
                                      </p:cBhvr>
                                      <p:to>
                                        <p:strVal val="visible"/>
                                      </p:to>
                                    </p:set>
                                    <p:animEffect transition="in" filter="fade">
                                      <p:cBhvr>
                                        <p:cTn id="20" dur="500"/>
                                        <p:tgtEl>
                                          <p:spTgt spid="235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3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63579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9404523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414182"/>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1027348" y="1866353"/>
            <a:ext cx="10030310"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でも</a:t>
            </a:r>
            <a:r>
              <a:rPr kumimoji="1" lang="ja-JP" altLang="en-US" sz="4400" dirty="0" smtClean="0">
                <a:solidFill>
                  <a:schemeClr val="accent2"/>
                </a:solidFill>
                <a:latin typeface="UD デジタル 教科書体 NK-B" panose="02020700000000000000" pitchFamily="18" charset="-128"/>
                <a:ea typeface="UD デジタル 教科書体 NK-B" panose="02020700000000000000" pitchFamily="18" charset="-128"/>
              </a:rPr>
              <a:t>複数の例外</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を対処したいときは・・・？</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937195" y="731987"/>
            <a:ext cx="8297464"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様々な例外があることはわかった！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937195" y="3643404"/>
            <a:ext cx="7593745" cy="769441"/>
          </a:xfrm>
          <a:prstGeom prst="rect">
            <a:avLst/>
          </a:prstGeom>
          <a:noFill/>
        </p:spPr>
        <p:txBody>
          <a:bodyPr wrap="none" rtlCol="0">
            <a:spAutoFit/>
          </a:bodyPr>
          <a:lstStyle/>
          <a:p>
            <a:r>
              <a:rPr kumimoji="1" lang="en-US" altLang="ja-JP" sz="4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t</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ｒｙ～</a:t>
            </a:r>
            <a:r>
              <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を何個も書くの？？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937195" y="5108271"/>
            <a:ext cx="7245894" cy="769441"/>
          </a:xfrm>
          <a:prstGeom prst="rect">
            <a:avLst/>
          </a:prstGeom>
          <a:noFill/>
        </p:spPr>
        <p:txBody>
          <a:bodyPr wrap="none" rtlCol="0">
            <a:spAutoFit/>
          </a:bodyPr>
          <a:lstStyle/>
          <a:p>
            <a:r>
              <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rPr>
              <a:t>A.</a:t>
            </a:r>
            <a:r>
              <a:rPr kumimoji="1" lang="ja-JP" altLang="en-US" sz="4400" dirty="0" smtClean="0">
                <a:solidFill>
                  <a:srgbClr val="FF0000"/>
                </a:solidFill>
                <a:latin typeface="UD デジタル 教科書体 NK-B" panose="02020700000000000000" pitchFamily="18" charset="-128"/>
                <a:ea typeface="UD デジタル 教科書体 NK-B" panose="02020700000000000000" pitchFamily="18" charset="-128"/>
              </a:rPr>
              <a:t>複数の</a:t>
            </a:r>
            <a:r>
              <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rPr>
              <a:t>catch</a:t>
            </a:r>
            <a:r>
              <a:rPr kumimoji="1" lang="ja-JP" altLang="en-US" sz="4400" dirty="0" smtClean="0">
                <a:solidFill>
                  <a:srgbClr val="FF0000"/>
                </a:solidFill>
                <a:latin typeface="UD デジタル 教科書体 NK-B" panose="02020700000000000000" pitchFamily="18" charset="-128"/>
                <a:ea typeface="UD デジタル 教科書体 NK-B" panose="02020700000000000000" pitchFamily="18" charset="-128"/>
              </a:rPr>
              <a:t>文を使います</a:t>
            </a:r>
            <a:endParaRPr kumimoji="1" lang="en-US" altLang="ja-JP" sz="4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517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7164988"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pic>
        <p:nvPicPr>
          <p:cNvPr id="7"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Tree>
    <p:extLst>
      <p:ext uri="{BB962C8B-B14F-4D97-AF65-F5344CB8AC3E}">
        <p14:creationId xmlns:p14="http://schemas.microsoft.com/office/powerpoint/2010/main" val="29494306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52916" y="3361386"/>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9217071" y="5395921"/>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41748" y="5794698"/>
            <a:ext cx="905477" cy="905477"/>
          </a:xfrm>
          <a:prstGeom prst="rect">
            <a:avLst/>
          </a:prstGeom>
        </p:spPr>
      </p:pic>
      <p:pic>
        <p:nvPicPr>
          <p:cNvPr id="37"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Tree>
    <p:extLst>
      <p:ext uri="{BB962C8B-B14F-4D97-AF65-F5344CB8AC3E}">
        <p14:creationId xmlns:p14="http://schemas.microsoft.com/office/powerpoint/2010/main" val="254755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2" grpId="0" animBg="1"/>
      <p:bldP spid="23" grpId="0"/>
      <p:bldP spid="25" grpId="0"/>
      <p:bldP spid="2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52916" y="3361386"/>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9217071" y="5395921"/>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7" name="正方形/長方形 26"/>
          <p:cNvSpPr/>
          <p:nvPr/>
        </p:nvSpPr>
        <p:spPr>
          <a:xfrm>
            <a:off x="7193768" y="2625586"/>
            <a:ext cx="3779988" cy="954107"/>
          </a:xfrm>
          <a:prstGeom prst="rect">
            <a:avLst/>
          </a:prstGeom>
        </p:spPr>
        <p:txBody>
          <a:bodyPr wrap="square">
            <a:spAutoFit/>
          </a:bodyPr>
          <a:lstStyle/>
          <a:p>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例外オブジェクトを</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投</a:t>
            </a:r>
            <a:r>
              <a:rPr kumimoji="1" lang="ja-JP" altLang="en-US"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げるよ！</a:t>
            </a:r>
            <a:endParaRPr kumimoji="1" lang="en-US" altLang="ja-JP" sz="28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29" name="図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30"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1" name="図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2" name="図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3"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52916" y="3361386"/>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9217071" y="5395921"/>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29" name="図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30"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1" name="図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2" name="図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3"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4" name="正方形/長方形 33"/>
          <p:cNvSpPr/>
          <p:nvPr/>
        </p:nvSpPr>
        <p:spPr>
          <a:xfrm>
            <a:off x="6910372" y="1919860"/>
            <a:ext cx="2701471" cy="523220"/>
          </a:xfrm>
          <a:prstGeom prst="rect">
            <a:avLst/>
          </a:prstGeom>
        </p:spPr>
        <p:txBody>
          <a:bodyPr wrap="square">
            <a:spAutoFit/>
          </a:bodyPr>
          <a:lstStyle/>
          <a:p>
            <a:r>
              <a:rPr kumimoji="1" lang="ja-JP" altLang="en-US" sz="2800" dirty="0">
                <a:solidFill>
                  <a:srgbClr val="FF0000"/>
                </a:solidFill>
                <a:latin typeface="UD デジタル 教科書体 NK-B" panose="02020700000000000000" pitchFamily="18" charset="-128"/>
                <a:ea typeface="UD デジタル 教科書体 NK-B" panose="02020700000000000000" pitchFamily="18" charset="-128"/>
              </a:rPr>
              <a:t>エラ</a:t>
            </a:r>
            <a:r>
              <a:rPr kumimoji="1" lang="ja-JP" altLang="en-US" sz="2800" dirty="0" smtClean="0">
                <a:solidFill>
                  <a:srgbClr val="FF0000"/>
                </a:solidFill>
                <a:latin typeface="UD デジタル 教科書体 NK-B" panose="02020700000000000000" pitchFamily="18" charset="-128"/>
                <a:ea typeface="UD デジタル 教科書体 NK-B" panose="02020700000000000000" pitchFamily="18" charset="-128"/>
              </a:rPr>
              <a:t>ーを検知！！</a:t>
            </a:r>
            <a:endParaRPr kumimoji="1" lang="en-US" altLang="ja-JP" sz="28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5" name="図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68652" y="2385716"/>
            <a:ext cx="1300466" cy="1170419"/>
          </a:xfrm>
          <a:prstGeom prst="rect">
            <a:avLst/>
          </a:prstGeom>
        </p:spPr>
      </p:pic>
    </p:spTree>
    <p:extLst>
      <p:ext uri="{BB962C8B-B14F-4D97-AF65-F5344CB8AC3E}">
        <p14:creationId xmlns:p14="http://schemas.microsoft.com/office/powerpoint/2010/main" val="115177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90982" y="1130932"/>
            <a:ext cx="6987594" cy="512039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268352" y="543129"/>
            <a:ext cx="2778325" cy="400110"/>
          </a:xfrm>
          <a:prstGeom prst="rect">
            <a:avLst/>
          </a:prstGeom>
          <a:noFill/>
        </p:spPr>
        <p:txBody>
          <a:bodyPr wrap="none" rtlCol="0">
            <a:spAutoFit/>
          </a:bodyPr>
          <a:lstStyle/>
          <a:p>
            <a:r>
              <a:rPr kumimoji="1" lang="ja-JP" altLang="en-US" sz="2000" dirty="0" smtClean="0">
                <a:solidFill>
                  <a:schemeClr val="accent2"/>
                </a:solidFill>
                <a:latin typeface="UD デジタル 教科書体 NK-B" panose="02020700000000000000" pitchFamily="18" charset="-128"/>
                <a:ea typeface="UD デジタル 教科書体 NK-B" panose="02020700000000000000" pitchFamily="18" charset="-128"/>
              </a:rPr>
              <a:t>例えばこんなプログラム</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888595" y="1154639"/>
            <a:ext cx="6544588" cy="4953691"/>
          </a:xfrm>
          <a:prstGeom prst="rect">
            <a:avLst/>
          </a:prstGeom>
        </p:spPr>
      </p:pic>
      <p:sp>
        <p:nvSpPr>
          <p:cNvPr id="4" name="四角形吹き出し 3"/>
          <p:cNvSpPr/>
          <p:nvPr/>
        </p:nvSpPr>
        <p:spPr>
          <a:xfrm>
            <a:off x="6253688" y="464703"/>
            <a:ext cx="3707996" cy="836558"/>
          </a:xfrm>
          <a:prstGeom prst="wedgeRectCallout">
            <a:avLst>
              <a:gd name="adj1" fmla="val -96405"/>
              <a:gd name="adj2" fmla="val 170584"/>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数字にあまり意味がない</a:t>
            </a:r>
            <a:endPar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四角形吹き出し 9"/>
          <p:cNvSpPr/>
          <p:nvPr/>
        </p:nvSpPr>
        <p:spPr>
          <a:xfrm>
            <a:off x="7311696" y="1633381"/>
            <a:ext cx="4276566" cy="1892333"/>
          </a:xfrm>
          <a:prstGeom prst="wedgeRectCallout">
            <a:avLst>
              <a:gd name="adj1" fmla="val -110667"/>
              <a:gd name="adj2" fmla="val 67008"/>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ではなく</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値に対して意味を持たせたい</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意味を理解せず</a:t>
            </a:r>
            <a:endPar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pPr algn="ct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0</a:t>
            </a:r>
            <a:r>
              <a:rPr kumimoji="1" lang="ja-JP" altLang="en-US"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を書く人が出てくる</a:t>
            </a:r>
            <a:r>
              <a:rPr kumimoji="1" lang="en-US" altLang="ja-JP" sz="2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p>
        </p:txBody>
      </p:sp>
      <p:sp>
        <p:nvSpPr>
          <p:cNvPr id="5" name="正方形/長方形 4"/>
          <p:cNvSpPr/>
          <p:nvPr/>
        </p:nvSpPr>
        <p:spPr>
          <a:xfrm>
            <a:off x="7983416" y="4675185"/>
            <a:ext cx="3446585" cy="1433145"/>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こんな時に</a:t>
            </a:r>
            <a:endPar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pPr algn="ctr"/>
            <a:r>
              <a:rPr kumimoji="1" lang="ja-JP" altLang="en-US" sz="4000" dirty="0" smtClean="0">
                <a:solidFill>
                  <a:schemeClr val="accent2"/>
                </a:solidFill>
                <a:latin typeface="UD デジタル 教科書体 NK-B" panose="02020700000000000000" pitchFamily="18" charset="-128"/>
                <a:ea typeface="UD デジタル 教科書体 NK-B" panose="02020700000000000000" pitchFamily="18" charset="-128"/>
              </a:rPr>
              <a:t>列挙</a:t>
            </a:r>
            <a:r>
              <a:rPr kumimoji="1" lang="ja-JP" altLang="en-US" sz="4000" dirty="0">
                <a:solidFill>
                  <a:schemeClr val="accent2"/>
                </a:solidFill>
                <a:latin typeface="UD デジタル 教科書体 NK-B" panose="02020700000000000000" pitchFamily="18" charset="-128"/>
                <a:ea typeface="UD デジタル 教科書体 NK-B" panose="02020700000000000000" pitchFamily="18" charset="-128"/>
              </a:rPr>
              <a:t>型</a:t>
            </a:r>
            <a:endParaRPr kumimoji="1" lang="en-US" altLang="ja-JP" sz="4000" dirty="0" smtClean="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9968273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52916" y="3361386"/>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9217071" y="5395921"/>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29" name="図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30" name="図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31" name="正方形/長方形 30"/>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2" name="Picture 2" descr="テロリストの携帯電話を覗く警察官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3" name="図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4" name="図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5" name="図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36" name="テキスト ボックス 35"/>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7" name="図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38" name="図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39" name="テキスト ボックス 38"/>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正方形/長方形 42"/>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4" name="Picture 2" descr="テロリストの携帯電話を覗く警察官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8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39" grpId="0"/>
      <p:bldP spid="4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154808" y="4608555"/>
            <a:ext cx="2683096" cy="306536"/>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9217071" y="5395921"/>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0" name="図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31" name="正方形/長方形 30"/>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2"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4" name="図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5" name="図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36" name="テキスト ボックス 35"/>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7" name="図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38" name="図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39" name="テキスト ボックス 38"/>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正方形/長方形 42"/>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4" name="Picture 2" descr="テロリストの携帯電話を覗く警察官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29" name="図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Tree>
    <p:extLst>
      <p:ext uri="{BB962C8B-B14F-4D97-AF65-F5344CB8AC3E}">
        <p14:creationId xmlns:p14="http://schemas.microsoft.com/office/powerpoint/2010/main" val="226172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07407E-6 L -0.19063 -0.33311 " pathEditMode="relative" rAng="0" ptsTypes="AA">
                                      <p:cBhvr>
                                        <p:cTn id="6" dur="2000" fill="hold"/>
                                        <p:tgtEl>
                                          <p:spTgt spid="29"/>
                                        </p:tgtEl>
                                        <p:attrNameLst>
                                          <p:attrName>ppt_x</p:attrName>
                                          <p:attrName>ppt_y</p:attrName>
                                        </p:attrNameLst>
                                      </p:cBhvr>
                                      <p:rCtr x="-9531"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16335" y="4997003"/>
            <a:ext cx="3258695" cy="232765"/>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7247360" y="887808"/>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31" name="正方形/長方形 30"/>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2"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5" name="図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36" name="テキスト ボックス 35"/>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38" name="図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39" name="テキスト ボックス 38"/>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正方形/長方形 42"/>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4"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29" name="図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7731021" y="1296771"/>
            <a:ext cx="702224" cy="702224"/>
          </a:xfrm>
          <a:prstGeom prst="rect">
            <a:avLst/>
          </a:prstGeom>
        </p:spPr>
      </p:pic>
      <p:sp>
        <p:nvSpPr>
          <p:cNvPr id="40" name="正方形/長方形 39"/>
          <p:cNvSpPr/>
          <p:nvPr/>
        </p:nvSpPr>
        <p:spPr>
          <a:xfrm>
            <a:off x="6801451" y="42877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2" name="正方形/長方形 41"/>
          <p:cNvSpPr/>
          <p:nvPr/>
        </p:nvSpPr>
        <p:spPr>
          <a:xfrm>
            <a:off x="7245212" y="885660"/>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6521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375E-6 3.7037E-7 L 0.12592 0.51273 " pathEditMode="relative" rAng="0" ptsTypes="AA">
                                      <p:cBhvr>
                                        <p:cTn id="16" dur="2000" fill="hold"/>
                                        <p:tgtEl>
                                          <p:spTgt spid="42"/>
                                        </p:tgtEl>
                                        <p:attrNameLst>
                                          <p:attrName>ppt_x</p:attrName>
                                          <p:attrName>ppt_y</p:attrName>
                                        </p:attrNameLst>
                                      </p:cBhvr>
                                      <p:rCtr x="6289" y="2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16335" y="5138672"/>
            <a:ext cx="3847804" cy="2329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7247360" y="887808"/>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31" name="正方形/長方形 30"/>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2"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5" name="図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36" name="テキスト ボックス 35"/>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38" name="図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39" name="テキスト ボックス 38"/>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正方形/長方形 42"/>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4"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29" name="図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7731021" y="1296771"/>
            <a:ext cx="702224" cy="702224"/>
          </a:xfrm>
          <a:prstGeom prst="rect">
            <a:avLst/>
          </a:prstGeom>
        </p:spPr>
      </p:pic>
      <p:sp>
        <p:nvSpPr>
          <p:cNvPr id="40" name="正方形/長方形 39"/>
          <p:cNvSpPr/>
          <p:nvPr/>
        </p:nvSpPr>
        <p:spPr>
          <a:xfrm>
            <a:off x="6801451" y="42877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41" name="テキスト ボックス 40"/>
          <p:cNvSpPr txBox="1"/>
          <p:nvPr/>
        </p:nvSpPr>
        <p:spPr>
          <a:xfrm>
            <a:off x="7005601" y="4545958"/>
            <a:ext cx="4455066" cy="461665"/>
          </a:xfrm>
          <a:prstGeom prst="rect">
            <a:avLst/>
          </a:prstGeom>
          <a:noFill/>
        </p:spPr>
        <p:txBody>
          <a:bodyPr wrap="none" rtlCol="0">
            <a:spAutoFit/>
          </a:bodyPr>
          <a:lstStyle/>
          <a:p>
            <a:r>
              <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rPr>
              <a:t>エラー</a:t>
            </a:r>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内容：</a:t>
            </a:r>
            <a:r>
              <a:rPr lang="ja-JP" altLang="en-US" sz="1600" dirty="0" smtClean="0">
                <a:solidFill>
                  <a:schemeClr val="bg1"/>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6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2" name="正方形/長方形 41"/>
          <p:cNvSpPr/>
          <p:nvPr/>
        </p:nvSpPr>
        <p:spPr>
          <a:xfrm>
            <a:off x="7245212" y="885660"/>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45" name="テキスト ボックス 44"/>
          <p:cNvSpPr txBox="1"/>
          <p:nvPr/>
        </p:nvSpPr>
        <p:spPr>
          <a:xfrm>
            <a:off x="7014281" y="5175622"/>
            <a:ext cx="3262432" cy="461665"/>
          </a:xfrm>
          <a:prstGeom prst="rect">
            <a:avLst/>
          </a:prstGeom>
          <a:noFill/>
        </p:spPr>
        <p:txBody>
          <a:bodyPr wrap="none" rtlCol="0">
            <a:spAutoFit/>
          </a:bodyPr>
          <a:lstStyle/>
          <a:p>
            <a:r>
              <a:rPr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数値を入力してください</a:t>
            </a:r>
            <a:endParaRPr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01655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123171" y="5947653"/>
            <a:ext cx="3847804" cy="2329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70614"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947439" y="4807698"/>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24" name="図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5" name="テキスト ボックス 24"/>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6" name="正方形/長方形 25"/>
          <p:cNvSpPr/>
          <p:nvPr/>
        </p:nvSpPr>
        <p:spPr>
          <a:xfrm>
            <a:off x="7247360" y="887808"/>
            <a:ext cx="2492990"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31" name="正方形/長方形 30"/>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2"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pic>
        <p:nvPicPr>
          <p:cNvPr id="35" name="図 3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36" name="テキスト ボックス 35"/>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38" name="図 3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39" name="テキスト ボックス 38"/>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3" name="正方形/長方形 42"/>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4" name="Picture 2" descr="テロリストの携帯電話を覗く警察官のイラスト"/>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29" name="図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7731021" y="1296771"/>
            <a:ext cx="702224" cy="702224"/>
          </a:xfrm>
          <a:prstGeom prst="rect">
            <a:avLst/>
          </a:prstGeom>
        </p:spPr>
      </p:pic>
      <p:sp>
        <p:nvSpPr>
          <p:cNvPr id="42" name="正方形/長方形 41"/>
          <p:cNvSpPr/>
          <p:nvPr/>
        </p:nvSpPr>
        <p:spPr>
          <a:xfrm>
            <a:off x="7245212" y="885660"/>
            <a:ext cx="2492990" cy="523220"/>
          </a:xfrm>
          <a:prstGeom prst="rect">
            <a:avLst/>
          </a:prstGeom>
        </p:spPr>
        <p:txBody>
          <a:bodyPr wrap="none">
            <a:spAutoFit/>
          </a:bodyPr>
          <a:lstStyle/>
          <a:p>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6530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7164988"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pic>
        <p:nvPicPr>
          <p:cNvPr id="7" name="Picture 2" descr="テロリストの携帯電話を覗く警察官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Tree>
    <p:extLst>
      <p:ext uri="{BB962C8B-B14F-4D97-AF65-F5344CB8AC3E}">
        <p14:creationId xmlns:p14="http://schemas.microsoft.com/office/powerpoint/2010/main" val="22956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52916" y="3361386"/>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756118" y="4710301"/>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7094083" y="5542680"/>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2604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73 -0.00556 L 0.30782 -0.70116 " pathEditMode="relative" rAng="0" ptsTypes="AA">
                                      <p:cBhvr>
                                        <p:cTn id="6" dur="2000" fill="hold"/>
                                        <p:tgtEl>
                                          <p:spTgt spid="30"/>
                                        </p:tgtEl>
                                        <p:attrNameLst>
                                          <p:attrName>ppt_x</p:attrName>
                                          <p:attrName>ppt_y</p:attrName>
                                        </p:attrNameLst>
                                      </p:cBhvr>
                                      <p:rCtr x="15755" y="-34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61252" y="3813364"/>
            <a:ext cx="2422762" cy="25046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766134" y="5079633"/>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880166" y="5167755"/>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7093035" y="5540129"/>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2" name="右矢印 21"/>
          <p:cNvSpPr/>
          <p:nvPr/>
        </p:nvSpPr>
        <p:spPr>
          <a:xfrm>
            <a:off x="7968984" y="5251187"/>
            <a:ext cx="676513" cy="63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756118" y="4710301"/>
            <a:ext cx="1737976" cy="369332"/>
          </a:xfrm>
          <a:prstGeom prst="rect">
            <a:avLst/>
          </a:prstGeom>
          <a:noFill/>
        </p:spPr>
        <p:txBody>
          <a:bodyPr wrap="none" rtlCol="0">
            <a:spAutoFit/>
          </a:bodyPr>
          <a:lstStyle/>
          <a:p>
            <a:r>
              <a:rPr kumimoji="1" lang="ja-JP" altLang="en-US" dirty="0" smtClean="0">
                <a:solidFill>
                  <a:schemeClr val="accent5"/>
                </a:solidFill>
                <a:latin typeface="UD デジタル 教科書体 NK-B" panose="02020700000000000000" pitchFamily="18" charset="-128"/>
                <a:ea typeface="UD デジタル 教科書体 NK-B" panose="02020700000000000000" pitchFamily="18" charset="-128"/>
              </a:rPr>
              <a:t>数値で受け取る</a:t>
            </a:r>
            <a:endParaRPr kumimoji="1" lang="ja-JP" altLang="en-US" dirty="0">
              <a:solidFill>
                <a:schemeClr val="accent5"/>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7106022" y="5540129"/>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4384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417 -0.00185 L 0.30547 -0.49051 " pathEditMode="relative" rAng="0" ptsTypes="AA">
                                      <p:cBhvr>
                                        <p:cTn id="6" dur="2000" fill="hold"/>
                                        <p:tgtEl>
                                          <p:spTgt spid="30"/>
                                        </p:tgtEl>
                                        <p:attrNameLst>
                                          <p:attrName>ppt_x</p:attrName>
                                          <p:attrName>ppt_y</p:attrName>
                                        </p:attrNameLst>
                                      </p:cBhvr>
                                      <p:rCtr x="15482" y="-2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39756" y="4160308"/>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spTree>
    <p:extLst>
      <p:ext uri="{BB962C8B-B14F-4D97-AF65-F5344CB8AC3E}">
        <p14:creationId xmlns:p14="http://schemas.microsoft.com/office/powerpoint/2010/main" val="295820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29" grpId="0"/>
      <p:bldP spid="3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39756" y="4160308"/>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Tree>
    <p:extLst>
      <p:ext uri="{BB962C8B-B14F-4D97-AF65-F5344CB8AC3E}">
        <p14:creationId xmlns:p14="http://schemas.microsoft.com/office/powerpoint/2010/main" val="286740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p:cNvSpPr txBox="1"/>
          <p:nvPr/>
        </p:nvSpPr>
        <p:spPr>
          <a:xfrm>
            <a:off x="1031312" y="1020640"/>
            <a:ext cx="5549917"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列挙型の活用法その１</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 name="テキスト ボックス 3"/>
          <p:cNvSpPr txBox="1"/>
          <p:nvPr/>
        </p:nvSpPr>
        <p:spPr>
          <a:xfrm>
            <a:off x="1799173" y="2743444"/>
            <a:ext cx="7018268" cy="1107996"/>
          </a:xfrm>
          <a:prstGeom prst="rect">
            <a:avLst/>
          </a:prstGeom>
          <a:noFill/>
        </p:spPr>
        <p:txBody>
          <a:bodyPr wrap="none" rtlCol="0">
            <a:spAutoFit/>
          </a:bodyPr>
          <a:lstStyle/>
          <a:p>
            <a:r>
              <a:rPr kumimoji="1" lang="ja-JP" altLang="en-US" sz="6600" dirty="0" smtClean="0">
                <a:solidFill>
                  <a:schemeClr val="accent2"/>
                </a:solidFill>
                <a:latin typeface="UD デジタル 教科書体 NK-B" panose="02020700000000000000" pitchFamily="18" charset="-128"/>
                <a:ea typeface="UD デジタル 教科書体 NK-B" panose="02020700000000000000" pitchFamily="18" charset="-128"/>
              </a:rPr>
              <a:t>条件分岐</a:t>
            </a:r>
            <a:r>
              <a:rPr kumimoji="1" lang="en-US" altLang="ja-JP" sz="6600" dirty="0" smtClean="0">
                <a:solidFill>
                  <a:schemeClr val="accent2"/>
                </a:solidFill>
                <a:latin typeface="UD デジタル 教科書体 NK-B" panose="02020700000000000000" pitchFamily="18" charset="-128"/>
                <a:ea typeface="UD デジタル 教科書体 NK-B" panose="02020700000000000000" pitchFamily="18" charset="-128"/>
              </a:rPr>
              <a:t>(if)</a:t>
            </a:r>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で活用！</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50" name="Picture 2" descr="閃いた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90" y="1735302"/>
            <a:ext cx="4232275" cy="423227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34949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39756" y="4160308"/>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
        <p:nvSpPr>
          <p:cNvPr id="35" name="正方形/長方形 34"/>
          <p:cNvSpPr/>
          <p:nvPr/>
        </p:nvSpPr>
        <p:spPr>
          <a:xfrm>
            <a:off x="6910372" y="1919860"/>
            <a:ext cx="2701471" cy="523220"/>
          </a:xfrm>
          <a:prstGeom prst="rect">
            <a:avLst/>
          </a:prstGeom>
        </p:spPr>
        <p:txBody>
          <a:bodyPr wrap="square">
            <a:spAutoFit/>
          </a:bodyPr>
          <a:lstStyle/>
          <a:p>
            <a:r>
              <a:rPr kumimoji="1" lang="ja-JP" altLang="en-US" sz="2800" dirty="0">
                <a:solidFill>
                  <a:srgbClr val="FF0000"/>
                </a:solidFill>
                <a:latin typeface="UD デジタル 教科書体 NK-B" panose="02020700000000000000" pitchFamily="18" charset="-128"/>
                <a:ea typeface="UD デジタル 教科書体 NK-B" panose="02020700000000000000" pitchFamily="18" charset="-128"/>
              </a:rPr>
              <a:t>エラ</a:t>
            </a:r>
            <a:r>
              <a:rPr kumimoji="1" lang="ja-JP" altLang="en-US" sz="2800" dirty="0" smtClean="0">
                <a:solidFill>
                  <a:srgbClr val="FF0000"/>
                </a:solidFill>
                <a:latin typeface="UD デジタル 教科書体 NK-B" panose="02020700000000000000" pitchFamily="18" charset="-128"/>
                <a:ea typeface="UD デジタル 教科書体 NK-B" panose="02020700000000000000" pitchFamily="18" charset="-128"/>
              </a:rPr>
              <a:t>ーを検知！！</a:t>
            </a:r>
            <a:endParaRPr kumimoji="1" lang="en-US" altLang="ja-JP" sz="28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6" name="図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68652" y="2385716"/>
            <a:ext cx="1300466" cy="1170419"/>
          </a:xfrm>
          <a:prstGeom prst="rect">
            <a:avLst/>
          </a:prstGeom>
        </p:spPr>
      </p:pic>
    </p:spTree>
    <p:extLst>
      <p:ext uri="{BB962C8B-B14F-4D97-AF65-F5344CB8AC3E}">
        <p14:creationId xmlns:p14="http://schemas.microsoft.com/office/powerpoint/2010/main" val="320497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39756" y="4160308"/>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pic>
        <p:nvPicPr>
          <p:cNvPr id="41" name="図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spTree>
    <p:extLst>
      <p:ext uri="{BB962C8B-B14F-4D97-AF65-F5344CB8AC3E}">
        <p14:creationId xmlns:p14="http://schemas.microsoft.com/office/powerpoint/2010/main" val="40725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7" grpId="0"/>
      <p:bldP spid="4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439756" y="4160308"/>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25271" y="3929033"/>
            <a:ext cx="1185529" cy="1251218"/>
          </a:xfrm>
          <a:prstGeom prst="rect">
            <a:avLst/>
          </a:prstGeom>
        </p:spPr>
      </p:pic>
      <p:pic>
        <p:nvPicPr>
          <p:cNvPr id="41" name="図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10146595" y="3641954"/>
            <a:ext cx="702224" cy="702224"/>
          </a:xfrm>
          <a:prstGeom prst="rect">
            <a:avLst/>
          </a:prstGeom>
        </p:spPr>
      </p:pic>
    </p:spTree>
    <p:extLst>
      <p:ext uri="{BB962C8B-B14F-4D97-AF65-F5344CB8AC3E}">
        <p14:creationId xmlns:p14="http://schemas.microsoft.com/office/powerpoint/2010/main" val="295945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07407E-6 L -0.19063 -0.08149 " pathEditMode="relative" rAng="0" ptsTypes="AA">
                                      <p:cBhvr>
                                        <p:cTn id="6" dur="2000" fill="hold"/>
                                        <p:tgtEl>
                                          <p:spTgt spid="34"/>
                                        </p:tgtEl>
                                        <p:attrNameLst>
                                          <p:attrName>ppt_x</p:attrName>
                                          <p:attrName>ppt_y</p:attrName>
                                        </p:attrNameLst>
                                      </p:cBhvr>
                                      <p:rCtr x="-9531" y="-40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141552" y="4668933"/>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7859795" y="3072222"/>
            <a:ext cx="702224" cy="702224"/>
          </a:xfrm>
          <a:prstGeom prst="rect">
            <a:avLst/>
          </a:prstGeom>
        </p:spPr>
      </p:pic>
      <p:sp>
        <p:nvSpPr>
          <p:cNvPr id="50" name="テキスト ボックス 49"/>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49" name="正方形/長方形 48"/>
          <p:cNvSpPr/>
          <p:nvPr/>
        </p:nvSpPr>
        <p:spPr>
          <a:xfrm>
            <a:off x="7898705" y="3133649"/>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94211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103294" y="5308829"/>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7859795" y="3072222"/>
            <a:ext cx="702224" cy="702224"/>
          </a:xfrm>
          <a:prstGeom prst="rect">
            <a:avLst/>
          </a:prstGeom>
        </p:spPr>
      </p:pic>
      <p:sp>
        <p:nvSpPr>
          <p:cNvPr id="50" name="テキスト ボックス 49"/>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5" name="正方形/長方形 54"/>
          <p:cNvSpPr/>
          <p:nvPr/>
        </p:nvSpPr>
        <p:spPr>
          <a:xfrm>
            <a:off x="7898705" y="3133649"/>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56" name="正方形/長方形 55"/>
          <p:cNvSpPr/>
          <p:nvPr/>
        </p:nvSpPr>
        <p:spPr>
          <a:xfrm>
            <a:off x="7892993" y="3139017"/>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8871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154808" y="5585846"/>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7859795" y="3072222"/>
            <a:ext cx="702224" cy="702224"/>
          </a:xfrm>
          <a:prstGeom prst="rect">
            <a:avLst/>
          </a:prstGeom>
        </p:spPr>
      </p:pic>
      <p:sp>
        <p:nvSpPr>
          <p:cNvPr id="50" name="テキスト ボックス 49"/>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2" name="正方形/長方形 51"/>
          <p:cNvSpPr/>
          <p:nvPr/>
        </p:nvSpPr>
        <p:spPr>
          <a:xfrm>
            <a:off x="6953851" y="44401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53" name="テキスト ボックス 52"/>
          <p:cNvSpPr txBox="1"/>
          <p:nvPr/>
        </p:nvSpPr>
        <p:spPr>
          <a:xfrm>
            <a:off x="7158001" y="46983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5" name="正方形/長方形 54"/>
          <p:cNvSpPr/>
          <p:nvPr/>
        </p:nvSpPr>
        <p:spPr>
          <a:xfrm>
            <a:off x="7898705" y="3133649"/>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56" name="正方形/長方形 55"/>
          <p:cNvSpPr/>
          <p:nvPr/>
        </p:nvSpPr>
        <p:spPr>
          <a:xfrm>
            <a:off x="7892993" y="3139017"/>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92522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8.33333E-7 -2.59259E-6 L 0.08919 0.23773 " pathEditMode="relative" rAng="0" ptsTypes="AA">
                                      <p:cBhvr>
                                        <p:cTn id="21" dur="2000" fill="hold"/>
                                        <p:tgtEl>
                                          <p:spTgt spid="56"/>
                                        </p:tgtEl>
                                        <p:attrNameLst>
                                          <p:attrName>ppt_x</p:attrName>
                                          <p:attrName>ppt_y</p:attrName>
                                        </p:attrNameLst>
                                      </p:cBhvr>
                                      <p:rCtr x="4453" y="1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53" grpId="0"/>
      <p:bldP spid="5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361252" y="5822949"/>
            <a:ext cx="3789065" cy="204597"/>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7859795" y="3072222"/>
            <a:ext cx="702224" cy="702224"/>
          </a:xfrm>
          <a:prstGeom prst="rect">
            <a:avLst/>
          </a:prstGeom>
        </p:spPr>
      </p:pic>
      <p:sp>
        <p:nvSpPr>
          <p:cNvPr id="50" name="テキスト ボックス 49"/>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2" name="正方形/長方形 51"/>
          <p:cNvSpPr/>
          <p:nvPr/>
        </p:nvSpPr>
        <p:spPr>
          <a:xfrm>
            <a:off x="6953851" y="44401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53" name="テキスト ボックス 52"/>
          <p:cNvSpPr txBox="1"/>
          <p:nvPr/>
        </p:nvSpPr>
        <p:spPr>
          <a:xfrm>
            <a:off x="7158001" y="4698358"/>
            <a:ext cx="422743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r>
              <a:rPr lang="en-US" altLang="ja-JP" dirty="0" err="1" smtClean="0">
                <a:solidFill>
                  <a:schemeClr val="bg1"/>
                </a:solidFill>
                <a:latin typeface="UD デジタル 教科書体 NK-B" panose="02020700000000000000" pitchFamily="18" charset="-128"/>
                <a:ea typeface="UD デジタル 教科書体 NK-B" panose="02020700000000000000" pitchFamily="18" charset="-128"/>
              </a:rPr>
              <a:t>ArithmeticException</a:t>
            </a:r>
            <a:endParaRPr lang="en-US" altLang="ja-JP"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5" name="正方形/長方形 54"/>
          <p:cNvSpPr/>
          <p:nvPr/>
        </p:nvSpPr>
        <p:spPr>
          <a:xfrm>
            <a:off x="7898705" y="3133649"/>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56" name="正方形/長方形 55"/>
          <p:cNvSpPr/>
          <p:nvPr/>
        </p:nvSpPr>
        <p:spPr>
          <a:xfrm>
            <a:off x="7892993" y="3139017"/>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49" name="テキスト ボックス 48"/>
          <p:cNvSpPr txBox="1"/>
          <p:nvPr/>
        </p:nvSpPr>
        <p:spPr>
          <a:xfrm>
            <a:off x="7185383" y="5194856"/>
            <a:ext cx="3539752" cy="461665"/>
          </a:xfrm>
          <a:prstGeom prst="rect">
            <a:avLst/>
          </a:prstGeom>
          <a:noFill/>
        </p:spPr>
        <p:txBody>
          <a:bodyPr wrap="none" rtlCol="0">
            <a:spAutoFit/>
          </a:bodyPr>
          <a:lstStyle/>
          <a:p>
            <a:r>
              <a:rPr kumimoji="1" lang="en-US" altLang="ja-JP" sz="2400" dirty="0" smtClean="0">
                <a:solidFill>
                  <a:schemeClr val="bg1"/>
                </a:solidFill>
                <a:latin typeface="UD デジタル 教科書体 NK-B" panose="02020700000000000000" pitchFamily="18" charset="-128"/>
                <a:ea typeface="UD デジタル 教科書体 NK-B" panose="02020700000000000000" pitchFamily="18" charset="-128"/>
              </a:rPr>
              <a:t>0</a:t>
            </a:r>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で割ることが出来ません</a:t>
            </a:r>
            <a:endParaRPr lang="en-US" altLang="ja-JP"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08456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34851" y="971057"/>
            <a:ext cx="6209691"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 name="図 2"/>
          <p:cNvPicPr>
            <a:picLocks noChangeAspect="1"/>
          </p:cNvPicPr>
          <p:nvPr/>
        </p:nvPicPr>
        <p:blipFill>
          <a:blip r:embed="rId2"/>
          <a:stretch>
            <a:fillRect/>
          </a:stretch>
        </p:blipFill>
        <p:spPr>
          <a:xfrm>
            <a:off x="476912" y="971057"/>
            <a:ext cx="5886875" cy="3723666"/>
          </a:xfrm>
          <a:prstGeom prst="rect">
            <a:avLst/>
          </a:prstGeom>
        </p:spPr>
      </p:pic>
      <p:pic>
        <p:nvPicPr>
          <p:cNvPr id="4" name="図 3"/>
          <p:cNvPicPr>
            <a:picLocks noChangeAspect="1"/>
          </p:cNvPicPr>
          <p:nvPr/>
        </p:nvPicPr>
        <p:blipFill>
          <a:blip r:embed="rId3"/>
          <a:stretch>
            <a:fillRect/>
          </a:stretch>
        </p:blipFill>
        <p:spPr>
          <a:xfrm>
            <a:off x="476911" y="4694723"/>
            <a:ext cx="4751911" cy="1806400"/>
          </a:xfrm>
          <a:prstGeom prst="rect">
            <a:avLst/>
          </a:prstGeom>
        </p:spPr>
      </p:pic>
      <p:sp>
        <p:nvSpPr>
          <p:cNvPr id="6" name="角丸四角形 5"/>
          <p:cNvSpPr/>
          <p:nvPr/>
        </p:nvSpPr>
        <p:spPr>
          <a:xfrm>
            <a:off x="1090796" y="5996563"/>
            <a:ext cx="3789065" cy="279169"/>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8" name="テキスト ボックス 7"/>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0" name="テキスト ボックス 9"/>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1" name="Picture 2" descr="3Dスキャナー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3" name="テキスト ボックス 12"/>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5" name="テキスト ボックス 14"/>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6" name="図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671" y="2060971"/>
            <a:ext cx="827398" cy="794302"/>
          </a:xfrm>
          <a:prstGeom prst="rect">
            <a:avLst/>
          </a:prstGeom>
        </p:spPr>
      </p:pic>
      <p:sp>
        <p:nvSpPr>
          <p:cNvPr id="17" name="テキスト ボックス 16"/>
          <p:cNvSpPr txBox="1"/>
          <p:nvPr/>
        </p:nvSpPr>
        <p:spPr>
          <a:xfrm>
            <a:off x="10484763" y="288692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284075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inNum2</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9" name="正方形/長方形 18"/>
          <p:cNvSpPr/>
          <p:nvPr/>
        </p:nvSpPr>
        <p:spPr>
          <a:xfrm>
            <a:off x="6644697" y="4883520"/>
            <a:ext cx="2429350"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6758729" y="4971642"/>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テキスト ボックス 20"/>
          <p:cNvSpPr txBox="1"/>
          <p:nvPr/>
        </p:nvSpPr>
        <p:spPr>
          <a:xfrm>
            <a:off x="6971598" y="5344016"/>
            <a:ext cx="1617751"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 /  0  =  ?</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37"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9370"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テロリストの携帯電話を覗く警察官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911" y="3292811"/>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39" name="図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6910" y="4591680"/>
            <a:ext cx="717834" cy="721440"/>
          </a:xfrm>
          <a:prstGeom prst="rect">
            <a:avLst/>
          </a:prstGeom>
        </p:spPr>
      </p:pic>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974" y="5371636"/>
            <a:ext cx="717834" cy="721440"/>
          </a:xfrm>
          <a:prstGeom prst="rect">
            <a:avLst/>
          </a:prstGeom>
        </p:spPr>
      </p:pic>
      <p:sp>
        <p:nvSpPr>
          <p:cNvPr id="30" name="テキスト ボックス 29"/>
          <p:cNvSpPr txBox="1"/>
          <p:nvPr/>
        </p:nvSpPr>
        <p:spPr>
          <a:xfrm>
            <a:off x="10868465" y="2200274"/>
            <a:ext cx="365806" cy="400110"/>
          </a:xfrm>
          <a:prstGeom prst="rect">
            <a:avLst/>
          </a:prstGeom>
          <a:noFill/>
        </p:spPr>
        <p:txBody>
          <a:bodyPr wrap="none" rtlCol="0">
            <a:spAutoFit/>
          </a:bodyPr>
          <a:lstStyle/>
          <a:p>
            <a:r>
              <a:rPr kumimoji="1" lang="en-US" altLang="ja-JP" sz="2000" dirty="0" smtClean="0">
                <a:solidFill>
                  <a:schemeClr val="accent2"/>
                </a:solidFill>
                <a:latin typeface="UD デジタル 教科書体 NK-B" panose="02020700000000000000" pitchFamily="18" charset="-128"/>
                <a:ea typeface="UD デジタル 教科書体 NK-B" panose="02020700000000000000" pitchFamily="18" charset="-128"/>
              </a:rPr>
              <a:t>0</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7" name="テキスト ボックス 26"/>
          <p:cNvSpPr txBox="1"/>
          <p:nvPr/>
        </p:nvSpPr>
        <p:spPr>
          <a:xfrm>
            <a:off x="10868465" y="771002"/>
            <a:ext cx="365806" cy="400110"/>
          </a:xfrm>
          <a:prstGeom prst="rect">
            <a:avLst/>
          </a:prstGeom>
          <a:noFill/>
        </p:spPr>
        <p:txBody>
          <a:bodyPr wrap="none" rtlCol="0">
            <a:spAutoFit/>
          </a:bodyPr>
          <a:lstStyle/>
          <a:p>
            <a:r>
              <a:rPr kumimoji="1" lang="en-US" altLang="ja-JP" sz="2000" dirty="0">
                <a:solidFill>
                  <a:schemeClr val="accent2"/>
                </a:solidFill>
                <a:latin typeface="UD デジタル 教科書体 NK-B" panose="02020700000000000000" pitchFamily="18" charset="-128"/>
                <a:ea typeface="UD デジタル 教科書体 NK-B" panose="02020700000000000000" pitchFamily="18" charset="-128"/>
              </a:rPr>
              <a:t>1</a:t>
            </a:r>
            <a:endParaRPr kumimoji="1" lang="ja-JP" altLang="en-US" sz="20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8" name="図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6758" y="5321474"/>
            <a:ext cx="1546912" cy="1237530"/>
          </a:xfrm>
          <a:prstGeom prst="rect">
            <a:avLst/>
          </a:prstGeom>
        </p:spPr>
      </p:pic>
      <p:sp>
        <p:nvSpPr>
          <p:cNvPr id="29" name="テキスト ボックス 28"/>
          <p:cNvSpPr txBox="1"/>
          <p:nvPr/>
        </p:nvSpPr>
        <p:spPr>
          <a:xfrm>
            <a:off x="8931022" y="510626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31" name="正方形/長方形 30"/>
          <p:cNvSpPr/>
          <p:nvPr/>
        </p:nvSpPr>
        <p:spPr>
          <a:xfrm>
            <a:off x="9217071" y="5395921"/>
            <a:ext cx="2056973"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2895" y="5887962"/>
            <a:ext cx="702224" cy="702224"/>
          </a:xfrm>
          <a:prstGeom prst="rect">
            <a:avLst/>
          </a:prstGeom>
        </p:spPr>
      </p:pic>
      <p:pic>
        <p:nvPicPr>
          <p:cNvPr id="41" name="図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69738" y="1222664"/>
            <a:ext cx="1109404" cy="1114978"/>
          </a:xfrm>
          <a:prstGeom prst="rect">
            <a:avLst/>
          </a:prstGeom>
        </p:spPr>
      </p:pic>
      <p:sp>
        <p:nvSpPr>
          <p:cNvPr id="42" name="正方形/長方形 41"/>
          <p:cNvSpPr/>
          <p:nvPr/>
        </p:nvSpPr>
        <p:spPr>
          <a:xfrm>
            <a:off x="6666968" y="2371462"/>
            <a:ext cx="2492990" cy="523220"/>
          </a:xfrm>
          <a:prstGeom prst="rect">
            <a:avLst/>
          </a:prstGeom>
        </p:spPr>
        <p:txBody>
          <a:bodyPr wrap="none">
            <a:spAutoFit/>
          </a:bodyPr>
          <a:lstStyle/>
          <a:p>
            <a:r>
              <a:rPr lang="ja-JP" altLang="en-US" sz="1400" dirty="0" smtClean="0">
                <a:solidFill>
                  <a:srgbClr val="FF0000"/>
                </a:solidFill>
                <a:latin typeface="UD デジタル 教科書体 NK-B" panose="02020700000000000000" pitchFamily="18" charset="-128"/>
                <a:ea typeface="UD デジタル 教科書体 NK-B" panose="02020700000000000000" pitchFamily="18" charset="-128"/>
              </a:rPr>
              <a:t>InputMismatchException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43" name="図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0402" y="1408361"/>
            <a:ext cx="827398" cy="794302"/>
          </a:xfrm>
          <a:prstGeom prst="rect">
            <a:avLst/>
          </a:prstGeom>
        </p:spPr>
      </p:pic>
      <p:sp>
        <p:nvSpPr>
          <p:cNvPr id="44" name="テキスト ボックス 43"/>
          <p:cNvSpPr txBox="1"/>
          <p:nvPr/>
        </p:nvSpPr>
        <p:spPr>
          <a:xfrm>
            <a:off x="7983786" y="2137109"/>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45" name="図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3879" y="2983715"/>
            <a:ext cx="1109404" cy="1114978"/>
          </a:xfrm>
          <a:prstGeom prst="rect">
            <a:avLst/>
          </a:prstGeom>
        </p:spPr>
      </p:pic>
      <p:pic>
        <p:nvPicPr>
          <p:cNvPr id="46" name="図 4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74543" y="3169412"/>
            <a:ext cx="827398" cy="794302"/>
          </a:xfrm>
          <a:prstGeom prst="rect">
            <a:avLst/>
          </a:prstGeom>
        </p:spPr>
      </p:pic>
      <p:sp>
        <p:nvSpPr>
          <p:cNvPr id="47" name="テキスト ボックス 46"/>
          <p:cNvSpPr txBox="1"/>
          <p:nvPr/>
        </p:nvSpPr>
        <p:spPr>
          <a:xfrm>
            <a:off x="8027927" y="3898160"/>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48" name="正方形/長方形 47"/>
          <p:cNvSpPr/>
          <p:nvPr/>
        </p:nvSpPr>
        <p:spPr>
          <a:xfrm>
            <a:off x="6761437" y="4055053"/>
            <a:ext cx="2056973" cy="523220"/>
          </a:xfrm>
          <a:prstGeom prst="rect">
            <a:avLst/>
          </a:prstGeom>
        </p:spPr>
        <p:txBody>
          <a:bodyPr wrap="none">
            <a:spAutoFit/>
          </a:bodyPr>
          <a:lstStyle/>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a:p>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な</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ら</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キャッチ</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出来</a:t>
            </a:r>
            <a:r>
              <a:rPr lang="ja-JP" altLang="en-US" sz="1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る</a:t>
            </a:r>
            <a:r>
              <a:rPr lang="ja-JP" altLang="en-US" sz="14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よ</a:t>
            </a:r>
          </a:p>
        </p:txBody>
      </p:sp>
      <p:pic>
        <p:nvPicPr>
          <p:cNvPr id="34" name="図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920603">
            <a:off x="7859795" y="3072222"/>
            <a:ext cx="702224" cy="702224"/>
          </a:xfrm>
          <a:prstGeom prst="rect">
            <a:avLst/>
          </a:prstGeom>
        </p:spPr>
      </p:pic>
      <p:sp>
        <p:nvSpPr>
          <p:cNvPr id="50" name="テキスト ボックス 49"/>
          <p:cNvSpPr txBox="1"/>
          <p:nvPr/>
        </p:nvSpPr>
        <p:spPr>
          <a:xfrm>
            <a:off x="7005601" y="4545958"/>
            <a:ext cx="1819729"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55" name="正方形/長方形 54"/>
          <p:cNvSpPr/>
          <p:nvPr/>
        </p:nvSpPr>
        <p:spPr>
          <a:xfrm>
            <a:off x="7898705" y="3133649"/>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56" name="正方形/長方形 55"/>
          <p:cNvSpPr/>
          <p:nvPr/>
        </p:nvSpPr>
        <p:spPr>
          <a:xfrm>
            <a:off x="7892993" y="3139017"/>
            <a:ext cx="2056973" cy="307777"/>
          </a:xfrm>
          <a:prstGeom prst="rect">
            <a:avLst/>
          </a:prstGeom>
        </p:spPr>
        <p:txBody>
          <a:bodyPr wrap="none">
            <a:spAutoFit/>
          </a:bodyPr>
          <a:lstStyle/>
          <a:p>
            <a:r>
              <a:rPr lang="en-US" altLang="ja-JP" sz="1400" dirty="0" err="1" smtClean="0">
                <a:solidFill>
                  <a:srgbClr val="FF0000"/>
                </a:solidFill>
                <a:latin typeface="UD デジタル 教科書体 NK-B" panose="02020700000000000000" pitchFamily="18" charset="-128"/>
                <a:ea typeface="UD デジタル 教科書体 NK-B" panose="02020700000000000000" pitchFamily="18" charset="-128"/>
              </a:rPr>
              <a:t>ArithmeticException</a:t>
            </a:r>
            <a:endParaRPr lang="en-US" altLang="ja-JP" sz="14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138463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疑問を抱く若い男性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675" y="2635794"/>
            <a:ext cx="3997325" cy="39973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937195" y="731987"/>
            <a:ext cx="2215671"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あれ</a:t>
            </a:r>
            <a:r>
              <a:rPr kumimoji="1" lang="ja-JP" altLang="en-US" sz="44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p:cNvSpPr txBox="1"/>
          <p:nvPr/>
        </p:nvSpPr>
        <p:spPr>
          <a:xfrm>
            <a:off x="1272046" y="4364620"/>
            <a:ext cx="7829387"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これはどうやって例外を出すの？</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6" name="テキスト ボックス 5"/>
          <p:cNvSpPr txBox="1"/>
          <p:nvPr/>
        </p:nvSpPr>
        <p:spPr>
          <a:xfrm>
            <a:off x="1382516" y="1649086"/>
            <a:ext cx="899477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7" name="正方形/長方形 6"/>
          <p:cNvSpPr/>
          <p:nvPr/>
        </p:nvSpPr>
        <p:spPr>
          <a:xfrm>
            <a:off x="1942238" y="2423255"/>
            <a:ext cx="8620259" cy="646331"/>
          </a:xfrm>
          <a:prstGeom prst="rect">
            <a:avLst/>
          </a:prstGeom>
        </p:spPr>
        <p:txBody>
          <a:bodyPr wrap="square">
            <a:spAutoFit/>
          </a:bodyPr>
          <a:lstStyle/>
          <a:p>
            <a:pPr algn="ctr"/>
            <a:r>
              <a:rPr lang="ja-JP" altLang="en-US" sz="3600" dirty="0" smtClean="0">
                <a:latin typeface="UD デジタル 教科書体 NK-B" panose="02020700000000000000" pitchFamily="18" charset="-128"/>
                <a:ea typeface="UD デジタル 教科書体 NK-B" panose="02020700000000000000" pitchFamily="18" charset="-128"/>
              </a:rPr>
              <a:t>別の型</a:t>
            </a:r>
            <a:r>
              <a:rPr lang="ja-JP" altLang="en-US" sz="3600" dirty="0">
                <a:latin typeface="UD デジタル 教科書体 NK-B" panose="02020700000000000000" pitchFamily="18" charset="-128"/>
                <a:ea typeface="UD デジタル 教科書体 NK-B" panose="02020700000000000000" pitchFamily="18" charset="-128"/>
              </a:rPr>
              <a:t>へ</a:t>
            </a:r>
            <a:r>
              <a:rPr lang="ja-JP" altLang="en-US" sz="3600" dirty="0" smtClean="0">
                <a:latin typeface="UD デジタル 教科書体 NK-B" panose="02020700000000000000" pitchFamily="18" charset="-128"/>
                <a:ea typeface="UD デジタル 教科書体 NK-B" panose="02020700000000000000" pitchFamily="18" charset="-128"/>
              </a:rPr>
              <a:t>変換に失敗した場合</a:t>
            </a:r>
            <a:r>
              <a:rPr lang="ja-JP" altLang="en-US" sz="3600" dirty="0">
                <a:latin typeface="UD デジタル 教科書体 NK-B" panose="02020700000000000000" pitchFamily="18" charset="-128"/>
                <a:ea typeface="UD デジタル 教科書体 NK-B" panose="02020700000000000000" pitchFamily="18" charset="-128"/>
              </a:rPr>
              <a:t>エラー</a:t>
            </a:r>
            <a:endParaRPr kumimoji="1" lang="en-US" altLang="ja-JP" sz="36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3688330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3995" y="337661"/>
            <a:ext cx="9793065"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文字列から数値へ等、変換する際に発生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1346641" y="1234228"/>
            <a:ext cx="9932903" cy="15525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1" name="テキスト ボックス 10"/>
          <p:cNvSpPr txBox="1"/>
          <p:nvPr/>
        </p:nvSpPr>
        <p:spPr>
          <a:xfrm>
            <a:off x="1528360" y="1357337"/>
            <a:ext cx="2585964"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　</a:t>
            </a:r>
            <a:r>
              <a:rPr kumimoji="1" lang="en-US" altLang="ja-JP"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=&gt;  </a:t>
            </a:r>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数値</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テキスト ボックス 19"/>
          <p:cNvSpPr txBox="1"/>
          <p:nvPr/>
        </p:nvSpPr>
        <p:spPr>
          <a:xfrm>
            <a:off x="1969500" y="1949051"/>
            <a:ext cx="6013185" cy="646331"/>
          </a:xfrm>
          <a:prstGeom prst="rect">
            <a:avLst/>
          </a:prstGeom>
          <a:noFill/>
        </p:spPr>
        <p:txBody>
          <a:bodyPr wrap="none" rtlCol="0">
            <a:spAutoFit/>
          </a:bodyPr>
          <a:lstStyle/>
          <a:p>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Integer.parseInt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3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正方形/長方形 20"/>
          <p:cNvSpPr/>
          <p:nvPr/>
        </p:nvSpPr>
        <p:spPr>
          <a:xfrm>
            <a:off x="1346641" y="3310204"/>
            <a:ext cx="9932903" cy="2872882"/>
          </a:xfrm>
          <a:prstGeom prst="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969500" y="4025028"/>
            <a:ext cx="8885766" cy="646331"/>
          </a:xfrm>
          <a:prstGeom prst="rect">
            <a:avLst/>
          </a:prstGeom>
          <a:noFill/>
        </p:spPr>
        <p:txBody>
          <a:bodyPr wrap="none" rtlCol="0">
            <a:spAutoFit/>
          </a:bodyPr>
          <a:lstStyle/>
          <a:p>
            <a:r>
              <a:rPr kumimoji="1" lang="en-US" altLang="ja-JP" sz="3600" b="1"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Integer.parseInt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(“100”);</a:t>
            </a:r>
            <a:endParaRPr kumimoji="1" lang="ja-JP" altLang="en-US" sz="3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624845" y="3440253"/>
            <a:ext cx="595035"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a:t>
            </a:r>
          </a:p>
        </p:txBody>
      </p:sp>
      <p:pic>
        <p:nvPicPr>
          <p:cNvPr id="24" name="Picture 2" descr="ダンボール箱のキャラクタ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817" y="4543839"/>
            <a:ext cx="1438630" cy="1301960"/>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2716246" y="5669343"/>
            <a:ext cx="960519" cy="523220"/>
          </a:xfrm>
          <a:prstGeom prst="rect">
            <a:avLst/>
          </a:prstGeom>
          <a:noFill/>
        </p:spPr>
        <p:txBody>
          <a:bodyPr wrap="none" rtlCol="0">
            <a:spAutoFit/>
          </a:bodyPr>
          <a:lstStyle/>
          <a:p>
            <a:r>
              <a:rPr kumimoji="1" lang="en-US" altLang="ja-JP" sz="28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1687070" y="5728106"/>
            <a:ext cx="1053494" cy="523220"/>
          </a:xfrm>
          <a:prstGeom prst="rect">
            <a:avLst/>
          </a:prstGeom>
          <a:noFill/>
        </p:spPr>
        <p:txBody>
          <a:bodyPr wrap="none" rtlCol="0">
            <a:spAutoFit/>
          </a:bodyPr>
          <a:lstStyle/>
          <a:p>
            <a:r>
              <a:rPr kumimoji="1" lang="en-US" altLang="ja-JP" sz="2800" dirty="0" err="1"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28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28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9" name="Picture 2" descr="紙粘土で遊ぶ子供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53" y="4647469"/>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30" name="角丸四角形 29"/>
          <p:cNvSpPr/>
          <p:nvPr/>
        </p:nvSpPr>
        <p:spPr>
          <a:xfrm>
            <a:off x="8659752" y="5145592"/>
            <a:ext cx="2046514" cy="90767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latin typeface="UD デジタル 教科書体 NK-B" panose="02020700000000000000" pitchFamily="18" charset="-128"/>
                <a:ea typeface="UD デジタル 教科書体 NK-B" panose="02020700000000000000" pitchFamily="18" charset="-128"/>
              </a:rPr>
              <a:t>100</a:t>
            </a:r>
          </a:p>
          <a:p>
            <a:pPr algn="ctr"/>
            <a:r>
              <a:rPr kumimoji="1" lang="ja-JP" altLang="en-US" sz="2800" dirty="0">
                <a:solidFill>
                  <a:schemeClr val="tx1"/>
                </a:solidFill>
                <a:latin typeface="UD デジタル 教科書体 NK-B" panose="02020700000000000000" pitchFamily="18" charset="-128"/>
                <a:ea typeface="UD デジタル 教科書体 NK-B" panose="02020700000000000000" pitchFamily="18" charset="-128"/>
              </a:rPr>
              <a:t>数値</a:t>
            </a:r>
          </a:p>
        </p:txBody>
      </p:sp>
      <p:sp>
        <p:nvSpPr>
          <p:cNvPr id="31" name="角丸四角形 30"/>
          <p:cNvSpPr/>
          <p:nvPr/>
        </p:nvSpPr>
        <p:spPr>
          <a:xfrm>
            <a:off x="8660866" y="5179712"/>
            <a:ext cx="2046514" cy="90767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latin typeface="UD デジタル 教科書体 NK-B" panose="02020700000000000000" pitchFamily="18" charset="-128"/>
                <a:ea typeface="UD デジタル 教科書体 NK-B" panose="02020700000000000000" pitchFamily="18" charset="-128"/>
              </a:rPr>
              <a:t>100</a:t>
            </a:r>
          </a:p>
          <a:p>
            <a:pPr algn="ctr"/>
            <a:r>
              <a:rPr kumimoji="1" lang="ja-JP" altLang="en-US" sz="2800" dirty="0">
                <a:solidFill>
                  <a:schemeClr val="tx1"/>
                </a:solidFill>
                <a:latin typeface="UD デジタル 教科書体 NK-B" panose="02020700000000000000" pitchFamily="18" charset="-128"/>
                <a:ea typeface="UD デジタル 教科書体 NK-B" panose="02020700000000000000" pitchFamily="18" charset="-128"/>
              </a:rPr>
              <a:t>数値</a:t>
            </a:r>
          </a:p>
        </p:txBody>
      </p:sp>
    </p:spTree>
    <p:extLst>
      <p:ext uri="{BB962C8B-B14F-4D97-AF65-F5344CB8AC3E}">
        <p14:creationId xmlns:p14="http://schemas.microsoft.com/office/powerpoint/2010/main" val="24049511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 nodeType="clickEffect">
                                  <p:stCondLst>
                                    <p:cond delay="0"/>
                                  </p:stCondLst>
                                  <p:childTnLst>
                                    <p:animMotion origin="layout" path="M -8.33333E-7 2.22222E-6 L -0.55182 -0.10209 " pathEditMode="relative" rAng="0" ptsTypes="AA">
                                      <p:cBhvr>
                                        <p:cTn id="51" dur="2000" fill="hold"/>
                                        <p:tgtEl>
                                          <p:spTgt spid="31"/>
                                        </p:tgtEl>
                                        <p:attrNameLst>
                                          <p:attrName>ppt_x</p:attrName>
                                          <p:attrName>ppt_y</p:attrName>
                                        </p:attrNameLst>
                                      </p:cBhvr>
                                      <p:rCtr x="-27591"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20" grpId="0"/>
      <p:bldP spid="21" grpId="0" animBg="1"/>
      <p:bldP spid="22" grpId="0"/>
      <p:bldP spid="23" grpId="0"/>
      <p:bldP spid="25" grpId="0"/>
      <p:bldP spid="26" grpId="0"/>
      <p:bldP spid="30" grpId="0" animBg="1"/>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6912" y="1086969"/>
            <a:ext cx="7101665" cy="514677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956238" y="413266"/>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 name="図 1"/>
          <p:cNvPicPr>
            <a:picLocks noChangeAspect="1"/>
          </p:cNvPicPr>
          <p:nvPr/>
        </p:nvPicPr>
        <p:blipFill>
          <a:blip r:embed="rId2"/>
          <a:stretch>
            <a:fillRect/>
          </a:stretch>
        </p:blipFill>
        <p:spPr>
          <a:xfrm>
            <a:off x="614914" y="1180309"/>
            <a:ext cx="6840762" cy="4947930"/>
          </a:xfrm>
          <a:prstGeom prst="rect">
            <a:avLst/>
          </a:prstGeom>
        </p:spPr>
      </p:pic>
      <p:sp>
        <p:nvSpPr>
          <p:cNvPr id="5" name="テキスト ボックス 4"/>
          <p:cNvSpPr txBox="1"/>
          <p:nvPr/>
        </p:nvSpPr>
        <p:spPr>
          <a:xfrm>
            <a:off x="395922" y="413266"/>
            <a:ext cx="2560316"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まずは前回の復習</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8012861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3995" y="337661"/>
            <a:ext cx="9793065" cy="769441"/>
          </a:xfrm>
          <a:prstGeom prst="rect">
            <a:avLst/>
          </a:prstGeom>
          <a:noFill/>
        </p:spPr>
        <p:txBody>
          <a:bodyPr wrap="none" rtlCol="0">
            <a:spAutoFit/>
          </a:bodyPr>
          <a:lstStyle/>
          <a:p>
            <a:r>
              <a:rPr kumimoji="1" lang="ja-JP" altLang="en-US"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文字列から数値へ等、変換する際に発生</a:t>
            </a:r>
            <a:endParaRPr kumimoji="1" lang="en-US" altLang="ja-JP" sz="4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8" name="正方形/長方形 7"/>
          <p:cNvSpPr/>
          <p:nvPr/>
        </p:nvSpPr>
        <p:spPr>
          <a:xfrm>
            <a:off x="1346641" y="1234228"/>
            <a:ext cx="9932903" cy="1552516"/>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41238" y="1234227"/>
            <a:ext cx="1005403"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構文</a:t>
            </a:r>
          </a:p>
        </p:txBody>
      </p:sp>
      <p:sp>
        <p:nvSpPr>
          <p:cNvPr id="11" name="テキスト ボックス 10"/>
          <p:cNvSpPr txBox="1"/>
          <p:nvPr/>
        </p:nvSpPr>
        <p:spPr>
          <a:xfrm>
            <a:off x="1528360" y="1357337"/>
            <a:ext cx="2585964" cy="461665"/>
          </a:xfrm>
          <a:prstGeom prst="rect">
            <a:avLst/>
          </a:prstGeom>
          <a:noFill/>
        </p:spPr>
        <p:txBody>
          <a:bodyPr wrap="none" rtlCol="0">
            <a:spAutoFit/>
          </a:bodyPr>
          <a:lstStyle/>
          <a:p>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　</a:t>
            </a:r>
            <a:r>
              <a:rPr kumimoji="1" lang="en-US" altLang="ja-JP"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=&gt;  </a:t>
            </a:r>
            <a:r>
              <a:rPr kumimoji="1" lang="ja-JP" altLang="en-US" sz="24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数値</a:t>
            </a:r>
            <a:endParaRPr kumimoji="1" lang="ja-JP" altLang="en-US" sz="24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0" name="テキスト ボックス 19"/>
          <p:cNvSpPr txBox="1"/>
          <p:nvPr/>
        </p:nvSpPr>
        <p:spPr>
          <a:xfrm>
            <a:off x="1969500" y="1949051"/>
            <a:ext cx="6013185" cy="646331"/>
          </a:xfrm>
          <a:prstGeom prst="rect">
            <a:avLst/>
          </a:prstGeom>
          <a:noFill/>
        </p:spPr>
        <p:txBody>
          <a:bodyPr wrap="none" rtlCol="0">
            <a:spAutoFit/>
          </a:bodyPr>
          <a:lstStyle/>
          <a:p>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Integer.parseInt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r>
              <a:rPr kumimoji="1" lang="ja-JP" altLang="en-US"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文字列</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t>
            </a:r>
            <a:endParaRPr kumimoji="1" lang="ja-JP" altLang="en-US" sz="3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1" name="正方形/長方形 20"/>
          <p:cNvSpPr/>
          <p:nvPr/>
        </p:nvSpPr>
        <p:spPr>
          <a:xfrm>
            <a:off x="1346641" y="3310204"/>
            <a:ext cx="9932903" cy="2872882"/>
          </a:xfrm>
          <a:prstGeom prst="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969500" y="4025028"/>
            <a:ext cx="8174033" cy="646331"/>
          </a:xfrm>
          <a:prstGeom prst="rect">
            <a:avLst/>
          </a:prstGeom>
          <a:noFill/>
        </p:spPr>
        <p:txBody>
          <a:bodyPr wrap="none" rtlCol="0">
            <a:spAutoFit/>
          </a:bodyPr>
          <a:lstStyle/>
          <a:p>
            <a:r>
              <a:rPr kumimoji="1" lang="en-US" altLang="ja-JP" sz="3600" b="1" dirty="0" err="1">
                <a:solidFill>
                  <a:schemeClr val="accent6">
                    <a:lumMod val="75000"/>
                  </a:schemeClr>
                </a:solidFill>
                <a:latin typeface="UD デジタル 教科書体 NK-B" panose="02020700000000000000" pitchFamily="18" charset="-128"/>
                <a:ea typeface="UD デジタル 教科書体 NK-B" panose="02020700000000000000" pitchFamily="18" charset="-128"/>
              </a:rPr>
              <a:t>i</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 = </a:t>
            </a:r>
            <a:r>
              <a:rPr kumimoji="1" lang="en-US" altLang="ja-JP" sz="3600" b="1"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Integer.parseInt</a:t>
            </a:r>
            <a:r>
              <a:rPr kumimoji="1" lang="en-US" altLang="ja-JP" sz="3600" b="1"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(“A”);</a:t>
            </a:r>
            <a:endParaRPr kumimoji="1" lang="ja-JP" altLang="en-US" sz="36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3" name="テキスト ボックス 22"/>
          <p:cNvSpPr txBox="1"/>
          <p:nvPr/>
        </p:nvSpPr>
        <p:spPr>
          <a:xfrm>
            <a:off x="624845" y="3440253"/>
            <a:ext cx="595035" cy="584775"/>
          </a:xfrm>
          <a:prstGeom prst="rect">
            <a:avLst/>
          </a:prstGeom>
          <a:noFill/>
        </p:spPr>
        <p:txBody>
          <a:bodyPr wrap="none" rtlCol="0">
            <a:spAutoFit/>
          </a:bodyPr>
          <a:lstStyle/>
          <a:p>
            <a:r>
              <a:rPr kumimoji="1" lang="ja-JP" altLang="en-US" sz="3200" b="1"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例</a:t>
            </a:r>
          </a:p>
        </p:txBody>
      </p:sp>
      <p:pic>
        <p:nvPicPr>
          <p:cNvPr id="24" name="Picture 2" descr="ダンボール箱のキャラクタ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3817" y="4543839"/>
            <a:ext cx="1438630" cy="1301960"/>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2716246" y="5669343"/>
            <a:ext cx="960519" cy="523220"/>
          </a:xfrm>
          <a:prstGeom prst="rect">
            <a:avLst/>
          </a:prstGeom>
          <a:noFill/>
        </p:spPr>
        <p:txBody>
          <a:bodyPr wrap="none" rtlCol="0">
            <a:spAutoFit/>
          </a:bodyPr>
          <a:lstStyle/>
          <a:p>
            <a:r>
              <a:rPr kumimoji="1" lang="en-US" altLang="ja-JP" sz="2800" dirty="0" err="1"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num</a:t>
            </a:r>
            <a:endParaRPr kumimoji="1" lang="ja-JP" altLang="en-US" sz="28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6" name="テキスト ボックス 25"/>
          <p:cNvSpPr txBox="1"/>
          <p:nvPr/>
        </p:nvSpPr>
        <p:spPr>
          <a:xfrm>
            <a:off x="1687070" y="5728106"/>
            <a:ext cx="1053494" cy="523220"/>
          </a:xfrm>
          <a:prstGeom prst="rect">
            <a:avLst/>
          </a:prstGeom>
          <a:noFill/>
        </p:spPr>
        <p:txBody>
          <a:bodyPr wrap="none" rtlCol="0">
            <a:spAutoFit/>
          </a:bodyPr>
          <a:lstStyle/>
          <a:p>
            <a:r>
              <a:rPr kumimoji="1" lang="en-US" altLang="ja-JP" sz="2800" dirty="0" err="1"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2800" dirty="0" smtClean="0">
                <a:solidFill>
                  <a:schemeClr val="accent5">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2800" dirty="0">
              <a:solidFill>
                <a:schemeClr val="accent5">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 name="角丸四角形 1"/>
          <p:cNvSpPr/>
          <p:nvPr/>
        </p:nvSpPr>
        <p:spPr>
          <a:xfrm>
            <a:off x="8221932" y="4938122"/>
            <a:ext cx="2046514" cy="90767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latin typeface="UD デジタル 教科書体 NK-B" panose="02020700000000000000" pitchFamily="18" charset="-128"/>
                <a:ea typeface="UD デジタル 教科書体 NK-B" panose="02020700000000000000" pitchFamily="18" charset="-128"/>
              </a:rPr>
              <a:t>“A”</a:t>
            </a:r>
          </a:p>
          <a:p>
            <a:pPr algn="ctr"/>
            <a:r>
              <a:rPr kumimoji="1" lang="ja-JP" altLang="en-US" sz="2800" dirty="0">
                <a:solidFill>
                  <a:schemeClr val="tx1"/>
                </a:solidFill>
                <a:latin typeface="UD デジタル 教科書体 NK-B" panose="02020700000000000000" pitchFamily="18" charset="-128"/>
                <a:ea typeface="UD デジタル 教科書体 NK-B" panose="02020700000000000000" pitchFamily="18" charset="-128"/>
              </a:rPr>
              <a:t>文字列</a:t>
            </a:r>
          </a:p>
        </p:txBody>
      </p:sp>
      <p:pic>
        <p:nvPicPr>
          <p:cNvPr id="29" name="Picture 2" descr="紙粘土で遊ぶ子供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53" y="4647469"/>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17" name="四角形吹き出し 16"/>
          <p:cNvSpPr/>
          <p:nvPr/>
        </p:nvSpPr>
        <p:spPr>
          <a:xfrm>
            <a:off x="8436186" y="2511295"/>
            <a:ext cx="2389856" cy="1399549"/>
          </a:xfrm>
          <a:prstGeom prst="wedgeRectCallout">
            <a:avLst>
              <a:gd name="adj1" fmla="val -86467"/>
              <a:gd name="adj2" fmla="val 78048"/>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815707" y="6006575"/>
            <a:ext cx="8994770" cy="923330"/>
          </a:xfrm>
          <a:prstGeom prst="rect">
            <a:avLst/>
          </a:prstGeom>
          <a:noFill/>
        </p:spPr>
        <p:txBody>
          <a:bodyPr wrap="none" rtlCol="0">
            <a:spAutoFit/>
          </a:bodyPr>
          <a:lstStyle/>
          <a:p>
            <a:r>
              <a:rPr lang="en-US" altLang="ja-JP" sz="5400" b="1"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kumimoji="1" lang="en-US" altLang="ja-JP" sz="54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81183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Tree>
    <p:extLst>
      <p:ext uri="{BB962C8B-B14F-4D97-AF65-F5344CB8AC3E}">
        <p14:creationId xmlns:p14="http://schemas.microsoft.com/office/powerpoint/2010/main" val="1387778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805492" y="3701143"/>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sp>
        <p:nvSpPr>
          <p:cNvPr id="25" name="四角形吹き出し 24"/>
          <p:cNvSpPr/>
          <p:nvPr/>
        </p:nvSpPr>
        <p:spPr>
          <a:xfrm>
            <a:off x="9664883" y="3696386"/>
            <a:ext cx="2389856" cy="510671"/>
          </a:xfrm>
          <a:prstGeom prst="wedgeRectCallout">
            <a:avLst>
              <a:gd name="adj1" fmla="val -53064"/>
              <a:gd name="adj2" fmla="val 154787"/>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rPr>
              <a:t>数字</a:t>
            </a:r>
            <a:r>
              <a:rPr kumimoji="1" lang="ja-JP" altLang="en-US" sz="2400" dirty="0" err="1" smtClean="0">
                <a:solidFill>
                  <a:srgbClr val="FF0000"/>
                </a:solidFill>
                <a:latin typeface="UD デジタル 教科書体 NK-B" panose="02020700000000000000" pitchFamily="18" charset="-128"/>
                <a:ea typeface="UD デジタル 教科書体 NK-B" panose="02020700000000000000" pitchFamily="18" charset="-128"/>
              </a:rPr>
              <a:t>ちゃうやん</a:t>
            </a:r>
            <a:r>
              <a:rPr kumimoji="1" lang="ja-JP" altLang="en-US" sz="2400" dirty="0" smtClean="0">
                <a:solidFill>
                  <a:srgbClr val="FF0000"/>
                </a:solidFill>
                <a:latin typeface="UD デジタル 教科書体 NK-B" panose="02020700000000000000" pitchFamily="18" charset="-128"/>
                <a:ea typeface="UD デジタル 教科書体 NK-B" panose="02020700000000000000" pitchFamily="18" charset="-128"/>
              </a:rPr>
              <a:t>！</a:t>
            </a:r>
            <a:endParaRPr kumimoji="1" lang="ja-JP" altLang="en-US" sz="2400" dirty="0">
              <a:solidFill>
                <a:srgbClr val="FF0000"/>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58577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p:bldP spid="24" grpId="0"/>
      <p:bldP spid="2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805492" y="3701143"/>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29" name="図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11561" y="3724482"/>
            <a:ext cx="702224" cy="702224"/>
          </a:xfrm>
          <a:prstGeom prst="rect">
            <a:avLst/>
          </a:prstGeom>
        </p:spPr>
      </p:pic>
    </p:spTree>
    <p:extLst>
      <p:ext uri="{BB962C8B-B14F-4D97-AF65-F5344CB8AC3E}">
        <p14:creationId xmlns:p14="http://schemas.microsoft.com/office/powerpoint/2010/main" val="296371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805492" y="3701143"/>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40453" y="3454151"/>
            <a:ext cx="1185529" cy="1251218"/>
          </a:xfrm>
          <a:prstGeom prst="rect">
            <a:avLst/>
          </a:prstGeom>
        </p:spPr>
      </p:pic>
      <p:pic>
        <p:nvPicPr>
          <p:cNvPr id="31" name="図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10461777" y="3167072"/>
            <a:ext cx="702224" cy="702224"/>
          </a:xfrm>
          <a:prstGeom prst="rect">
            <a:avLst/>
          </a:prstGeom>
        </p:spPr>
      </p:pic>
    </p:spTree>
    <p:extLst>
      <p:ext uri="{BB962C8B-B14F-4D97-AF65-F5344CB8AC3E}">
        <p14:creationId xmlns:p14="http://schemas.microsoft.com/office/powerpoint/2010/main" val="808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805492" y="3701143"/>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40453" y="3454151"/>
            <a:ext cx="1185529" cy="1251218"/>
          </a:xfrm>
          <a:prstGeom prst="rect">
            <a:avLst/>
          </a:prstGeom>
        </p:spPr>
      </p:pic>
      <p:pic>
        <p:nvPicPr>
          <p:cNvPr id="31" name="図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10461777" y="3167072"/>
            <a:ext cx="702224" cy="702224"/>
          </a:xfrm>
          <a:prstGeom prst="rect">
            <a:avLst/>
          </a:prstGeom>
        </p:spPr>
      </p:pic>
      <p:sp>
        <p:nvSpPr>
          <p:cNvPr id="29" name="正方形/長方形 28"/>
          <p:cNvSpPr/>
          <p:nvPr/>
        </p:nvSpPr>
        <p:spPr>
          <a:xfrm>
            <a:off x="7643750" y="1852483"/>
            <a:ext cx="2701471" cy="400110"/>
          </a:xfrm>
          <a:prstGeom prst="rect">
            <a:avLst/>
          </a:prstGeom>
        </p:spPr>
        <p:txBody>
          <a:bodyPr wrap="square">
            <a:spAutoFit/>
          </a:bodyPr>
          <a:lstStyle/>
          <a:p>
            <a:r>
              <a:rPr kumimoji="1" lang="ja-JP" altLang="en-US" sz="2000" dirty="0">
                <a:solidFill>
                  <a:srgbClr val="FF0000"/>
                </a:solidFill>
                <a:latin typeface="UD デジタル 教科書体 NK-B" panose="02020700000000000000" pitchFamily="18" charset="-128"/>
                <a:ea typeface="UD デジタル 教科書体 NK-B" panose="02020700000000000000" pitchFamily="18" charset="-128"/>
              </a:rPr>
              <a:t>エラ</a:t>
            </a:r>
            <a:r>
              <a:rPr kumimoji="1" lang="ja-JP" altLang="en-US" sz="2000" dirty="0" smtClean="0">
                <a:solidFill>
                  <a:srgbClr val="FF0000"/>
                </a:solidFill>
                <a:latin typeface="UD デジタル 教科書体 NK-B" panose="02020700000000000000" pitchFamily="18" charset="-128"/>
                <a:ea typeface="UD デジタル 教科書体 NK-B" panose="02020700000000000000" pitchFamily="18" charset="-128"/>
              </a:rPr>
              <a:t>ーを検知！！</a:t>
            </a:r>
            <a:endParaRPr kumimoji="1" lang="en-US" altLang="ja-JP" sz="2000" dirty="0" smtClean="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32388" y="2155055"/>
            <a:ext cx="1021591" cy="919432"/>
          </a:xfrm>
          <a:prstGeom prst="rect">
            <a:avLst/>
          </a:prstGeom>
        </p:spPr>
      </p:pic>
    </p:spTree>
    <p:extLst>
      <p:ext uri="{BB962C8B-B14F-4D97-AF65-F5344CB8AC3E}">
        <p14:creationId xmlns:p14="http://schemas.microsoft.com/office/powerpoint/2010/main" val="214384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805492" y="3701143"/>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0" name="図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40453" y="3454151"/>
            <a:ext cx="1185529" cy="1251218"/>
          </a:xfrm>
          <a:prstGeom prst="rect">
            <a:avLst/>
          </a:prstGeom>
        </p:spPr>
      </p:pic>
      <p:pic>
        <p:nvPicPr>
          <p:cNvPr id="33" name="図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17776" y="1828798"/>
            <a:ext cx="1108414" cy="1113982"/>
          </a:xfrm>
          <a:prstGeom prst="rect">
            <a:avLst/>
          </a:prstGeom>
        </p:spPr>
      </p:pic>
      <p:pic>
        <p:nvPicPr>
          <p:cNvPr id="34" name="図 3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84527" y="2031956"/>
            <a:ext cx="702051" cy="673969"/>
          </a:xfrm>
          <a:prstGeom prst="rect">
            <a:avLst/>
          </a:prstGeom>
        </p:spPr>
      </p:pic>
      <p:sp>
        <p:nvSpPr>
          <p:cNvPr id="35" name="テキスト ボックス 34"/>
          <p:cNvSpPr txBox="1"/>
          <p:nvPr/>
        </p:nvSpPr>
        <p:spPr>
          <a:xfrm>
            <a:off x="9061770" y="2627327"/>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1" name="図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920603">
            <a:off x="10461777" y="3167072"/>
            <a:ext cx="702224" cy="702224"/>
          </a:xfrm>
          <a:prstGeom prst="rect">
            <a:avLst/>
          </a:prstGeom>
        </p:spPr>
      </p:pic>
    </p:spTree>
    <p:extLst>
      <p:ext uri="{BB962C8B-B14F-4D97-AF65-F5344CB8AC3E}">
        <p14:creationId xmlns:p14="http://schemas.microsoft.com/office/powerpoint/2010/main" val="29654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2.96296E-6 L -0.12813 -0.18842 " pathEditMode="relative" rAng="0" ptsTypes="AA">
                                      <p:cBhvr>
                                        <p:cTn id="6" dur="2000" fill="hold"/>
                                        <p:tgtEl>
                                          <p:spTgt spid="31"/>
                                        </p:tgtEl>
                                        <p:attrNameLst>
                                          <p:attrName>ppt_x</p:attrName>
                                          <p:attrName>ppt_y</p:attrName>
                                        </p:attrNameLst>
                                      </p:cBhvr>
                                      <p:rCtr x="-6406"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247998" y="4844925"/>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17776" y="1828798"/>
            <a:ext cx="1108414" cy="1113982"/>
          </a:xfrm>
          <a:prstGeom prst="rect">
            <a:avLst/>
          </a:prstGeom>
        </p:spPr>
      </p:pic>
      <p:pic>
        <p:nvPicPr>
          <p:cNvPr id="34" name="図 3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84527" y="2031956"/>
            <a:ext cx="702051" cy="673969"/>
          </a:xfrm>
          <a:prstGeom prst="rect">
            <a:avLst/>
          </a:prstGeom>
        </p:spPr>
      </p:pic>
      <p:sp>
        <p:nvSpPr>
          <p:cNvPr id="35" name="テキスト ボックス 34"/>
          <p:cNvSpPr txBox="1"/>
          <p:nvPr/>
        </p:nvSpPr>
        <p:spPr>
          <a:xfrm>
            <a:off x="9061770" y="2627327"/>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8908532" y="1766326"/>
            <a:ext cx="702224" cy="702224"/>
          </a:xfrm>
          <a:prstGeom prst="rect">
            <a:avLst/>
          </a:prstGeom>
        </p:spPr>
      </p:pic>
    </p:spTree>
    <p:extLst>
      <p:ext uri="{BB962C8B-B14F-4D97-AF65-F5344CB8AC3E}">
        <p14:creationId xmlns:p14="http://schemas.microsoft.com/office/powerpoint/2010/main" val="173705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36974" y="986655"/>
            <a:ext cx="7230484" cy="5515745"/>
          </a:xfrm>
          <a:prstGeom prst="rect">
            <a:avLst/>
          </a:prstGeom>
        </p:spPr>
      </p:pic>
      <p:sp>
        <p:nvSpPr>
          <p:cNvPr id="9" name="正方形/長方形 8"/>
          <p:cNvSpPr/>
          <p:nvPr/>
        </p:nvSpPr>
        <p:spPr>
          <a:xfrm>
            <a:off x="334850" y="971057"/>
            <a:ext cx="7332607" cy="55300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6912" y="403157"/>
            <a:ext cx="7507183" cy="584775"/>
          </a:xfrm>
          <a:prstGeom prst="rect">
            <a:avLst/>
          </a:prstGeom>
          <a:noFill/>
        </p:spPr>
        <p:txBody>
          <a:bodyPr wrap="none" rtlCol="0">
            <a:spAutoFit/>
          </a:bodyPr>
          <a:lstStyle/>
          <a:p>
            <a:r>
              <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rPr>
              <a:t>下記</a:t>
            </a:r>
            <a:r>
              <a:rPr kumimoji="1" lang="ja-JP" altLang="en-US" sz="3200" dirty="0" smtClean="0">
                <a:solidFill>
                  <a:schemeClr val="accent2"/>
                </a:solidFill>
                <a:latin typeface="UD デジタル 教科書体 NK-B" panose="02020700000000000000" pitchFamily="18" charset="-128"/>
                <a:ea typeface="UD デジタル 教科書体 NK-B" panose="02020700000000000000" pitchFamily="18" charset="-128"/>
              </a:rPr>
              <a:t>のプログラムのように追記してみよう！</a:t>
            </a:r>
            <a:endParaRPr kumimoji="1" lang="ja-JP" altLang="en-US" sz="32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7"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169" y="3514922"/>
            <a:ext cx="884341" cy="886558"/>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18" y="5128709"/>
            <a:ext cx="717834" cy="721440"/>
          </a:xfrm>
          <a:prstGeom prst="rect">
            <a:avLst/>
          </a:prstGeom>
        </p:spPr>
      </p:pic>
      <p:sp>
        <p:nvSpPr>
          <p:cNvPr id="10" name="角丸四角形 9"/>
          <p:cNvSpPr/>
          <p:nvPr/>
        </p:nvSpPr>
        <p:spPr>
          <a:xfrm>
            <a:off x="1796787" y="5253115"/>
            <a:ext cx="4363079" cy="348344"/>
          </a:xfrm>
          <a:prstGeom prst="roundRect">
            <a:avLst/>
          </a:prstGeom>
          <a:solidFill>
            <a:schemeClr val="accent4">
              <a:alpha val="3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95484" y="732359"/>
            <a:ext cx="827398" cy="794302"/>
          </a:xfrm>
          <a:prstGeom prst="rect">
            <a:avLst/>
          </a:prstGeom>
        </p:spPr>
      </p:pic>
      <p:sp>
        <p:nvSpPr>
          <p:cNvPr id="12" name="テキスト ボックス 11"/>
          <p:cNvSpPr txBox="1"/>
          <p:nvPr/>
        </p:nvSpPr>
        <p:spPr>
          <a:xfrm>
            <a:off x="8764921" y="1446166"/>
            <a:ext cx="1236145" cy="261610"/>
          </a:xfrm>
          <a:prstGeom prst="rect">
            <a:avLst/>
          </a:prstGeom>
          <a:noFill/>
        </p:spPr>
        <p:txBody>
          <a:bodyPr wrap="square" rtlCol="0">
            <a:spAutoFit/>
          </a:bodyPr>
          <a:lstStyle/>
          <a:p>
            <a:r>
              <a:rPr kumimoji="1" lang="en-US" altLang="ja-JP"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Scanner</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p:cNvSpPr txBox="1"/>
          <p:nvPr/>
        </p:nvSpPr>
        <p:spPr>
          <a:xfrm>
            <a:off x="9570503" y="1404772"/>
            <a:ext cx="623354" cy="307777"/>
          </a:xfrm>
          <a:prstGeom prst="rect">
            <a:avLst/>
          </a:prstGeom>
          <a:noFill/>
        </p:spPr>
        <p:txBody>
          <a:bodyPr wrap="square" rtlCol="0">
            <a:spAutoFit/>
          </a:bodyPr>
          <a:lstStyle/>
          <a:p>
            <a:r>
              <a:rPr kumimoji="1" lang="en-US" altLang="ja-JP" sz="1400" dirty="0" err="1"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sc</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15" name="Picture 2" descr="3Dスキャナー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9730" y="480573"/>
            <a:ext cx="650359" cy="650359"/>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05671" y="590781"/>
            <a:ext cx="827398" cy="794302"/>
          </a:xfrm>
          <a:prstGeom prst="rect">
            <a:avLst/>
          </a:prstGeom>
        </p:spPr>
      </p:pic>
      <p:sp>
        <p:nvSpPr>
          <p:cNvPr id="17" name="テキスト ボックス 16"/>
          <p:cNvSpPr txBox="1"/>
          <p:nvPr/>
        </p:nvSpPr>
        <p:spPr>
          <a:xfrm>
            <a:off x="10484763" y="1416730"/>
            <a:ext cx="634607" cy="261610"/>
          </a:xfrm>
          <a:prstGeom prst="rect">
            <a:avLst/>
          </a:prstGeom>
          <a:noFill/>
        </p:spPr>
        <p:txBody>
          <a:bodyPr wrap="square" rtlCol="0">
            <a:spAutoFit/>
          </a:bodyPr>
          <a:lstStyle/>
          <a:p>
            <a:r>
              <a:rPr kumimoji="1" lang="en-US" altLang="ja-JP" sz="1100" dirty="0" err="1"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int</a:t>
            </a:r>
            <a:r>
              <a:rPr kumimoji="1" lang="ja-JP" altLang="en-US" sz="1100" dirty="0" smtClean="0">
                <a:solidFill>
                  <a:schemeClr val="accent1">
                    <a:lumMod val="75000"/>
                  </a:schemeClr>
                </a:solidFill>
                <a:latin typeface="UD デジタル 教科書体 NK-B" panose="02020700000000000000" pitchFamily="18" charset="-128"/>
                <a:ea typeface="UD デジタル 教科書体 NK-B" panose="02020700000000000000" pitchFamily="18" charset="-128"/>
              </a:rPr>
              <a:t>型</a:t>
            </a:r>
            <a:endParaRPr kumimoji="1" lang="ja-JP" altLang="en-US" sz="1100" dirty="0">
              <a:solidFill>
                <a:schemeClr val="accent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8" name="テキスト ボックス 17"/>
          <p:cNvSpPr txBox="1"/>
          <p:nvPr/>
        </p:nvSpPr>
        <p:spPr>
          <a:xfrm>
            <a:off x="10973755" y="1370563"/>
            <a:ext cx="951197" cy="307777"/>
          </a:xfrm>
          <a:prstGeom prst="rect">
            <a:avLst/>
          </a:prstGeom>
          <a:noFill/>
        </p:spPr>
        <p:txBody>
          <a:bodyPr wrap="square" rtlCol="0">
            <a:spAutoFit/>
          </a:bodyPr>
          <a:lstStyle/>
          <a:p>
            <a:r>
              <a:rPr kumimoji="1" lang="en-US" altLang="ja-JP" sz="1400"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inNum1</a:t>
            </a:r>
            <a:endParaRPr kumimoji="1" lang="ja-JP" altLang="en-US" sz="1400"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20" name="Picture 2" descr="テロリストの携帯電話を覗く警察官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07659" y="1882064"/>
            <a:ext cx="884341" cy="8865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7873901" y="4252524"/>
            <a:ext cx="3922130" cy="2206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7984095" y="4324299"/>
            <a:ext cx="2193229" cy="369332"/>
          </a:xfrm>
          <a:prstGeom prst="rect">
            <a:avLst/>
          </a:prstGeom>
          <a:noFill/>
        </p:spPr>
        <p:txBody>
          <a:bodyPr wrap="none" rtlCol="0">
            <a:spAutoFit/>
          </a:bodyPr>
          <a:lstStyle/>
          <a:p>
            <a:r>
              <a:rPr kumimoji="1" lang="en-US" altLang="ja-JP" smtClean="0">
                <a:latin typeface="UD デジタル 教科書体 NK-B" panose="02020700000000000000" pitchFamily="18" charset="-128"/>
                <a:ea typeface="UD デジタル 教科書体 NK-B" panose="02020700000000000000" pitchFamily="18" charset="-128"/>
              </a:rPr>
              <a:t>Integer.parseInt</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pic>
        <p:nvPicPr>
          <p:cNvPr id="21" name="Picture 2" descr="紙粘土で遊ぶ子供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8421" y="4739098"/>
            <a:ext cx="1501668" cy="161904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0261452" y="4909477"/>
            <a:ext cx="1046207" cy="1035621"/>
          </a:xfrm>
          <a:prstGeom prst="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0375484" y="4997599"/>
            <a:ext cx="800219" cy="338554"/>
          </a:xfrm>
          <a:prstGeom prst="rect">
            <a:avLst/>
          </a:prstGeom>
          <a:noFill/>
        </p:spPr>
        <p:txBody>
          <a:bodyPr wrap="none" rtlCol="0">
            <a:spAutoFit/>
          </a:bodyPr>
          <a:lstStyle/>
          <a:p>
            <a:r>
              <a:rPr kumimoji="1" lang="ja-JP" altLang="en-US" sz="1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入力値</a:t>
            </a:r>
            <a:endParaRPr kumimoji="1" lang="ja-JP" altLang="en-US" sz="20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24" name="テキスト ボックス 23"/>
          <p:cNvSpPr txBox="1"/>
          <p:nvPr/>
        </p:nvSpPr>
        <p:spPr>
          <a:xfrm>
            <a:off x="10553417" y="5287012"/>
            <a:ext cx="444352" cy="523220"/>
          </a:xfrm>
          <a:prstGeom prst="rect">
            <a:avLst/>
          </a:prstGeom>
          <a:noFill/>
        </p:spPr>
        <p:txBody>
          <a:bodyPr wrap="none" rtlCol="0">
            <a:spAutoFit/>
          </a:bodyPr>
          <a:lstStyle/>
          <a:p>
            <a:r>
              <a:rPr kumimoji="1" lang="en-US" altLang="ja-JP" sz="2800" dirty="0" smtClean="0">
                <a:solidFill>
                  <a:schemeClr val="accent2"/>
                </a:solidFill>
                <a:latin typeface="UD デジタル 教科書体 NK-B" panose="02020700000000000000" pitchFamily="18" charset="-128"/>
                <a:ea typeface="UD デジタル 教科書体 NK-B" panose="02020700000000000000" pitchFamily="18" charset="-128"/>
              </a:rPr>
              <a:t>A</a:t>
            </a:r>
            <a:endParaRPr kumimoji="1" lang="ja-JP" altLang="en-US" sz="3600" dirty="0">
              <a:solidFill>
                <a:schemeClr val="accent2"/>
              </a:solidFill>
              <a:latin typeface="UD デジタル 教科書体 NK-B" panose="02020700000000000000" pitchFamily="18" charset="-128"/>
              <a:ea typeface="UD デジタル 教科書体 NK-B" panose="02020700000000000000" pitchFamily="18"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5424" y="3157994"/>
            <a:ext cx="1546912" cy="1237530"/>
          </a:xfrm>
          <a:prstGeom prst="rect">
            <a:avLst/>
          </a:prstGeom>
        </p:spPr>
      </p:pic>
      <p:sp>
        <p:nvSpPr>
          <p:cNvPr id="27" name="テキスト ボックス 26"/>
          <p:cNvSpPr txBox="1"/>
          <p:nvPr/>
        </p:nvSpPr>
        <p:spPr>
          <a:xfrm>
            <a:off x="8809688" y="2942780"/>
            <a:ext cx="1107996" cy="369332"/>
          </a:xfrm>
          <a:prstGeom prst="rect">
            <a:avLst/>
          </a:prstGeom>
          <a:noFill/>
        </p:spPr>
        <p:txBody>
          <a:bodyPr wrap="none" rtlCol="0">
            <a:spAutoFit/>
          </a:bodyPr>
          <a:lstStyle/>
          <a:p>
            <a:r>
              <a:rPr kumimoji="1" lang="ja-JP" altLang="en-US" dirty="0" smtClean="0">
                <a:solidFill>
                  <a:srgbClr val="FF0000"/>
                </a:solidFill>
                <a:latin typeface="UD デジタル 教科書体 NK-B" panose="02020700000000000000" pitchFamily="18" charset="-128"/>
                <a:ea typeface="UD デジタル 教科書体 NK-B" panose="02020700000000000000" pitchFamily="18" charset="-128"/>
              </a:rPr>
              <a:t>例外発生</a:t>
            </a:r>
            <a:endParaRPr kumimoji="1" lang="ja-JP" altLang="en-US"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28" name="正方形/長方形 27"/>
          <p:cNvSpPr/>
          <p:nvPr/>
        </p:nvSpPr>
        <p:spPr>
          <a:xfrm>
            <a:off x="9410558" y="3287542"/>
            <a:ext cx="2468946" cy="523220"/>
          </a:xfrm>
          <a:prstGeom prst="rect">
            <a:avLst/>
          </a:prstGeom>
        </p:spPr>
        <p:txBody>
          <a:bodyPr wrap="none">
            <a:spAutoFit/>
          </a:bodyPr>
          <a:lstStyle/>
          <a:p>
            <a:r>
              <a:rPr lang="ja-JP" altLang="en-US" sz="1400" dirty="0" smtClean="0">
                <a:solidFill>
                  <a:schemeClr val="accent2"/>
                </a:solidFill>
                <a:latin typeface="UD デジタル 教科書体 NK-B" panose="02020700000000000000" pitchFamily="18" charset="-128"/>
                <a:ea typeface="UD デジタル 教科書体 NK-B" panose="02020700000000000000" pitchFamily="18" charset="-128"/>
              </a:rPr>
              <a:t>例外名</a:t>
            </a:r>
            <a:endParaRPr lang="en-US" altLang="ja-JP" sz="1400" dirty="0" smtClean="0">
              <a:solidFill>
                <a:schemeClr val="accent2"/>
              </a:solidFill>
              <a:latin typeface="UD デジタル 教科書体 NK-B" panose="02020700000000000000" pitchFamily="18" charset="-128"/>
              <a:ea typeface="UD デジタル 教科書体 NK-B" panose="02020700000000000000" pitchFamily="18" charset="-128"/>
            </a:endParaRPr>
          </a:p>
          <a:p>
            <a:r>
              <a:rPr lang="en-US" altLang="ja-JP" sz="1400" dirty="0" err="1">
                <a:solidFill>
                  <a:srgbClr val="FF0000"/>
                </a:solidFill>
                <a:latin typeface="UD デジタル 教科書体 NK-B" panose="02020700000000000000" pitchFamily="18" charset="-128"/>
                <a:ea typeface="UD デジタル 教科書体 NK-B" panose="02020700000000000000" pitchFamily="18" charset="-128"/>
              </a:rPr>
              <a:t>NumberFormatException</a:t>
            </a:r>
            <a:endParaRPr lang="ja-JP" altLang="en-US" sz="1400" dirty="0">
              <a:solidFill>
                <a:srgbClr val="FF0000"/>
              </a:solidFill>
              <a:latin typeface="UD デジタル 教科書体 NK-B" panose="02020700000000000000" pitchFamily="18" charset="-128"/>
              <a:ea typeface="UD デジタル 教科書体 NK-B" panose="02020700000000000000" pitchFamily="18" charset="-128"/>
            </a:endParaRPr>
          </a:p>
        </p:txBody>
      </p:sp>
      <p:pic>
        <p:nvPicPr>
          <p:cNvPr id="33" name="図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17776" y="1828798"/>
            <a:ext cx="1108414" cy="1113982"/>
          </a:xfrm>
          <a:prstGeom prst="rect">
            <a:avLst/>
          </a:prstGeom>
        </p:spPr>
      </p:pic>
      <p:pic>
        <p:nvPicPr>
          <p:cNvPr id="34" name="図 3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84527" y="2031956"/>
            <a:ext cx="702051" cy="673969"/>
          </a:xfrm>
          <a:prstGeom prst="rect">
            <a:avLst/>
          </a:prstGeom>
        </p:spPr>
      </p:pic>
      <p:sp>
        <p:nvSpPr>
          <p:cNvPr id="35" name="テキスト ボックス 34"/>
          <p:cNvSpPr txBox="1"/>
          <p:nvPr/>
        </p:nvSpPr>
        <p:spPr>
          <a:xfrm>
            <a:off x="9061770" y="2627327"/>
            <a:ext cx="365961" cy="369332"/>
          </a:xfrm>
          <a:prstGeom prst="rect">
            <a:avLst/>
          </a:prstGeom>
          <a:noFill/>
        </p:spPr>
        <p:txBody>
          <a:bodyPr wrap="square" rtlCol="0">
            <a:spAutoFit/>
          </a:bodyPr>
          <a:lstStyle/>
          <a:p>
            <a:r>
              <a:rPr kumimoji="1" lang="en-US" altLang="ja-JP" dirty="0" smtClean="0">
                <a:solidFill>
                  <a:schemeClr val="accent4">
                    <a:lumMod val="75000"/>
                  </a:schemeClr>
                </a:solidFill>
                <a:latin typeface="UD デジタル 教科書体 NK-B" panose="02020700000000000000" pitchFamily="18" charset="-128"/>
                <a:ea typeface="UD デジタル 教科書体 NK-B" panose="02020700000000000000" pitchFamily="18" charset="-128"/>
              </a:rPr>
              <a:t>e</a:t>
            </a:r>
            <a:endParaRPr kumimoji="1" lang="ja-JP" altLang="en-US" dirty="0">
              <a:solidFill>
                <a:schemeClr val="accent4">
                  <a:lumMod val="75000"/>
                </a:schemeClr>
              </a:solidFill>
              <a:latin typeface="UD デジタル 教科書体 NK-B" panose="02020700000000000000" pitchFamily="18" charset="-128"/>
              <a:ea typeface="UD デジタル 教科書体 NK-B" panose="02020700000000000000" pitchFamily="18" charset="-128"/>
            </a:endParaRPr>
          </a:p>
        </p:txBody>
      </p:sp>
      <p:pic>
        <p:nvPicPr>
          <p:cNvPr id="32" name="図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9920603">
            <a:off x="8908532" y="1766326"/>
            <a:ext cx="702224" cy="702224"/>
          </a:xfrm>
          <a:prstGeom prst="rect">
            <a:avLst/>
          </a:prstGeom>
        </p:spPr>
      </p:pic>
      <p:sp>
        <p:nvSpPr>
          <p:cNvPr id="29" name="正方形/長方形 28"/>
          <p:cNvSpPr/>
          <p:nvPr/>
        </p:nvSpPr>
        <p:spPr>
          <a:xfrm>
            <a:off x="6953851" y="4440179"/>
            <a:ext cx="4657597" cy="2241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2800" dirty="0">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p:cNvSpPr txBox="1"/>
          <p:nvPr/>
        </p:nvSpPr>
        <p:spPr>
          <a:xfrm>
            <a:off x="7158001" y="4698358"/>
            <a:ext cx="4429418" cy="461665"/>
          </a:xfrm>
          <a:prstGeom prst="rect">
            <a:avLst/>
          </a:prstGeom>
          <a:noFill/>
        </p:spPr>
        <p:txBody>
          <a:bodyPr wrap="none" rtlCol="0">
            <a:spAutoFit/>
          </a:bodyPr>
          <a:lstStyle/>
          <a:p>
            <a:r>
              <a:rPr kumimoji="1" lang="ja-JP" altLang="en-US" sz="2400" dirty="0" smtClean="0">
                <a:solidFill>
                  <a:schemeClr val="bg1"/>
                </a:solidFill>
                <a:latin typeface="UD デジタル 教科書体 NK-B" panose="02020700000000000000" pitchFamily="18" charset="-128"/>
                <a:ea typeface="UD デジタル 教科書体 NK-B" panose="02020700000000000000" pitchFamily="18" charset="-128"/>
              </a:rPr>
              <a:t>エラー内容：</a:t>
            </a:r>
            <a:r>
              <a:rPr lang="en-US" altLang="ja-JP" sz="1600" dirty="0" err="1">
                <a:solidFill>
                  <a:schemeClr val="bg1"/>
                </a:solidFill>
                <a:latin typeface="UD デジタル 教科書体 NK-B" panose="02020700000000000000" pitchFamily="18" charset="-128"/>
                <a:ea typeface="UD デジタル 教科書体 NK-B" panose="02020700000000000000" pitchFamily="18" charset="-128"/>
              </a:rPr>
              <a:t>NumberFormatException</a:t>
            </a:r>
            <a:endParaRPr lang="ja-JP" altLang="en-US" sz="16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6327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234" y="2728949"/>
            <a:ext cx="9315371" cy="1200329"/>
          </a:xfrm>
          <a:prstGeom prst="rect">
            <a:avLst/>
          </a:prstGeom>
          <a:noFill/>
        </p:spPr>
        <p:txBody>
          <a:bodyPr wrap="none" rtlCol="0">
            <a:spAutoFit/>
          </a:bodyPr>
          <a:lstStyle/>
          <a:p>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ここまで課題</a:t>
            </a:r>
            <a:r>
              <a:rPr kumimoji="1" lang="en-US" altLang="ja-JP"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rPr>
              <a:t>2</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を完成させる情報が揃いました！</a:t>
            </a:r>
            <a:endParaRPr kumimoji="1" lang="en-US" altLang="ja-JP"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a:p>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課題</a:t>
            </a:r>
            <a:r>
              <a:rPr kumimoji="1" lang="en-US" altLang="ja-JP" sz="3600" dirty="0">
                <a:solidFill>
                  <a:schemeClr val="accent2"/>
                </a:solidFill>
                <a:latin typeface="UD デジタル 教科書体 NK-B" panose="02020700000000000000" pitchFamily="18" charset="-128"/>
                <a:ea typeface="UD デジタル 教科書体 NK-B" panose="02020700000000000000" pitchFamily="18" charset="-128"/>
              </a:rPr>
              <a:t>2</a:t>
            </a:r>
            <a:r>
              <a:rPr kumimoji="1" lang="ja-JP" altLang="en-US" sz="3600" dirty="0" smtClean="0">
                <a:solidFill>
                  <a:schemeClr val="accent2"/>
                </a:solidFill>
                <a:latin typeface="UD デジタル 教科書体 NK-B" panose="02020700000000000000" pitchFamily="18" charset="-128"/>
                <a:ea typeface="UD デジタル 教科書体 NK-B" panose="02020700000000000000" pitchFamily="18" charset="-128"/>
              </a:rPr>
              <a:t>にチャレンジ</a:t>
            </a:r>
            <a:r>
              <a:rPr kumimoji="1" lang="ja-JP" altLang="en-US" sz="3600" dirty="0" smtClean="0">
                <a:solidFill>
                  <a:schemeClr val="accent6">
                    <a:lumMod val="75000"/>
                  </a:schemeClr>
                </a:solidFill>
                <a:latin typeface="UD デジタル 教科書体 NK-B" panose="02020700000000000000" pitchFamily="18" charset="-128"/>
                <a:ea typeface="UD デジタル 教科書体 NK-B" panose="02020700000000000000" pitchFamily="18" charset="-128"/>
              </a:rPr>
              <a:t>してみましょう！</a:t>
            </a:r>
            <a:endParaRPr kumimoji="1" lang="ja-JP" altLang="en-US" sz="3600" dirty="0">
              <a:solidFill>
                <a:schemeClr val="accent6">
                  <a:lumMod val="75000"/>
                </a:schemeClr>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150225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49765</TotalTime>
  <Words>3645</Words>
  <Application>Microsoft Office PowerPoint</Application>
  <PresentationFormat>ワイド画面</PresentationFormat>
  <Paragraphs>1208</Paragraphs>
  <Slides>124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124</vt:i4>
      </vt:variant>
    </vt:vector>
  </HeadingPairs>
  <TitlesOfParts>
    <vt:vector size="133" baseType="lpstr">
      <vt:lpstr>UD デジタル 教科書体 N-B</vt:lpstr>
      <vt:lpstr>UD デジタル 教科書体 NK-B</vt:lpstr>
      <vt:lpstr>UD デジタル 教科書体 NP-B</vt:lpstr>
      <vt:lpstr>游ゴシック</vt:lpstr>
      <vt:lpstr>游ゴシック Light</vt:lpstr>
      <vt:lpstr>Arial</vt:lpstr>
      <vt:lpstr>Calibri</vt:lpstr>
      <vt:lpstr>Calibri Light</vt:lpstr>
      <vt:lpstr>Office Theme</vt:lpstr>
      <vt:lpstr>プログラミング基礎演習I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まずは前回の復習！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Javaって 何が作れるの？</dc:title>
  <dc:creator>石田 雄太</dc:creator>
  <cp:lastModifiedBy>石田 雄太</cp:lastModifiedBy>
  <cp:revision>653</cp:revision>
  <dcterms:created xsi:type="dcterms:W3CDTF">2020-03-04T08:20:15Z</dcterms:created>
  <dcterms:modified xsi:type="dcterms:W3CDTF">2021-06-16T09:14:35Z</dcterms:modified>
</cp:coreProperties>
</file>