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5"/>
  </p:notesMasterIdLst>
  <p:handoutMasterIdLst>
    <p:handoutMasterId r:id="rId156"/>
  </p:handoutMasterIdLst>
  <p:sldIdLst>
    <p:sldId id="309" r:id="rId2"/>
    <p:sldId id="1058" r:id="rId3"/>
    <p:sldId id="1059" r:id="rId4"/>
    <p:sldId id="1060" r:id="rId5"/>
    <p:sldId id="1061" r:id="rId6"/>
    <p:sldId id="1062" r:id="rId7"/>
    <p:sldId id="1063" r:id="rId8"/>
    <p:sldId id="1064" r:id="rId9"/>
    <p:sldId id="1065" r:id="rId10"/>
    <p:sldId id="1066" r:id="rId11"/>
    <p:sldId id="1067" r:id="rId12"/>
    <p:sldId id="1068" r:id="rId13"/>
    <p:sldId id="1069" r:id="rId14"/>
    <p:sldId id="1070" r:id="rId15"/>
    <p:sldId id="1071" r:id="rId16"/>
    <p:sldId id="1072" r:id="rId17"/>
    <p:sldId id="1073" r:id="rId18"/>
    <p:sldId id="1074" r:id="rId19"/>
    <p:sldId id="1075" r:id="rId20"/>
    <p:sldId id="1076" r:id="rId21"/>
    <p:sldId id="1077" r:id="rId22"/>
    <p:sldId id="1078" r:id="rId23"/>
    <p:sldId id="1079" r:id="rId24"/>
    <p:sldId id="329" r:id="rId25"/>
    <p:sldId id="331" r:id="rId26"/>
    <p:sldId id="312" r:id="rId27"/>
    <p:sldId id="519" r:id="rId28"/>
    <p:sldId id="942" r:id="rId29"/>
    <p:sldId id="1080" r:id="rId30"/>
    <p:sldId id="873" r:id="rId31"/>
    <p:sldId id="874" r:id="rId32"/>
    <p:sldId id="753" r:id="rId33"/>
    <p:sldId id="1081" r:id="rId34"/>
    <p:sldId id="1083" r:id="rId35"/>
    <p:sldId id="1084" r:id="rId36"/>
    <p:sldId id="1085" r:id="rId37"/>
    <p:sldId id="1086" r:id="rId38"/>
    <p:sldId id="1087" r:id="rId39"/>
    <p:sldId id="1088" r:id="rId40"/>
    <p:sldId id="1089" r:id="rId41"/>
    <p:sldId id="1090" r:id="rId42"/>
    <p:sldId id="1091" r:id="rId43"/>
    <p:sldId id="1092" r:id="rId44"/>
    <p:sldId id="1093" r:id="rId45"/>
    <p:sldId id="1094" r:id="rId46"/>
    <p:sldId id="1095" r:id="rId47"/>
    <p:sldId id="1096" r:id="rId48"/>
    <p:sldId id="1097" r:id="rId49"/>
    <p:sldId id="1098" r:id="rId50"/>
    <p:sldId id="1099" r:id="rId51"/>
    <p:sldId id="1146" r:id="rId52"/>
    <p:sldId id="1100" r:id="rId53"/>
    <p:sldId id="1101" r:id="rId54"/>
    <p:sldId id="1102" r:id="rId55"/>
    <p:sldId id="953" r:id="rId56"/>
    <p:sldId id="1103" r:id="rId57"/>
    <p:sldId id="1104" r:id="rId58"/>
    <p:sldId id="1106" r:id="rId59"/>
    <p:sldId id="1107" r:id="rId60"/>
    <p:sldId id="1109" r:id="rId61"/>
    <p:sldId id="1110" r:id="rId62"/>
    <p:sldId id="1111" r:id="rId63"/>
    <p:sldId id="1112" r:id="rId64"/>
    <p:sldId id="1113" r:id="rId65"/>
    <p:sldId id="1114" r:id="rId66"/>
    <p:sldId id="1115" r:id="rId67"/>
    <p:sldId id="1116" r:id="rId68"/>
    <p:sldId id="1118" r:id="rId69"/>
    <p:sldId id="1117" r:id="rId70"/>
    <p:sldId id="1119" r:id="rId71"/>
    <p:sldId id="1120" r:id="rId72"/>
    <p:sldId id="1121" r:id="rId73"/>
    <p:sldId id="1122" r:id="rId74"/>
    <p:sldId id="1123" r:id="rId75"/>
    <p:sldId id="783" r:id="rId76"/>
    <p:sldId id="1156" r:id="rId77"/>
    <p:sldId id="1147" r:id="rId78"/>
    <p:sldId id="1124" r:id="rId79"/>
    <p:sldId id="1125" r:id="rId80"/>
    <p:sldId id="1152" r:id="rId81"/>
    <p:sldId id="1127" r:id="rId82"/>
    <p:sldId id="1126" r:id="rId83"/>
    <p:sldId id="1153" r:id="rId84"/>
    <p:sldId id="1154" r:id="rId85"/>
    <p:sldId id="954" r:id="rId86"/>
    <p:sldId id="1128" r:id="rId87"/>
    <p:sldId id="1129" r:id="rId88"/>
    <p:sldId id="1130" r:id="rId89"/>
    <p:sldId id="1131" r:id="rId90"/>
    <p:sldId id="1132" r:id="rId91"/>
    <p:sldId id="1133" r:id="rId92"/>
    <p:sldId id="1134" r:id="rId93"/>
    <p:sldId id="1135" r:id="rId94"/>
    <p:sldId id="1136" r:id="rId95"/>
    <p:sldId id="1138" r:id="rId96"/>
    <p:sldId id="1139" r:id="rId97"/>
    <p:sldId id="1140" r:id="rId98"/>
    <p:sldId id="1141" r:id="rId99"/>
    <p:sldId id="1142" r:id="rId100"/>
    <p:sldId id="1143" r:id="rId101"/>
    <p:sldId id="1144" r:id="rId102"/>
    <p:sldId id="1150" r:id="rId103"/>
    <p:sldId id="1151" r:id="rId104"/>
    <p:sldId id="1155" r:id="rId105"/>
    <p:sldId id="1157" r:id="rId106"/>
    <p:sldId id="1158" r:id="rId107"/>
    <p:sldId id="1159" r:id="rId108"/>
    <p:sldId id="1160" r:id="rId109"/>
    <p:sldId id="1161" r:id="rId110"/>
    <p:sldId id="1162" r:id="rId111"/>
    <p:sldId id="1163" r:id="rId112"/>
    <p:sldId id="1164" r:id="rId113"/>
    <p:sldId id="1165" r:id="rId114"/>
    <p:sldId id="1166" r:id="rId115"/>
    <p:sldId id="1167" r:id="rId116"/>
    <p:sldId id="1168" r:id="rId117"/>
    <p:sldId id="1169" r:id="rId118"/>
    <p:sldId id="1170" r:id="rId119"/>
    <p:sldId id="1171" r:id="rId120"/>
    <p:sldId id="1172" r:id="rId121"/>
    <p:sldId id="1173" r:id="rId122"/>
    <p:sldId id="1174" r:id="rId123"/>
    <p:sldId id="1175" r:id="rId124"/>
    <p:sldId id="1176" r:id="rId125"/>
    <p:sldId id="1177" r:id="rId126"/>
    <p:sldId id="1178" r:id="rId127"/>
    <p:sldId id="1179" r:id="rId128"/>
    <p:sldId id="1180" r:id="rId129"/>
    <p:sldId id="1181" r:id="rId130"/>
    <p:sldId id="1182" r:id="rId131"/>
    <p:sldId id="1183" r:id="rId132"/>
    <p:sldId id="1148" r:id="rId133"/>
    <p:sldId id="1145" r:id="rId134"/>
    <p:sldId id="1149" r:id="rId135"/>
    <p:sldId id="806" r:id="rId136"/>
    <p:sldId id="1184" r:id="rId137"/>
    <p:sldId id="1185" r:id="rId138"/>
    <p:sldId id="850" r:id="rId139"/>
    <p:sldId id="1186" r:id="rId140"/>
    <p:sldId id="1187" r:id="rId141"/>
    <p:sldId id="1188" r:id="rId142"/>
    <p:sldId id="1189" r:id="rId143"/>
    <p:sldId id="1190" r:id="rId144"/>
    <p:sldId id="1191" r:id="rId145"/>
    <p:sldId id="1192" r:id="rId146"/>
    <p:sldId id="1193" r:id="rId147"/>
    <p:sldId id="1194" r:id="rId148"/>
    <p:sldId id="1195" r:id="rId149"/>
    <p:sldId id="1196" r:id="rId150"/>
    <p:sldId id="1197" r:id="rId151"/>
    <p:sldId id="1198" r:id="rId152"/>
    <p:sldId id="1199" r:id="rId153"/>
    <p:sldId id="1200" r:id="rId1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石田 雄太" initials="石田" lastIdx="1" clrIdx="0">
    <p:extLst>
      <p:ext uri="{19B8F6BF-5375-455C-9EA6-DF929625EA0E}">
        <p15:presenceInfo xmlns:p15="http://schemas.microsoft.com/office/powerpoint/2012/main" userId="S-1-5-21-2319409950-2389570134-4242108266-269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316C2-4648-4C27-A308-0152273C5BBD}" v="441" dt="2021-06-20T08:20:04.898"/>
  </p1510:revLst>
</p1510:revInfo>
</file>

<file path=ppt/tableStyles.xml><?xml version="1.0" encoding="utf-8"?>
<a:tblStyleLst xmlns:a="http://schemas.openxmlformats.org/drawingml/2006/main" def="{5C22544A-7EE6-4342-B048-85BDC9FD1C3A}">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7" autoAdjust="0"/>
    <p:restoredTop sz="94761" autoAdjust="0"/>
  </p:normalViewPr>
  <p:slideViewPr>
    <p:cSldViewPr snapToGrid="0">
      <p:cViewPr varScale="1">
        <p:scale>
          <a:sx n="88" d="100"/>
          <a:sy n="88" d="100"/>
        </p:scale>
        <p:origin x="22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handoutMaster" Target="handoutMasters/handoutMaster1.xml"/><Relationship Id="rId177"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commentAuthors" Target="commentAuthors.xml"/><Relationship Id="rId178"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石田 雄太" userId="S::yishida@ecc.ac.jp::d409ebaa-8692-463d-911f-907ac8e86692" providerId="AD" clId="Web-{2C3316C2-4648-4C27-A308-0152273C5BBD}"/>
    <pc:docChg chg="addSld modSld sldOrd">
      <pc:chgData name="石田 雄太" userId="S::yishida@ecc.ac.jp::d409ebaa-8692-463d-911f-907ac8e86692" providerId="AD" clId="Web-{2C3316C2-4648-4C27-A308-0152273C5BBD}" dt="2021-06-20T08:20:04.898" v="328" actId="1076"/>
      <pc:docMkLst>
        <pc:docMk/>
      </pc:docMkLst>
      <pc:sldChg chg="ord">
        <pc:chgData name="石田 雄太" userId="S::yishida@ecc.ac.jp::d409ebaa-8692-463d-911f-907ac8e86692" providerId="AD" clId="Web-{2C3316C2-4648-4C27-A308-0152273C5BBD}" dt="2021-06-20T07:42:41.284" v="38"/>
        <pc:sldMkLst>
          <pc:docMk/>
          <pc:sldMk cId="2104746924" sldId="783"/>
        </pc:sldMkLst>
      </pc:sldChg>
      <pc:sldChg chg="addSp delSp modSp delAnim">
        <pc:chgData name="石田 雄太" userId="S::yishida@ecc.ac.jp::d409ebaa-8692-463d-911f-907ac8e86692" providerId="AD" clId="Web-{2C3316C2-4648-4C27-A308-0152273C5BBD}" dt="2021-06-20T08:20:04.898" v="328" actId="1076"/>
        <pc:sldMkLst>
          <pc:docMk/>
          <pc:sldMk cId="1916984360" sldId="954"/>
        </pc:sldMkLst>
        <pc:spChg chg="del">
          <ac:chgData name="石田 雄太" userId="S::yishida@ecc.ac.jp::d409ebaa-8692-463d-911f-907ac8e86692" providerId="AD" clId="Web-{2C3316C2-4648-4C27-A308-0152273C5BBD}" dt="2021-06-20T08:19:36.584" v="323"/>
          <ac:spMkLst>
            <pc:docMk/>
            <pc:sldMk cId="1916984360" sldId="954"/>
            <ac:spMk id="7" creationId="{00000000-0000-0000-0000-000000000000}"/>
          </ac:spMkLst>
        </pc:spChg>
        <pc:spChg chg="mod">
          <ac:chgData name="石田 雄太" userId="S::yishida@ecc.ac.jp::d409ebaa-8692-463d-911f-907ac8e86692" providerId="AD" clId="Web-{2C3316C2-4648-4C27-A308-0152273C5BBD}" dt="2021-06-20T08:20:01.585" v="327" actId="14100"/>
          <ac:spMkLst>
            <pc:docMk/>
            <pc:sldMk cId="1916984360" sldId="954"/>
            <ac:spMk id="9" creationId="{00000000-0000-0000-0000-000000000000}"/>
          </ac:spMkLst>
        </pc:spChg>
        <pc:spChg chg="del">
          <ac:chgData name="石田 雄太" userId="S::yishida@ecc.ac.jp::d409ebaa-8692-463d-911f-907ac8e86692" providerId="AD" clId="Web-{2C3316C2-4648-4C27-A308-0152273C5BBD}" dt="2021-06-20T08:18:57.646" v="310"/>
          <ac:spMkLst>
            <pc:docMk/>
            <pc:sldMk cId="1916984360" sldId="954"/>
            <ac:spMk id="10" creationId="{00000000-0000-0000-0000-000000000000}"/>
          </ac:spMkLst>
        </pc:spChg>
        <pc:spChg chg="del">
          <ac:chgData name="石田 雄太" userId="S::yishida@ecc.ac.jp::d409ebaa-8692-463d-911f-907ac8e86692" providerId="AD" clId="Web-{2C3316C2-4648-4C27-A308-0152273C5BBD}" dt="2021-06-20T08:18:57.646" v="309"/>
          <ac:spMkLst>
            <pc:docMk/>
            <pc:sldMk cId="1916984360" sldId="954"/>
            <ac:spMk id="11" creationId="{00000000-0000-0000-0000-000000000000}"/>
          </ac:spMkLst>
        </pc:spChg>
        <pc:spChg chg="del mod">
          <ac:chgData name="石田 雄太" userId="S::yishida@ecc.ac.jp::d409ebaa-8692-463d-911f-907ac8e86692" providerId="AD" clId="Web-{2C3316C2-4648-4C27-A308-0152273C5BBD}" dt="2021-06-20T08:18:54.287" v="304"/>
          <ac:spMkLst>
            <pc:docMk/>
            <pc:sldMk cId="1916984360" sldId="954"/>
            <ac:spMk id="13" creationId="{00000000-0000-0000-0000-000000000000}"/>
          </ac:spMkLst>
        </pc:spChg>
        <pc:spChg chg="mod">
          <ac:chgData name="石田 雄太" userId="S::yishida@ecc.ac.jp::d409ebaa-8692-463d-911f-907ac8e86692" providerId="AD" clId="Web-{2C3316C2-4648-4C27-A308-0152273C5BBD}" dt="2021-06-20T08:20:04.898" v="328" actId="1076"/>
          <ac:spMkLst>
            <pc:docMk/>
            <pc:sldMk cId="1916984360" sldId="954"/>
            <ac:spMk id="14" creationId="{00000000-0000-0000-0000-000000000000}"/>
          </ac:spMkLst>
        </pc:spChg>
        <pc:spChg chg="del">
          <ac:chgData name="石田 雄太" userId="S::yishida@ecc.ac.jp::d409ebaa-8692-463d-911f-907ac8e86692" providerId="AD" clId="Web-{2C3316C2-4648-4C27-A308-0152273C5BBD}" dt="2021-06-20T08:18:57.646" v="306"/>
          <ac:spMkLst>
            <pc:docMk/>
            <pc:sldMk cId="1916984360" sldId="954"/>
            <ac:spMk id="16" creationId="{00000000-0000-0000-0000-000000000000}"/>
          </ac:spMkLst>
        </pc:spChg>
        <pc:spChg chg="del">
          <ac:chgData name="石田 雄太" userId="S::yishida@ecc.ac.jp::d409ebaa-8692-463d-911f-907ac8e86692" providerId="AD" clId="Web-{2C3316C2-4648-4C27-A308-0152273C5BBD}" dt="2021-06-20T08:18:57.646" v="305"/>
          <ac:spMkLst>
            <pc:docMk/>
            <pc:sldMk cId="1916984360" sldId="954"/>
            <ac:spMk id="17" creationId="{00000000-0000-0000-0000-000000000000}"/>
          </ac:spMkLst>
        </pc:spChg>
        <pc:picChg chg="add mod">
          <ac:chgData name="石田 雄太" userId="S::yishida@ecc.ac.jp::d409ebaa-8692-463d-911f-907ac8e86692" providerId="AD" clId="Web-{2C3316C2-4648-4C27-A308-0152273C5BBD}" dt="2021-06-20T08:19:27.866" v="322" actId="1076"/>
          <ac:picMkLst>
            <pc:docMk/>
            <pc:sldMk cId="1916984360" sldId="954"/>
            <ac:picMk id="2" creationId="{8B28FE70-B5B0-44A5-B35B-0551FDD74264}"/>
          </ac:picMkLst>
        </pc:picChg>
        <pc:picChg chg="del">
          <ac:chgData name="石田 雄太" userId="S::yishida@ecc.ac.jp::d409ebaa-8692-463d-911f-907ac8e86692" providerId="AD" clId="Web-{2C3316C2-4648-4C27-A308-0152273C5BBD}" dt="2021-06-20T08:17:19.613" v="281"/>
          <ac:picMkLst>
            <pc:docMk/>
            <pc:sldMk cId="1916984360" sldId="954"/>
            <ac:picMk id="3" creationId="{00000000-0000-0000-0000-000000000000}"/>
          </ac:picMkLst>
        </pc:picChg>
        <pc:picChg chg="add mod">
          <ac:chgData name="石田 雄太" userId="S::yishida@ecc.ac.jp::d409ebaa-8692-463d-911f-907ac8e86692" providerId="AD" clId="Web-{2C3316C2-4648-4C27-A308-0152273C5BBD}" dt="2021-06-20T08:19:39.600" v="324" actId="1076"/>
          <ac:picMkLst>
            <pc:docMk/>
            <pc:sldMk cId="1916984360" sldId="954"/>
            <ac:picMk id="4" creationId="{8A7D4A1C-8305-49B7-AF85-45D5C77BF4E3}"/>
          </ac:picMkLst>
        </pc:picChg>
        <pc:picChg chg="del">
          <ac:chgData name="石田 雄太" userId="S::yishida@ecc.ac.jp::d409ebaa-8692-463d-911f-907ac8e86692" providerId="AD" clId="Web-{2C3316C2-4648-4C27-A308-0152273C5BBD}" dt="2021-06-20T08:18:57.646" v="311"/>
          <ac:picMkLst>
            <pc:docMk/>
            <pc:sldMk cId="1916984360" sldId="954"/>
            <ac:picMk id="8" creationId="{00000000-0000-0000-0000-000000000000}"/>
          </ac:picMkLst>
        </pc:picChg>
        <pc:picChg chg="del">
          <ac:chgData name="石田 雄太" userId="S::yishida@ecc.ac.jp::d409ebaa-8692-463d-911f-907ac8e86692" providerId="AD" clId="Web-{2C3316C2-4648-4C27-A308-0152273C5BBD}" dt="2021-06-20T08:18:57.646" v="308"/>
          <ac:picMkLst>
            <pc:docMk/>
            <pc:sldMk cId="1916984360" sldId="954"/>
            <ac:picMk id="12" creationId="{00000000-0000-0000-0000-000000000000}"/>
          </ac:picMkLst>
        </pc:picChg>
        <pc:picChg chg="del">
          <ac:chgData name="石田 雄太" userId="S::yishida@ecc.ac.jp::d409ebaa-8692-463d-911f-907ac8e86692" providerId="AD" clId="Web-{2C3316C2-4648-4C27-A308-0152273C5BBD}" dt="2021-06-20T08:18:57.646" v="307"/>
          <ac:picMkLst>
            <pc:docMk/>
            <pc:sldMk cId="1916984360" sldId="954"/>
            <ac:picMk id="15" creationId="{00000000-0000-0000-0000-000000000000}"/>
          </ac:picMkLst>
        </pc:picChg>
      </pc:sldChg>
      <pc:sldChg chg="modSp">
        <pc:chgData name="石田 雄太" userId="S::yishida@ecc.ac.jp::d409ebaa-8692-463d-911f-907ac8e86692" providerId="AD" clId="Web-{2C3316C2-4648-4C27-A308-0152273C5BBD}" dt="2021-06-20T07:16:55.575" v="1" actId="20577"/>
        <pc:sldMkLst>
          <pc:docMk/>
          <pc:sldMk cId="988736465" sldId="1100"/>
        </pc:sldMkLst>
        <pc:spChg chg="mod">
          <ac:chgData name="石田 雄太" userId="S::yishida@ecc.ac.jp::d409ebaa-8692-463d-911f-907ac8e86692" providerId="AD" clId="Web-{2C3316C2-4648-4C27-A308-0152273C5BBD}" dt="2021-06-20T07:16:55.575" v="1" actId="20577"/>
          <ac:spMkLst>
            <pc:docMk/>
            <pc:sldMk cId="988736465" sldId="1100"/>
            <ac:spMk id="36" creationId="{00000000-0000-0000-0000-000000000000}"/>
          </ac:spMkLst>
        </pc:spChg>
      </pc:sldChg>
      <pc:sldChg chg="modSp">
        <pc:chgData name="石田 雄太" userId="S::yishida@ecc.ac.jp::d409ebaa-8692-463d-911f-907ac8e86692" providerId="AD" clId="Web-{2C3316C2-4648-4C27-A308-0152273C5BBD}" dt="2021-06-20T07:55:39.987" v="186" actId="14100"/>
        <pc:sldMkLst>
          <pc:docMk/>
          <pc:sldMk cId="1769759054" sldId="1124"/>
        </pc:sldMkLst>
        <pc:spChg chg="mod">
          <ac:chgData name="石田 雄太" userId="S::yishida@ecc.ac.jp::d409ebaa-8692-463d-911f-907ac8e86692" providerId="AD" clId="Web-{2C3316C2-4648-4C27-A308-0152273C5BBD}" dt="2021-06-20T07:55:39.987" v="186" actId="14100"/>
          <ac:spMkLst>
            <pc:docMk/>
            <pc:sldMk cId="1769759054" sldId="1124"/>
            <ac:spMk id="32" creationId="{00000000-0000-0000-0000-000000000000}"/>
          </ac:spMkLst>
        </pc:spChg>
      </pc:sldChg>
      <pc:sldChg chg="addSp delSp modSp addAnim delAnim">
        <pc:chgData name="石田 雄太" userId="S::yishida@ecc.ac.jp::d409ebaa-8692-463d-911f-907ac8e86692" providerId="AD" clId="Web-{2C3316C2-4648-4C27-A308-0152273C5BBD}" dt="2021-06-20T07:51:37.529" v="184" actId="1076"/>
        <pc:sldMkLst>
          <pc:docMk/>
          <pc:sldMk cId="1745099242" sldId="1125"/>
        </pc:sldMkLst>
        <pc:spChg chg="mod">
          <ac:chgData name="石田 雄太" userId="S::yishida@ecc.ac.jp::d409ebaa-8692-463d-911f-907ac8e86692" providerId="AD" clId="Web-{2C3316C2-4648-4C27-A308-0152273C5BBD}" dt="2021-06-20T07:42:26.550" v="23" actId="20577"/>
          <ac:spMkLst>
            <pc:docMk/>
            <pc:sldMk cId="1745099242" sldId="1125"/>
            <ac:spMk id="3" creationId="{00000000-0000-0000-0000-000000000000}"/>
          </ac:spMkLst>
        </pc:spChg>
        <pc:spChg chg="add mod">
          <ac:chgData name="石田 雄太" userId="S::yishida@ecc.ac.jp::d409ebaa-8692-463d-911f-907ac8e86692" providerId="AD" clId="Web-{2C3316C2-4648-4C27-A308-0152273C5BBD}" dt="2021-06-20T07:46:48.242" v="122" actId="14100"/>
          <ac:spMkLst>
            <pc:docMk/>
            <pc:sldMk cId="1745099242" sldId="1125"/>
            <ac:spMk id="4" creationId="{7D136C51-B5FE-445F-B5CA-34A51A837560}"/>
          </ac:spMkLst>
        </pc:spChg>
        <pc:spChg chg="mod">
          <ac:chgData name="石田 雄太" userId="S::yishida@ecc.ac.jp::d409ebaa-8692-463d-911f-907ac8e86692" providerId="AD" clId="Web-{2C3316C2-4648-4C27-A308-0152273C5BBD}" dt="2021-06-20T07:42:33.940" v="36" actId="20577"/>
          <ac:spMkLst>
            <pc:docMk/>
            <pc:sldMk cId="1745099242" sldId="1125"/>
            <ac:spMk id="5" creationId="{00000000-0000-0000-0000-000000000000}"/>
          </ac:spMkLst>
        </pc:spChg>
        <pc:spChg chg="mod">
          <ac:chgData name="石田 雄太" userId="S::yishida@ecc.ac.jp::d409ebaa-8692-463d-911f-907ac8e86692" providerId="AD" clId="Web-{2C3316C2-4648-4C27-A308-0152273C5BBD}" dt="2021-06-20T07:47:22.477" v="128" actId="20577"/>
          <ac:spMkLst>
            <pc:docMk/>
            <pc:sldMk cId="1745099242" sldId="1125"/>
            <ac:spMk id="6" creationId="{00000000-0000-0000-0000-000000000000}"/>
          </ac:spMkLst>
        </pc:spChg>
        <pc:spChg chg="mod">
          <ac:chgData name="石田 雄太" userId="S::yishida@ecc.ac.jp::d409ebaa-8692-463d-911f-907ac8e86692" providerId="AD" clId="Web-{2C3316C2-4648-4C27-A308-0152273C5BBD}" dt="2021-06-20T07:47:28.259" v="131" actId="20577"/>
          <ac:spMkLst>
            <pc:docMk/>
            <pc:sldMk cId="1745099242" sldId="1125"/>
            <ac:spMk id="7" creationId="{00000000-0000-0000-0000-000000000000}"/>
          </ac:spMkLst>
        </pc:spChg>
        <pc:spChg chg="mod">
          <ac:chgData name="石田 雄太" userId="S::yishida@ecc.ac.jp::d409ebaa-8692-463d-911f-907ac8e86692" providerId="AD" clId="Web-{2C3316C2-4648-4C27-A308-0152273C5BBD}" dt="2021-06-20T07:44:02.926" v="89" actId="20577"/>
          <ac:spMkLst>
            <pc:docMk/>
            <pc:sldMk cId="1745099242" sldId="1125"/>
            <ac:spMk id="12" creationId="{00000000-0000-0000-0000-000000000000}"/>
          </ac:spMkLst>
        </pc:spChg>
        <pc:spChg chg="mod">
          <ac:chgData name="石田 雄太" userId="S::yishida@ecc.ac.jp::d409ebaa-8692-463d-911f-907ac8e86692" providerId="AD" clId="Web-{2C3316C2-4648-4C27-A308-0152273C5BBD}" dt="2021-06-20T07:43:02.535" v="50" actId="20577"/>
          <ac:spMkLst>
            <pc:docMk/>
            <pc:sldMk cId="1745099242" sldId="1125"/>
            <ac:spMk id="13" creationId="{00000000-0000-0000-0000-000000000000}"/>
          </ac:spMkLst>
        </pc:spChg>
        <pc:spChg chg="add mod">
          <ac:chgData name="石田 雄太" userId="S::yishida@ecc.ac.jp::d409ebaa-8692-463d-911f-907ac8e86692" providerId="AD" clId="Web-{2C3316C2-4648-4C27-A308-0152273C5BBD}" dt="2021-06-20T07:46:49.789" v="123" actId="1076"/>
          <ac:spMkLst>
            <pc:docMk/>
            <pc:sldMk cId="1745099242" sldId="1125"/>
            <ac:spMk id="14" creationId="{E89A70BD-419A-46E1-B49C-949E538B87C1}"/>
          </ac:spMkLst>
        </pc:spChg>
        <pc:spChg chg="add mod">
          <ac:chgData name="石田 雄太" userId="S::yishida@ecc.ac.jp::d409ebaa-8692-463d-911f-907ac8e86692" providerId="AD" clId="Web-{2C3316C2-4648-4C27-A308-0152273C5BBD}" dt="2021-06-20T07:49:44.324" v="156" actId="14100"/>
          <ac:spMkLst>
            <pc:docMk/>
            <pc:sldMk cId="1745099242" sldId="1125"/>
            <ac:spMk id="16" creationId="{BAF41F76-C495-492B-848C-74FA50856541}"/>
          </ac:spMkLst>
        </pc:spChg>
        <pc:spChg chg="mod ord">
          <ac:chgData name="石田 雄太" userId="S::yishida@ecc.ac.jp::d409ebaa-8692-463d-911f-907ac8e86692" providerId="AD" clId="Web-{2C3316C2-4648-4C27-A308-0152273C5BBD}" dt="2021-06-20T07:51:01.966" v="165" actId="1076"/>
          <ac:spMkLst>
            <pc:docMk/>
            <pc:sldMk cId="1745099242" sldId="1125"/>
            <ac:spMk id="17" creationId="{00000000-0000-0000-0000-000000000000}"/>
          </ac:spMkLst>
        </pc:spChg>
        <pc:spChg chg="del mod">
          <ac:chgData name="石田 雄太" userId="S::yishida@ecc.ac.jp::d409ebaa-8692-463d-911f-907ac8e86692" providerId="AD" clId="Web-{2C3316C2-4648-4C27-A308-0152273C5BBD}" dt="2021-06-20T07:46:01.007" v="97"/>
          <ac:spMkLst>
            <pc:docMk/>
            <pc:sldMk cId="1745099242" sldId="1125"/>
            <ac:spMk id="18" creationId="{00000000-0000-0000-0000-000000000000}"/>
          </ac:spMkLst>
        </pc:spChg>
        <pc:spChg chg="add mod">
          <ac:chgData name="石田 雄太" userId="S::yishida@ecc.ac.jp::d409ebaa-8692-463d-911f-907ac8e86692" providerId="AD" clId="Web-{2C3316C2-4648-4C27-A308-0152273C5BBD}" dt="2021-06-20T07:51:37.529" v="184" actId="1076"/>
          <ac:spMkLst>
            <pc:docMk/>
            <pc:sldMk cId="1745099242" sldId="1125"/>
            <ac:spMk id="20" creationId="{90022F3F-A5F3-434A-AC7E-5D47FE81A4E4}"/>
          </ac:spMkLst>
        </pc:spChg>
      </pc:sldChg>
      <pc:sldChg chg="add replId">
        <pc:chgData name="石田 雄太" userId="S::yishida@ecc.ac.jp::d409ebaa-8692-463d-911f-907ac8e86692" providerId="AD" clId="Web-{2C3316C2-4648-4C27-A308-0152273C5BBD}" dt="2021-06-20T07:53:03.015" v="185"/>
        <pc:sldMkLst>
          <pc:docMk/>
          <pc:sldMk cId="20387209" sldId="1126"/>
        </pc:sldMkLst>
      </pc:sldChg>
      <pc:sldChg chg="addSp modSp add ord replId">
        <pc:chgData name="石田 雄太" userId="S::yishida@ecc.ac.jp::d409ebaa-8692-463d-911f-907ac8e86692" providerId="AD" clId="Web-{2C3316C2-4648-4C27-A308-0152273C5BBD}" dt="2021-06-20T08:10:02.441" v="280" actId="20577"/>
        <pc:sldMkLst>
          <pc:docMk/>
          <pc:sldMk cId="649145074" sldId="1127"/>
        </pc:sldMkLst>
        <pc:spChg chg="add mod">
          <ac:chgData name="石田 雄太" userId="S::yishida@ecc.ac.jp::d409ebaa-8692-463d-911f-907ac8e86692" providerId="AD" clId="Web-{2C3316C2-4648-4C27-A308-0152273C5BBD}" dt="2021-06-20T07:58:23.318" v="279" actId="20577"/>
          <ac:spMkLst>
            <pc:docMk/>
            <pc:sldMk cId="649145074" sldId="1127"/>
            <ac:spMk id="2" creationId="{2513D32E-D315-470C-914C-70C88DC284DD}"/>
          </ac:spMkLst>
        </pc:spChg>
        <pc:spChg chg="mod">
          <ac:chgData name="石田 雄太" userId="S::yishida@ecc.ac.jp::d409ebaa-8692-463d-911f-907ac8e86692" providerId="AD" clId="Web-{2C3316C2-4648-4C27-A308-0152273C5BBD}" dt="2021-06-20T07:56:10.487" v="196" actId="1076"/>
          <ac:spMkLst>
            <pc:docMk/>
            <pc:sldMk cId="649145074" sldId="1127"/>
            <ac:spMk id="11" creationId="{00000000-0000-0000-0000-000000000000}"/>
          </ac:spMkLst>
        </pc:spChg>
        <pc:spChg chg="mod">
          <ac:chgData name="石田 雄太" userId="S::yishida@ecc.ac.jp::d409ebaa-8692-463d-911f-907ac8e86692" providerId="AD" clId="Web-{2C3316C2-4648-4C27-A308-0152273C5BBD}" dt="2021-06-20T07:57:30.551" v="236" actId="20577"/>
          <ac:spMkLst>
            <pc:docMk/>
            <pc:sldMk cId="649145074" sldId="1127"/>
            <ac:spMk id="13" creationId="{00000000-0000-0000-0000-000000000000}"/>
          </ac:spMkLst>
        </pc:spChg>
        <pc:spChg chg="mod">
          <ac:chgData name="石田 雄太" userId="S::yishida@ecc.ac.jp::d409ebaa-8692-463d-911f-907ac8e86692" providerId="AD" clId="Web-{2C3316C2-4648-4C27-A308-0152273C5BBD}" dt="2021-06-20T07:56:19.050" v="197" actId="1076"/>
          <ac:spMkLst>
            <pc:docMk/>
            <pc:sldMk cId="649145074" sldId="1127"/>
            <ac:spMk id="15" creationId="{00000000-0000-0000-0000-000000000000}"/>
          </ac:spMkLst>
        </pc:spChg>
        <pc:spChg chg="mod">
          <ac:chgData name="石田 雄太" userId="S::yishida@ecc.ac.jp::d409ebaa-8692-463d-911f-907ac8e86692" providerId="AD" clId="Web-{2C3316C2-4648-4C27-A308-0152273C5BBD}" dt="2021-06-20T07:57:41.942" v="243" actId="20577"/>
          <ac:spMkLst>
            <pc:docMk/>
            <pc:sldMk cId="649145074" sldId="1127"/>
            <ac:spMk id="32" creationId="{00000000-0000-0000-0000-000000000000}"/>
          </ac:spMkLst>
        </pc:spChg>
        <pc:spChg chg="mod">
          <ac:chgData name="石田 雄太" userId="S::yishida@ecc.ac.jp::d409ebaa-8692-463d-911f-907ac8e86692" providerId="AD" clId="Web-{2C3316C2-4648-4C27-A308-0152273C5BBD}" dt="2021-06-20T08:10:02.441" v="280" actId="20577"/>
          <ac:spMkLst>
            <pc:docMk/>
            <pc:sldMk cId="649145074" sldId="1127"/>
            <ac:spMk id="36" creationId="{00000000-0000-0000-0000-000000000000}"/>
          </ac:spMkLst>
        </pc:spChg>
        <pc:picChg chg="mod">
          <ac:chgData name="石田 雄太" userId="S::yishida@ecc.ac.jp::d409ebaa-8692-463d-911f-907ac8e86692" providerId="AD" clId="Web-{2C3316C2-4648-4C27-A308-0152273C5BBD}" dt="2021-06-20T07:56:27.097" v="200" actId="1076"/>
          <ac:picMkLst>
            <pc:docMk/>
            <pc:sldMk cId="649145074" sldId="1127"/>
            <ac:picMk id="14"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8D6C70-1948-44F0-86EE-029C29C1942B}" type="datetimeFigureOut">
              <a:rPr kumimoji="1" lang="ja-JP" altLang="en-US" smtClean="0"/>
              <a:t>2021/6/22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5CAE8D-5DE2-4F5E-A259-6FC9E2B4E1DF}" type="slidenum">
              <a:rPr kumimoji="1" lang="ja-JP" altLang="en-US" smtClean="0"/>
              <a:t>‹#›</a:t>
            </a:fld>
            <a:endParaRPr kumimoji="1" lang="ja-JP" altLang="en-US"/>
          </a:p>
        </p:txBody>
      </p:sp>
    </p:spTree>
    <p:extLst>
      <p:ext uri="{BB962C8B-B14F-4D97-AF65-F5344CB8AC3E}">
        <p14:creationId xmlns:p14="http://schemas.microsoft.com/office/powerpoint/2010/main" val="3028933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9785B-D559-45A4-A544-D4A297F8A73F}" type="datetimeFigureOut">
              <a:rPr kumimoji="1" lang="ja-JP" altLang="en-US" smtClean="0"/>
              <a:t>2021/6/22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BA40F-AE3B-4A40-9CF4-3363CFCAFDBB}" type="slidenum">
              <a:rPr kumimoji="1" lang="ja-JP" altLang="en-US" smtClean="0"/>
              <a:t>‹#›</a:t>
            </a:fld>
            <a:endParaRPr kumimoji="1" lang="ja-JP" altLang="en-US"/>
          </a:p>
        </p:txBody>
      </p:sp>
    </p:spTree>
    <p:extLst>
      <p:ext uri="{BB962C8B-B14F-4D97-AF65-F5344CB8AC3E}">
        <p14:creationId xmlns:p14="http://schemas.microsoft.com/office/powerpoint/2010/main" val="2080279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F5BA40F-AE3B-4A40-9CF4-3363CFCAFDBB}" type="slidenum">
              <a:rPr kumimoji="1" lang="ja-JP" altLang="en-US" smtClean="0"/>
              <a:t>62</a:t>
            </a:fld>
            <a:endParaRPr kumimoji="1" lang="ja-JP" altLang="en-US"/>
          </a:p>
        </p:txBody>
      </p:sp>
    </p:spTree>
    <p:extLst>
      <p:ext uri="{BB962C8B-B14F-4D97-AF65-F5344CB8AC3E}">
        <p14:creationId xmlns:p14="http://schemas.microsoft.com/office/powerpoint/2010/main" val="107514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F5BA40F-AE3B-4A40-9CF4-3363CFCAFDBB}" type="slidenum">
              <a:rPr kumimoji="1" lang="ja-JP" altLang="en-US" smtClean="0"/>
              <a:t>72</a:t>
            </a:fld>
            <a:endParaRPr kumimoji="1" lang="ja-JP" altLang="en-US"/>
          </a:p>
        </p:txBody>
      </p:sp>
    </p:spTree>
    <p:extLst>
      <p:ext uri="{BB962C8B-B14F-4D97-AF65-F5344CB8AC3E}">
        <p14:creationId xmlns:p14="http://schemas.microsoft.com/office/powerpoint/2010/main" val="179077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F5BA40F-AE3B-4A40-9CF4-3363CFCAFDBB}" type="slidenum">
              <a:rPr kumimoji="1" lang="ja-JP" altLang="en-US" smtClean="0"/>
              <a:t>73</a:t>
            </a:fld>
            <a:endParaRPr kumimoji="1" lang="ja-JP" altLang="en-US"/>
          </a:p>
        </p:txBody>
      </p:sp>
    </p:spTree>
    <p:extLst>
      <p:ext uri="{BB962C8B-B14F-4D97-AF65-F5344CB8AC3E}">
        <p14:creationId xmlns:p14="http://schemas.microsoft.com/office/powerpoint/2010/main" val="112115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F5BA40F-AE3B-4A40-9CF4-3363CFCAFDBB}" type="slidenum">
              <a:rPr kumimoji="1" lang="ja-JP" altLang="en-US" smtClean="0"/>
              <a:t>74</a:t>
            </a:fld>
            <a:endParaRPr kumimoji="1" lang="ja-JP" altLang="en-US"/>
          </a:p>
        </p:txBody>
      </p:sp>
    </p:spTree>
    <p:extLst>
      <p:ext uri="{BB962C8B-B14F-4D97-AF65-F5344CB8AC3E}">
        <p14:creationId xmlns:p14="http://schemas.microsoft.com/office/powerpoint/2010/main" val="371561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197708" y="230659"/>
            <a:ext cx="11780109" cy="6392563"/>
          </a:xfrm>
          <a:prstGeom prst="rect">
            <a:avLst/>
          </a:prstGeom>
          <a:solidFill>
            <a:srgbClr val="92D05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1524000" y="1122363"/>
            <a:ext cx="9144000" cy="2387600"/>
          </a:xfrm>
          <a:solidFill>
            <a:srgbClr val="92D050"/>
          </a:solidFill>
        </p:spPr>
        <p:txBody>
          <a:bodyPr anchor="b"/>
          <a:lstStyle>
            <a:lvl1pPr algn="ctr">
              <a:defRPr sz="6000">
                <a:solidFill>
                  <a:schemeClr val="bg1"/>
                </a:solidFill>
                <a:latin typeface="UD デジタル 教科書体 NP-B" panose="02020700000000000000" pitchFamily="18" charset="-128"/>
                <a:ea typeface="UD デジタル 教科書体 NP-B" panose="02020700000000000000" pitchFamily="18"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998505"/>
            <a:ext cx="9144000" cy="1655762"/>
          </a:xfrm>
        </p:spPr>
        <p:txBody>
          <a:bodyPr/>
          <a:lstStyle>
            <a:lvl1pPr marL="0" indent="0" algn="ctr">
              <a:buNone/>
              <a:defRPr sz="2400" b="1">
                <a:solidFill>
                  <a:schemeClr val="bg1"/>
                </a:solidFill>
                <a:latin typeface="UD デジタル 教科書体 NP-B" panose="02020700000000000000" pitchFamily="18" charset="-128"/>
                <a:ea typeface="UD デジタル 教科書体 NP-B" panose="02020700000000000000" pitchFamily="18"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cxnSp>
        <p:nvCxnSpPr>
          <p:cNvPr id="9" name="直線コネクタ 8"/>
          <p:cNvCxnSpPr/>
          <p:nvPr userDrawn="1"/>
        </p:nvCxnSpPr>
        <p:spPr>
          <a:xfrm>
            <a:off x="650789" y="3693255"/>
            <a:ext cx="10783330" cy="30248"/>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11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428051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21026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95845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89457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275792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316934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15406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38215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71030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3367C06-29B6-4A3A-A61B-06215483D6D1}" type="datetimeFigureOut">
              <a:rPr kumimoji="1" lang="ja-JP" altLang="en-US" smtClean="0"/>
              <a:t>2021/6/22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208323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7" name="正方形/長方形 6"/>
          <p:cNvSpPr/>
          <p:nvPr userDrawn="1"/>
        </p:nvSpPr>
        <p:spPr>
          <a:xfrm>
            <a:off x="204788" y="222251"/>
            <a:ext cx="11768138" cy="638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Placeholder 1"/>
          <p:cNvSpPr>
            <a:spLocks noGrp="1"/>
          </p:cNvSpPr>
          <p:nvPr>
            <p:ph type="title"/>
          </p:nvPr>
        </p:nvSpPr>
        <p:spPr>
          <a:xfrm>
            <a:off x="838200" y="365125"/>
            <a:ext cx="10515600" cy="1325563"/>
          </a:xfrm>
          <a:prstGeom prst="rect">
            <a:avLst/>
          </a:prstGeom>
          <a:solidFill>
            <a:schemeClr val="bg1"/>
          </a:solidFill>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67C06-29B6-4A3A-A61B-06215483D6D1}" type="datetimeFigureOut">
              <a:rPr kumimoji="1" lang="ja-JP" altLang="en-US" smtClean="0"/>
              <a:t>2021/6/22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307595209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6.png"/><Relationship Id="rId4" Type="http://schemas.openxmlformats.org/officeDocument/2006/relationships/image" Target="../media/image15.png"/></Relationships>
</file>

<file path=ppt/slides/_rels/slide10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35.png"/><Relationship Id="rId4" Type="http://schemas.openxmlformats.org/officeDocument/2006/relationships/image" Target="../media/image47.png"/><Relationship Id="rId9" Type="http://schemas.openxmlformats.org/officeDocument/2006/relationships/image" Target="../media/image50.png"/></Relationships>
</file>

<file path=ppt/slides/_rels/slide1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35.png"/><Relationship Id="rId4" Type="http://schemas.openxmlformats.org/officeDocument/2006/relationships/image" Target="../media/image47.png"/><Relationship Id="rId9" Type="http://schemas.openxmlformats.org/officeDocument/2006/relationships/image" Target="../media/image50.png"/></Relationships>
</file>

<file path=ppt/slides/_rels/slide1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1.png"/></Relationships>
</file>

<file path=ppt/slides/_rels/slide1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1.png"/></Relationships>
</file>

<file path=ppt/slides/_rels/slide1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1.png"/></Relationships>
</file>

<file path=ppt/slides/_rels/slide1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1.png"/></Relationships>
</file>

<file path=ppt/slides/_rels/slide1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1.png"/></Relationships>
</file>

<file path=ppt/slides/_rels/slide1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1.png"/></Relationships>
</file>

<file path=ppt/slides/_rels/slide1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6.png"/><Relationship Id="rId7"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1.png"/><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6.png"/><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6.png"/><Relationship Id="rId4" Type="http://schemas.openxmlformats.org/officeDocument/2006/relationships/image" Target="../media/image15.png"/></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6.png"/><Relationship Id="rId4" Type="http://schemas.openxmlformats.org/officeDocument/2006/relationships/image" Target="../media/image15.png"/></Relationships>
</file>

<file path=ppt/slides/_rels/slide9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6.png"/><Relationship Id="rId4" Type="http://schemas.openxmlformats.org/officeDocument/2006/relationships/image" Target="../media/image15.png"/></Relationships>
</file>

<file path=ppt/slides/_rels/slide9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6.png"/><Relationship Id="rId4" Type="http://schemas.openxmlformats.org/officeDocument/2006/relationships/image" Target="../media/image15.png"/></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6.png"/><Relationship Id="rId4" Type="http://schemas.openxmlformats.org/officeDocument/2006/relationships/image" Target="../media/image15.png"/></Relationships>
</file>

<file path=ppt/slides/_rels/slide9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6.png"/><Relationship Id="rId4" Type="http://schemas.openxmlformats.org/officeDocument/2006/relationships/image" Target="../media/image15.png"/></Relationships>
</file>

<file path=ppt/slides/_rels/slide9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6.png"/><Relationship Id="rId4" Type="http://schemas.openxmlformats.org/officeDocument/2006/relationships/image" Target="../media/image15.png"/></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ja-JP" altLang="en-US" dirty="0"/>
              <a:t>プログラミング基礎演習</a:t>
            </a:r>
            <a:r>
              <a:rPr lang="en-US" altLang="ja-JP" dirty="0"/>
              <a:t>I</a:t>
            </a:r>
            <a:endParaRPr kumimoji="1" lang="ja-JP" altLang="en-US" dirty="0"/>
          </a:p>
        </p:txBody>
      </p:sp>
      <p:sp>
        <p:nvSpPr>
          <p:cNvPr id="5" name="サブタイトル 4"/>
          <p:cNvSpPr>
            <a:spLocks noGrp="1"/>
          </p:cNvSpPr>
          <p:nvPr>
            <p:ph type="subTitle" idx="1"/>
          </p:nvPr>
        </p:nvSpPr>
        <p:spPr/>
        <p:txBody>
          <a:bodyPr>
            <a:normAutofit/>
          </a:bodyPr>
          <a:lstStyle/>
          <a:p>
            <a:r>
              <a:rPr lang="ja-JP" altLang="en-US" sz="4400" dirty="0"/>
              <a:t>第</a:t>
            </a:r>
            <a:r>
              <a:rPr lang="en-US" altLang="ja-JP" sz="4400" dirty="0"/>
              <a:t>14</a:t>
            </a:r>
            <a:r>
              <a:rPr lang="ja-JP" altLang="en-US" sz="4400" dirty="0"/>
              <a:t>回　静的メソッド</a:t>
            </a:r>
            <a:endParaRPr lang="en-US" altLang="ja-JP" sz="4400" dirty="0"/>
          </a:p>
        </p:txBody>
      </p:sp>
    </p:spTree>
    <p:extLst>
      <p:ext uri="{BB962C8B-B14F-4D97-AF65-F5344CB8AC3E}">
        <p14:creationId xmlns:p14="http://schemas.microsoft.com/office/powerpoint/2010/main" val="2820184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591672" y="658906"/>
            <a:ext cx="11271034" cy="1446550"/>
          </a:xfrm>
          <a:prstGeom prst="rect">
            <a:avLst/>
          </a:prstGeom>
          <a:noFill/>
        </p:spPr>
        <p:txBody>
          <a:bodyPr wrap="none" rtlCol="0">
            <a:spAutoFit/>
          </a:bodyPr>
          <a:lstStyle/>
          <a:p>
            <a:r>
              <a:rPr kumimoji="1"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投げられた例外に対して</a:t>
            </a:r>
            <a:endParaRPr kumimoji="1" lang="en-US" altLang="ja-JP"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例外を</a:t>
            </a:r>
            <a:r>
              <a:rPr kumimoji="1"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キャッチして</a:t>
            </a:r>
            <a:r>
              <a:rPr kumimoji="1" lang="ja-JP" altLang="en-US" sz="4800" b="1" dirty="0">
                <a:solidFill>
                  <a:schemeClr val="accent2"/>
                </a:solidFill>
                <a:latin typeface="UD デジタル 教科書体 NK-B" panose="02020700000000000000" pitchFamily="18" charset="-128"/>
                <a:ea typeface="UD デジタル 教科書体 NK-B" panose="02020700000000000000" pitchFamily="18" charset="-128"/>
              </a:rPr>
              <a:t>処理を行うのが</a:t>
            </a:r>
            <a:r>
              <a:rPr kumimoji="1" lang="en-US" altLang="ja-JP" sz="4800" b="1" dirty="0" err="1">
                <a:solidFill>
                  <a:schemeClr val="accent2"/>
                </a:solidFill>
                <a:latin typeface="UD デジタル 教科書体 NK-B" panose="02020700000000000000" pitchFamily="18" charset="-128"/>
                <a:ea typeface="UD デジタル 教科書体 NK-B" panose="02020700000000000000" pitchFamily="18" charset="-128"/>
              </a:rPr>
              <a:t>try~catch</a:t>
            </a:r>
            <a:endParaRPr kumimoji="1" lang="ja-JP" altLang="en-US" sz="4800" b="1"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6356" y="2390288"/>
            <a:ext cx="4333875" cy="4355653"/>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2" y="3845859"/>
            <a:ext cx="2260300" cy="2260300"/>
          </a:xfrm>
          <a:prstGeom prst="rect">
            <a:avLst/>
          </a:prstGeom>
        </p:spPr>
      </p:pic>
      <p:sp>
        <p:nvSpPr>
          <p:cNvPr id="5" name="テキスト ボックス 4"/>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9812967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7" y="5617338"/>
            <a:ext cx="3040977" cy="29214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3" name="角丸四角形 32"/>
          <p:cNvSpPr/>
          <p:nvPr/>
        </p:nvSpPr>
        <p:spPr>
          <a:xfrm>
            <a:off x="7934590" y="107630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7432675" y="5111369"/>
            <a:ext cx="2999539" cy="830997"/>
          </a:xfrm>
          <a:prstGeom prst="rect">
            <a:avLst/>
          </a:prstGeom>
          <a:noFill/>
        </p:spPr>
        <p:txBody>
          <a:bodyPr wrap="none" rtlCol="0">
            <a:spAutoFit/>
          </a:bodyPr>
          <a:lstStyle/>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戻</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ってきた値</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r</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esult</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へ代入</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するよ！</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27931" y="2054179"/>
            <a:ext cx="1082190" cy="979382"/>
          </a:xfrm>
          <a:prstGeom prst="rect">
            <a:avLst/>
          </a:prstGeom>
          <a:noFill/>
          <a:extLst>
            <a:ext uri="{909E8E84-426E-40DD-AFC4-6F175D3DCCD1}">
              <a14:hiddenFill xmlns:a14="http://schemas.microsoft.com/office/drawing/2010/main">
                <a:solidFill>
                  <a:srgbClr val="FFFFFF"/>
                </a:solidFill>
              </a14:hiddenFill>
            </a:ext>
          </a:extLst>
        </p:spPr>
      </p:pic>
      <p:sp>
        <p:nvSpPr>
          <p:cNvPr id="37" name="角丸四角形 36"/>
          <p:cNvSpPr/>
          <p:nvPr/>
        </p:nvSpPr>
        <p:spPr>
          <a:xfrm>
            <a:off x="9158444" y="110461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5" name="角丸四角形 44"/>
          <p:cNvSpPr/>
          <p:nvPr/>
        </p:nvSpPr>
        <p:spPr>
          <a:xfrm>
            <a:off x="9509981" y="220159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7</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2112904" y="5583611"/>
            <a:ext cx="2104255" cy="354060"/>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0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7</a:t>
            </a:r>
            <a:endParaRPr kumimoji="1" lang="ja-JP" altLang="en-US" sz="20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76724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2.08333E-6 -2.96296E-6 L 0.09284 -0.16713 " pathEditMode="relative" rAng="0" ptsTypes="AA">
                                      <p:cBhvr>
                                        <p:cTn id="11" dur="2000" fill="hold"/>
                                        <p:tgtEl>
                                          <p:spTgt spid="45"/>
                                        </p:tgtEl>
                                        <p:attrNameLst>
                                          <p:attrName>ppt_x</p:attrName>
                                          <p:attrName>ppt_y</p:attrName>
                                        </p:attrNameLst>
                                      </p:cBhvr>
                                      <p:rCtr x="4635" y="-8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94303" y="5818689"/>
            <a:ext cx="4214676" cy="32280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3" name="角丸四角形 32"/>
          <p:cNvSpPr/>
          <p:nvPr/>
        </p:nvSpPr>
        <p:spPr>
          <a:xfrm>
            <a:off x="7934590" y="107630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7535282" y="3651058"/>
            <a:ext cx="1768433" cy="461665"/>
          </a:xfrm>
          <a:prstGeom prst="rect">
            <a:avLst/>
          </a:prstGeom>
          <a:noFill/>
        </p:spPr>
        <p:txBody>
          <a:bodyPr wrap="none" rtlCol="0">
            <a:spAutoFit/>
          </a:bodyPr>
          <a:lstStyle/>
          <a:p>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表示するよ！</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9158444" y="110461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5" name="角丸四角形 44"/>
          <p:cNvSpPr/>
          <p:nvPr/>
        </p:nvSpPr>
        <p:spPr>
          <a:xfrm>
            <a:off x="10608476" y="109818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7</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7" name="正方形/長方形 26"/>
          <p:cNvSpPr/>
          <p:nvPr/>
        </p:nvSpPr>
        <p:spPr>
          <a:xfrm>
            <a:off x="6687543" y="4190264"/>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p:cNvSpPr txBox="1"/>
          <p:nvPr/>
        </p:nvSpPr>
        <p:spPr>
          <a:xfrm>
            <a:off x="6973814" y="4540931"/>
            <a:ext cx="1588897"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計算結果：</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角丸四角形 28"/>
          <p:cNvSpPr/>
          <p:nvPr/>
        </p:nvSpPr>
        <p:spPr>
          <a:xfrm>
            <a:off x="10602393" y="109818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7</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63341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58333E-6 -3.33333E-6 L -0.17357 0.50533 " pathEditMode="relative" rAng="0" ptsTypes="AA">
                                      <p:cBhvr>
                                        <p:cTn id="14" dur="2000" fill="hold"/>
                                        <p:tgtEl>
                                          <p:spTgt spid="29"/>
                                        </p:tgtEl>
                                        <p:attrNameLst>
                                          <p:attrName>ppt_x</p:attrName>
                                          <p:attrName>ppt_y</p:attrName>
                                        </p:attrNameLst>
                                      </p:cBhvr>
                                      <p:rCtr x="-8685" y="2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935213" y="2251074"/>
            <a:ext cx="6221575" cy="1446550"/>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なんとなくわかるけど・</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まだピン</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と来ない</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376693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53141" y="740228"/>
            <a:ext cx="5933034" cy="1200329"/>
          </a:xfrm>
          <a:prstGeom prst="rect">
            <a:avLst/>
          </a:prstGeom>
          <a:noFill/>
        </p:spPr>
        <p:txBody>
          <a:bodyPr wrap="none" rtlCol="0">
            <a:spAutoFit/>
          </a:bodyPr>
          <a:lstStyle/>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引数と戻り値</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のある</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は</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自販機</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のイメージ！</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170" y="2751420"/>
            <a:ext cx="2538009" cy="3464859"/>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580" y="3238738"/>
            <a:ext cx="938492" cy="938492"/>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84535" y="3707984"/>
            <a:ext cx="1010197" cy="1282790"/>
          </a:xfrm>
          <a:prstGeom prst="rect">
            <a:avLst/>
          </a:prstGeom>
        </p:spPr>
      </p:pic>
      <p:sp>
        <p:nvSpPr>
          <p:cNvPr id="8" name="テキスト ボックス 7"/>
          <p:cNvSpPr txBox="1"/>
          <p:nvPr/>
        </p:nvSpPr>
        <p:spPr>
          <a:xfrm>
            <a:off x="1460490" y="3415596"/>
            <a:ext cx="1005403" cy="584775"/>
          </a:xfrm>
          <a:prstGeom prst="rect">
            <a:avLst/>
          </a:prstGeom>
          <a:noFill/>
        </p:spPr>
        <p:txBody>
          <a:bodyPr wrap="none" rtlCol="0">
            <a:spAutoFit/>
          </a:bodyPr>
          <a:lstStyle/>
          <a:p>
            <a:r>
              <a:rPr kumimoji="1" lang="ja-JP" altLang="en-US" sz="3200" dirty="0" smtClean="0"/>
              <a:t>お金</a:t>
            </a:r>
            <a:endParaRPr kumimoji="1" lang="ja-JP" altLang="en-US" sz="3200" dirty="0"/>
          </a:p>
        </p:txBody>
      </p:sp>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3149329" y="4782586"/>
            <a:ext cx="992926" cy="1261222"/>
          </a:xfrm>
          <a:prstGeom prst="rect">
            <a:avLst/>
          </a:prstGeom>
        </p:spPr>
      </p:pic>
      <p:sp>
        <p:nvSpPr>
          <p:cNvPr id="10" name="テキスト ボックス 9"/>
          <p:cNvSpPr txBox="1"/>
          <p:nvPr/>
        </p:nvSpPr>
        <p:spPr>
          <a:xfrm>
            <a:off x="1477158" y="4995251"/>
            <a:ext cx="1415772" cy="584775"/>
          </a:xfrm>
          <a:prstGeom prst="rect">
            <a:avLst/>
          </a:prstGeom>
          <a:noFill/>
        </p:spPr>
        <p:txBody>
          <a:bodyPr wrap="none" rtlCol="0">
            <a:spAutoFit/>
          </a:bodyPr>
          <a:lstStyle/>
          <a:p>
            <a:r>
              <a:rPr lang="ja-JP" altLang="en-US" sz="3200" dirty="0"/>
              <a:t>ボタン</a:t>
            </a:r>
            <a:endParaRPr kumimoji="1" lang="ja-JP" altLang="en-US" sz="3200" dirty="0"/>
          </a:p>
        </p:txBody>
      </p:sp>
      <p:sp>
        <p:nvSpPr>
          <p:cNvPr id="11" name="テキスト ボックス 10"/>
          <p:cNvSpPr txBox="1"/>
          <p:nvPr/>
        </p:nvSpPr>
        <p:spPr>
          <a:xfrm>
            <a:off x="9076562" y="5120809"/>
            <a:ext cx="1826141" cy="584775"/>
          </a:xfrm>
          <a:prstGeom prst="rect">
            <a:avLst/>
          </a:prstGeom>
          <a:noFill/>
        </p:spPr>
        <p:txBody>
          <a:bodyPr wrap="none" rtlCol="0">
            <a:spAutoFit/>
          </a:bodyPr>
          <a:lstStyle/>
          <a:p>
            <a:r>
              <a:rPr lang="ja-JP" altLang="en-US" sz="3200" dirty="0"/>
              <a:t>ジュース</a:t>
            </a:r>
            <a:endParaRPr kumimoji="1" lang="ja-JP" altLang="en-US" sz="3200" dirty="0"/>
          </a:p>
        </p:txBody>
      </p:sp>
      <p:sp>
        <p:nvSpPr>
          <p:cNvPr id="12" name="右矢印 11"/>
          <p:cNvSpPr/>
          <p:nvPr/>
        </p:nvSpPr>
        <p:spPr>
          <a:xfrm>
            <a:off x="4276403" y="4000372"/>
            <a:ext cx="908155" cy="70353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右矢印 12"/>
          <p:cNvSpPr/>
          <p:nvPr/>
        </p:nvSpPr>
        <p:spPr>
          <a:xfrm>
            <a:off x="8168407" y="4000372"/>
            <a:ext cx="908155" cy="70353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角丸四角形 14"/>
          <p:cNvSpPr/>
          <p:nvPr/>
        </p:nvSpPr>
        <p:spPr>
          <a:xfrm>
            <a:off x="1742143" y="2124881"/>
            <a:ext cx="2390873" cy="591670"/>
          </a:xfrm>
          <a:prstGeom prst="round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6" name="角丸四角形 15"/>
          <p:cNvSpPr/>
          <p:nvPr/>
        </p:nvSpPr>
        <p:spPr>
          <a:xfrm>
            <a:off x="5317170" y="2124881"/>
            <a:ext cx="2390873" cy="591670"/>
          </a:xfrm>
          <a:prstGeom prst="round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8656523" y="2124881"/>
            <a:ext cx="2390873" cy="591670"/>
          </a:xfrm>
          <a:prstGeom prst="round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戻り</a:t>
            </a:r>
            <a:r>
              <a:rPr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値</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0930930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animBg="1"/>
      <p:bldP spid="13" grpId="0" animBg="1"/>
      <p:bldP spid="15" grpId="0" animBg="1"/>
      <p:bldP spid="16" grpId="0" animBg="1"/>
      <p:bldP spid="1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549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628819" y="611007"/>
            <a:ext cx="2726905" cy="14573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789028" y="4754222"/>
            <a:ext cx="3781805"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m</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ain</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を開始する</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spTree>
    <p:extLst>
      <p:ext uri="{BB962C8B-B14F-4D97-AF65-F5344CB8AC3E}">
        <p14:creationId xmlns:p14="http://schemas.microsoft.com/office/powerpoint/2010/main" val="2185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712902" y="726620"/>
            <a:ext cx="2726905" cy="14573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05353" y="6170287"/>
            <a:ext cx="3320140" cy="461665"/>
          </a:xfrm>
          <a:prstGeom prst="rect">
            <a:avLst/>
          </a:prstGeom>
          <a:noFill/>
        </p:spPr>
        <p:txBody>
          <a:bodyPr wrap="none" rtlCol="0">
            <a:spAutoFit/>
          </a:bodyPr>
          <a:lstStyle/>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型</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sc</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を定義</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7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p:bldP spid="1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744433" y="884275"/>
            <a:ext cx="2726905" cy="14573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05353" y="6170287"/>
            <a:ext cx="3347391" cy="461665"/>
          </a:xfrm>
          <a:prstGeom prst="rect">
            <a:avLst/>
          </a:prstGeom>
          <a:noFill/>
        </p:spPr>
        <p:txBody>
          <a:bodyPr wrap="none" rtlCol="0">
            <a:spAutoFit/>
          </a:bodyPr>
          <a:lstStyle/>
          <a:p>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型の</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inNum1</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を定義</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79413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744433" y="1010395"/>
            <a:ext cx="2726905" cy="14573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05353" y="6170287"/>
            <a:ext cx="3347391" cy="461665"/>
          </a:xfrm>
          <a:prstGeom prst="rect">
            <a:avLst/>
          </a:prstGeom>
          <a:noFill/>
        </p:spPr>
        <p:txBody>
          <a:bodyPr wrap="none" rtlCol="0">
            <a:spAutoFit/>
          </a:bodyPr>
          <a:lstStyle/>
          <a:p>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型の</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inNum2</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を定義</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37028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744433" y="1147026"/>
            <a:ext cx="2726905" cy="14573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05353" y="6170287"/>
            <a:ext cx="2941831" cy="461665"/>
          </a:xfrm>
          <a:prstGeom prst="rect">
            <a:avLst/>
          </a:prstGeom>
          <a:noFill/>
        </p:spPr>
        <p:txBody>
          <a:bodyPr wrap="none" rtlCol="0">
            <a:spAutoFit/>
          </a:bodyPr>
          <a:lstStyle/>
          <a:p>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型の</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drink</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を定義</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28800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Mを使う人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5" y="2155686"/>
            <a:ext cx="337185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30500" y="685800"/>
            <a:ext cx="8779968"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ちゃんとエラー時の処理を書いていれば</a:t>
            </a:r>
          </a:p>
        </p:txBody>
      </p:sp>
      <p:sp>
        <p:nvSpPr>
          <p:cNvPr id="3" name="四角形吹き出し 2"/>
          <p:cNvSpPr/>
          <p:nvPr/>
        </p:nvSpPr>
        <p:spPr>
          <a:xfrm>
            <a:off x="6819900" y="1527036"/>
            <a:ext cx="4343400" cy="1257300"/>
          </a:xfrm>
          <a:prstGeom prst="wedgeRectCallout">
            <a:avLst>
              <a:gd name="adj1" fmla="val -70224"/>
              <a:gd name="adj2" fmla="val 4327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お年玉の</a:t>
            </a:r>
            <a:r>
              <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5</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万円</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貯金しておこう！</a:t>
            </a:r>
          </a:p>
        </p:txBody>
      </p:sp>
      <p:sp>
        <p:nvSpPr>
          <p:cNvPr id="4" name="テキスト ボックス 3"/>
          <p:cNvSpPr txBox="1"/>
          <p:nvPr/>
        </p:nvSpPr>
        <p:spPr>
          <a:xfrm>
            <a:off x="6572250" y="2845891"/>
            <a:ext cx="2768707" cy="646331"/>
          </a:xfrm>
          <a:prstGeom prst="rect">
            <a:avLst/>
          </a:prstGeom>
          <a:noFill/>
        </p:spPr>
        <p:txBody>
          <a:bodyPr wrap="none" rtlCol="0">
            <a:spAutoFit/>
          </a:bodyPr>
          <a:lstStyle/>
          <a:p>
            <a:r>
              <a:rPr kumimoji="1" lang="en-US" altLang="ja-JP" sz="3600" dirty="0">
                <a:latin typeface="UD デジタル 教科書体 NK-B" panose="02020700000000000000" pitchFamily="18" charset="-128"/>
                <a:ea typeface="UD デジタル 教科書体 NK-B" panose="02020700000000000000" pitchFamily="18" charset="-128"/>
              </a:rPr>
              <a:t>5</a:t>
            </a:r>
            <a:r>
              <a:rPr kumimoji="1" lang="ja-JP" altLang="en-US" sz="3600" dirty="0">
                <a:latin typeface="UD デジタル 教科書体 NK-B" panose="02020700000000000000" pitchFamily="18" charset="-128"/>
                <a:ea typeface="UD デジタル 教科書体 NK-B" panose="02020700000000000000" pitchFamily="18" charset="-128"/>
              </a:rPr>
              <a:t>万円を入金</a:t>
            </a:r>
          </a:p>
        </p:txBody>
      </p:sp>
      <p:sp>
        <p:nvSpPr>
          <p:cNvPr id="8" name="四角形吹き出し 7"/>
          <p:cNvSpPr/>
          <p:nvPr/>
        </p:nvSpPr>
        <p:spPr>
          <a:xfrm>
            <a:off x="327025" y="2540406"/>
            <a:ext cx="2705100" cy="1257300"/>
          </a:xfrm>
          <a:prstGeom prst="wedgeRectCallout">
            <a:avLst>
              <a:gd name="adj1" fmla="val 83952"/>
              <a:gd name="adj2" fmla="val -669"/>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エラー発生</a:t>
            </a:r>
            <a:endParaRPr kumimoji="1" lang="en-US" altLang="ja-JP" sz="3600" dirty="0">
              <a:solidFill>
                <a:schemeClr val="accent2"/>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返金します</a:t>
            </a:r>
            <a:endParaRPr kumimoji="1" lang="en-US" altLang="ja-JP" sz="36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9" name="四角形吹き出し 8"/>
          <p:cNvSpPr/>
          <p:nvPr/>
        </p:nvSpPr>
        <p:spPr>
          <a:xfrm>
            <a:off x="6403974" y="4928413"/>
            <a:ext cx="4759325" cy="1257300"/>
          </a:xfrm>
          <a:prstGeom prst="wedgeRectCallout">
            <a:avLst>
              <a:gd name="adj1" fmla="val -67154"/>
              <a:gd name="adj2" fmla="val -5673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なんかエラー発生した</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263418" y="4014205"/>
            <a:ext cx="2768707" cy="646331"/>
          </a:xfrm>
          <a:prstGeom prst="rect">
            <a:avLst/>
          </a:prstGeom>
          <a:noFill/>
        </p:spPr>
        <p:txBody>
          <a:bodyPr wrap="none" rtlCol="0">
            <a:spAutoFit/>
          </a:bodyPr>
          <a:lstStyle/>
          <a:p>
            <a:r>
              <a:rPr kumimoji="1" lang="en-US" altLang="ja-JP" sz="3600" dirty="0">
                <a:latin typeface="UD デジタル 教科書体 NK-B" panose="02020700000000000000" pitchFamily="18" charset="-128"/>
                <a:ea typeface="UD デジタル 教科書体 NK-B" panose="02020700000000000000" pitchFamily="18" charset="-128"/>
              </a:rPr>
              <a:t>5</a:t>
            </a:r>
            <a:r>
              <a:rPr kumimoji="1" lang="ja-JP" altLang="en-US" sz="3600" dirty="0">
                <a:latin typeface="UD デジタル 教科書体 NK-B" panose="02020700000000000000" pitchFamily="18" charset="-128"/>
                <a:ea typeface="UD デジタル 教科書体 NK-B" panose="02020700000000000000" pitchFamily="18" charset="-128"/>
              </a:rPr>
              <a:t>万円を返金</a:t>
            </a:r>
          </a:p>
        </p:txBody>
      </p:sp>
      <p:sp>
        <p:nvSpPr>
          <p:cNvPr id="11" name="テキスト ボックス 10"/>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6896601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744433" y="1399267"/>
            <a:ext cx="5811423" cy="19830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05353" y="6170287"/>
            <a:ext cx="1997663" cy="461665"/>
          </a:xfrm>
          <a:prstGeom prst="rect">
            <a:avLst/>
          </a:prstGeom>
          <a:noFill/>
        </p:spPr>
        <p:txBody>
          <a:bodyPr wrap="none" rtlCol="0">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文字列を表示</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8" name="正方形/長方形 27"/>
          <p:cNvSpPr/>
          <p:nvPr/>
        </p:nvSpPr>
        <p:spPr>
          <a:xfrm>
            <a:off x="4705846" y="3864545"/>
            <a:ext cx="692462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29" name="テキスト ボックス 28"/>
          <p:cNvSpPr txBox="1"/>
          <p:nvPr/>
        </p:nvSpPr>
        <p:spPr>
          <a:xfrm>
            <a:off x="4992117" y="4215212"/>
            <a:ext cx="6638356" cy="369332"/>
          </a:xfrm>
          <a:prstGeom prst="rect">
            <a:avLst/>
          </a:prstGeom>
          <a:noFill/>
        </p:spPr>
        <p:txBody>
          <a:bodyPr wrap="none" rtlCol="0">
            <a:spAutoFit/>
          </a:bodyPr>
          <a:lstStyle/>
          <a:p>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 :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コーラ</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120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 </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  2 :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エナジードリンク</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200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  </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  3: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水</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100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a:t>
            </a:r>
          </a:p>
        </p:txBody>
      </p:sp>
    </p:spTree>
    <p:extLst>
      <p:ext uri="{BB962C8B-B14F-4D97-AF65-F5344CB8AC3E}">
        <p14:creationId xmlns:p14="http://schemas.microsoft.com/office/powerpoint/2010/main" val="112892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744433" y="1682415"/>
            <a:ext cx="5811423" cy="19830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05353" y="6170287"/>
            <a:ext cx="1997663" cy="461665"/>
          </a:xfrm>
          <a:prstGeom prst="rect">
            <a:avLst/>
          </a:prstGeom>
          <a:noFill/>
        </p:spPr>
        <p:txBody>
          <a:bodyPr wrap="none" rtlCol="0">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文字列を表示</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8" name="正方形/長方形 27"/>
          <p:cNvSpPr/>
          <p:nvPr/>
        </p:nvSpPr>
        <p:spPr>
          <a:xfrm>
            <a:off x="4705846" y="3864545"/>
            <a:ext cx="692462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29" name="テキスト ボックス 28"/>
          <p:cNvSpPr txBox="1"/>
          <p:nvPr/>
        </p:nvSpPr>
        <p:spPr>
          <a:xfrm>
            <a:off x="4992117" y="4215212"/>
            <a:ext cx="6638356" cy="369332"/>
          </a:xfrm>
          <a:prstGeom prst="rect">
            <a:avLst/>
          </a:prstGeom>
          <a:noFill/>
        </p:spPr>
        <p:txBody>
          <a:bodyPr wrap="none" rtlCol="0">
            <a:spAutoFit/>
          </a:bodyPr>
          <a:lstStyle/>
          <a:p>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 :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コーラ</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120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 </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  2 :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エナジードリンク</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200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  </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  3: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水</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100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a:t>
            </a:r>
          </a:p>
        </p:txBody>
      </p:sp>
      <p:sp>
        <p:nvSpPr>
          <p:cNvPr id="30" name="テキスト ボックス 29"/>
          <p:cNvSpPr txBox="1"/>
          <p:nvPr/>
        </p:nvSpPr>
        <p:spPr>
          <a:xfrm>
            <a:off x="4992117" y="4599200"/>
            <a:ext cx="3935693" cy="369332"/>
          </a:xfrm>
          <a:prstGeom prst="rect">
            <a:avLst/>
          </a:prstGeom>
          <a:noFill/>
        </p:spPr>
        <p:txBody>
          <a:bodyPr wrap="none" rtlCol="0">
            <a:spAutoFit/>
          </a:bodyPr>
          <a:lstStyle/>
          <a:p>
            <a:r>
              <a:rPr kumimoji="1" lang="ja-JP" altLang="en-US" dirty="0" smtClean="0">
                <a:solidFill>
                  <a:schemeClr val="bg1"/>
                </a:solidFill>
                <a:latin typeface="UD デジタル 教科書体 NK-B" panose="02020700000000000000" pitchFamily="18" charset="-128"/>
                <a:ea typeface="UD デジタル 教科書体 NK-B" panose="02020700000000000000" pitchFamily="18" charset="-128"/>
              </a:rPr>
              <a:t>投入する金額を決めてください 整数 </a:t>
            </a:r>
            <a:r>
              <a:rPr kumimoji="1" lang="en-US" altLang="ja-JP" dirty="0" smtClean="0">
                <a:solidFill>
                  <a:schemeClr val="bg1"/>
                </a:solidFill>
                <a:latin typeface="UD デジタル 教科書体 NK-B" panose="02020700000000000000" pitchFamily="18" charset="-128"/>
                <a:ea typeface="UD デジタル 教科書体 NK-B" panose="02020700000000000000" pitchFamily="18" charset="-128"/>
              </a:rPr>
              <a:t>: </a:t>
            </a:r>
            <a:endPar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70204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744433" y="1776248"/>
            <a:ext cx="2737415" cy="24110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1" name="Picture 2" descr="パソコンのキーボードを打っている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13674" y="5490236"/>
            <a:ext cx="810527" cy="618027"/>
          </a:xfrm>
          <a:prstGeom prst="rect">
            <a:avLst/>
          </a:prstGeom>
          <a:noFill/>
          <a:extLst>
            <a:ext uri="{909E8E84-426E-40DD-AFC4-6F175D3DCCD1}">
              <a14:hiddenFill xmlns:a14="http://schemas.microsoft.com/office/drawing/2010/main">
                <a:solidFill>
                  <a:srgbClr val="FFFFFF"/>
                </a:solidFill>
              </a14:hiddenFill>
            </a:ext>
          </a:extLst>
        </p:spPr>
      </p:pic>
      <p:sp>
        <p:nvSpPr>
          <p:cNvPr id="33" name="角丸四角形 32"/>
          <p:cNvSpPr/>
          <p:nvPr/>
        </p:nvSpPr>
        <p:spPr>
          <a:xfrm>
            <a:off x="6000127" y="5490236"/>
            <a:ext cx="803163"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2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2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4" name="テキスト ボックス 33"/>
          <p:cNvSpPr txBox="1"/>
          <p:nvPr/>
        </p:nvSpPr>
        <p:spPr>
          <a:xfrm>
            <a:off x="5494967" y="5058880"/>
            <a:ext cx="1508746"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これは文字列</a:t>
            </a:r>
          </a:p>
        </p:txBody>
      </p:sp>
      <p:pic>
        <p:nvPicPr>
          <p:cNvPr id="35" name="Picture 2" descr="紙粘土で遊ぶ子供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79402" y="3793173"/>
            <a:ext cx="1178717" cy="1270854"/>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p:cNvSpPr txBox="1"/>
          <p:nvPr/>
        </p:nvSpPr>
        <p:spPr>
          <a:xfrm>
            <a:off x="7140929" y="5069555"/>
            <a:ext cx="1277914"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これは数値</a:t>
            </a:r>
          </a:p>
        </p:txBody>
      </p:sp>
      <p:sp>
        <p:nvSpPr>
          <p:cNvPr id="37" name="右矢印 36"/>
          <p:cNvSpPr/>
          <p:nvPr/>
        </p:nvSpPr>
        <p:spPr>
          <a:xfrm>
            <a:off x="6886015" y="5444415"/>
            <a:ext cx="478809" cy="471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角丸四角形 37"/>
          <p:cNvSpPr/>
          <p:nvPr/>
        </p:nvSpPr>
        <p:spPr>
          <a:xfrm>
            <a:off x="7526020" y="55346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7522479" y="55346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6383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1.04167E-6 -2.59259E-6 L 0.25976 -0.23727 " pathEditMode="relative" rAng="0" ptsTypes="AA">
                                      <p:cBhvr>
                                        <p:cTn id="36" dur="2000" fill="hold"/>
                                        <p:tgtEl>
                                          <p:spTgt spid="39"/>
                                        </p:tgtEl>
                                        <p:attrNameLst>
                                          <p:attrName>ppt_x</p:attrName>
                                          <p:attrName>ppt_y</p:attrName>
                                        </p:attrNameLst>
                                      </p:cBhvr>
                                      <p:rCtr x="12982" y="-1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7" grpId="0" animBg="1"/>
      <p:bldP spid="38" grpId="0" animBg="1"/>
      <p:bldP spid="39" grpId="0" animBg="1"/>
      <p:bldP spid="39"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796832" y="2008654"/>
            <a:ext cx="3946258" cy="30362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正方形/長方形 39"/>
          <p:cNvSpPr/>
          <p:nvPr/>
        </p:nvSpPr>
        <p:spPr>
          <a:xfrm>
            <a:off x="4705846" y="3864545"/>
            <a:ext cx="692462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41" name="テキスト ボックス 40"/>
          <p:cNvSpPr txBox="1"/>
          <p:nvPr/>
        </p:nvSpPr>
        <p:spPr>
          <a:xfrm>
            <a:off x="4992117" y="4215212"/>
            <a:ext cx="6638356" cy="369332"/>
          </a:xfrm>
          <a:prstGeom prst="rect">
            <a:avLst/>
          </a:prstGeom>
          <a:noFill/>
        </p:spPr>
        <p:txBody>
          <a:bodyPr wrap="none" rtlCol="0">
            <a:spAutoFit/>
          </a:bodyPr>
          <a:lstStyle/>
          <a:p>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 :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コーラ</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120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 </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  2 :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エナジードリンク</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200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  </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  3: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水</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100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a:t>
            </a:r>
          </a:p>
        </p:txBody>
      </p:sp>
      <p:sp>
        <p:nvSpPr>
          <p:cNvPr id="42" name="テキスト ボックス 41"/>
          <p:cNvSpPr txBox="1"/>
          <p:nvPr/>
        </p:nvSpPr>
        <p:spPr>
          <a:xfrm>
            <a:off x="4992117" y="4599200"/>
            <a:ext cx="4426212" cy="369332"/>
          </a:xfrm>
          <a:prstGeom prst="rect">
            <a:avLst/>
          </a:prstGeom>
          <a:noFill/>
        </p:spPr>
        <p:txBody>
          <a:bodyPr wrap="none" rtlCol="0">
            <a:spAutoFit/>
          </a:bodyPr>
          <a:lstStyle/>
          <a:p>
            <a:r>
              <a:rPr kumimoji="1" lang="ja-JP" altLang="en-US" dirty="0" smtClean="0">
                <a:solidFill>
                  <a:schemeClr val="bg1"/>
                </a:solidFill>
                <a:latin typeface="UD デジタル 教科書体 NK-B" panose="02020700000000000000" pitchFamily="18" charset="-128"/>
                <a:ea typeface="UD デジタル 教科書体 NK-B" panose="02020700000000000000" pitchFamily="18" charset="-128"/>
              </a:rPr>
              <a:t>投入する金額を決めてください 整数 </a:t>
            </a:r>
            <a:r>
              <a:rPr kumimoji="1" lang="en-US" altLang="ja-JP" dirty="0" smtClean="0">
                <a:solidFill>
                  <a:schemeClr val="bg1"/>
                </a:solidFill>
                <a:latin typeface="UD デジタル 教科書体 NK-B" panose="02020700000000000000" pitchFamily="18" charset="-128"/>
                <a:ea typeface="UD デジタル 教科書体 NK-B" panose="02020700000000000000" pitchFamily="18" charset="-128"/>
              </a:rPr>
              <a:t>:120 </a:t>
            </a:r>
            <a:endPar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43" name="テキスト ボックス 42"/>
          <p:cNvSpPr txBox="1"/>
          <p:nvPr/>
        </p:nvSpPr>
        <p:spPr>
          <a:xfrm>
            <a:off x="5015525" y="5008583"/>
            <a:ext cx="3847528" cy="369332"/>
          </a:xfrm>
          <a:prstGeom prst="rect">
            <a:avLst/>
          </a:prstGeom>
          <a:noFill/>
        </p:spPr>
        <p:txBody>
          <a:bodyPr wrap="none" rtlCol="0">
            <a:spAutoFit/>
          </a:bodyPr>
          <a:lstStyle/>
          <a:p>
            <a:r>
              <a:rPr kumimoji="1" lang="ja-JP" altLang="en-US" dirty="0" smtClean="0">
                <a:solidFill>
                  <a:schemeClr val="bg1"/>
                </a:solidFill>
                <a:latin typeface="UD デジタル 教科書体 NK-B" panose="02020700000000000000" pitchFamily="18" charset="-128"/>
                <a:ea typeface="UD デジタル 教科書体 NK-B" panose="02020700000000000000" pitchFamily="18" charset="-128"/>
              </a:rPr>
              <a:t>購入するジュースを選択してください：</a:t>
            </a:r>
            <a:endPar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44396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p:bldP spid="4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796832" y="2260076"/>
            <a:ext cx="3946258" cy="16781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29" name="Picture 2" descr="パソコンのキーボードを打っている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13674" y="5490236"/>
            <a:ext cx="810527" cy="618027"/>
          </a:xfrm>
          <a:prstGeom prst="rect">
            <a:avLst/>
          </a:prstGeom>
          <a:noFill/>
          <a:extLst>
            <a:ext uri="{909E8E84-426E-40DD-AFC4-6F175D3DCCD1}">
              <a14:hiddenFill xmlns:a14="http://schemas.microsoft.com/office/drawing/2010/main">
                <a:solidFill>
                  <a:srgbClr val="FFFFFF"/>
                </a:solidFill>
              </a14:hiddenFill>
            </a:ext>
          </a:extLst>
        </p:spPr>
      </p:pic>
      <p:sp>
        <p:nvSpPr>
          <p:cNvPr id="30" name="角丸四角形 29"/>
          <p:cNvSpPr/>
          <p:nvPr/>
        </p:nvSpPr>
        <p:spPr>
          <a:xfrm>
            <a:off x="6000127" y="5490236"/>
            <a:ext cx="803163"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2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2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1" name="テキスト ボックス 30"/>
          <p:cNvSpPr txBox="1"/>
          <p:nvPr/>
        </p:nvSpPr>
        <p:spPr>
          <a:xfrm>
            <a:off x="5494967" y="5058880"/>
            <a:ext cx="1508746"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これは文字列</a:t>
            </a:r>
          </a:p>
        </p:txBody>
      </p:sp>
      <p:pic>
        <p:nvPicPr>
          <p:cNvPr id="33" name="Picture 2" descr="紙粘土で遊ぶ子供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79402" y="3793173"/>
            <a:ext cx="1178717" cy="1270854"/>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p:cNvSpPr txBox="1"/>
          <p:nvPr/>
        </p:nvSpPr>
        <p:spPr>
          <a:xfrm>
            <a:off x="7140929" y="5069555"/>
            <a:ext cx="1277914"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これは数値</a:t>
            </a:r>
          </a:p>
        </p:txBody>
      </p:sp>
      <p:sp>
        <p:nvSpPr>
          <p:cNvPr id="35" name="右矢印 34"/>
          <p:cNvSpPr/>
          <p:nvPr/>
        </p:nvSpPr>
        <p:spPr>
          <a:xfrm>
            <a:off x="6886015" y="5444415"/>
            <a:ext cx="478809" cy="471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a:off x="7526020" y="55346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7535799" y="5534682"/>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2535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8.33333E-7 -2.59259E-6 L 0.25716 -0.08565 " pathEditMode="relative" rAng="0" ptsTypes="AA">
                                      <p:cBhvr>
                                        <p:cTn id="36" dur="2000" fill="hold"/>
                                        <p:tgtEl>
                                          <p:spTgt spid="37"/>
                                        </p:tgtEl>
                                        <p:attrNameLst>
                                          <p:attrName>ppt_x</p:attrName>
                                          <p:attrName>ppt_y</p:attrName>
                                        </p:attrNameLst>
                                      </p:cBhvr>
                                      <p:rCtr x="12852" y="-42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4" grpId="0"/>
      <p:bldP spid="35" grpId="0" animBg="1"/>
      <p:bldP spid="36" grpId="0" animBg="1"/>
      <p:bldP spid="37" grpId="0" animBg="1"/>
      <p:bldP spid="37"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8"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28872" y="5804227"/>
            <a:ext cx="808972" cy="73212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97080" y="5832107"/>
            <a:ext cx="808972" cy="73212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p:cNvSpPr txBox="1"/>
          <p:nvPr/>
        </p:nvSpPr>
        <p:spPr>
          <a:xfrm>
            <a:off x="6618393" y="6384732"/>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1</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43" name="テキスト ボックス 42"/>
          <p:cNvSpPr txBox="1"/>
          <p:nvPr/>
        </p:nvSpPr>
        <p:spPr>
          <a:xfrm>
            <a:off x="7737844" y="6402769"/>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10646756" y="3905271"/>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1" name="角丸四角形 30"/>
          <p:cNvSpPr/>
          <p:nvPr/>
        </p:nvSpPr>
        <p:spPr>
          <a:xfrm>
            <a:off x="10697728" y="497368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15651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04167E-6 -2.59259E-6 L -0.29792 0.26389 " pathEditMode="relative" rAng="0" ptsTypes="AA">
                                      <p:cBhvr>
                                        <p:cTn id="20" dur="2000" fill="hold"/>
                                        <p:tgtEl>
                                          <p:spTgt spid="30"/>
                                        </p:tgtEl>
                                        <p:attrNameLst>
                                          <p:attrName>ppt_x</p:attrName>
                                          <p:attrName>ppt_y</p:attrName>
                                        </p:attrNameLst>
                                      </p:cBhvr>
                                      <p:rCtr x="-14896" y="13194"/>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375E-6 3.7037E-7 L -0.24063 0.11273 " pathEditMode="relative" rAng="0" ptsTypes="AA">
                                      <p:cBhvr>
                                        <p:cTn id="24" dur="2000" fill="hold"/>
                                        <p:tgtEl>
                                          <p:spTgt spid="31"/>
                                        </p:tgtEl>
                                        <p:attrNameLst>
                                          <p:attrName>ppt_x</p:attrName>
                                          <p:attrName>ppt_y</p:attrName>
                                        </p:attrNameLst>
                                      </p:cBhvr>
                                      <p:rCtr x="-12031" y="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30" grpId="0" animBg="1"/>
      <p:bldP spid="31"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8"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28872" y="5804227"/>
            <a:ext cx="808972" cy="73212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97080" y="5832107"/>
            <a:ext cx="808972" cy="73212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p:cNvSpPr txBox="1"/>
          <p:nvPr/>
        </p:nvSpPr>
        <p:spPr>
          <a:xfrm>
            <a:off x="6618393" y="6384732"/>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1</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43" name="テキスト ボックス 42"/>
          <p:cNvSpPr txBox="1"/>
          <p:nvPr/>
        </p:nvSpPr>
        <p:spPr>
          <a:xfrm>
            <a:off x="7737844" y="6402769"/>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301908" y="886227"/>
            <a:ext cx="4406356" cy="238894"/>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7" name="角丸四角形 46"/>
          <p:cNvSpPr/>
          <p:nvPr/>
        </p:nvSpPr>
        <p:spPr>
          <a:xfrm>
            <a:off x="7016776" y="5712974"/>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8" name="角丸四角形 47"/>
          <p:cNvSpPr/>
          <p:nvPr/>
        </p:nvSpPr>
        <p:spPr>
          <a:xfrm>
            <a:off x="7822866" y="5696079"/>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18998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p:bldP spid="35" grpId="0"/>
      <p:bldP spid="40" grpId="0"/>
      <p:bldP spid="4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8"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28872" y="5804227"/>
            <a:ext cx="808972" cy="73212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97080" y="5832107"/>
            <a:ext cx="808972" cy="73212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p:cNvSpPr txBox="1"/>
          <p:nvPr/>
        </p:nvSpPr>
        <p:spPr>
          <a:xfrm>
            <a:off x="6618393" y="6384732"/>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1</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43" name="テキスト ボックス 42"/>
          <p:cNvSpPr txBox="1"/>
          <p:nvPr/>
        </p:nvSpPr>
        <p:spPr>
          <a:xfrm>
            <a:off x="7737844" y="6402769"/>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301908" y="886227"/>
            <a:ext cx="4406356" cy="238894"/>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5" name="角丸四角形 44"/>
          <p:cNvSpPr/>
          <p:nvPr/>
        </p:nvSpPr>
        <p:spPr>
          <a:xfrm>
            <a:off x="2552268" y="842863"/>
            <a:ext cx="821553" cy="325622"/>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6" name="角丸四角形 45"/>
          <p:cNvSpPr/>
          <p:nvPr/>
        </p:nvSpPr>
        <p:spPr>
          <a:xfrm>
            <a:off x="7016776" y="5712974"/>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7" name="角丸四角形 46"/>
          <p:cNvSpPr/>
          <p:nvPr/>
        </p:nvSpPr>
        <p:spPr>
          <a:xfrm>
            <a:off x="7822866" y="567484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96485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0 L -0.10429 -0.25139 " pathEditMode="relative" rAng="0" ptsTypes="AA">
                                      <p:cBhvr>
                                        <p:cTn id="6" dur="2000" fill="hold"/>
                                        <p:tgtEl>
                                          <p:spTgt spid="46"/>
                                        </p:tgtEl>
                                        <p:attrNameLst>
                                          <p:attrName>ppt_x</p:attrName>
                                          <p:attrName>ppt_y</p:attrName>
                                        </p:attrNameLst>
                                      </p:cBhvr>
                                      <p:rCtr x="-5221" y="-1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8"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28872" y="5804227"/>
            <a:ext cx="808972" cy="73212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97080" y="5832107"/>
            <a:ext cx="808972" cy="73212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p:cNvSpPr txBox="1"/>
          <p:nvPr/>
        </p:nvSpPr>
        <p:spPr>
          <a:xfrm>
            <a:off x="6618393" y="6384732"/>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1</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43" name="テキスト ボックス 42"/>
          <p:cNvSpPr txBox="1"/>
          <p:nvPr/>
        </p:nvSpPr>
        <p:spPr>
          <a:xfrm>
            <a:off x="7737844" y="6402769"/>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301908" y="886227"/>
            <a:ext cx="4406356" cy="238894"/>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5" name="角丸四角形 44"/>
          <p:cNvSpPr/>
          <p:nvPr/>
        </p:nvSpPr>
        <p:spPr>
          <a:xfrm>
            <a:off x="3456306" y="867561"/>
            <a:ext cx="884466" cy="257560"/>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8" name="角丸四角形 47"/>
          <p:cNvSpPr/>
          <p:nvPr/>
        </p:nvSpPr>
        <p:spPr>
          <a:xfrm>
            <a:off x="7822866" y="5696079"/>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87633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3.7037E-6 L -0.06237 -0.24884 " pathEditMode="relative" rAng="0" ptsTypes="AA">
                                      <p:cBhvr>
                                        <p:cTn id="6" dur="2000" fill="hold"/>
                                        <p:tgtEl>
                                          <p:spTgt spid="48"/>
                                        </p:tgtEl>
                                        <p:attrNameLst>
                                          <p:attrName>ppt_x</p:attrName>
                                          <p:attrName>ppt_y</p:attrName>
                                        </p:attrNameLst>
                                      </p:cBhvr>
                                      <p:rCtr x="-3125" y="-12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301908" y="1075413"/>
            <a:ext cx="4406356" cy="238894"/>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9" name="角丸四角形 48"/>
          <p:cNvSpPr/>
          <p:nvPr/>
        </p:nvSpPr>
        <p:spPr>
          <a:xfrm>
            <a:off x="7092049" y="4041917"/>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50" name="図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2582" y="5032135"/>
            <a:ext cx="827398" cy="794302"/>
          </a:xfrm>
          <a:prstGeom prst="rect">
            <a:avLst/>
          </a:prstGeom>
        </p:spPr>
      </p:pic>
      <p:sp>
        <p:nvSpPr>
          <p:cNvPr id="51" name="テキスト ボックス 50"/>
          <p:cNvSpPr txBox="1"/>
          <p:nvPr/>
        </p:nvSpPr>
        <p:spPr>
          <a:xfrm>
            <a:off x="5362019" y="5745942"/>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2" name="テキスト ボックス 51"/>
          <p:cNvSpPr txBox="1"/>
          <p:nvPr/>
        </p:nvSpPr>
        <p:spPr>
          <a:xfrm>
            <a:off x="5980091" y="570452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3" name="角丸四角形 52"/>
          <p:cNvSpPr/>
          <p:nvPr/>
        </p:nvSpPr>
        <p:spPr>
          <a:xfrm>
            <a:off x="5823859" y="51614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45977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11074" y="2784137"/>
            <a:ext cx="5458546" cy="1107996"/>
          </a:xfrm>
          <a:prstGeom prst="rect">
            <a:avLst/>
          </a:prstGeom>
          <a:noFill/>
        </p:spPr>
        <p:txBody>
          <a:bodyPr wrap="none" rtlCol="0">
            <a:spAutoFit/>
          </a:bodyPr>
          <a:lstStyle/>
          <a:p>
            <a:r>
              <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try</a:t>
            </a:r>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26033750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392483" y="1303283"/>
            <a:ext cx="1762138" cy="276948"/>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9" name="角丸四角形 48"/>
          <p:cNvSpPr/>
          <p:nvPr/>
        </p:nvSpPr>
        <p:spPr>
          <a:xfrm>
            <a:off x="7092049" y="4041917"/>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50" name="図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2582" y="5032135"/>
            <a:ext cx="827398" cy="794302"/>
          </a:xfrm>
          <a:prstGeom prst="rect">
            <a:avLst/>
          </a:prstGeom>
        </p:spPr>
      </p:pic>
      <p:sp>
        <p:nvSpPr>
          <p:cNvPr id="51" name="テキスト ボックス 50"/>
          <p:cNvSpPr txBox="1"/>
          <p:nvPr/>
        </p:nvSpPr>
        <p:spPr>
          <a:xfrm>
            <a:off x="5362019" y="5745942"/>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2" name="テキスト ボックス 51"/>
          <p:cNvSpPr txBox="1"/>
          <p:nvPr/>
        </p:nvSpPr>
        <p:spPr>
          <a:xfrm>
            <a:off x="5980091" y="570452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3" name="角丸四角形 52"/>
          <p:cNvSpPr/>
          <p:nvPr/>
        </p:nvSpPr>
        <p:spPr>
          <a:xfrm>
            <a:off x="5823859" y="51614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97064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950587" y="1681654"/>
            <a:ext cx="752089" cy="188525"/>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9" name="角丸四角形 48"/>
          <p:cNvSpPr/>
          <p:nvPr/>
        </p:nvSpPr>
        <p:spPr>
          <a:xfrm>
            <a:off x="7092049" y="4041917"/>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50" name="図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2582" y="5032135"/>
            <a:ext cx="827398" cy="794302"/>
          </a:xfrm>
          <a:prstGeom prst="rect">
            <a:avLst/>
          </a:prstGeom>
        </p:spPr>
      </p:pic>
      <p:sp>
        <p:nvSpPr>
          <p:cNvPr id="51" name="テキスト ボックス 50"/>
          <p:cNvSpPr txBox="1"/>
          <p:nvPr/>
        </p:nvSpPr>
        <p:spPr>
          <a:xfrm>
            <a:off x="5362019" y="5745942"/>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2" name="テキスト ボックス 51"/>
          <p:cNvSpPr txBox="1"/>
          <p:nvPr/>
        </p:nvSpPr>
        <p:spPr>
          <a:xfrm>
            <a:off x="5980091" y="570452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3" name="角丸四角形 52"/>
          <p:cNvSpPr/>
          <p:nvPr/>
        </p:nvSpPr>
        <p:spPr>
          <a:xfrm>
            <a:off x="5823859" y="51614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71869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1342013" y="1820128"/>
            <a:ext cx="1485270" cy="218879"/>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9" name="角丸四角形 48"/>
          <p:cNvSpPr/>
          <p:nvPr/>
        </p:nvSpPr>
        <p:spPr>
          <a:xfrm>
            <a:off x="7092049" y="4041917"/>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50" name="図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2582" y="5032135"/>
            <a:ext cx="827398" cy="794302"/>
          </a:xfrm>
          <a:prstGeom prst="rect">
            <a:avLst/>
          </a:prstGeom>
        </p:spPr>
      </p:pic>
      <p:sp>
        <p:nvSpPr>
          <p:cNvPr id="51" name="テキスト ボックス 50"/>
          <p:cNvSpPr txBox="1"/>
          <p:nvPr/>
        </p:nvSpPr>
        <p:spPr>
          <a:xfrm>
            <a:off x="5362019" y="5745942"/>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2" name="テキスト ボックス 51"/>
          <p:cNvSpPr txBox="1"/>
          <p:nvPr/>
        </p:nvSpPr>
        <p:spPr>
          <a:xfrm>
            <a:off x="5980091" y="570452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3" name="角丸四角形 52"/>
          <p:cNvSpPr/>
          <p:nvPr/>
        </p:nvSpPr>
        <p:spPr>
          <a:xfrm>
            <a:off x="5823859" y="51614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99649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1565135" y="1970489"/>
            <a:ext cx="1485270" cy="218879"/>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9" name="角丸四角形 48"/>
          <p:cNvSpPr/>
          <p:nvPr/>
        </p:nvSpPr>
        <p:spPr>
          <a:xfrm>
            <a:off x="7092049" y="4041917"/>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50" name="図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2582" y="5032135"/>
            <a:ext cx="827398" cy="794302"/>
          </a:xfrm>
          <a:prstGeom prst="rect">
            <a:avLst/>
          </a:prstGeom>
        </p:spPr>
      </p:pic>
      <p:sp>
        <p:nvSpPr>
          <p:cNvPr id="51" name="テキスト ボックス 50"/>
          <p:cNvSpPr txBox="1"/>
          <p:nvPr/>
        </p:nvSpPr>
        <p:spPr>
          <a:xfrm>
            <a:off x="5362019" y="5745942"/>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2" name="テキスト ボックス 51"/>
          <p:cNvSpPr txBox="1"/>
          <p:nvPr/>
        </p:nvSpPr>
        <p:spPr>
          <a:xfrm>
            <a:off x="5980091" y="570452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3" name="角丸四角形 52"/>
          <p:cNvSpPr/>
          <p:nvPr/>
        </p:nvSpPr>
        <p:spPr>
          <a:xfrm>
            <a:off x="5823859" y="51614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1" name="角丸四角形 40"/>
          <p:cNvSpPr/>
          <p:nvPr/>
        </p:nvSpPr>
        <p:spPr>
          <a:xfrm>
            <a:off x="5700903" y="5156734"/>
            <a:ext cx="919521"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27917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1170397" y="2100216"/>
            <a:ext cx="227479" cy="224136"/>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9" name="角丸四角形 48"/>
          <p:cNvSpPr/>
          <p:nvPr/>
        </p:nvSpPr>
        <p:spPr>
          <a:xfrm>
            <a:off x="7092049" y="4041917"/>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50" name="図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2582" y="5032135"/>
            <a:ext cx="827398" cy="794302"/>
          </a:xfrm>
          <a:prstGeom prst="rect">
            <a:avLst/>
          </a:prstGeom>
        </p:spPr>
      </p:pic>
      <p:sp>
        <p:nvSpPr>
          <p:cNvPr id="51" name="テキスト ボックス 50"/>
          <p:cNvSpPr txBox="1"/>
          <p:nvPr/>
        </p:nvSpPr>
        <p:spPr>
          <a:xfrm>
            <a:off x="5362019" y="5745942"/>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2" name="テキスト ボックス 51"/>
          <p:cNvSpPr txBox="1"/>
          <p:nvPr/>
        </p:nvSpPr>
        <p:spPr>
          <a:xfrm>
            <a:off x="5980091" y="570452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3" name="角丸四角形 52"/>
          <p:cNvSpPr/>
          <p:nvPr/>
        </p:nvSpPr>
        <p:spPr>
          <a:xfrm>
            <a:off x="5823859" y="51614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1" name="角丸四角形 40"/>
          <p:cNvSpPr/>
          <p:nvPr/>
        </p:nvSpPr>
        <p:spPr>
          <a:xfrm>
            <a:off x="5700903" y="5156734"/>
            <a:ext cx="919521"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98741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1228273" y="2582127"/>
            <a:ext cx="668255" cy="224136"/>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9" name="角丸四角形 48"/>
          <p:cNvSpPr/>
          <p:nvPr/>
        </p:nvSpPr>
        <p:spPr>
          <a:xfrm>
            <a:off x="7092049" y="4041917"/>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50" name="図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2582" y="5032135"/>
            <a:ext cx="827398" cy="794302"/>
          </a:xfrm>
          <a:prstGeom prst="rect">
            <a:avLst/>
          </a:prstGeom>
        </p:spPr>
      </p:pic>
      <p:sp>
        <p:nvSpPr>
          <p:cNvPr id="51" name="テキスト ボックス 50"/>
          <p:cNvSpPr txBox="1"/>
          <p:nvPr/>
        </p:nvSpPr>
        <p:spPr>
          <a:xfrm>
            <a:off x="5362019" y="5745942"/>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2" name="テキスト ボックス 51"/>
          <p:cNvSpPr txBox="1"/>
          <p:nvPr/>
        </p:nvSpPr>
        <p:spPr>
          <a:xfrm>
            <a:off x="5980091" y="570452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3" name="角丸四角形 52"/>
          <p:cNvSpPr/>
          <p:nvPr/>
        </p:nvSpPr>
        <p:spPr>
          <a:xfrm>
            <a:off x="5823859" y="51614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1" name="角丸四角形 40"/>
          <p:cNvSpPr/>
          <p:nvPr/>
        </p:nvSpPr>
        <p:spPr>
          <a:xfrm>
            <a:off x="5700903" y="5156734"/>
            <a:ext cx="919521"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07533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673758" y="5651950"/>
            <a:ext cx="307479" cy="254863"/>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9" name="角丸四角形 48"/>
          <p:cNvSpPr/>
          <p:nvPr/>
        </p:nvSpPr>
        <p:spPr>
          <a:xfrm>
            <a:off x="7092049" y="4041917"/>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50" name="図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2582" y="5032135"/>
            <a:ext cx="827398" cy="794302"/>
          </a:xfrm>
          <a:prstGeom prst="rect">
            <a:avLst/>
          </a:prstGeom>
        </p:spPr>
      </p:pic>
      <p:sp>
        <p:nvSpPr>
          <p:cNvPr id="51" name="テキスト ボックス 50"/>
          <p:cNvSpPr txBox="1"/>
          <p:nvPr/>
        </p:nvSpPr>
        <p:spPr>
          <a:xfrm>
            <a:off x="5362019" y="5745942"/>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2" name="テキスト ボックス 51"/>
          <p:cNvSpPr txBox="1"/>
          <p:nvPr/>
        </p:nvSpPr>
        <p:spPr>
          <a:xfrm>
            <a:off x="5980091" y="570452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3" name="角丸四角形 52"/>
          <p:cNvSpPr/>
          <p:nvPr/>
        </p:nvSpPr>
        <p:spPr>
          <a:xfrm>
            <a:off x="5823859" y="51614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1" name="角丸四角形 40"/>
          <p:cNvSpPr/>
          <p:nvPr/>
        </p:nvSpPr>
        <p:spPr>
          <a:xfrm>
            <a:off x="5700903" y="5156734"/>
            <a:ext cx="919521"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99806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218514" y="3597147"/>
            <a:ext cx="2995879" cy="26010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673758" y="5826437"/>
            <a:ext cx="1186573" cy="254863"/>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6965" y="3924079"/>
            <a:ext cx="827398" cy="794302"/>
          </a:xfrm>
          <a:prstGeom prst="rect">
            <a:avLst/>
          </a:prstGeom>
        </p:spPr>
      </p:pic>
      <p:sp>
        <p:nvSpPr>
          <p:cNvPr id="34" name="テキスト ボックス 33"/>
          <p:cNvSpPr txBox="1"/>
          <p:nvPr/>
        </p:nvSpPr>
        <p:spPr>
          <a:xfrm>
            <a:off x="5316402" y="463788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5746965" y="4596492"/>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money</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0772" y="3912569"/>
            <a:ext cx="827398" cy="794302"/>
          </a:xfrm>
          <a:prstGeom prst="rect">
            <a:avLst/>
          </a:prstGeom>
        </p:spPr>
      </p:pic>
      <p:sp>
        <p:nvSpPr>
          <p:cNvPr id="40" name="テキスト ボックス 39"/>
          <p:cNvSpPr txBox="1"/>
          <p:nvPr/>
        </p:nvSpPr>
        <p:spPr>
          <a:xfrm>
            <a:off x="6630209" y="4626376"/>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060772" y="4584982"/>
            <a:ext cx="998373"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selectNo</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5753829" y="4058636"/>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9" name="角丸四角形 48"/>
          <p:cNvSpPr/>
          <p:nvPr/>
        </p:nvSpPr>
        <p:spPr>
          <a:xfrm>
            <a:off x="7092049" y="4041917"/>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50" name="図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2582" y="5032135"/>
            <a:ext cx="827398" cy="794302"/>
          </a:xfrm>
          <a:prstGeom prst="rect">
            <a:avLst/>
          </a:prstGeom>
        </p:spPr>
      </p:pic>
      <p:sp>
        <p:nvSpPr>
          <p:cNvPr id="51" name="テキスト ボックス 50"/>
          <p:cNvSpPr txBox="1"/>
          <p:nvPr/>
        </p:nvSpPr>
        <p:spPr>
          <a:xfrm>
            <a:off x="5362019" y="5745942"/>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2" name="テキスト ボックス 51"/>
          <p:cNvSpPr txBox="1"/>
          <p:nvPr/>
        </p:nvSpPr>
        <p:spPr>
          <a:xfrm>
            <a:off x="5980091" y="570452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3" name="角丸四角形 52"/>
          <p:cNvSpPr/>
          <p:nvPr/>
        </p:nvSpPr>
        <p:spPr>
          <a:xfrm>
            <a:off x="5823859" y="5161483"/>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1" name="角丸四角形 40"/>
          <p:cNvSpPr/>
          <p:nvPr/>
        </p:nvSpPr>
        <p:spPr>
          <a:xfrm>
            <a:off x="5700903" y="5156734"/>
            <a:ext cx="919521"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42"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7100" y="5832107"/>
            <a:ext cx="808972" cy="73212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p:cNvSpPr txBox="1"/>
          <p:nvPr/>
        </p:nvSpPr>
        <p:spPr>
          <a:xfrm>
            <a:off x="7450322" y="6400510"/>
            <a:ext cx="990977" cy="276999"/>
          </a:xfrm>
          <a:prstGeom prst="rect">
            <a:avLst/>
          </a:prstGeom>
          <a:noFill/>
        </p:spPr>
        <p:txBody>
          <a:bodyPr wrap="none" rtlCol="0">
            <a:spAutoFit/>
          </a:bodyPr>
          <a:lstStyle/>
          <a:p>
            <a:r>
              <a:rPr kumimoji="1" lang="en-US" altLang="ja-JP" sz="1200" dirty="0">
                <a:latin typeface="UD デジタル 教科書体 NK-B" panose="02020700000000000000" pitchFamily="18" charset="-128"/>
                <a:ea typeface="UD デジタル 教科書体 NK-B" panose="02020700000000000000" pitchFamily="18" charset="-128"/>
              </a:rPr>
              <a:t>r</a:t>
            </a:r>
            <a:r>
              <a:rPr kumimoji="1" lang="en-US" altLang="ja-JP" sz="1200" dirty="0" smtClean="0">
                <a:latin typeface="UD デジタル 教科書体 NK-B" panose="02020700000000000000" pitchFamily="18" charset="-128"/>
                <a:ea typeface="UD デジタル 教科書体 NK-B" panose="02020700000000000000" pitchFamily="18" charset="-128"/>
              </a:rPr>
              <a:t>eturn</a:t>
            </a:r>
            <a:r>
              <a:rPr kumimoji="1" lang="ja-JP" altLang="en-US" sz="1200" dirty="0" smtClean="0">
                <a:latin typeface="UD デジタル 教科書体 NK-B" panose="02020700000000000000" pitchFamily="18" charset="-128"/>
                <a:ea typeface="UD デジタル 教科書体 NK-B" panose="02020700000000000000" pitchFamily="18" charset="-128"/>
              </a:rPr>
              <a:t>の値</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47" name="角丸四角形 46"/>
          <p:cNvSpPr/>
          <p:nvPr/>
        </p:nvSpPr>
        <p:spPr>
          <a:xfrm>
            <a:off x="5706574" y="5171194"/>
            <a:ext cx="919521"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2303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8.33333E-7 -3.33333E-6 L 0.14687 0.09584 " pathEditMode="relative" rAng="0" ptsTypes="AA">
                                      <p:cBhvr>
                                        <p:cTn id="14" dur="2000" fill="hold"/>
                                        <p:tgtEl>
                                          <p:spTgt spid="47"/>
                                        </p:tgtEl>
                                        <p:attrNameLst>
                                          <p:attrName>ppt_x</p:attrName>
                                          <p:attrName>ppt_y</p:attrName>
                                        </p:attrNameLst>
                                      </p:cBhvr>
                                      <p:rCtr x="7344" y="4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42" name="Picture 2" descr="ダンボール箱のキャラクタ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7100" y="5832107"/>
            <a:ext cx="808972" cy="73212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p:cNvSpPr txBox="1"/>
          <p:nvPr/>
        </p:nvSpPr>
        <p:spPr>
          <a:xfrm>
            <a:off x="7450322" y="6400510"/>
            <a:ext cx="990977" cy="276999"/>
          </a:xfrm>
          <a:prstGeom prst="rect">
            <a:avLst/>
          </a:prstGeom>
          <a:noFill/>
        </p:spPr>
        <p:txBody>
          <a:bodyPr wrap="none" rtlCol="0">
            <a:spAutoFit/>
          </a:bodyPr>
          <a:lstStyle/>
          <a:p>
            <a:r>
              <a:rPr kumimoji="1" lang="en-US" altLang="ja-JP" sz="1200" dirty="0">
                <a:latin typeface="UD デジタル 教科書体 NK-B" panose="02020700000000000000" pitchFamily="18" charset="-128"/>
                <a:ea typeface="UD デジタル 教科書体 NK-B" panose="02020700000000000000" pitchFamily="18" charset="-128"/>
              </a:rPr>
              <a:t>r</a:t>
            </a:r>
            <a:r>
              <a:rPr kumimoji="1" lang="en-US" altLang="ja-JP" sz="1200" dirty="0" smtClean="0">
                <a:latin typeface="UD デジタル 教科書体 NK-B" panose="02020700000000000000" pitchFamily="18" charset="-128"/>
                <a:ea typeface="UD デジタル 教科書体 NK-B" panose="02020700000000000000" pitchFamily="18" charset="-128"/>
              </a:rPr>
              <a:t>eturn</a:t>
            </a:r>
            <a:r>
              <a:rPr kumimoji="1" lang="ja-JP" altLang="en-US" sz="1200" dirty="0" smtClean="0">
                <a:latin typeface="UD デジタル 教科書体 NK-B" panose="02020700000000000000" pitchFamily="18" charset="-128"/>
                <a:ea typeface="UD デジタル 教科書体 NK-B" panose="02020700000000000000" pitchFamily="18" charset="-128"/>
              </a:rPr>
              <a:t>の値</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47" name="角丸四角形 46"/>
          <p:cNvSpPr/>
          <p:nvPr/>
        </p:nvSpPr>
        <p:spPr>
          <a:xfrm>
            <a:off x="6430039" y="2613898"/>
            <a:ext cx="1807113" cy="202278"/>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1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1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1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1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5" name="角丸四角形 44"/>
          <p:cNvSpPr/>
          <p:nvPr/>
        </p:nvSpPr>
        <p:spPr>
          <a:xfrm>
            <a:off x="7451315" y="5805274"/>
            <a:ext cx="919521"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042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1.875E-6 4.07407E-6 L 0.12135 -0.13473 " pathEditMode="relative" rAng="0" ptsTypes="AA">
                                      <p:cBhvr>
                                        <p:cTn id="11" dur="2000" fill="hold"/>
                                        <p:tgtEl>
                                          <p:spTgt spid="45"/>
                                        </p:tgtEl>
                                        <p:attrNameLst>
                                          <p:attrName>ppt_x</p:attrName>
                                          <p:attrName>ppt_y</p:attrName>
                                        </p:attrNameLst>
                                      </p:cBhvr>
                                      <p:rCtr x="6068" y="-6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642175"/>
            <a:ext cx="2230677" cy="164088"/>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5" name="角丸四角形 44"/>
          <p:cNvSpPr/>
          <p:nvPr/>
        </p:nvSpPr>
        <p:spPr>
          <a:xfrm>
            <a:off x="9028013" y="4911139"/>
            <a:ext cx="919521"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7428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234227"/>
            <a:ext cx="9932903" cy="4882093"/>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2598539" y="1425014"/>
            <a:ext cx="8455541" cy="2554545"/>
          </a:xfrm>
          <a:prstGeom prst="rect">
            <a:avLst/>
          </a:prstGeom>
          <a:noFill/>
        </p:spPr>
        <p:txBody>
          <a:bodyPr wrap="square" rtlCol="0">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try{</a:t>
            </a:r>
          </a:p>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例外が発生する可能性のあるコード</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a:t>
            </a:r>
          </a:p>
        </p:txBody>
      </p:sp>
      <p:pic>
        <p:nvPicPr>
          <p:cNvPr id="2050" name="Picture 2" descr="テロリストの携帯電話を覗く警察官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838" y="1800300"/>
            <a:ext cx="1663790" cy="16679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225" y="3764678"/>
            <a:ext cx="1945225" cy="1955000"/>
          </a:xfrm>
          <a:prstGeom prst="rect">
            <a:avLst/>
          </a:prstGeom>
        </p:spPr>
      </p:pic>
      <p:sp>
        <p:nvSpPr>
          <p:cNvPr id="2" name="正方形/長方形 1"/>
          <p:cNvSpPr/>
          <p:nvPr/>
        </p:nvSpPr>
        <p:spPr>
          <a:xfrm>
            <a:off x="2898360" y="3442693"/>
            <a:ext cx="7139846" cy="2062103"/>
          </a:xfrm>
          <a:prstGeom prst="rect">
            <a:avLst/>
          </a:prstGeom>
        </p:spPr>
        <p:txBody>
          <a:bodyPr wrap="squar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例外が発生した場合のコード</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9" name="テキスト ボックス 8"/>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10051132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6" grpId="0"/>
      <p:bldP spid="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4821635" cy="682285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stretch>
            <a:fillRect/>
          </a:stretch>
        </p:blipFill>
        <p:spPr>
          <a:xfrm>
            <a:off x="376257" y="419774"/>
            <a:ext cx="1931513" cy="520505"/>
          </a:xfrm>
          <a:prstGeom prst="rect">
            <a:avLst/>
          </a:prstGeom>
        </p:spPr>
      </p:pic>
      <p:pic>
        <p:nvPicPr>
          <p:cNvPr id="5" name="図 4"/>
          <p:cNvPicPr>
            <a:picLocks noChangeAspect="1"/>
          </p:cNvPicPr>
          <p:nvPr/>
        </p:nvPicPr>
        <p:blipFill>
          <a:blip r:embed="rId3"/>
          <a:stretch>
            <a:fillRect/>
          </a:stretch>
        </p:blipFill>
        <p:spPr>
          <a:xfrm>
            <a:off x="376257" y="940279"/>
            <a:ext cx="4292750" cy="2136750"/>
          </a:xfrm>
          <a:prstGeom prst="rect">
            <a:avLst/>
          </a:prstGeom>
        </p:spPr>
      </p:pic>
      <p:pic>
        <p:nvPicPr>
          <p:cNvPr id="7" name="図 6"/>
          <p:cNvPicPr>
            <a:picLocks noChangeAspect="1"/>
          </p:cNvPicPr>
          <p:nvPr/>
        </p:nvPicPr>
        <p:blipFill>
          <a:blip r:embed="rId4"/>
          <a:stretch>
            <a:fillRect/>
          </a:stretch>
        </p:blipFill>
        <p:spPr>
          <a:xfrm>
            <a:off x="981237" y="3120571"/>
            <a:ext cx="2676364" cy="1326017"/>
          </a:xfrm>
          <a:prstGeom prst="rect">
            <a:avLst/>
          </a:prstGeom>
        </p:spPr>
      </p:pic>
      <p:pic>
        <p:nvPicPr>
          <p:cNvPr id="24" name="図 23"/>
          <p:cNvPicPr>
            <a:picLocks noChangeAspect="1"/>
          </p:cNvPicPr>
          <p:nvPr/>
        </p:nvPicPr>
        <p:blipFill>
          <a:blip r:embed="rId5"/>
          <a:stretch>
            <a:fillRect/>
          </a:stretch>
        </p:blipFill>
        <p:spPr>
          <a:xfrm>
            <a:off x="392483" y="4461102"/>
            <a:ext cx="3476505" cy="1709185"/>
          </a:xfrm>
          <a:prstGeom prst="rect">
            <a:avLst/>
          </a:prstGeom>
        </p:spPr>
      </p:pic>
      <p:pic>
        <p:nvPicPr>
          <p:cNvPr id="26" name="図 25"/>
          <p:cNvPicPr>
            <a:picLocks noChangeAspect="1"/>
          </p:cNvPicPr>
          <p:nvPr/>
        </p:nvPicPr>
        <p:blipFill>
          <a:blip r:embed="rId6"/>
          <a:stretch>
            <a:fillRect/>
          </a:stretch>
        </p:blipFill>
        <p:spPr>
          <a:xfrm>
            <a:off x="5348336" y="419774"/>
            <a:ext cx="6185927" cy="2801928"/>
          </a:xfrm>
          <a:prstGeom prst="rect">
            <a:avLst/>
          </a:prstGeom>
        </p:spPr>
      </p:pic>
      <p:sp>
        <p:nvSpPr>
          <p:cNvPr id="32" name="正方形/長方形 31"/>
          <p:cNvSpPr/>
          <p:nvPr/>
        </p:nvSpPr>
        <p:spPr>
          <a:xfrm>
            <a:off x="5326743" y="-269841"/>
            <a:ext cx="6516914" cy="37097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5851778" y="2768298"/>
            <a:ext cx="3018953" cy="20612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角丸四角形 11"/>
          <p:cNvSpPr/>
          <p:nvPr/>
        </p:nvSpPr>
        <p:spPr>
          <a:xfrm>
            <a:off x="8334703" y="3569267"/>
            <a:ext cx="3508954" cy="2601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26076" y="3793173"/>
            <a:ext cx="827398" cy="794302"/>
          </a:xfrm>
          <a:prstGeom prst="rect">
            <a:avLst/>
          </a:prstGeom>
        </p:spPr>
      </p:pic>
      <p:sp>
        <p:nvSpPr>
          <p:cNvPr id="14" name="テキスト ボックス 13"/>
          <p:cNvSpPr txBox="1"/>
          <p:nvPr/>
        </p:nvSpPr>
        <p:spPr>
          <a:xfrm>
            <a:off x="8695513" y="4506980"/>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5" name="テキスト ボックス 14"/>
          <p:cNvSpPr txBox="1"/>
          <p:nvPr/>
        </p:nvSpPr>
        <p:spPr>
          <a:xfrm>
            <a:off x="9501095" y="4465586"/>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3Dスキャナー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80322" y="3541387"/>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3812236"/>
            <a:ext cx="827398" cy="794302"/>
          </a:xfrm>
          <a:prstGeom prst="rect">
            <a:avLst/>
          </a:prstGeom>
        </p:spPr>
      </p:pic>
      <p:sp>
        <p:nvSpPr>
          <p:cNvPr id="18" name="テキスト ボックス 17"/>
          <p:cNvSpPr txBox="1"/>
          <p:nvPr/>
        </p:nvSpPr>
        <p:spPr>
          <a:xfrm>
            <a:off x="10206961" y="4526043"/>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637524" y="4484649"/>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図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37524" y="4788602"/>
            <a:ext cx="827398" cy="794302"/>
          </a:xfrm>
          <a:prstGeom prst="rect">
            <a:avLst/>
          </a:prstGeom>
        </p:spPr>
      </p:pic>
      <p:sp>
        <p:nvSpPr>
          <p:cNvPr id="21" name="テキスト ボックス 20"/>
          <p:cNvSpPr txBox="1"/>
          <p:nvPr/>
        </p:nvSpPr>
        <p:spPr>
          <a:xfrm>
            <a:off x="10206961" y="5502409"/>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0637524" y="5461015"/>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3" name="図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87396" y="4799141"/>
            <a:ext cx="827398" cy="794302"/>
          </a:xfrm>
          <a:prstGeom prst="rect">
            <a:avLst/>
          </a:prstGeom>
        </p:spPr>
      </p:pic>
      <p:sp>
        <p:nvSpPr>
          <p:cNvPr id="25" name="テキスト ボックス 24"/>
          <p:cNvSpPr txBox="1"/>
          <p:nvPr/>
        </p:nvSpPr>
        <p:spPr>
          <a:xfrm>
            <a:off x="8656833" y="5512948"/>
            <a:ext cx="1236145"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9087396" y="5471554"/>
            <a:ext cx="998373"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drink</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10646756" y="3916675"/>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120</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角丸四角形 36"/>
          <p:cNvSpPr/>
          <p:nvPr/>
        </p:nvSpPr>
        <p:spPr>
          <a:xfrm>
            <a:off x="10697728" y="4978458"/>
            <a:ext cx="637708"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5" name="角丸四角形 44"/>
          <p:cNvSpPr/>
          <p:nvPr/>
        </p:nvSpPr>
        <p:spPr>
          <a:xfrm>
            <a:off x="9028013" y="4911139"/>
            <a:ext cx="919521"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r>
              <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コーラ</a:t>
            </a:r>
            <a:r>
              <a:rPr kumimoji="1" lang="en-US" altLang="ja-JP" sz="1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2" name="正方形/長方形 41"/>
          <p:cNvSpPr/>
          <p:nvPr/>
        </p:nvSpPr>
        <p:spPr>
          <a:xfrm>
            <a:off x="4705846" y="3864545"/>
            <a:ext cx="692462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43" name="テキスト ボックス 42"/>
          <p:cNvSpPr txBox="1"/>
          <p:nvPr/>
        </p:nvSpPr>
        <p:spPr>
          <a:xfrm>
            <a:off x="4992117" y="4215212"/>
            <a:ext cx="6638356" cy="369332"/>
          </a:xfrm>
          <a:prstGeom prst="rect">
            <a:avLst/>
          </a:prstGeom>
          <a:noFill/>
        </p:spPr>
        <p:txBody>
          <a:bodyPr wrap="none" rtlCol="0">
            <a:spAutoFit/>
          </a:bodyPr>
          <a:lstStyle/>
          <a:p>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 :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コーラ</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120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 </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  2 :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エナジードリンク</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200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  </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  3: </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水</a:t>
            </a:r>
            <a:r>
              <a:rPr kumimoji="1" lang="en-US" altLang="ja-JP" dirty="0">
                <a:solidFill>
                  <a:schemeClr val="bg1"/>
                </a:solidFill>
                <a:latin typeface="UD デジタル 教科書体 NK-B" panose="02020700000000000000" pitchFamily="18" charset="-128"/>
                <a:ea typeface="UD デジタル 教科書体 NK-B" panose="02020700000000000000" pitchFamily="18" charset="-128"/>
              </a:rPr>
              <a:t>100</a:t>
            </a:r>
            <a:r>
              <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rPr>
              <a:t>円</a:t>
            </a:r>
          </a:p>
        </p:txBody>
      </p:sp>
      <p:sp>
        <p:nvSpPr>
          <p:cNvPr id="47" name="テキスト ボックス 46"/>
          <p:cNvSpPr txBox="1"/>
          <p:nvPr/>
        </p:nvSpPr>
        <p:spPr>
          <a:xfrm>
            <a:off x="4992117" y="4599200"/>
            <a:ext cx="4426212" cy="369332"/>
          </a:xfrm>
          <a:prstGeom prst="rect">
            <a:avLst/>
          </a:prstGeom>
          <a:noFill/>
        </p:spPr>
        <p:txBody>
          <a:bodyPr wrap="none" rtlCol="0">
            <a:spAutoFit/>
          </a:bodyPr>
          <a:lstStyle/>
          <a:p>
            <a:r>
              <a:rPr kumimoji="1" lang="ja-JP" altLang="en-US" dirty="0" smtClean="0">
                <a:solidFill>
                  <a:schemeClr val="bg1"/>
                </a:solidFill>
                <a:latin typeface="UD デジタル 教科書体 NK-B" panose="02020700000000000000" pitchFamily="18" charset="-128"/>
                <a:ea typeface="UD デジタル 教科書体 NK-B" panose="02020700000000000000" pitchFamily="18" charset="-128"/>
              </a:rPr>
              <a:t>投入する金額を決めてください 整数 </a:t>
            </a:r>
            <a:r>
              <a:rPr kumimoji="1" lang="en-US" altLang="ja-JP" dirty="0" smtClean="0">
                <a:solidFill>
                  <a:schemeClr val="bg1"/>
                </a:solidFill>
                <a:latin typeface="UD デジタル 教科書体 NK-B" panose="02020700000000000000" pitchFamily="18" charset="-128"/>
                <a:ea typeface="UD デジタル 教科書体 NK-B" panose="02020700000000000000" pitchFamily="18" charset="-128"/>
              </a:rPr>
              <a:t>:120 </a:t>
            </a:r>
            <a:endPar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48" name="テキスト ボックス 47"/>
          <p:cNvSpPr txBox="1"/>
          <p:nvPr/>
        </p:nvSpPr>
        <p:spPr>
          <a:xfrm>
            <a:off x="5015525" y="5008583"/>
            <a:ext cx="4011034" cy="369332"/>
          </a:xfrm>
          <a:prstGeom prst="rect">
            <a:avLst/>
          </a:prstGeom>
          <a:noFill/>
        </p:spPr>
        <p:txBody>
          <a:bodyPr wrap="none" rtlCol="0">
            <a:spAutoFit/>
          </a:bodyPr>
          <a:lstStyle/>
          <a:p>
            <a:r>
              <a:rPr kumimoji="1" lang="ja-JP" altLang="en-US" dirty="0" smtClean="0">
                <a:solidFill>
                  <a:schemeClr val="bg1"/>
                </a:solidFill>
                <a:latin typeface="UD デジタル 教科書体 NK-B" panose="02020700000000000000" pitchFamily="18" charset="-128"/>
                <a:ea typeface="UD デジタル 教科書体 NK-B" panose="02020700000000000000" pitchFamily="18" charset="-128"/>
              </a:rPr>
              <a:t>購入するジュースを選択してください：</a:t>
            </a:r>
            <a:r>
              <a:rPr kumimoji="1" lang="en-US" altLang="ja-JP" dirty="0" smtClean="0">
                <a:solidFill>
                  <a:schemeClr val="bg1"/>
                </a:solidFill>
                <a:latin typeface="UD デジタル 教科書体 NK-B" panose="02020700000000000000" pitchFamily="18" charset="-128"/>
                <a:ea typeface="UD デジタル 教科書体 NK-B" panose="02020700000000000000" pitchFamily="18" charset="-128"/>
              </a:rPr>
              <a:t>1</a:t>
            </a:r>
            <a:endPar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54" name="テキスト ボックス 53"/>
          <p:cNvSpPr txBox="1"/>
          <p:nvPr/>
        </p:nvSpPr>
        <p:spPr>
          <a:xfrm>
            <a:off x="5043622" y="5445075"/>
            <a:ext cx="2058577" cy="369332"/>
          </a:xfrm>
          <a:prstGeom prst="rect">
            <a:avLst/>
          </a:prstGeom>
          <a:noFill/>
        </p:spPr>
        <p:txBody>
          <a:bodyPr wrap="none" rtlCol="0">
            <a:spAutoFit/>
          </a:bodyPr>
          <a:lstStyle/>
          <a:p>
            <a:r>
              <a:rPr kumimoji="1" lang="ja-JP" altLang="en-US" dirty="0" smtClean="0">
                <a:solidFill>
                  <a:schemeClr val="bg1"/>
                </a:solidFill>
                <a:latin typeface="UD デジタル 教科書体 NK-B" panose="02020700000000000000" pitchFamily="18" charset="-128"/>
                <a:ea typeface="UD デジタル 教科書体 NK-B" panose="02020700000000000000" pitchFamily="18" charset="-128"/>
              </a:rPr>
              <a:t>買ったものはコーラ</a:t>
            </a:r>
            <a:endParaRPr kumimoji="1" lang="ja-JP" altLang="en-US"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8637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48" grpId="0"/>
      <p:bldP spid="5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52748" y="2424149"/>
            <a:ext cx="6849952" cy="1754326"/>
          </a:xfrm>
          <a:prstGeom prst="rect">
            <a:avLst/>
          </a:prstGeom>
          <a:noFill/>
        </p:spPr>
        <p:txBody>
          <a:bodyPr wrap="none" rtlCol="0">
            <a:spAutoFit/>
          </a:bodyPr>
          <a:lstStyle/>
          <a:p>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では</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練習問題</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です！</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Sample14_2c</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一部の処理を関数にしてください</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180697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826550" y="3079793"/>
            <a:ext cx="7847020" cy="1107996"/>
          </a:xfrm>
          <a:prstGeom prst="rect">
            <a:avLst/>
          </a:prstGeom>
          <a:noFill/>
        </p:spPr>
        <p:txBody>
          <a:bodyPr wrap="none" rtlCol="0">
            <a:spAutoFit/>
          </a:bodyPr>
          <a:lstStyle/>
          <a:p>
            <a:r>
              <a:rPr lang="en-US" altLang="ja-JP"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static(</a:t>
            </a:r>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静的</a:t>
            </a:r>
            <a:r>
              <a:rPr lang="en-US" altLang="ja-JP"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3261965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041932" y="5510616"/>
            <a:ext cx="8105104"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そういえ</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ば</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en-US" altLang="ja-JP" sz="4400" dirty="0" smtClean="0">
                <a:solidFill>
                  <a:schemeClr val="accent2"/>
                </a:solidFill>
                <a:latin typeface="UD デジタル 教科書体 NK-B" panose="02020700000000000000" pitchFamily="18" charset="-128"/>
                <a:ea typeface="UD デジタル 教科書体 NK-B" panose="02020700000000000000" pitchFamily="18" charset="-128"/>
              </a:rPr>
              <a:t>static</a:t>
            </a:r>
            <a:r>
              <a:rPr kumimoji="1" lang="ja-JP" altLang="en-US" sz="4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って</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なに・・・？</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6" name="正方形/長方形 15"/>
          <p:cNvSpPr/>
          <p:nvPr/>
        </p:nvSpPr>
        <p:spPr>
          <a:xfrm>
            <a:off x="1346641" y="1139822"/>
            <a:ext cx="10499616" cy="4007911"/>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18" name="テキスト ボックス 17"/>
          <p:cNvSpPr txBox="1"/>
          <p:nvPr/>
        </p:nvSpPr>
        <p:spPr>
          <a:xfrm>
            <a:off x="1623983" y="3368421"/>
            <a:ext cx="10349490" cy="1569660"/>
          </a:xfrm>
          <a:prstGeom prst="rect">
            <a:avLst/>
          </a:prstGeom>
          <a:noFill/>
        </p:spPr>
        <p:txBody>
          <a:bodyPr wrap="square" rtlCol="0">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関数名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引数の型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return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p:txBody>
      </p:sp>
      <p:sp>
        <p:nvSpPr>
          <p:cNvPr id="19" name="テキスト ボックス 1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正方形/長方形 19"/>
          <p:cNvSpPr/>
          <p:nvPr/>
        </p:nvSpPr>
        <p:spPr>
          <a:xfrm>
            <a:off x="1701483" y="1834421"/>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21" name="正方形/長方形 20"/>
          <p:cNvSpPr/>
          <p:nvPr/>
        </p:nvSpPr>
        <p:spPr>
          <a:xfrm>
            <a:off x="4646520" y="1834420"/>
            <a:ext cx="1180131" cy="584775"/>
          </a:xfrm>
          <a:prstGeom prst="rect">
            <a:avLst/>
          </a:prstGeom>
        </p:spPr>
        <p:txBody>
          <a:bodyPr wrap="none">
            <a:spAutoFit/>
          </a:bodyPr>
          <a:lstStyle/>
          <a:p>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void</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endParaRPr lang="ja-JP" altLang="en-US" sz="3200" dirty="0"/>
          </a:p>
        </p:txBody>
      </p:sp>
      <p:sp>
        <p:nvSpPr>
          <p:cNvPr id="22" name="正方形/長方形 21"/>
          <p:cNvSpPr/>
          <p:nvPr/>
        </p:nvSpPr>
        <p:spPr>
          <a:xfrm>
            <a:off x="5826651" y="1834419"/>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23" name="正方形/長方形 22"/>
          <p:cNvSpPr/>
          <p:nvPr/>
        </p:nvSpPr>
        <p:spPr>
          <a:xfrm>
            <a:off x="6756531" y="1826390"/>
            <a:ext cx="3435556" cy="584775"/>
          </a:xfrm>
          <a:prstGeom prst="rect">
            <a:avLst/>
          </a:prstGeom>
        </p:spPr>
        <p:txBody>
          <a:bodyPr wrap="none">
            <a:spAutoFit/>
          </a:bodyPr>
          <a:lstStyle/>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String</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str</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endParaRPr lang="ja-JP" altLang="en-US" sz="3200" dirty="0"/>
          </a:p>
        </p:txBody>
      </p:sp>
      <p:sp>
        <p:nvSpPr>
          <p:cNvPr id="24" name="テキスト ボックス 23"/>
          <p:cNvSpPr txBox="1"/>
          <p:nvPr/>
        </p:nvSpPr>
        <p:spPr>
          <a:xfrm>
            <a:off x="1375488" y="1519485"/>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pic>
        <p:nvPicPr>
          <p:cNvPr id="14" name="Picture 2" descr="疑問を抱く若い男性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7036" y="4571677"/>
            <a:ext cx="2323748" cy="2323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1020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90988" y="2695867"/>
            <a:ext cx="6883202" cy="2544873"/>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テキスト ボックス 1"/>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593894" y="1108295"/>
            <a:ext cx="5766322" cy="707886"/>
          </a:xfrm>
          <a:prstGeom prst="rect">
            <a:avLst/>
          </a:prstGeom>
          <a:noFill/>
        </p:spPr>
        <p:txBody>
          <a:bodyPr wrap="none" rtlCol="0">
            <a:spAutoFit/>
          </a:bodyPr>
          <a:lstStyle/>
          <a:p>
            <a:r>
              <a:rPr kumimoji="1" lang="en-US" altLang="ja-JP" sz="4000" dirty="0" smtClean="0">
                <a:solidFill>
                  <a:schemeClr val="accent2"/>
                </a:solidFill>
                <a:latin typeface="UD デジタル 教科書体 NK-B" panose="02020700000000000000" pitchFamily="18" charset="-128"/>
                <a:ea typeface="UD デジタル 教科書体 NK-B" panose="02020700000000000000" pitchFamily="18" charset="-128"/>
              </a:rPr>
              <a:t>static(</a:t>
            </a:r>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静的</a:t>
            </a:r>
            <a:r>
              <a:rPr kumimoji="1" lang="en-US" altLang="ja-JP" sz="4000" dirty="0" smtClean="0">
                <a:solidFill>
                  <a:schemeClr val="accent2"/>
                </a:solidFill>
                <a:latin typeface="UD デジタル 教科書体 NK-B" panose="02020700000000000000" pitchFamily="18" charset="-128"/>
                <a:ea typeface="UD デジタル 教科書体 NK-B" panose="02020700000000000000" pitchFamily="18" charset="-128"/>
              </a:rPr>
              <a:t>)</a:t>
            </a:r>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849985" y="1680764"/>
            <a:ext cx="6295313" cy="769441"/>
          </a:xfrm>
          <a:prstGeom prst="rect">
            <a:avLst/>
          </a:prstGeom>
          <a:noFill/>
        </p:spPr>
        <p:txBody>
          <a:bodyPr wrap="none" rtlCol="0">
            <a:spAutoFit/>
          </a:bodyPr>
          <a:lstStyle/>
          <a:p>
            <a:r>
              <a:rPr kumimoji="1" lang="ja-JP" altLang="en-US" sz="4400" dirty="0" smtClean="0">
                <a:solidFill>
                  <a:schemeClr val="accent2"/>
                </a:solidFill>
                <a:latin typeface="UD デジタル 教科書体 NK-B" panose="02020700000000000000" pitchFamily="18" charset="-128"/>
                <a:ea typeface="UD デジタル 教科書体 NK-B" panose="02020700000000000000" pitchFamily="18" charset="-128"/>
              </a:rPr>
              <a:t>クラスが</a:t>
            </a:r>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所有</a:t>
            </a:r>
            <a:r>
              <a:rPr kumimoji="1" lang="ja-JP" altLang="en-US" sz="4400" dirty="0" smtClean="0">
                <a:solidFill>
                  <a:schemeClr val="accent2"/>
                </a:solidFill>
                <a:latin typeface="UD デジタル 教科書体 NK-B" panose="02020700000000000000" pitchFamily="18" charset="-128"/>
                <a:ea typeface="UD デジタル 教科書体 NK-B" panose="02020700000000000000" pitchFamily="18" charset="-128"/>
              </a:rPr>
              <a:t>するメソッド</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454080" y="2842087"/>
            <a:ext cx="6720109" cy="523220"/>
          </a:xfrm>
          <a:prstGeom prst="rect">
            <a:avLst/>
          </a:prstGeom>
          <a:noFill/>
        </p:spPr>
        <p:txBody>
          <a:bodyPr wrap="none" lIns="91440" tIns="45720" rIns="91440" bIns="45720" rtlCol="0" anchor="t">
            <a:spAutoFit/>
          </a:bodyPr>
          <a:lstStyle/>
          <a:p>
            <a:r>
              <a:rPr kumimoji="1" lang="ja-JP" altLang="en-US" sz="2800" dirty="0" smtClean="0">
                <a:solidFill>
                  <a:schemeClr val="accent6">
                    <a:lumMod val="75000"/>
                  </a:schemeClr>
                </a:solidFill>
                <a:latin typeface="UD デジタル 教科書体 NK-B"/>
                <a:ea typeface="UD デジタル 教科書体 NK-B"/>
              </a:rPr>
              <a:t>・メソッドは何かの所有物である必要がある</a:t>
            </a:r>
            <a:endParaRPr kumimoji="1" lang="en-US" altLang="ja-JP" sz="2800" dirty="0" smtClean="0">
              <a:solidFill>
                <a:schemeClr val="accent6">
                  <a:lumMod val="75000"/>
                </a:schemeClr>
              </a:solidFill>
              <a:latin typeface="UD デジタル 教科書体 NK-B"/>
              <a:ea typeface="UD デジタル 教科書体 NK-B"/>
            </a:endParaRPr>
          </a:p>
        </p:txBody>
      </p:sp>
      <p:sp>
        <p:nvSpPr>
          <p:cNvPr id="18" name="テキスト ボックス 17"/>
          <p:cNvSpPr txBox="1"/>
          <p:nvPr/>
        </p:nvSpPr>
        <p:spPr>
          <a:xfrm>
            <a:off x="454919" y="3427836"/>
            <a:ext cx="7079484" cy="523220"/>
          </a:xfrm>
          <a:prstGeom prst="rect">
            <a:avLst/>
          </a:prstGeom>
          <a:noFill/>
        </p:spPr>
        <p:txBody>
          <a:bodyPr wrap="square" lIns="91440" tIns="45720" rIns="91440" bIns="45720" rtlCol="0" anchor="t">
            <a:spAutoFit/>
          </a:bodyPr>
          <a:lstStyle/>
          <a:p>
            <a:r>
              <a:rPr kumimoji="1" lang="ja-JP" altLang="en-US" sz="2800" dirty="0" smtClean="0">
                <a:solidFill>
                  <a:schemeClr val="accent6">
                    <a:lumMod val="75000"/>
                  </a:schemeClr>
                </a:solidFill>
                <a:latin typeface="UD デジタル 教科書体 NK-B"/>
                <a:ea typeface="UD デジタル 教科書体 NK-B"/>
              </a:rPr>
              <a:t>・</a:t>
            </a:r>
            <a:r>
              <a:rPr kumimoji="1" lang="en-US" altLang="ja-JP" sz="2800" dirty="0" smtClean="0">
                <a:solidFill>
                  <a:schemeClr val="accent6">
                    <a:lumMod val="75000"/>
                  </a:schemeClr>
                </a:solidFill>
                <a:latin typeface="UD デジタル 教科書体 NK-B"/>
                <a:ea typeface="UD デジタル 教科書体 NK-B"/>
              </a:rPr>
              <a:t>static</a:t>
            </a:r>
            <a:r>
              <a:rPr kumimoji="1" lang="ja-JP" altLang="en-US" sz="2800" dirty="0" smtClean="0">
                <a:solidFill>
                  <a:schemeClr val="accent6">
                    <a:lumMod val="75000"/>
                  </a:schemeClr>
                </a:solidFill>
                <a:latin typeface="UD デジタル 教科書体 NK-B"/>
                <a:ea typeface="UD デジタル 教科書体 NK-B"/>
              </a:rPr>
              <a:t>だとそのクラスが所有者</a:t>
            </a:r>
            <a:endParaRPr kumimoji="1" lang="en-US" altLang="ja-JP" sz="2800" dirty="0" smtClean="0">
              <a:solidFill>
                <a:schemeClr val="accent6">
                  <a:lumMod val="75000"/>
                </a:schemeClr>
              </a:solidFill>
              <a:latin typeface="UD デジタル 教科書体 NK-B"/>
              <a:ea typeface="UD デジタル 教科書体 NK-B"/>
            </a:endParaRPr>
          </a:p>
        </p:txBody>
      </p:sp>
      <p:sp>
        <p:nvSpPr>
          <p:cNvPr id="15" name="正方形/長方形 14"/>
          <p:cNvSpPr/>
          <p:nvPr/>
        </p:nvSpPr>
        <p:spPr>
          <a:xfrm>
            <a:off x="454080" y="4054033"/>
            <a:ext cx="6861120" cy="954107"/>
          </a:xfrm>
          <a:prstGeom prst="rect">
            <a:avLst/>
          </a:prstGeom>
        </p:spPr>
        <p:txBody>
          <a:bodyPr wrap="square">
            <a:spAutoFit/>
          </a:bodyPr>
          <a:lstStyle/>
          <a:p>
            <a:r>
              <a:rPr kumimoji="1" lang="ja-JP" altLang="en-US" sz="2800" dirty="0">
                <a:solidFill>
                  <a:schemeClr val="accent6">
                    <a:lumMod val="75000"/>
                  </a:schemeClr>
                </a:solidFill>
                <a:latin typeface="UD デジタル 教科書体 NK-B"/>
                <a:ea typeface="UD デジタル 教科書体 NK-B"/>
              </a:rPr>
              <a:t>・</a:t>
            </a:r>
            <a:r>
              <a:rPr kumimoji="1" lang="en-US" altLang="ja-JP" sz="2800" dirty="0">
                <a:solidFill>
                  <a:schemeClr val="accent6">
                    <a:lumMod val="75000"/>
                  </a:schemeClr>
                </a:solidFill>
                <a:latin typeface="UD デジタル 教科書体 NK-B"/>
                <a:ea typeface="UD デジタル 教科書体 NK-B"/>
              </a:rPr>
              <a:t>static</a:t>
            </a:r>
            <a:r>
              <a:rPr kumimoji="1" lang="ja-JP" altLang="en-US" sz="2800" dirty="0">
                <a:solidFill>
                  <a:schemeClr val="accent6">
                    <a:lumMod val="75000"/>
                  </a:schemeClr>
                </a:solidFill>
                <a:latin typeface="UD デジタル 教科書体 NK-B"/>
                <a:ea typeface="UD デジタル 教科書体 NK-B"/>
              </a:rPr>
              <a:t>無しだと</a:t>
            </a:r>
            <a:endParaRPr kumimoji="1" lang="en-US" altLang="ja-JP" sz="2800" dirty="0">
              <a:solidFill>
                <a:schemeClr val="accent6">
                  <a:lumMod val="75000"/>
                </a:schemeClr>
              </a:solidFill>
              <a:latin typeface="UD デジタル 教科書体 NK-B"/>
              <a:ea typeface="UD デジタル 教科書体 NK-B"/>
            </a:endParaRPr>
          </a:p>
          <a:p>
            <a:r>
              <a:rPr kumimoji="1" lang="ja-JP" altLang="en-US" sz="2800" dirty="0">
                <a:solidFill>
                  <a:schemeClr val="accent6">
                    <a:lumMod val="75000"/>
                  </a:schemeClr>
                </a:solidFill>
                <a:latin typeface="UD デジタル 教科書体 NK-B"/>
                <a:ea typeface="UD デジタル 教科書体 NK-B"/>
              </a:rPr>
              <a:t>　</a:t>
            </a:r>
            <a:r>
              <a:rPr kumimoji="1" lang="en-US" altLang="ja-JP" sz="2800" dirty="0">
                <a:solidFill>
                  <a:schemeClr val="accent6">
                    <a:lumMod val="75000"/>
                  </a:schemeClr>
                </a:solidFill>
                <a:latin typeface="UD デジタル 教科書体 NK-B"/>
                <a:ea typeface="UD デジタル 教科書体 NK-B"/>
              </a:rPr>
              <a:t>(new</a:t>
            </a:r>
            <a:r>
              <a:rPr kumimoji="1" lang="ja-JP" altLang="en-US" sz="2800" dirty="0">
                <a:solidFill>
                  <a:schemeClr val="accent6">
                    <a:lumMod val="75000"/>
                  </a:schemeClr>
                </a:solidFill>
                <a:latin typeface="UD デジタル 教科書体 NK-B"/>
                <a:ea typeface="UD デジタル 教科書体 NK-B"/>
              </a:rPr>
              <a:t>で生成した</a:t>
            </a:r>
            <a:r>
              <a:rPr kumimoji="1" lang="en-US" altLang="ja-JP" sz="2800" dirty="0">
                <a:solidFill>
                  <a:schemeClr val="accent6">
                    <a:lumMod val="75000"/>
                  </a:schemeClr>
                </a:solidFill>
                <a:latin typeface="UD デジタル 教科書体 NK-B"/>
                <a:ea typeface="UD デジタル 教科書体 NK-B"/>
              </a:rPr>
              <a:t>)</a:t>
            </a:r>
            <a:r>
              <a:rPr kumimoji="1" lang="ja-JP" altLang="en-US" sz="2800" dirty="0">
                <a:solidFill>
                  <a:schemeClr val="accent6">
                    <a:lumMod val="75000"/>
                  </a:schemeClr>
                </a:solidFill>
                <a:latin typeface="UD デジタル 教科書体 NK-B"/>
                <a:ea typeface="UD デジタル 教科書体 NK-B"/>
              </a:rPr>
              <a:t>インスタンスが所有者</a:t>
            </a:r>
            <a:endParaRPr kumimoji="1" lang="en-US" altLang="ja-JP" sz="2800" dirty="0">
              <a:solidFill>
                <a:schemeClr val="accent6">
                  <a:lumMod val="75000"/>
                </a:schemeClr>
              </a:solidFill>
              <a:latin typeface="UD デジタル 教科書体 NK-B"/>
              <a:ea typeface="UD デジタル 教科書体 NK-B"/>
            </a:endParaRPr>
          </a:p>
        </p:txBody>
      </p:sp>
      <p:sp>
        <p:nvSpPr>
          <p:cNvPr id="21" name="角丸四角形 20"/>
          <p:cNvSpPr/>
          <p:nvPr/>
        </p:nvSpPr>
        <p:spPr>
          <a:xfrm>
            <a:off x="7401389" y="1298947"/>
            <a:ext cx="4472163" cy="3709193"/>
          </a:xfrm>
          <a:prstGeom prst="round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7534403" y="822201"/>
            <a:ext cx="1712328" cy="461665"/>
          </a:xfrm>
          <a:prstGeom prst="rect">
            <a:avLst/>
          </a:prstGeom>
          <a:noFill/>
        </p:spPr>
        <p:txBody>
          <a:bodyPr wrap="none" rtlCol="0">
            <a:spAutoFit/>
          </a:bodyPr>
          <a:lstStyle/>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s</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tatic</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領域</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角丸四角形 21"/>
          <p:cNvSpPr/>
          <p:nvPr/>
        </p:nvSpPr>
        <p:spPr>
          <a:xfrm>
            <a:off x="7819817" y="2050403"/>
            <a:ext cx="2543836" cy="79168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3" name="テキスト ボックス 22"/>
          <p:cNvSpPr txBox="1"/>
          <p:nvPr/>
        </p:nvSpPr>
        <p:spPr>
          <a:xfrm>
            <a:off x="7686803" y="1588738"/>
            <a:ext cx="2650084" cy="461665"/>
          </a:xfrm>
          <a:prstGeom prst="rect">
            <a:avLst/>
          </a:prstGeom>
          <a:noFill/>
        </p:spPr>
        <p:txBody>
          <a:bodyPr wrap="none" rtlCol="0">
            <a:spAutoFit/>
          </a:bodyPr>
          <a:lstStyle/>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static</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main(){}</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7666240" y="3393852"/>
            <a:ext cx="2674130" cy="461665"/>
          </a:xfrm>
          <a:prstGeom prst="rect">
            <a:avLst/>
          </a:prstGeom>
          <a:noFill/>
        </p:spPr>
        <p:txBody>
          <a:bodyPr wrap="none" rtlCol="0">
            <a:spAutoFit/>
          </a:bodyPr>
          <a:lstStyle/>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static</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show(){}</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7819817" y="3855517"/>
            <a:ext cx="2543836" cy="79168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9233352" y="5240740"/>
            <a:ext cx="1420582" cy="461665"/>
          </a:xfrm>
          <a:prstGeom prst="rect">
            <a:avLst/>
          </a:prstGeom>
          <a:noFill/>
        </p:spPr>
        <p:txBody>
          <a:bodyPr wrap="none" rtlCol="0">
            <a:spAutoFit/>
          </a:bodyPr>
          <a:lstStyle/>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est(){}</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角丸四角形 26"/>
          <p:cNvSpPr/>
          <p:nvPr/>
        </p:nvSpPr>
        <p:spPr>
          <a:xfrm>
            <a:off x="9238709" y="5722816"/>
            <a:ext cx="2543836" cy="79168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p:cNvSpPr txBox="1"/>
          <p:nvPr/>
        </p:nvSpPr>
        <p:spPr>
          <a:xfrm>
            <a:off x="7490794" y="5666969"/>
            <a:ext cx="1396536" cy="461665"/>
          </a:xfrm>
          <a:prstGeom prst="rect">
            <a:avLst/>
          </a:prstGeom>
          <a:noFill/>
        </p:spPr>
        <p:txBody>
          <a:bodyPr wrap="none" rtlCol="0">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非</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static</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0049822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p:bldP spid="21" grpId="0" animBg="1"/>
      <p:bldP spid="22" grpId="0" animBg="1"/>
      <p:bldP spid="25" grpId="0" animBg="1"/>
      <p:bldP spid="2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06234" y="2728949"/>
            <a:ext cx="9315371" cy="1200329"/>
          </a:xfrm>
          <a:prstGeom prst="rect">
            <a:avLst/>
          </a:prstGeom>
          <a:noFill/>
        </p:spPr>
        <p:txBody>
          <a:bodyPr wrap="none" rtlCol="0">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ここまで</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課題</a:t>
            </a:r>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2</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完成させる情報が揃いました！</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課題</a:t>
            </a:r>
            <a:r>
              <a:rPr kumimoji="1" lang="en-US" altLang="ja-JP" sz="3600" dirty="0">
                <a:solidFill>
                  <a:schemeClr val="accent2"/>
                </a:solidFill>
                <a:latin typeface="UD デジタル 教科書体 NK-B" panose="02020700000000000000" pitchFamily="18" charset="-128"/>
                <a:ea typeface="UD デジタル 教科書体 NK-B" panose="02020700000000000000" pitchFamily="18" charset="-128"/>
              </a:rPr>
              <a:t>2</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に</a:t>
            </a: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チャレンジ</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してみましょう！</a:t>
            </a:r>
          </a:p>
        </p:txBody>
      </p:sp>
    </p:spTree>
    <p:extLst>
      <p:ext uri="{BB962C8B-B14F-4D97-AF65-F5344CB8AC3E}">
        <p14:creationId xmlns:p14="http://schemas.microsoft.com/office/powerpoint/2010/main" val="16133938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935213" y="2251074"/>
            <a:ext cx="5487400" cy="1446550"/>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メソッドって</a:t>
            </a:r>
            <a:r>
              <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1</a:t>
            </a:r>
            <a:r>
              <a:rPr kumimoji="1" lang="ja-JP" altLang="en-US" sz="4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つしか</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作成出来ないの・・・？</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126117" y="1709824"/>
            <a:ext cx="1552028" cy="461665"/>
          </a:xfrm>
          <a:prstGeom prst="rect">
            <a:avLst/>
          </a:prstGeom>
        </p:spPr>
        <p:txBody>
          <a:bodyPr wrap="none">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そういえ</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ば</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2119144" y="4663634"/>
            <a:ext cx="4338047" cy="769441"/>
          </a:xfrm>
          <a:prstGeom prst="rect">
            <a:avLst/>
          </a:prstGeom>
          <a:noFill/>
        </p:spPr>
        <p:txBody>
          <a:bodyPr wrap="none" rtlCol="0">
            <a:spAutoFit/>
          </a:bodyPr>
          <a:lstStyle/>
          <a:p>
            <a:r>
              <a:rPr kumimoji="1" lang="en-US" altLang="ja-JP" sz="4400" dirty="0" smtClean="0">
                <a:solidFill>
                  <a:srgbClr val="FF0000"/>
                </a:solidFill>
                <a:latin typeface="UD デジタル 教科書体 NK-B" panose="02020700000000000000" pitchFamily="18" charset="-128"/>
                <a:ea typeface="UD デジタル 教科書体 NK-B" panose="02020700000000000000" pitchFamily="18" charset="-128"/>
              </a:rPr>
              <a:t>A.</a:t>
            </a:r>
            <a:r>
              <a:rPr kumimoji="1" lang="ja-JP" altLang="en-US" sz="4400" dirty="0" smtClean="0">
                <a:solidFill>
                  <a:srgbClr val="FF0000"/>
                </a:solidFill>
                <a:latin typeface="UD デジタル 教科書体 NK-B" panose="02020700000000000000" pitchFamily="18" charset="-128"/>
                <a:ea typeface="UD デジタル 教科書体 NK-B" panose="02020700000000000000" pitchFamily="18" charset="-128"/>
              </a:rPr>
              <a:t>複数作れます！</a:t>
            </a:r>
            <a:endParaRPr kumimoji="1" lang="en-US" altLang="ja-JP" sz="4400" dirty="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893443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52748" y="2424149"/>
            <a:ext cx="6849952" cy="1754326"/>
          </a:xfrm>
          <a:prstGeom prst="rect">
            <a:avLst/>
          </a:prstGeom>
          <a:noFill/>
        </p:spPr>
        <p:txBody>
          <a:bodyPr wrap="none" rtlCol="0">
            <a:spAutoFit/>
          </a:bodyPr>
          <a:lstStyle/>
          <a:p>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では</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練習問題</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です！</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Sample14_3a</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一部の処理を関数にしてください</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8141101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259003" y="2811250"/>
            <a:ext cx="4919937" cy="1107996"/>
          </a:xfrm>
          <a:prstGeom prst="rect">
            <a:avLst/>
          </a:prstGeom>
          <a:noFill/>
        </p:spPr>
        <p:txBody>
          <a:bodyPr wrap="none" rtlCol="0">
            <a:spAutoFit/>
          </a:bodyPr>
          <a:lstStyle/>
          <a:p>
            <a:r>
              <a:rPr kumimoji="1" lang="ja-JP" altLang="en-US" sz="6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本日のまとめ</a:t>
            </a:r>
          </a:p>
        </p:txBody>
      </p:sp>
    </p:spTree>
    <p:extLst>
      <p:ext uri="{BB962C8B-B14F-4D97-AF65-F5344CB8AC3E}">
        <p14:creationId xmlns:p14="http://schemas.microsoft.com/office/powerpoint/2010/main" val="39213401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201261" y="2779543"/>
            <a:ext cx="2856872" cy="1107996"/>
          </a:xfrm>
          <a:prstGeom prst="rect">
            <a:avLst/>
          </a:prstGeom>
          <a:noFill/>
        </p:spPr>
        <p:txBody>
          <a:bodyPr wrap="none" rtlCol="0">
            <a:spAutoFit/>
          </a:bodyPr>
          <a:lstStyle/>
          <a:p>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8859726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350055" y="1997965"/>
            <a:ext cx="5380185" cy="26553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44619" y="2176854"/>
            <a:ext cx="5285621" cy="2308324"/>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try{</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可能性のあるコード</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例外が発生した場合のコード</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6" name="正方形/長方形 5"/>
          <p:cNvSpPr/>
          <p:nvPr/>
        </p:nvSpPr>
        <p:spPr>
          <a:xfrm>
            <a:off x="6014719" y="1997964"/>
            <a:ext cx="5750561" cy="233019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217920" y="2176854"/>
            <a:ext cx="5344161" cy="1938992"/>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try{</a:t>
            </a: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en-US" altLang="ja-JP" dirty="0" err="1">
                <a:solidFill>
                  <a:schemeClr val="accent2"/>
                </a:solidFill>
                <a:latin typeface="UD デジタル 教科書体 NK-B" panose="02020700000000000000" pitchFamily="18" charset="-128"/>
                <a:ea typeface="UD デジタル 教科書体 NK-B" panose="02020700000000000000" pitchFamily="18" charset="-128"/>
              </a:rPr>
              <a:t>InputMismatchException</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e</a:t>
            </a:r>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System.out.print</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(“ERR”)</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8" name="テキスト ボックス 7"/>
          <p:cNvSpPr txBox="1"/>
          <p:nvPr/>
        </p:nvSpPr>
        <p:spPr>
          <a:xfrm>
            <a:off x="6217920" y="1502875"/>
            <a:ext cx="110799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sp>
        <p:nvSpPr>
          <p:cNvPr id="9" name="テキスト ボックス 8"/>
          <p:cNvSpPr txBox="1"/>
          <p:nvPr/>
        </p:nvSpPr>
        <p:spPr>
          <a:xfrm>
            <a:off x="350055" y="1513940"/>
            <a:ext cx="80021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2" name="四角形吹き出し 1"/>
          <p:cNvSpPr/>
          <p:nvPr/>
        </p:nvSpPr>
        <p:spPr>
          <a:xfrm>
            <a:off x="729844" y="4675641"/>
            <a:ext cx="5933440" cy="1747519"/>
          </a:xfrm>
          <a:prstGeom prst="wedgeRectCallout">
            <a:avLst>
              <a:gd name="adj1" fmla="val 68539"/>
              <a:gd name="adj2" fmla="val -146803"/>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入力時に「あ」と入力すると</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例外エラーが発生</a:t>
            </a:r>
          </a:p>
        </p:txBody>
      </p:sp>
      <p:sp>
        <p:nvSpPr>
          <p:cNvPr id="11" name="四角形吹き出し 10"/>
          <p:cNvSpPr/>
          <p:nvPr/>
        </p:nvSpPr>
        <p:spPr>
          <a:xfrm>
            <a:off x="7325916" y="4669611"/>
            <a:ext cx="4439364" cy="1747519"/>
          </a:xfrm>
          <a:prstGeom prst="wedgeRectCallout">
            <a:avLst>
              <a:gd name="adj1" fmla="val -28379"/>
              <a:gd name="adj2" fmla="val -101454"/>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例外が発生したので</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この行に移る</a:t>
            </a:r>
          </a:p>
        </p:txBody>
      </p:sp>
      <p:pic>
        <p:nvPicPr>
          <p:cNvPr id="12" name="Picture 2" descr="テロリストの携帯電話を覗く警察官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3472" y="1964540"/>
            <a:ext cx="1044414" cy="1047032"/>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169" y="3174655"/>
            <a:ext cx="1042111" cy="1047348"/>
          </a:xfrm>
          <a:prstGeom prst="rect">
            <a:avLst/>
          </a:prstGeom>
        </p:spPr>
      </p:pic>
      <p:sp>
        <p:nvSpPr>
          <p:cNvPr id="14" name="テキスト ボックス 13"/>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13651597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6" grpId="0" animBg="1"/>
      <p:bldP spid="7" grpId="0"/>
      <p:bldP spid="8" grpId="0"/>
      <p:bldP spid="9" grpId="0"/>
      <p:bldP spid="2" grpId="0" animBg="1"/>
      <p:bldP spid="11"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300490" y="3831172"/>
            <a:ext cx="6683851" cy="248938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テキスト ボックス 11"/>
          <p:cNvSpPr txBox="1"/>
          <p:nvPr/>
        </p:nvSpPr>
        <p:spPr>
          <a:xfrm>
            <a:off x="300490" y="4203356"/>
            <a:ext cx="5820824" cy="1754326"/>
          </a:xfrm>
          <a:prstGeom prst="rect">
            <a:avLst/>
          </a:prstGeom>
          <a:noFill/>
        </p:spPr>
        <p:txBody>
          <a:bodyPr wrap="none" rtlCol="0">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・同じコードを書かなくてよい</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・流れがわかりやすくなる</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角丸四角形 8"/>
          <p:cNvSpPr/>
          <p:nvPr/>
        </p:nvSpPr>
        <p:spPr>
          <a:xfrm>
            <a:off x="7180729" y="363070"/>
            <a:ext cx="4652683" cy="61722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7395883" y="620651"/>
            <a:ext cx="1591984" cy="707886"/>
          </a:xfrm>
          <a:prstGeom prst="rect">
            <a:avLst/>
          </a:prstGeom>
          <a:noFill/>
        </p:spPr>
        <p:txBody>
          <a:bodyPr wrap="square" rtlCol="0">
            <a:spAutoFit/>
          </a:bodyPr>
          <a:lstStyle/>
          <a:p>
            <a:r>
              <a:rPr kumimoji="1" lang="ja-JP" altLang="en-US" sz="4000" dirty="0"/>
              <a:t>関数</a:t>
            </a:r>
            <a:r>
              <a:rPr kumimoji="1" lang="en-US" altLang="ja-JP" sz="4000" dirty="0"/>
              <a:t>A</a:t>
            </a:r>
            <a:endParaRPr kumimoji="1" lang="ja-JP" altLang="en-US" sz="4000" dirty="0"/>
          </a:p>
        </p:txBody>
      </p:sp>
      <p:sp>
        <p:nvSpPr>
          <p:cNvPr id="2" name="テキスト ボックス 1"/>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660517" y="1327428"/>
            <a:ext cx="2552302"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548745" y="2679729"/>
            <a:ext cx="6239209" cy="769441"/>
          </a:xfrm>
          <a:prstGeom prst="rect">
            <a:avLst/>
          </a:prstGeom>
          <a:noFill/>
        </p:spPr>
        <p:txBody>
          <a:bodyPr wrap="none" rtlCol="0">
            <a:spAutoFit/>
          </a:bodyPr>
          <a:lstStyle/>
          <a:p>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一連の処理</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まとめた</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もの</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6" name="正方形/長方形 5"/>
          <p:cNvSpPr/>
          <p:nvPr/>
        </p:nvSpPr>
        <p:spPr>
          <a:xfrm>
            <a:off x="7966278" y="1586118"/>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kumimoji="1" lang="en-US" altLang="ja-JP" sz="4400" dirty="0">
                <a:latin typeface="UD デジタル 教科書体 NK-B" panose="02020700000000000000" pitchFamily="18" charset="-128"/>
                <a:ea typeface="UD デジタル 教科書体 NK-B" panose="02020700000000000000" pitchFamily="18" charset="-128"/>
              </a:rPr>
              <a:t>A</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7" name="正方形/長方形 6"/>
          <p:cNvSpPr/>
          <p:nvPr/>
        </p:nvSpPr>
        <p:spPr>
          <a:xfrm>
            <a:off x="7966278" y="3064662"/>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B</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8" name="正方形/長方形 7"/>
          <p:cNvSpPr/>
          <p:nvPr/>
        </p:nvSpPr>
        <p:spPr>
          <a:xfrm>
            <a:off x="7966277" y="4543206"/>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C</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60799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9" grpId="0" animBg="1"/>
      <p:bldP spid="10" grpId="0"/>
      <p:bldP spid="3" grpId="0"/>
      <p:bldP spid="6" grpId="0" animBg="1"/>
      <p:bldP spid="7" grpId="0" animBg="1"/>
      <p:bldP spid="8"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下矢印 11"/>
          <p:cNvSpPr/>
          <p:nvPr/>
        </p:nvSpPr>
        <p:spPr>
          <a:xfrm>
            <a:off x="3146612" y="470647"/>
            <a:ext cx="524435" cy="614530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2641244" y="927847"/>
            <a:ext cx="2190063"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数値入力</a:t>
            </a:r>
          </a:p>
        </p:txBody>
      </p:sp>
      <p:sp>
        <p:nvSpPr>
          <p:cNvPr id="14" name="正方形/長方形 13"/>
          <p:cNvSpPr/>
          <p:nvPr/>
        </p:nvSpPr>
        <p:spPr>
          <a:xfrm>
            <a:off x="2641243" y="1653356"/>
            <a:ext cx="2681384"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入力値を加算</a:t>
            </a:r>
          </a:p>
        </p:txBody>
      </p:sp>
      <p:sp>
        <p:nvSpPr>
          <p:cNvPr id="15" name="正方形/長方形 14"/>
          <p:cNvSpPr/>
          <p:nvPr/>
        </p:nvSpPr>
        <p:spPr>
          <a:xfrm>
            <a:off x="2641243" y="2378865"/>
            <a:ext cx="3704966"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計算結果を表示</a:t>
            </a:r>
          </a:p>
        </p:txBody>
      </p:sp>
      <p:sp>
        <p:nvSpPr>
          <p:cNvPr id="19" name="正方形/長方形 18"/>
          <p:cNvSpPr/>
          <p:nvPr/>
        </p:nvSpPr>
        <p:spPr>
          <a:xfrm>
            <a:off x="2641241" y="3215456"/>
            <a:ext cx="2831511"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文字列を表示</a:t>
            </a:r>
          </a:p>
        </p:txBody>
      </p:sp>
      <p:sp>
        <p:nvSpPr>
          <p:cNvPr id="20" name="テキスト ボックス 19"/>
          <p:cNvSpPr txBox="1"/>
          <p:nvPr/>
        </p:nvSpPr>
        <p:spPr>
          <a:xfrm>
            <a:off x="6128468" y="683829"/>
            <a:ext cx="2313454" cy="2646878"/>
          </a:xfrm>
          <a:prstGeom prst="rect">
            <a:avLst/>
          </a:prstGeom>
          <a:noFill/>
        </p:spPr>
        <p:txBody>
          <a:bodyPr wrap="none" rtlCol="0">
            <a:spAutoFit/>
          </a:bodyPr>
          <a:lstStyle/>
          <a:p>
            <a:r>
              <a:rPr kumimoji="1" lang="ja-JP" altLang="en-US" sz="16600" dirty="0">
                <a:solidFill>
                  <a:srgbClr val="FF0000"/>
                </a:solidFill>
              </a:rPr>
              <a:t>｝</a:t>
            </a:r>
          </a:p>
        </p:txBody>
      </p:sp>
      <p:sp>
        <p:nvSpPr>
          <p:cNvPr id="22" name="テキスト ボックス 21"/>
          <p:cNvSpPr txBox="1"/>
          <p:nvPr/>
        </p:nvSpPr>
        <p:spPr>
          <a:xfrm>
            <a:off x="7461737" y="1478540"/>
            <a:ext cx="3857146" cy="707886"/>
          </a:xfrm>
          <a:prstGeom prst="rect">
            <a:avLst/>
          </a:prstGeom>
          <a:noFill/>
        </p:spPr>
        <p:txBody>
          <a:bodyPr wrap="none" rtlCol="0">
            <a:spAutoFit/>
          </a:bodyPr>
          <a:lstStyle/>
          <a:p>
            <a:r>
              <a:rPr kumimoji="1"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関数化しちゃおう</a:t>
            </a:r>
          </a:p>
        </p:txBody>
      </p:sp>
      <p:sp>
        <p:nvSpPr>
          <p:cNvPr id="23" name="正方形/長方形 22"/>
          <p:cNvSpPr/>
          <p:nvPr/>
        </p:nvSpPr>
        <p:spPr>
          <a:xfrm>
            <a:off x="2641244" y="4091124"/>
            <a:ext cx="2190063"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数値入力</a:t>
            </a:r>
          </a:p>
        </p:txBody>
      </p:sp>
      <p:sp>
        <p:nvSpPr>
          <p:cNvPr id="24" name="正方形/長方形 23"/>
          <p:cNvSpPr/>
          <p:nvPr/>
        </p:nvSpPr>
        <p:spPr>
          <a:xfrm>
            <a:off x="2641243" y="4816633"/>
            <a:ext cx="2681384"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入力値を加算</a:t>
            </a:r>
          </a:p>
        </p:txBody>
      </p:sp>
      <p:sp>
        <p:nvSpPr>
          <p:cNvPr id="25" name="正方形/長方形 24"/>
          <p:cNvSpPr/>
          <p:nvPr/>
        </p:nvSpPr>
        <p:spPr>
          <a:xfrm>
            <a:off x="2641243" y="5542142"/>
            <a:ext cx="3704966"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計算結果を表示</a:t>
            </a:r>
          </a:p>
        </p:txBody>
      </p:sp>
      <p:sp>
        <p:nvSpPr>
          <p:cNvPr id="26" name="テキスト ボックス 25"/>
          <p:cNvSpPr txBox="1"/>
          <p:nvPr/>
        </p:nvSpPr>
        <p:spPr>
          <a:xfrm>
            <a:off x="6305010" y="3969075"/>
            <a:ext cx="2313454" cy="2646878"/>
          </a:xfrm>
          <a:prstGeom prst="rect">
            <a:avLst/>
          </a:prstGeom>
          <a:noFill/>
        </p:spPr>
        <p:txBody>
          <a:bodyPr wrap="none" rtlCol="0">
            <a:spAutoFit/>
          </a:bodyPr>
          <a:lstStyle/>
          <a:p>
            <a:r>
              <a:rPr kumimoji="1" lang="ja-JP" altLang="en-US" sz="16600" dirty="0">
                <a:solidFill>
                  <a:srgbClr val="FF0000"/>
                </a:solidFill>
              </a:rPr>
              <a:t>｝</a:t>
            </a:r>
          </a:p>
        </p:txBody>
      </p:sp>
      <p:sp>
        <p:nvSpPr>
          <p:cNvPr id="16" name="テキスト ボックス 15"/>
          <p:cNvSpPr txBox="1"/>
          <p:nvPr/>
        </p:nvSpPr>
        <p:spPr>
          <a:xfrm>
            <a:off x="7461737" y="4834256"/>
            <a:ext cx="3857146" cy="707886"/>
          </a:xfrm>
          <a:prstGeom prst="rect">
            <a:avLst/>
          </a:prstGeom>
          <a:noFill/>
        </p:spPr>
        <p:txBody>
          <a:bodyPr wrap="none" rtlCol="0">
            <a:spAutoFit/>
          </a:bodyPr>
          <a:lstStyle/>
          <a:p>
            <a:r>
              <a:rPr kumimoji="1"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関数化しちゃおう</a:t>
            </a:r>
          </a:p>
        </p:txBody>
      </p:sp>
    </p:spTree>
    <p:extLst>
      <p:ext uri="{BB962C8B-B14F-4D97-AF65-F5344CB8AC3E}">
        <p14:creationId xmlns:p14="http://schemas.microsoft.com/office/powerpoint/2010/main" val="27664808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9" grpId="0" animBg="1"/>
      <p:bldP spid="20" grpId="0"/>
      <p:bldP spid="22" grpId="0"/>
      <p:bldP spid="23" grpId="0" animBg="1"/>
      <p:bldP spid="24" grpId="0" animBg="1"/>
      <p:bldP spid="25" grpId="0" animBg="1"/>
      <p:bldP spid="26" grpId="0"/>
      <p:bldP spid="16"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下矢印 11"/>
          <p:cNvSpPr/>
          <p:nvPr/>
        </p:nvSpPr>
        <p:spPr>
          <a:xfrm>
            <a:off x="3146612" y="470647"/>
            <a:ext cx="524435" cy="614530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2641244" y="927847"/>
            <a:ext cx="2190063"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数値入力</a:t>
            </a:r>
          </a:p>
        </p:txBody>
      </p:sp>
      <p:sp>
        <p:nvSpPr>
          <p:cNvPr id="14" name="正方形/長方形 13"/>
          <p:cNvSpPr/>
          <p:nvPr/>
        </p:nvSpPr>
        <p:spPr>
          <a:xfrm>
            <a:off x="2641243" y="1653356"/>
            <a:ext cx="2681384"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入力値を加算</a:t>
            </a:r>
          </a:p>
        </p:txBody>
      </p:sp>
      <p:sp>
        <p:nvSpPr>
          <p:cNvPr id="15" name="正方形/長方形 14"/>
          <p:cNvSpPr/>
          <p:nvPr/>
        </p:nvSpPr>
        <p:spPr>
          <a:xfrm>
            <a:off x="2641243" y="2378865"/>
            <a:ext cx="3704966"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計算結果を表示</a:t>
            </a:r>
          </a:p>
        </p:txBody>
      </p:sp>
      <p:sp>
        <p:nvSpPr>
          <p:cNvPr id="19" name="正方形/長方形 18"/>
          <p:cNvSpPr/>
          <p:nvPr/>
        </p:nvSpPr>
        <p:spPr>
          <a:xfrm>
            <a:off x="2641241" y="3215456"/>
            <a:ext cx="2831511"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文字列を表示</a:t>
            </a:r>
          </a:p>
        </p:txBody>
      </p:sp>
      <p:sp>
        <p:nvSpPr>
          <p:cNvPr id="23" name="正方形/長方形 22"/>
          <p:cNvSpPr/>
          <p:nvPr/>
        </p:nvSpPr>
        <p:spPr>
          <a:xfrm>
            <a:off x="2641244" y="4091124"/>
            <a:ext cx="2190063"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数値入力</a:t>
            </a:r>
          </a:p>
        </p:txBody>
      </p:sp>
      <p:sp>
        <p:nvSpPr>
          <p:cNvPr id="24" name="正方形/長方形 23"/>
          <p:cNvSpPr/>
          <p:nvPr/>
        </p:nvSpPr>
        <p:spPr>
          <a:xfrm>
            <a:off x="2641243" y="4816633"/>
            <a:ext cx="2681384"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入力値を加算</a:t>
            </a:r>
          </a:p>
        </p:txBody>
      </p:sp>
      <p:sp>
        <p:nvSpPr>
          <p:cNvPr id="25" name="正方形/長方形 24"/>
          <p:cNvSpPr/>
          <p:nvPr/>
        </p:nvSpPr>
        <p:spPr>
          <a:xfrm>
            <a:off x="2641243" y="5542142"/>
            <a:ext cx="3704966"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計算結果を表示</a:t>
            </a:r>
          </a:p>
        </p:txBody>
      </p:sp>
      <p:sp>
        <p:nvSpPr>
          <p:cNvPr id="16" name="右矢印 15"/>
          <p:cNvSpPr/>
          <p:nvPr/>
        </p:nvSpPr>
        <p:spPr>
          <a:xfrm>
            <a:off x="6621938" y="3080950"/>
            <a:ext cx="703047" cy="725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下矢印 16"/>
          <p:cNvSpPr/>
          <p:nvPr/>
        </p:nvSpPr>
        <p:spPr>
          <a:xfrm>
            <a:off x="9751441" y="470647"/>
            <a:ext cx="524435" cy="614530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正方形/長方形 17"/>
          <p:cNvSpPr/>
          <p:nvPr/>
        </p:nvSpPr>
        <p:spPr>
          <a:xfrm>
            <a:off x="9249985" y="1401235"/>
            <a:ext cx="1527345" cy="7255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t>関数</a:t>
            </a:r>
            <a:r>
              <a:rPr kumimoji="1" lang="en-US" altLang="ja-JP" sz="3200" dirty="0"/>
              <a:t>A</a:t>
            </a:r>
            <a:endParaRPr kumimoji="1" lang="ja-JP" altLang="en-US" sz="3200" dirty="0"/>
          </a:p>
        </p:txBody>
      </p:sp>
      <p:sp>
        <p:nvSpPr>
          <p:cNvPr id="21" name="テキスト ボックス 20"/>
          <p:cNvSpPr txBox="1"/>
          <p:nvPr/>
        </p:nvSpPr>
        <p:spPr>
          <a:xfrm>
            <a:off x="6128468" y="683829"/>
            <a:ext cx="2313454" cy="2646878"/>
          </a:xfrm>
          <a:prstGeom prst="rect">
            <a:avLst/>
          </a:prstGeom>
          <a:noFill/>
        </p:spPr>
        <p:txBody>
          <a:bodyPr wrap="none" rtlCol="0">
            <a:spAutoFit/>
          </a:bodyPr>
          <a:lstStyle/>
          <a:p>
            <a:r>
              <a:rPr kumimoji="1" lang="ja-JP" altLang="en-US" sz="16600" dirty="0">
                <a:solidFill>
                  <a:srgbClr val="FF0000"/>
                </a:solidFill>
              </a:rPr>
              <a:t>｝</a:t>
            </a:r>
          </a:p>
        </p:txBody>
      </p:sp>
      <p:sp>
        <p:nvSpPr>
          <p:cNvPr id="27" name="テキスト ボックス 26"/>
          <p:cNvSpPr txBox="1"/>
          <p:nvPr/>
        </p:nvSpPr>
        <p:spPr>
          <a:xfrm>
            <a:off x="6305010" y="3969075"/>
            <a:ext cx="2313454" cy="2646878"/>
          </a:xfrm>
          <a:prstGeom prst="rect">
            <a:avLst/>
          </a:prstGeom>
          <a:noFill/>
        </p:spPr>
        <p:txBody>
          <a:bodyPr wrap="none" rtlCol="0">
            <a:spAutoFit/>
          </a:bodyPr>
          <a:lstStyle/>
          <a:p>
            <a:r>
              <a:rPr kumimoji="1" lang="ja-JP" altLang="en-US" sz="16600" dirty="0">
                <a:solidFill>
                  <a:srgbClr val="FF0000"/>
                </a:solidFill>
              </a:rPr>
              <a:t>｝</a:t>
            </a:r>
          </a:p>
        </p:txBody>
      </p:sp>
      <p:sp>
        <p:nvSpPr>
          <p:cNvPr id="28" name="正方形/長方形 27"/>
          <p:cNvSpPr/>
          <p:nvPr/>
        </p:nvSpPr>
        <p:spPr>
          <a:xfrm>
            <a:off x="8597901" y="3168357"/>
            <a:ext cx="2831511"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文字列を表示</a:t>
            </a:r>
          </a:p>
        </p:txBody>
      </p:sp>
      <p:sp>
        <p:nvSpPr>
          <p:cNvPr id="29" name="正方形/長方形 28"/>
          <p:cNvSpPr/>
          <p:nvPr/>
        </p:nvSpPr>
        <p:spPr>
          <a:xfrm>
            <a:off x="9143077" y="4726479"/>
            <a:ext cx="1527345" cy="7255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t>関数</a:t>
            </a:r>
            <a:r>
              <a:rPr kumimoji="1" lang="en-US" altLang="ja-JP" sz="3200" dirty="0"/>
              <a:t>A</a:t>
            </a:r>
            <a:endParaRPr kumimoji="1" lang="ja-JP" altLang="en-US" sz="3200" dirty="0"/>
          </a:p>
        </p:txBody>
      </p:sp>
      <p:sp>
        <p:nvSpPr>
          <p:cNvPr id="30" name="角丸四角形 29"/>
          <p:cNvSpPr/>
          <p:nvPr/>
        </p:nvSpPr>
        <p:spPr>
          <a:xfrm>
            <a:off x="251030" y="2659981"/>
            <a:ext cx="6683851" cy="3955971"/>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1" name="テキスト ボックス 30"/>
          <p:cNvSpPr txBox="1"/>
          <p:nvPr/>
        </p:nvSpPr>
        <p:spPr>
          <a:xfrm>
            <a:off x="251030" y="3414168"/>
            <a:ext cx="5820824" cy="1200329"/>
          </a:xfrm>
          <a:prstGeom prst="rect">
            <a:avLst/>
          </a:prstGeom>
          <a:noFill/>
        </p:spPr>
        <p:txBody>
          <a:bodyPr wrap="none" rtlCol="0">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・同じコードを書かなくてよい</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397539" y="5418833"/>
            <a:ext cx="5099473" cy="646331"/>
          </a:xfrm>
          <a:prstGeom prst="rect">
            <a:avLst/>
          </a:prstGeom>
        </p:spPr>
        <p:txBody>
          <a:bodyPr wrap="none">
            <a:spAutoFit/>
          </a:bodyPr>
          <a:lstStyle/>
          <a:p>
            <a:r>
              <a:rPr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・流れがわかりやすくなる</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正方形/長方形 2"/>
          <p:cNvSpPr/>
          <p:nvPr/>
        </p:nvSpPr>
        <p:spPr>
          <a:xfrm>
            <a:off x="299397" y="4166997"/>
            <a:ext cx="6096000" cy="1200329"/>
          </a:xfrm>
          <a:prstGeom prst="rect">
            <a:avLst/>
          </a:prstGeom>
        </p:spPr>
        <p:txBody>
          <a:bodyPr>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・同じ処理の場合、</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一度の変更で対応</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できる</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91423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8" grpId="0" animBg="1"/>
      <p:bldP spid="29" grpId="0" animBg="1"/>
      <p:bldP spid="30" grpId="0" animBg="1"/>
      <p:bldP spid="31" grpId="0"/>
      <p:bldP spid="2" grpId="0"/>
      <p:bldP spid="3"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139822"/>
            <a:ext cx="10499616" cy="4007911"/>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1623983" y="3368421"/>
            <a:ext cx="10349490" cy="1569660"/>
          </a:xfrm>
          <a:prstGeom prst="rect">
            <a:avLst/>
          </a:prstGeom>
          <a:noFill/>
        </p:spPr>
        <p:txBody>
          <a:bodyPr wrap="square" rtlCol="0">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関数名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引数の型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return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p:txBody>
      </p:sp>
      <p:sp>
        <p:nvSpPr>
          <p:cNvPr id="9" name="テキスト ボックス 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正方形/長方形 2"/>
          <p:cNvSpPr/>
          <p:nvPr/>
        </p:nvSpPr>
        <p:spPr>
          <a:xfrm>
            <a:off x="1701483" y="1834421"/>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11" name="正方形/長方形 10"/>
          <p:cNvSpPr/>
          <p:nvPr/>
        </p:nvSpPr>
        <p:spPr>
          <a:xfrm>
            <a:off x="4646520" y="1834420"/>
            <a:ext cx="1180131" cy="584775"/>
          </a:xfrm>
          <a:prstGeom prst="rect">
            <a:avLst/>
          </a:prstGeom>
        </p:spPr>
        <p:txBody>
          <a:bodyPr wrap="none">
            <a:spAutoFit/>
          </a:bodyPr>
          <a:lstStyle/>
          <a:p>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void</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endParaRPr lang="ja-JP" altLang="en-US" sz="3200" dirty="0"/>
          </a:p>
        </p:txBody>
      </p:sp>
      <p:sp>
        <p:nvSpPr>
          <p:cNvPr id="12" name="正方形/長方形 11"/>
          <p:cNvSpPr/>
          <p:nvPr/>
        </p:nvSpPr>
        <p:spPr>
          <a:xfrm>
            <a:off x="5826651" y="1834419"/>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13" name="正方形/長方形 12"/>
          <p:cNvSpPr/>
          <p:nvPr/>
        </p:nvSpPr>
        <p:spPr>
          <a:xfrm>
            <a:off x="6756531" y="1826390"/>
            <a:ext cx="3435556" cy="584775"/>
          </a:xfrm>
          <a:prstGeom prst="rect">
            <a:avLst/>
          </a:prstGeom>
        </p:spPr>
        <p:txBody>
          <a:bodyPr wrap="none">
            <a:spAutoFit/>
          </a:bodyPr>
          <a:lstStyle/>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String</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str</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endParaRPr lang="ja-JP" altLang="en-US" sz="3200" dirty="0"/>
          </a:p>
        </p:txBody>
      </p:sp>
      <p:sp>
        <p:nvSpPr>
          <p:cNvPr id="4" name="テキスト ボックス 3"/>
          <p:cNvSpPr txBox="1"/>
          <p:nvPr/>
        </p:nvSpPr>
        <p:spPr>
          <a:xfrm>
            <a:off x="1375488" y="1519485"/>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spTree>
    <p:extLst>
      <p:ext uri="{BB962C8B-B14F-4D97-AF65-F5344CB8AC3E}">
        <p14:creationId xmlns:p14="http://schemas.microsoft.com/office/powerpoint/2010/main" val="30424374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p:bldP spid="11" grpId="0"/>
      <p:bldP spid="12" grpId="0"/>
      <p:bldP spid="1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296796" y="2834134"/>
            <a:ext cx="1877437" cy="1107996"/>
          </a:xfrm>
          <a:prstGeom prst="rect">
            <a:avLst/>
          </a:prstGeom>
          <a:noFill/>
        </p:spPr>
        <p:txBody>
          <a:bodyPr wrap="none" rtlCol="0">
            <a:spAutoFit/>
          </a:bodyPr>
          <a:lstStyle/>
          <a:p>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7493620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2334487" y="5449580"/>
            <a:ext cx="6139822"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あれ、引数ってなに・・・？</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6" name="正方形/長方形 15"/>
          <p:cNvSpPr/>
          <p:nvPr/>
        </p:nvSpPr>
        <p:spPr>
          <a:xfrm>
            <a:off x="1346641" y="1139822"/>
            <a:ext cx="10499616" cy="4007911"/>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18" name="テキスト ボックス 17"/>
          <p:cNvSpPr txBox="1"/>
          <p:nvPr/>
        </p:nvSpPr>
        <p:spPr>
          <a:xfrm>
            <a:off x="1623983" y="3368421"/>
            <a:ext cx="10349490" cy="1569660"/>
          </a:xfrm>
          <a:prstGeom prst="rect">
            <a:avLst/>
          </a:prstGeom>
          <a:noFill/>
        </p:spPr>
        <p:txBody>
          <a:bodyPr wrap="square" rtlCol="0">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関数名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引数の型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return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p:txBody>
      </p:sp>
      <p:sp>
        <p:nvSpPr>
          <p:cNvPr id="19" name="テキスト ボックス 1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正方形/長方形 19"/>
          <p:cNvSpPr/>
          <p:nvPr/>
        </p:nvSpPr>
        <p:spPr>
          <a:xfrm>
            <a:off x="1701483" y="1834421"/>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21" name="正方形/長方形 20"/>
          <p:cNvSpPr/>
          <p:nvPr/>
        </p:nvSpPr>
        <p:spPr>
          <a:xfrm>
            <a:off x="4646520" y="1834420"/>
            <a:ext cx="1180131" cy="584775"/>
          </a:xfrm>
          <a:prstGeom prst="rect">
            <a:avLst/>
          </a:prstGeom>
        </p:spPr>
        <p:txBody>
          <a:bodyPr wrap="none">
            <a:spAutoFit/>
          </a:bodyPr>
          <a:lstStyle/>
          <a:p>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void</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endParaRPr lang="ja-JP" altLang="en-US" sz="3200" dirty="0"/>
          </a:p>
        </p:txBody>
      </p:sp>
      <p:sp>
        <p:nvSpPr>
          <p:cNvPr id="22" name="正方形/長方形 21"/>
          <p:cNvSpPr/>
          <p:nvPr/>
        </p:nvSpPr>
        <p:spPr>
          <a:xfrm>
            <a:off x="5826651" y="1834419"/>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23" name="正方形/長方形 22"/>
          <p:cNvSpPr/>
          <p:nvPr/>
        </p:nvSpPr>
        <p:spPr>
          <a:xfrm>
            <a:off x="6756531" y="1826390"/>
            <a:ext cx="3435556" cy="584775"/>
          </a:xfrm>
          <a:prstGeom prst="rect">
            <a:avLst/>
          </a:prstGeom>
        </p:spPr>
        <p:txBody>
          <a:bodyPr wrap="none">
            <a:spAutoFit/>
          </a:bodyPr>
          <a:lstStyle/>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String</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str</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endParaRPr lang="ja-JP" altLang="en-US" sz="3200" dirty="0"/>
          </a:p>
        </p:txBody>
      </p:sp>
      <p:sp>
        <p:nvSpPr>
          <p:cNvPr id="24" name="テキスト ボックス 23"/>
          <p:cNvSpPr txBox="1"/>
          <p:nvPr/>
        </p:nvSpPr>
        <p:spPr>
          <a:xfrm>
            <a:off x="1375488" y="1519485"/>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pic>
        <p:nvPicPr>
          <p:cNvPr id="14" name="Picture 2" descr="疑問を抱く若い男性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0618" y="4775837"/>
            <a:ext cx="2222938" cy="222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0067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90987" y="2450205"/>
            <a:ext cx="7407349" cy="1865033"/>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テキスト ボックス 11"/>
          <p:cNvSpPr txBox="1"/>
          <p:nvPr/>
        </p:nvSpPr>
        <p:spPr>
          <a:xfrm>
            <a:off x="557167" y="3089785"/>
            <a:ext cx="6474849" cy="1200329"/>
          </a:xfrm>
          <a:prstGeom prst="rect">
            <a:avLst/>
          </a:prstGeom>
          <a:noFill/>
        </p:spPr>
        <p:txBody>
          <a:bodyPr wrap="none" rtlCol="0">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一連の処理に対して</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値をコピー</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a:t>
            </a: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渡す</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ことが出来る</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角丸四角形 8"/>
          <p:cNvSpPr/>
          <p:nvPr/>
        </p:nvSpPr>
        <p:spPr>
          <a:xfrm>
            <a:off x="7801422" y="363070"/>
            <a:ext cx="4031989" cy="61722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8140315" y="650264"/>
            <a:ext cx="1591984" cy="707886"/>
          </a:xfrm>
          <a:prstGeom prst="rect">
            <a:avLst/>
          </a:prstGeom>
          <a:noFill/>
        </p:spPr>
        <p:txBody>
          <a:bodyPr wrap="square" rtlCol="0">
            <a:spAutoFit/>
          </a:bodyPr>
          <a:lstStyle/>
          <a:p>
            <a:r>
              <a:rPr kumimoji="1" lang="ja-JP" altLang="en-US" sz="4000" dirty="0"/>
              <a:t>関数</a:t>
            </a:r>
            <a:r>
              <a:rPr kumimoji="1" lang="en-US" altLang="ja-JP" sz="4000" dirty="0"/>
              <a:t>A</a:t>
            </a:r>
            <a:endParaRPr kumimoji="1" lang="ja-JP" altLang="en-US" sz="4000" dirty="0"/>
          </a:p>
        </p:txBody>
      </p:sp>
      <p:sp>
        <p:nvSpPr>
          <p:cNvPr id="2" name="テキスト ボックス 1"/>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593894" y="1108295"/>
            <a:ext cx="2552302"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849985" y="1680764"/>
            <a:ext cx="6239209" cy="769441"/>
          </a:xfrm>
          <a:prstGeom prst="rect">
            <a:avLst/>
          </a:prstGeom>
          <a:noFill/>
        </p:spPr>
        <p:txBody>
          <a:bodyPr wrap="none" rtlCol="0">
            <a:spAutoFit/>
          </a:bodyPr>
          <a:lstStyle/>
          <a:p>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一連の処理</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まとめた</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もの</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6" name="正方形/長方形 5"/>
          <p:cNvSpPr/>
          <p:nvPr/>
        </p:nvSpPr>
        <p:spPr>
          <a:xfrm>
            <a:off x="8389610" y="1586118"/>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kumimoji="1" lang="en-US" altLang="ja-JP" sz="4400" dirty="0">
                <a:latin typeface="UD デジタル 教科書体 NK-B" panose="02020700000000000000" pitchFamily="18" charset="-128"/>
                <a:ea typeface="UD デジタル 教科書体 NK-B" panose="02020700000000000000" pitchFamily="18" charset="-128"/>
              </a:rPr>
              <a:t>A</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7" name="正方形/長方形 6"/>
          <p:cNvSpPr/>
          <p:nvPr/>
        </p:nvSpPr>
        <p:spPr>
          <a:xfrm>
            <a:off x="8389610" y="3064662"/>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B</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8" name="正方形/長方形 7"/>
          <p:cNvSpPr/>
          <p:nvPr/>
        </p:nvSpPr>
        <p:spPr>
          <a:xfrm>
            <a:off x="8389609" y="4543206"/>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C</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454080" y="2532769"/>
            <a:ext cx="1957587"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引数</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17" name="角丸四角形 16"/>
          <p:cNvSpPr/>
          <p:nvPr/>
        </p:nvSpPr>
        <p:spPr>
          <a:xfrm>
            <a:off x="3853208" y="4730127"/>
            <a:ext cx="794342" cy="70910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8" name="角丸四角形 17"/>
          <p:cNvSpPr/>
          <p:nvPr/>
        </p:nvSpPr>
        <p:spPr>
          <a:xfrm>
            <a:off x="3853208" y="4730127"/>
            <a:ext cx="794342" cy="70910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9633266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2.29167E-6 4.81481E-6 L 0.55429 -0.59908 " pathEditMode="relative" rAng="0" ptsTypes="AA">
                                      <p:cBhvr>
                                        <p:cTn id="27" dur="2000" fill="hold"/>
                                        <p:tgtEl>
                                          <p:spTgt spid="18"/>
                                        </p:tgtEl>
                                        <p:attrNameLst>
                                          <p:attrName>ppt_x</p:attrName>
                                          <p:attrName>ppt_y</p:attrName>
                                        </p:attrNameLst>
                                      </p:cBhvr>
                                      <p:rCtr x="27708"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7" grpId="0" animBg="1"/>
      <p:bldP spid="18" grpId="0" animBg="1"/>
      <p:bldP spid="18" grpId="1"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37488" y="2820486"/>
            <a:ext cx="2539478" cy="1107996"/>
          </a:xfrm>
          <a:prstGeom prst="rect">
            <a:avLst/>
          </a:prstGeom>
          <a:noFill/>
        </p:spPr>
        <p:txBody>
          <a:bodyPr wrap="none" rtlCol="0">
            <a:spAutoFit/>
          </a:bodyPr>
          <a:lstStyle/>
          <a:p>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戻り</a:t>
            </a:r>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値</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6987033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2252651" y="5623029"/>
            <a:ext cx="6021200"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ん、戻り値ってなに・・・？</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6" name="正方形/長方形 15"/>
          <p:cNvSpPr/>
          <p:nvPr/>
        </p:nvSpPr>
        <p:spPr>
          <a:xfrm>
            <a:off x="1346641" y="1139822"/>
            <a:ext cx="10499616" cy="4007911"/>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18" name="テキスト ボックス 17"/>
          <p:cNvSpPr txBox="1"/>
          <p:nvPr/>
        </p:nvSpPr>
        <p:spPr>
          <a:xfrm>
            <a:off x="1623983" y="3368421"/>
            <a:ext cx="10349490" cy="1569660"/>
          </a:xfrm>
          <a:prstGeom prst="rect">
            <a:avLst/>
          </a:prstGeom>
          <a:noFill/>
        </p:spPr>
        <p:txBody>
          <a:bodyPr wrap="square" rtlCol="0">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関数名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引数の型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return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p:txBody>
      </p:sp>
      <p:sp>
        <p:nvSpPr>
          <p:cNvPr id="19" name="テキスト ボックス 1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正方形/長方形 19"/>
          <p:cNvSpPr/>
          <p:nvPr/>
        </p:nvSpPr>
        <p:spPr>
          <a:xfrm>
            <a:off x="1701483" y="1834421"/>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21" name="正方形/長方形 20"/>
          <p:cNvSpPr/>
          <p:nvPr/>
        </p:nvSpPr>
        <p:spPr>
          <a:xfrm>
            <a:off x="4646520" y="1834420"/>
            <a:ext cx="1180131" cy="584775"/>
          </a:xfrm>
          <a:prstGeom prst="rect">
            <a:avLst/>
          </a:prstGeom>
        </p:spPr>
        <p:txBody>
          <a:bodyPr wrap="none">
            <a:spAutoFit/>
          </a:bodyPr>
          <a:lstStyle/>
          <a:p>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void</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endParaRPr lang="ja-JP" altLang="en-US" sz="3200" dirty="0"/>
          </a:p>
        </p:txBody>
      </p:sp>
      <p:sp>
        <p:nvSpPr>
          <p:cNvPr id="22" name="正方形/長方形 21"/>
          <p:cNvSpPr/>
          <p:nvPr/>
        </p:nvSpPr>
        <p:spPr>
          <a:xfrm>
            <a:off x="5826651" y="1834419"/>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23" name="正方形/長方形 22"/>
          <p:cNvSpPr/>
          <p:nvPr/>
        </p:nvSpPr>
        <p:spPr>
          <a:xfrm>
            <a:off x="6756531" y="1826390"/>
            <a:ext cx="3435556" cy="584775"/>
          </a:xfrm>
          <a:prstGeom prst="rect">
            <a:avLst/>
          </a:prstGeom>
        </p:spPr>
        <p:txBody>
          <a:bodyPr wrap="none">
            <a:spAutoFit/>
          </a:bodyPr>
          <a:lstStyle/>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String</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str</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endParaRPr lang="ja-JP" altLang="en-US" sz="3200" dirty="0"/>
          </a:p>
        </p:txBody>
      </p:sp>
      <p:sp>
        <p:nvSpPr>
          <p:cNvPr id="24" name="テキスト ボックス 23"/>
          <p:cNvSpPr txBox="1"/>
          <p:nvPr/>
        </p:nvSpPr>
        <p:spPr>
          <a:xfrm>
            <a:off x="1375488" y="1519485"/>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pic>
        <p:nvPicPr>
          <p:cNvPr id="14" name="Picture 2" descr="疑問を抱く若い男性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7036" y="4571677"/>
            <a:ext cx="2323748" cy="2323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8240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90987" y="2450205"/>
            <a:ext cx="7407349" cy="1865033"/>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テキスト ボックス 11"/>
          <p:cNvSpPr txBox="1"/>
          <p:nvPr/>
        </p:nvSpPr>
        <p:spPr>
          <a:xfrm>
            <a:off x="557167" y="3089785"/>
            <a:ext cx="6106159" cy="1200329"/>
          </a:xfrm>
          <a:prstGeom prst="rect">
            <a:avLst/>
          </a:prstGeom>
          <a:noFill/>
        </p:spPr>
        <p:txBody>
          <a:bodyPr wrap="none" lIns="91440" tIns="45720" rIns="91440" bIns="45720" rtlCol="0" anchor="t">
            <a:spAutoFit/>
          </a:bodyPr>
          <a:lstStyle/>
          <a:p>
            <a:r>
              <a:rPr lang="ja-JP" altLang="en-US" sz="3600" dirty="0">
                <a:solidFill>
                  <a:schemeClr val="accent2"/>
                </a:solidFill>
                <a:latin typeface="UD デジタル 教科書体 NK-B"/>
                <a:ea typeface="UD デジタル 教科書体 NK-B"/>
              </a:rPr>
              <a:t>メソッドの呼び出し元</a:t>
            </a:r>
            <a:r>
              <a:rPr lang="ja-JP" altLang="en-US" sz="3600" dirty="0">
                <a:solidFill>
                  <a:schemeClr val="accent6">
                    <a:lumMod val="75000"/>
                  </a:schemeClr>
                </a:solidFill>
                <a:latin typeface="UD デジタル 教科書体 NK-B"/>
                <a:ea typeface="UD デジタル 教科書体 NK-B"/>
              </a:rPr>
              <a:t>に</a:t>
            </a:r>
          </a:p>
          <a:p>
            <a:r>
              <a:rPr lang="ja-JP" altLang="en-US" sz="3600" dirty="0">
                <a:solidFill>
                  <a:schemeClr val="accent2"/>
                </a:solidFill>
                <a:latin typeface="UD デジタル 教科書体 NK-B"/>
                <a:ea typeface="UD デジタル 教科書体 NK-B"/>
              </a:rPr>
              <a:t>値を渡す</a:t>
            </a:r>
            <a:r>
              <a:rPr lang="ja-JP" altLang="en-US" sz="3600" dirty="0">
                <a:solidFill>
                  <a:schemeClr val="accent6">
                    <a:lumMod val="75000"/>
                  </a:schemeClr>
                </a:solidFill>
                <a:latin typeface="UD デジタル 教科書体 NK-B"/>
                <a:ea typeface="UD デジタル 教科書体 NK-B"/>
              </a:rPr>
              <a:t>ことが出来る値のこと</a:t>
            </a:r>
            <a:endParaRPr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角丸四角形 8"/>
          <p:cNvSpPr/>
          <p:nvPr/>
        </p:nvSpPr>
        <p:spPr>
          <a:xfrm>
            <a:off x="7801422" y="363070"/>
            <a:ext cx="4031989" cy="61722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8140315" y="650264"/>
            <a:ext cx="1591984" cy="707886"/>
          </a:xfrm>
          <a:prstGeom prst="rect">
            <a:avLst/>
          </a:prstGeom>
          <a:noFill/>
        </p:spPr>
        <p:txBody>
          <a:bodyPr wrap="square" rtlCol="0">
            <a:spAutoFit/>
          </a:bodyPr>
          <a:lstStyle/>
          <a:p>
            <a:r>
              <a:rPr kumimoji="1" lang="ja-JP" altLang="en-US" sz="4000" dirty="0"/>
              <a:t>関数</a:t>
            </a:r>
            <a:r>
              <a:rPr kumimoji="1" lang="en-US" altLang="ja-JP" sz="4000" dirty="0"/>
              <a:t>A</a:t>
            </a:r>
            <a:endParaRPr kumimoji="1" lang="ja-JP" altLang="en-US" sz="4000" dirty="0"/>
          </a:p>
        </p:txBody>
      </p:sp>
      <p:sp>
        <p:nvSpPr>
          <p:cNvPr id="2" name="テキスト ボックス 1"/>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593894" y="1108295"/>
            <a:ext cx="2552302"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849985" y="1680764"/>
            <a:ext cx="6239209" cy="769441"/>
          </a:xfrm>
          <a:prstGeom prst="rect">
            <a:avLst/>
          </a:prstGeom>
          <a:noFill/>
        </p:spPr>
        <p:txBody>
          <a:bodyPr wrap="none" rtlCol="0">
            <a:spAutoFit/>
          </a:bodyPr>
          <a:lstStyle/>
          <a:p>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一連の処理</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まとめた</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もの</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6" name="正方形/長方形 5"/>
          <p:cNvSpPr/>
          <p:nvPr/>
        </p:nvSpPr>
        <p:spPr>
          <a:xfrm>
            <a:off x="8389610" y="1586118"/>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4400" dirty="0">
                <a:latin typeface="UD デジタル 教科書体 NK-B"/>
                <a:ea typeface="UD デジタル 教科書体 NK-B"/>
              </a:rPr>
              <a:t>処理</a:t>
            </a:r>
            <a:r>
              <a:rPr kumimoji="1" lang="en-US" altLang="ja-JP" sz="4400" dirty="0">
                <a:latin typeface="UD デジタル 教科書体 NK-B"/>
                <a:ea typeface="UD デジタル 教科書体 NK-B"/>
              </a:rPr>
              <a:t>A</a:t>
            </a:r>
            <a:endParaRPr lang="ja-JP" altLang="en-US" sz="4400">
              <a:latin typeface="UD デジタル 教科書体 NK-B" panose="02020700000000000000" pitchFamily="18" charset="-128"/>
              <a:ea typeface="UD デジタル 教科書体 NK-B" panose="02020700000000000000" pitchFamily="18" charset="-128"/>
            </a:endParaRPr>
          </a:p>
        </p:txBody>
      </p:sp>
      <p:sp>
        <p:nvSpPr>
          <p:cNvPr id="7" name="正方形/長方形 6"/>
          <p:cNvSpPr/>
          <p:nvPr/>
        </p:nvSpPr>
        <p:spPr>
          <a:xfrm>
            <a:off x="8389610" y="3064662"/>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4400" dirty="0">
                <a:latin typeface="UD デジタル 教科書体 NK-B"/>
                <a:ea typeface="UD デジタル 教科書体 NK-B"/>
              </a:rPr>
              <a:t>処理</a:t>
            </a:r>
            <a:r>
              <a:rPr lang="en-US" altLang="ja-JP" sz="4400" dirty="0">
                <a:latin typeface="UD デジタル 教科書体 NK-B"/>
                <a:ea typeface="UD デジタル 教科書体 NK-B"/>
              </a:rPr>
              <a:t>B</a:t>
            </a:r>
            <a:endParaRPr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8" name="正方形/長方形 7"/>
          <p:cNvSpPr/>
          <p:nvPr/>
        </p:nvSpPr>
        <p:spPr>
          <a:xfrm>
            <a:off x="8389609" y="4543206"/>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C</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454080" y="2532769"/>
            <a:ext cx="2215671" cy="646331"/>
          </a:xfrm>
          <a:prstGeom prst="rect">
            <a:avLst/>
          </a:prstGeom>
          <a:noFill/>
        </p:spPr>
        <p:txBody>
          <a:bodyPr wrap="none" lIns="91440" tIns="45720" rIns="91440" bIns="45720" rtlCol="0" anchor="t">
            <a:spAutoFit/>
          </a:bodyPr>
          <a:lstStyle/>
          <a:p>
            <a:r>
              <a:rPr kumimoji="1" lang="ja-JP" altLang="en-US" sz="3600" dirty="0">
                <a:solidFill>
                  <a:schemeClr val="accent2"/>
                </a:solidFill>
                <a:latin typeface="UD デジタル 教科書体 NK-B"/>
                <a:ea typeface="UD デジタル 教科書体 NK-B"/>
              </a:rPr>
              <a:t>戻り値</a:t>
            </a:r>
            <a:r>
              <a:rPr kumimoji="1" lang="ja-JP" altLang="en-US" sz="2400" dirty="0">
                <a:solidFill>
                  <a:schemeClr val="accent6">
                    <a:lumMod val="75000"/>
                  </a:schemeClr>
                </a:solidFill>
                <a:latin typeface="UD デジタル 教科書体 NK-B"/>
                <a:ea typeface="UD デジタル 教科書体 NK-B"/>
              </a:rPr>
              <a:t>とは</a:t>
            </a:r>
            <a:r>
              <a:rPr kumimoji="1" lang="en-US" altLang="ja-JP" sz="2400" dirty="0">
                <a:solidFill>
                  <a:schemeClr val="accent6">
                    <a:lumMod val="75000"/>
                  </a:schemeClr>
                </a:solidFill>
                <a:latin typeface="UD デジタル 教科書体 NK-B"/>
                <a:ea typeface="UD デジタル 教科書体 NK-B"/>
              </a:rPr>
              <a:t>?</a:t>
            </a:r>
          </a:p>
        </p:txBody>
      </p:sp>
      <p:sp>
        <p:nvSpPr>
          <p:cNvPr id="4" name="角丸四角形 8">
            <a:extLst>
              <a:ext uri="{FF2B5EF4-FFF2-40B4-BE49-F238E27FC236}">
                <a16:creationId xmlns:a16="http://schemas.microsoft.com/office/drawing/2014/main" id="{7D136C51-B5FE-445F-B5CA-34A51A837560}"/>
              </a:ext>
            </a:extLst>
          </p:cNvPr>
          <p:cNvSpPr/>
          <p:nvPr/>
        </p:nvSpPr>
        <p:spPr>
          <a:xfrm>
            <a:off x="1630559" y="4646311"/>
            <a:ext cx="5261884" cy="1800727"/>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89A70BD-419A-46E1-B49C-949E538B87C1}"/>
              </a:ext>
            </a:extLst>
          </p:cNvPr>
          <p:cNvSpPr txBox="1"/>
          <p:nvPr/>
        </p:nvSpPr>
        <p:spPr>
          <a:xfrm>
            <a:off x="1823453" y="473776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游ゴシック"/>
                <a:cs typeface="Calibri"/>
              </a:rPr>
              <a:t>mainメソッド</a:t>
            </a:r>
            <a:endParaRPr lang="ja-JP" dirty="0">
              <a:ea typeface="游ゴシック"/>
              <a:cs typeface="Calibri"/>
            </a:endParaRPr>
          </a:p>
        </p:txBody>
      </p:sp>
      <p:sp>
        <p:nvSpPr>
          <p:cNvPr id="16" name="正方形/長方形 15">
            <a:extLst>
              <a:ext uri="{FF2B5EF4-FFF2-40B4-BE49-F238E27FC236}">
                <a16:creationId xmlns:a16="http://schemas.microsoft.com/office/drawing/2014/main" id="{BAF41F76-C495-492B-848C-74FA50856541}"/>
              </a:ext>
            </a:extLst>
          </p:cNvPr>
          <p:cNvSpPr/>
          <p:nvPr/>
        </p:nvSpPr>
        <p:spPr>
          <a:xfrm>
            <a:off x="2339063" y="5227675"/>
            <a:ext cx="1557584" cy="555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ja-JP" sz="2800" dirty="0" err="1">
                <a:latin typeface="UD デジタル 教科書体 NK-B"/>
                <a:ea typeface="UD デジタル 教科書体 NK-B"/>
              </a:rPr>
              <a:t>関数A</a:t>
            </a:r>
            <a:endParaRPr lang="ja-JP" altLang="en-US" sz="2800" dirty="0" err="1">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9516276" y="5860046"/>
            <a:ext cx="1569711" cy="575419"/>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0" name="テキスト ボックス 19">
            <a:extLst>
              <a:ext uri="{FF2B5EF4-FFF2-40B4-BE49-F238E27FC236}">
                <a16:creationId xmlns:a16="http://schemas.microsoft.com/office/drawing/2014/main" id="{90022F3F-A5F3-434A-AC7E-5D47FE81A4E4}"/>
              </a:ext>
            </a:extLst>
          </p:cNvPr>
          <p:cNvSpPr txBox="1"/>
          <p:nvPr/>
        </p:nvSpPr>
        <p:spPr>
          <a:xfrm>
            <a:off x="8280401" y="586071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游ゴシック"/>
                <a:cs typeface="Calibri"/>
              </a:rPr>
              <a:t>return</a:t>
            </a:r>
            <a:endParaRPr lang="ja-JP" altLang="en-US" sz="2800" dirty="0">
              <a:ea typeface="游ゴシック"/>
              <a:cs typeface="Calibri"/>
            </a:endParaRPr>
          </a:p>
        </p:txBody>
      </p:sp>
    </p:spTree>
    <p:extLst>
      <p:ext uri="{BB962C8B-B14F-4D97-AF65-F5344CB8AC3E}">
        <p14:creationId xmlns:p14="http://schemas.microsoft.com/office/powerpoint/2010/main" val="28703155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1.875E-6 3.7037E-6 L -0.58685 -0.09815 " pathEditMode="relative" rAng="0" ptsTypes="AA">
                                      <p:cBhvr>
                                        <p:cTn id="35" dur="2000" fill="hold"/>
                                        <p:tgtEl>
                                          <p:spTgt spid="17"/>
                                        </p:tgtEl>
                                        <p:attrNameLst>
                                          <p:attrName>ppt_x</p:attrName>
                                          <p:attrName>ppt_y</p:attrName>
                                        </p:attrNameLst>
                                      </p:cBhvr>
                                      <p:rCtr x="-29349" y="-4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4" grpId="0" animBg="1"/>
      <p:bldP spid="14" grpId="0"/>
      <p:bldP spid="16" grpId="0" animBg="1"/>
      <p:bldP spid="17" grpId="0" animBg="1"/>
      <p:bldP spid="1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350055" y="1997965"/>
            <a:ext cx="5380185" cy="26553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44619" y="2176854"/>
            <a:ext cx="5285621" cy="2308324"/>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try{</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可能性のあるコード</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例外が発生した場合のコード</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6" name="正方形/長方形 5"/>
          <p:cNvSpPr/>
          <p:nvPr/>
        </p:nvSpPr>
        <p:spPr>
          <a:xfrm>
            <a:off x="6014719" y="1997964"/>
            <a:ext cx="5750561" cy="233019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217920" y="2176854"/>
            <a:ext cx="5344161" cy="1938992"/>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try{</a:t>
            </a: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en-US" altLang="ja-JP" dirty="0" err="1">
                <a:solidFill>
                  <a:schemeClr val="accent2"/>
                </a:solidFill>
                <a:latin typeface="UD デジタル 教科書体 NK-B" panose="02020700000000000000" pitchFamily="18" charset="-128"/>
                <a:ea typeface="UD デジタル 教科書体 NK-B" panose="02020700000000000000" pitchFamily="18" charset="-128"/>
              </a:rPr>
              <a:t>InputMismatchException</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e</a:t>
            </a:r>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System.out.print</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(“ERR”)</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8" name="テキスト ボックス 7"/>
          <p:cNvSpPr txBox="1"/>
          <p:nvPr/>
        </p:nvSpPr>
        <p:spPr>
          <a:xfrm>
            <a:off x="6217920" y="1502875"/>
            <a:ext cx="110799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sp>
        <p:nvSpPr>
          <p:cNvPr id="9" name="テキスト ボックス 8"/>
          <p:cNvSpPr txBox="1"/>
          <p:nvPr/>
        </p:nvSpPr>
        <p:spPr>
          <a:xfrm>
            <a:off x="350055" y="1513940"/>
            <a:ext cx="80021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11" name="四角形吹き出し 10"/>
          <p:cNvSpPr/>
          <p:nvPr/>
        </p:nvSpPr>
        <p:spPr>
          <a:xfrm>
            <a:off x="1876372" y="740537"/>
            <a:ext cx="5067646" cy="1747519"/>
          </a:xfrm>
          <a:prstGeom prst="wedgeRectCallout">
            <a:avLst>
              <a:gd name="adj1" fmla="val 58111"/>
              <a:gd name="adj2" fmla="val 8500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※import</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しないと</a:t>
            </a:r>
            <a:endPar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使えません・・！！</a:t>
            </a:r>
            <a:endPar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テロリストの携帯電話を覗く警察官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3472" y="1964540"/>
            <a:ext cx="1044414" cy="1047032"/>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169" y="3174655"/>
            <a:ext cx="1042111" cy="1047348"/>
          </a:xfrm>
          <a:prstGeom prst="rect">
            <a:avLst/>
          </a:prstGeom>
        </p:spPr>
      </p:pic>
      <p:sp>
        <p:nvSpPr>
          <p:cNvPr id="14" name="テキスト ボックス 13"/>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258149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15338" y="602369"/>
            <a:ext cx="3392275" cy="646331"/>
          </a:xfrm>
          <a:prstGeom prst="rect">
            <a:avLst/>
          </a:prstGeom>
          <a:noFill/>
        </p:spPr>
        <p:txBody>
          <a:bodyPr wrap="none" lIns="91440" tIns="45720" rIns="91440" bIns="45720" rtlCol="0" anchor="t">
            <a:spAutoFit/>
          </a:bodyPr>
          <a:lstStyle/>
          <a:p>
            <a:r>
              <a:rPr kumimoji="1" lang="ja-JP" altLang="en-US" sz="3600" dirty="0" smtClean="0">
                <a:solidFill>
                  <a:schemeClr val="accent2"/>
                </a:solidFill>
                <a:latin typeface="UD デジタル 教科書体 NK-B"/>
                <a:ea typeface="UD デジタル 教科書体 NK-B"/>
              </a:rPr>
              <a:t>戻り値</a:t>
            </a:r>
            <a:r>
              <a:rPr kumimoji="1" lang="ja-JP" altLang="en-US" sz="2400" dirty="0" smtClean="0">
                <a:solidFill>
                  <a:schemeClr val="accent6">
                    <a:lumMod val="75000"/>
                  </a:schemeClr>
                </a:solidFill>
                <a:latin typeface="UD デジタル 教科書体 NK-B"/>
                <a:ea typeface="UD デジタル 教科書体 NK-B"/>
              </a:rPr>
              <a:t>の型の種類 例</a:t>
            </a:r>
            <a:endParaRPr kumimoji="1" lang="en-US" altLang="ja-JP" sz="2400" dirty="0">
              <a:solidFill>
                <a:schemeClr val="accent6">
                  <a:lumMod val="75000"/>
                </a:schemeClr>
              </a:solidFill>
              <a:latin typeface="UD デジタル 教科書体 NK-B"/>
              <a:ea typeface="UD デジタル 教科書体 NK-B"/>
            </a:endParaRPr>
          </a:p>
        </p:txBody>
      </p:sp>
      <p:sp>
        <p:nvSpPr>
          <p:cNvPr id="5" name="テキスト ボックス 4"/>
          <p:cNvSpPr txBox="1"/>
          <p:nvPr/>
        </p:nvSpPr>
        <p:spPr>
          <a:xfrm>
            <a:off x="2613453" y="1429767"/>
            <a:ext cx="1372492" cy="769441"/>
          </a:xfrm>
          <a:prstGeom prst="rect">
            <a:avLst/>
          </a:prstGeom>
          <a:noFill/>
        </p:spPr>
        <p:txBody>
          <a:bodyPr wrap="none" lIns="91440" tIns="45720" rIns="91440" bIns="45720" rtlCol="0" anchor="t">
            <a:spAutoFit/>
          </a:bodyPr>
          <a:lstStyle/>
          <a:p>
            <a:r>
              <a:rPr kumimoji="1" lang="en-US" altLang="ja-JP" sz="4400" dirty="0" err="1" smtClean="0">
                <a:solidFill>
                  <a:schemeClr val="accent6">
                    <a:lumMod val="75000"/>
                  </a:schemeClr>
                </a:solidFill>
                <a:latin typeface="UD デジタル 教科書体 NK-B"/>
                <a:ea typeface="UD デジタル 教科書体 NK-B"/>
              </a:rPr>
              <a:t>int</a:t>
            </a:r>
            <a:r>
              <a:rPr kumimoji="1" lang="en-US" altLang="ja-JP" sz="4400" dirty="0" smtClean="0">
                <a:solidFill>
                  <a:schemeClr val="accent6">
                    <a:lumMod val="75000"/>
                  </a:schemeClr>
                </a:solidFill>
                <a:latin typeface="UD デジタル 教科書体 NK-B"/>
                <a:ea typeface="UD デジタル 教科書体 NK-B"/>
              </a:rPr>
              <a:t> :</a:t>
            </a:r>
            <a:endParaRPr kumimoji="1" lang="en-US" altLang="ja-JP" sz="4400" dirty="0">
              <a:solidFill>
                <a:schemeClr val="accent6">
                  <a:lumMod val="75000"/>
                </a:schemeClr>
              </a:solidFill>
              <a:latin typeface="UD デジタル 教科書体 NK-B"/>
              <a:ea typeface="UD デジタル 教科書体 NK-B"/>
            </a:endParaRPr>
          </a:p>
        </p:txBody>
      </p:sp>
      <p:sp>
        <p:nvSpPr>
          <p:cNvPr id="6" name="テキスト ボックス 5"/>
          <p:cNvSpPr txBox="1"/>
          <p:nvPr/>
        </p:nvSpPr>
        <p:spPr>
          <a:xfrm>
            <a:off x="1523251" y="2380275"/>
            <a:ext cx="2515432" cy="769441"/>
          </a:xfrm>
          <a:prstGeom prst="rect">
            <a:avLst/>
          </a:prstGeom>
          <a:noFill/>
        </p:spPr>
        <p:txBody>
          <a:bodyPr wrap="none" lIns="91440" tIns="45720" rIns="91440" bIns="45720" rtlCol="0" anchor="t">
            <a:spAutoFit/>
          </a:bodyPr>
          <a:lstStyle/>
          <a:p>
            <a:r>
              <a:rPr kumimoji="1" lang="en-US" altLang="ja-JP" sz="4400" dirty="0" smtClean="0">
                <a:solidFill>
                  <a:schemeClr val="accent6">
                    <a:lumMod val="75000"/>
                  </a:schemeClr>
                </a:solidFill>
                <a:latin typeface="UD デジタル 教科書体 NK-B"/>
                <a:ea typeface="UD デジタル 教科書体 NK-B"/>
              </a:rPr>
              <a:t>double :</a:t>
            </a:r>
            <a:endParaRPr kumimoji="1" lang="en-US" altLang="ja-JP" sz="4400" dirty="0">
              <a:solidFill>
                <a:schemeClr val="accent6">
                  <a:lumMod val="75000"/>
                </a:schemeClr>
              </a:solidFill>
              <a:latin typeface="UD デジタル 教科書体 NK-B"/>
              <a:ea typeface="UD デジタル 教科書体 NK-B"/>
            </a:endParaRPr>
          </a:p>
        </p:txBody>
      </p:sp>
      <p:sp>
        <p:nvSpPr>
          <p:cNvPr id="7" name="テキスト ボックス 6"/>
          <p:cNvSpPr txBox="1"/>
          <p:nvPr/>
        </p:nvSpPr>
        <p:spPr>
          <a:xfrm>
            <a:off x="1188223" y="3330783"/>
            <a:ext cx="2850460" cy="769441"/>
          </a:xfrm>
          <a:prstGeom prst="rect">
            <a:avLst/>
          </a:prstGeom>
          <a:noFill/>
        </p:spPr>
        <p:txBody>
          <a:bodyPr wrap="none" lIns="91440" tIns="45720" rIns="91440" bIns="45720" rtlCol="0" anchor="t">
            <a:spAutoFit/>
          </a:bodyPr>
          <a:lstStyle/>
          <a:p>
            <a:r>
              <a:rPr kumimoji="1" lang="en-US" altLang="ja-JP" sz="4400" dirty="0" err="1" smtClean="0">
                <a:solidFill>
                  <a:schemeClr val="accent6">
                    <a:lumMod val="75000"/>
                  </a:schemeClr>
                </a:solidFill>
                <a:latin typeface="UD デジタル 教科書体 NK-B"/>
                <a:ea typeface="UD デジタル 教科書体 NK-B"/>
              </a:rPr>
              <a:t>boolean</a:t>
            </a:r>
            <a:r>
              <a:rPr kumimoji="1" lang="en-US" altLang="ja-JP" sz="4400" dirty="0" smtClean="0">
                <a:solidFill>
                  <a:schemeClr val="accent6">
                    <a:lumMod val="75000"/>
                  </a:schemeClr>
                </a:solidFill>
                <a:latin typeface="UD デジタル 教科書体 NK-B"/>
                <a:ea typeface="UD デジタル 教科書体 NK-B"/>
              </a:rPr>
              <a:t> :</a:t>
            </a:r>
            <a:endParaRPr kumimoji="1" lang="en-US" altLang="ja-JP" sz="4400" dirty="0">
              <a:solidFill>
                <a:schemeClr val="accent6">
                  <a:lumMod val="75000"/>
                </a:schemeClr>
              </a:solidFill>
              <a:latin typeface="UD デジタル 教科書体 NK-B"/>
              <a:ea typeface="UD デジタル 教科書体 NK-B"/>
            </a:endParaRPr>
          </a:p>
        </p:txBody>
      </p:sp>
      <p:sp>
        <p:nvSpPr>
          <p:cNvPr id="8" name="テキスト ボックス 7"/>
          <p:cNvSpPr txBox="1"/>
          <p:nvPr/>
        </p:nvSpPr>
        <p:spPr>
          <a:xfrm>
            <a:off x="2275059" y="5593933"/>
            <a:ext cx="1763624" cy="769441"/>
          </a:xfrm>
          <a:prstGeom prst="rect">
            <a:avLst/>
          </a:prstGeom>
          <a:noFill/>
        </p:spPr>
        <p:txBody>
          <a:bodyPr wrap="none" lIns="91440" tIns="45720" rIns="91440" bIns="45720" rtlCol="0" anchor="t">
            <a:spAutoFit/>
          </a:bodyPr>
          <a:lstStyle/>
          <a:p>
            <a:r>
              <a:rPr kumimoji="1" lang="en-US" altLang="ja-JP" sz="4400" dirty="0" smtClean="0">
                <a:solidFill>
                  <a:schemeClr val="accent2"/>
                </a:solidFill>
                <a:latin typeface="UD デジタル 教科書体 NK-B"/>
                <a:ea typeface="UD デジタル 教科書体 NK-B"/>
              </a:rPr>
              <a:t>void</a:t>
            </a:r>
            <a:r>
              <a:rPr kumimoji="1" lang="en-US" altLang="ja-JP" sz="4400" dirty="0" smtClean="0">
                <a:solidFill>
                  <a:schemeClr val="accent6">
                    <a:lumMod val="75000"/>
                  </a:schemeClr>
                </a:solidFill>
                <a:latin typeface="UD デジタル 教科書体 NK-B"/>
                <a:ea typeface="UD デジタル 教科書体 NK-B"/>
              </a:rPr>
              <a:t> :</a:t>
            </a:r>
            <a:endParaRPr kumimoji="1" lang="en-US" altLang="ja-JP" sz="4400" dirty="0">
              <a:solidFill>
                <a:schemeClr val="accent6">
                  <a:lumMod val="75000"/>
                </a:schemeClr>
              </a:solidFill>
              <a:latin typeface="UD デジタル 教科書体 NK-B"/>
              <a:ea typeface="UD デジタル 教科書体 NK-B"/>
            </a:endParaRPr>
          </a:p>
        </p:txBody>
      </p:sp>
      <p:sp>
        <p:nvSpPr>
          <p:cNvPr id="9" name="テキスト ボックス 8"/>
          <p:cNvSpPr txBox="1"/>
          <p:nvPr/>
        </p:nvSpPr>
        <p:spPr>
          <a:xfrm>
            <a:off x="1651491" y="4462358"/>
            <a:ext cx="2387192" cy="769441"/>
          </a:xfrm>
          <a:prstGeom prst="rect">
            <a:avLst/>
          </a:prstGeom>
          <a:noFill/>
        </p:spPr>
        <p:txBody>
          <a:bodyPr wrap="none" lIns="91440" tIns="45720" rIns="91440" bIns="45720" rtlCol="0" anchor="t">
            <a:spAutoFit/>
          </a:bodyPr>
          <a:lstStyle/>
          <a:p>
            <a:r>
              <a:rPr kumimoji="1" lang="en-US" altLang="ja-JP" sz="4400" dirty="0" smtClean="0">
                <a:solidFill>
                  <a:schemeClr val="accent6">
                    <a:lumMod val="75000"/>
                  </a:schemeClr>
                </a:solidFill>
                <a:latin typeface="UD デジタル 教科書体 NK-B"/>
                <a:ea typeface="UD デジタル 教科書体 NK-B"/>
              </a:rPr>
              <a:t>String :</a:t>
            </a:r>
            <a:endParaRPr kumimoji="1" lang="en-US" altLang="ja-JP" sz="4400" dirty="0">
              <a:solidFill>
                <a:schemeClr val="accent6">
                  <a:lumMod val="75000"/>
                </a:schemeClr>
              </a:solidFill>
              <a:latin typeface="UD デジタル 教科書体 NK-B"/>
              <a:ea typeface="UD デジタル 教科書体 NK-B"/>
            </a:endParaRPr>
          </a:p>
        </p:txBody>
      </p:sp>
      <p:sp>
        <p:nvSpPr>
          <p:cNvPr id="10" name="テキスト ボックス 9"/>
          <p:cNvSpPr txBox="1"/>
          <p:nvPr/>
        </p:nvSpPr>
        <p:spPr>
          <a:xfrm>
            <a:off x="4536595" y="1429767"/>
            <a:ext cx="1313180" cy="769441"/>
          </a:xfrm>
          <a:prstGeom prst="rect">
            <a:avLst/>
          </a:prstGeom>
          <a:noFill/>
        </p:spPr>
        <p:txBody>
          <a:bodyPr wrap="none" lIns="91440" tIns="45720" rIns="91440" bIns="45720" rtlCol="0" anchor="t">
            <a:spAutoFit/>
          </a:bodyPr>
          <a:lstStyle/>
          <a:p>
            <a:r>
              <a:rPr kumimoji="1" lang="ja-JP" altLang="en-US" sz="4400" dirty="0">
                <a:solidFill>
                  <a:schemeClr val="accent6">
                    <a:lumMod val="75000"/>
                  </a:schemeClr>
                </a:solidFill>
                <a:latin typeface="UD デジタル 教科書体 NK-B"/>
                <a:ea typeface="UD デジタル 教科書体 NK-B"/>
              </a:rPr>
              <a:t>整数</a:t>
            </a:r>
            <a:endParaRPr kumimoji="1" lang="en-US" altLang="ja-JP" sz="4400" dirty="0">
              <a:solidFill>
                <a:schemeClr val="accent6">
                  <a:lumMod val="75000"/>
                </a:schemeClr>
              </a:solidFill>
              <a:latin typeface="UD デジタル 教科書体 NK-B"/>
              <a:ea typeface="UD デジタル 教科書体 NK-B"/>
            </a:endParaRPr>
          </a:p>
        </p:txBody>
      </p:sp>
      <p:sp>
        <p:nvSpPr>
          <p:cNvPr id="11" name="テキスト ボックス 10"/>
          <p:cNvSpPr txBox="1"/>
          <p:nvPr/>
        </p:nvSpPr>
        <p:spPr>
          <a:xfrm>
            <a:off x="4536595" y="2438264"/>
            <a:ext cx="1313180" cy="769441"/>
          </a:xfrm>
          <a:prstGeom prst="rect">
            <a:avLst/>
          </a:prstGeom>
          <a:noFill/>
        </p:spPr>
        <p:txBody>
          <a:bodyPr wrap="none" lIns="91440" tIns="45720" rIns="91440" bIns="45720" rtlCol="0" anchor="t">
            <a:spAutoFit/>
          </a:bodyPr>
          <a:lstStyle/>
          <a:p>
            <a:r>
              <a:rPr kumimoji="1" lang="ja-JP" altLang="en-US" sz="4400" dirty="0">
                <a:solidFill>
                  <a:schemeClr val="accent6">
                    <a:lumMod val="75000"/>
                  </a:schemeClr>
                </a:solidFill>
                <a:latin typeface="UD デジタル 教科書体 NK-B"/>
                <a:ea typeface="UD デジタル 教科書体 NK-B"/>
              </a:rPr>
              <a:t>実数</a:t>
            </a:r>
            <a:endParaRPr kumimoji="1" lang="en-US" altLang="ja-JP" sz="4400" dirty="0">
              <a:solidFill>
                <a:schemeClr val="accent6">
                  <a:lumMod val="75000"/>
                </a:schemeClr>
              </a:solidFill>
              <a:latin typeface="UD デジタル 教科書体 NK-B"/>
              <a:ea typeface="UD デジタル 教科書体 NK-B"/>
            </a:endParaRPr>
          </a:p>
        </p:txBody>
      </p:sp>
      <p:sp>
        <p:nvSpPr>
          <p:cNvPr id="12" name="テキスト ボックス 11"/>
          <p:cNvSpPr txBox="1"/>
          <p:nvPr/>
        </p:nvSpPr>
        <p:spPr>
          <a:xfrm>
            <a:off x="4536595" y="3330783"/>
            <a:ext cx="3812262" cy="769441"/>
          </a:xfrm>
          <a:prstGeom prst="rect">
            <a:avLst/>
          </a:prstGeom>
          <a:noFill/>
        </p:spPr>
        <p:txBody>
          <a:bodyPr wrap="none" lIns="91440" tIns="45720" rIns="91440" bIns="45720" rtlCol="0" anchor="t">
            <a:spAutoFit/>
          </a:bodyPr>
          <a:lstStyle/>
          <a:p>
            <a:r>
              <a:rPr kumimoji="1" lang="en-US" altLang="ja-JP" sz="4400" dirty="0">
                <a:solidFill>
                  <a:schemeClr val="accent6">
                    <a:lumMod val="75000"/>
                  </a:schemeClr>
                </a:solidFill>
                <a:latin typeface="UD デジタル 教科書体 NK-B"/>
                <a:ea typeface="UD デジタル 教科書体 NK-B"/>
              </a:rPr>
              <a:t>t</a:t>
            </a:r>
            <a:r>
              <a:rPr kumimoji="1" lang="en-US" altLang="ja-JP" sz="4400" dirty="0" smtClean="0">
                <a:solidFill>
                  <a:schemeClr val="accent6">
                    <a:lumMod val="75000"/>
                  </a:schemeClr>
                </a:solidFill>
                <a:latin typeface="UD デジタル 教科書体 NK-B"/>
                <a:ea typeface="UD デジタル 教科書体 NK-B"/>
              </a:rPr>
              <a:t>rue or false</a:t>
            </a:r>
            <a:endParaRPr kumimoji="1" lang="en-US" altLang="ja-JP" sz="4400" dirty="0">
              <a:solidFill>
                <a:schemeClr val="accent6">
                  <a:lumMod val="75000"/>
                </a:schemeClr>
              </a:solidFill>
              <a:latin typeface="UD デジタル 教科書体 NK-B"/>
              <a:ea typeface="UD デジタル 教科書体 NK-B"/>
            </a:endParaRPr>
          </a:p>
        </p:txBody>
      </p:sp>
      <p:sp>
        <p:nvSpPr>
          <p:cNvPr id="13" name="テキスト ボックス 12"/>
          <p:cNvSpPr txBox="1"/>
          <p:nvPr/>
        </p:nvSpPr>
        <p:spPr>
          <a:xfrm>
            <a:off x="4536595" y="4462003"/>
            <a:ext cx="1877437" cy="769441"/>
          </a:xfrm>
          <a:prstGeom prst="rect">
            <a:avLst/>
          </a:prstGeom>
          <a:noFill/>
        </p:spPr>
        <p:txBody>
          <a:bodyPr wrap="none" lIns="91440" tIns="45720" rIns="91440" bIns="45720" rtlCol="0" anchor="t">
            <a:spAutoFit/>
          </a:bodyPr>
          <a:lstStyle/>
          <a:p>
            <a:r>
              <a:rPr kumimoji="1" lang="ja-JP" altLang="en-US" sz="4400" dirty="0">
                <a:solidFill>
                  <a:schemeClr val="accent6">
                    <a:lumMod val="75000"/>
                  </a:schemeClr>
                </a:solidFill>
                <a:latin typeface="UD デジタル 教科書体 NK-B"/>
                <a:ea typeface="UD デジタル 教科書体 NK-B"/>
              </a:rPr>
              <a:t>文字列</a:t>
            </a:r>
            <a:endParaRPr kumimoji="1" lang="en-US" altLang="ja-JP" sz="4400" dirty="0">
              <a:solidFill>
                <a:schemeClr val="accent6">
                  <a:lumMod val="75000"/>
                </a:schemeClr>
              </a:solidFill>
              <a:latin typeface="UD デジタル 教科書体 NK-B"/>
              <a:ea typeface="UD デジタル 教科書体 NK-B"/>
            </a:endParaRPr>
          </a:p>
        </p:txBody>
      </p:sp>
      <p:sp>
        <p:nvSpPr>
          <p:cNvPr id="14" name="テキスト ボックス 13"/>
          <p:cNvSpPr txBox="1"/>
          <p:nvPr/>
        </p:nvSpPr>
        <p:spPr>
          <a:xfrm>
            <a:off x="4536594" y="5593933"/>
            <a:ext cx="748923" cy="769441"/>
          </a:xfrm>
          <a:prstGeom prst="rect">
            <a:avLst/>
          </a:prstGeom>
          <a:noFill/>
        </p:spPr>
        <p:txBody>
          <a:bodyPr wrap="none" lIns="91440" tIns="45720" rIns="91440" bIns="45720" rtlCol="0" anchor="t">
            <a:spAutoFit/>
          </a:bodyPr>
          <a:lstStyle/>
          <a:p>
            <a:r>
              <a:rPr kumimoji="1" lang="ja-JP" altLang="en-US" sz="4400" dirty="0">
                <a:solidFill>
                  <a:schemeClr val="accent2"/>
                </a:solidFill>
                <a:latin typeface="UD デジタル 教科書体 NK-B"/>
                <a:ea typeface="UD デジタル 教科書体 NK-B"/>
              </a:rPr>
              <a:t>空</a:t>
            </a:r>
            <a:endParaRPr kumimoji="1" lang="en-US" altLang="ja-JP" sz="4400" dirty="0">
              <a:solidFill>
                <a:schemeClr val="accent2"/>
              </a:solidFill>
              <a:latin typeface="UD デジタル 教科書体 NK-B"/>
              <a:ea typeface="UD デジタル 教科書体 NK-B"/>
            </a:endParaRPr>
          </a:p>
        </p:txBody>
      </p:sp>
    </p:spTree>
    <p:extLst>
      <p:ext uri="{BB962C8B-B14F-4D97-AF65-F5344CB8AC3E}">
        <p14:creationId xmlns:p14="http://schemas.microsoft.com/office/powerpoint/2010/main" val="14695702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139822"/>
            <a:ext cx="10499616" cy="3854392"/>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n-US" altLang="ja-JP" dirty="0">
              <a:solidFill>
                <a:schemeClr val="accent6">
                  <a:lumMod val="75000"/>
                </a:schemeClr>
              </a:solidFill>
              <a:latin typeface="UD デジタル 教科書体 NK-B"/>
            </a:endParaRPr>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1623983" y="3368421"/>
            <a:ext cx="10349490" cy="1569660"/>
          </a:xfrm>
          <a:prstGeom prst="rect">
            <a:avLst/>
          </a:prstGeom>
          <a:noFill/>
        </p:spPr>
        <p:txBody>
          <a:bodyPr wrap="square" lIns="91440" tIns="45720" rIns="91440" bIns="45720" rtlCol="0" anchor="t">
            <a:spAutoFit/>
          </a:bodyPr>
          <a:lstStyle/>
          <a:p>
            <a:r>
              <a:rPr kumimoji="1" lang="en-US" altLang="ja-JP" sz="3200" dirty="0">
                <a:solidFill>
                  <a:srgbClr val="7030A0"/>
                </a:solidFill>
                <a:latin typeface="UD デジタル 教科書体 NK-B"/>
                <a:ea typeface="UD デジタル 教科書体 NK-B"/>
              </a:rPr>
              <a:t>public</a:t>
            </a:r>
            <a:r>
              <a:rPr kumimoji="1" lang="en-US" altLang="ja-JP" sz="3200" dirty="0">
                <a:solidFill>
                  <a:schemeClr val="accent6">
                    <a:lumMod val="75000"/>
                  </a:schemeClr>
                </a:solidFill>
                <a:latin typeface="UD デジタル 教科書体 NK-B"/>
                <a:ea typeface="UD デジタル 教科書体 NK-B"/>
              </a:rPr>
              <a:t>  </a:t>
            </a:r>
            <a:r>
              <a:rPr kumimoji="1" lang="en-US" altLang="ja-JP" sz="3200" dirty="0">
                <a:solidFill>
                  <a:schemeClr val="accent5"/>
                </a:solidFill>
                <a:latin typeface="UD デジタル 教科書体 NK-B"/>
                <a:ea typeface="UD デジタル 教科書体 NK-B"/>
              </a:rPr>
              <a:t>static </a:t>
            </a:r>
            <a:r>
              <a:rPr kumimoji="1" lang="en-US" altLang="ja-JP" sz="3200" dirty="0">
                <a:solidFill>
                  <a:schemeClr val="accent6">
                    <a:lumMod val="75000"/>
                  </a:schemeClr>
                </a:solidFill>
                <a:latin typeface="UD デジタル 教科書体 NK-B"/>
                <a:ea typeface="UD デジタル 教科書体 NK-B"/>
              </a:rPr>
              <a:t> </a:t>
            </a:r>
            <a:r>
              <a:rPr kumimoji="1" lang="ja-JP" altLang="en-US" sz="3200" dirty="0">
                <a:solidFill>
                  <a:srgbClr val="FF0000"/>
                </a:solidFill>
                <a:latin typeface="UD デジタル 教科書体 NK-B"/>
                <a:ea typeface="UD デジタル 教科書体 NK-B"/>
              </a:rPr>
              <a:t>戻り値型</a:t>
            </a:r>
            <a:r>
              <a:rPr kumimoji="1" lang="ja-JP" altLang="en-US" sz="3200" dirty="0">
                <a:solidFill>
                  <a:schemeClr val="accent6">
                    <a:lumMod val="75000"/>
                  </a:schemeClr>
                </a:solidFill>
                <a:latin typeface="UD デジタル 教科書体 NK-B"/>
                <a:ea typeface="UD デジタル 教科書体 NK-B"/>
              </a:rPr>
              <a:t>  </a:t>
            </a:r>
            <a:r>
              <a:rPr kumimoji="1" lang="ja-JP" altLang="en-US" sz="3200" dirty="0">
                <a:solidFill>
                  <a:schemeClr val="accent2"/>
                </a:solidFill>
                <a:latin typeface="UD デジタル 教科書体 NK-B"/>
                <a:ea typeface="UD デジタル 教科書体 NK-B"/>
              </a:rPr>
              <a:t>関数名</a:t>
            </a:r>
            <a:r>
              <a:rPr kumimoji="1" lang="en-US" altLang="ja-JP" sz="3200" dirty="0">
                <a:solidFill>
                  <a:schemeClr val="accent6">
                    <a:lumMod val="75000"/>
                  </a:schemeClr>
                </a:solidFill>
                <a:latin typeface="UD デジタル 教科書体 NK-B"/>
                <a:ea typeface="UD デジタル 教科書体 NK-B"/>
              </a:rPr>
              <a:t>(</a:t>
            </a:r>
            <a:r>
              <a:rPr kumimoji="1" lang="ja-JP" altLang="en-US" sz="3200" dirty="0">
                <a:solidFill>
                  <a:srgbClr val="FF0000"/>
                </a:solidFill>
                <a:latin typeface="UD デジタル 教科書体 NK-B"/>
                <a:ea typeface="UD デジタル 教科書体 NK-B"/>
              </a:rPr>
              <a:t>引数の型</a:t>
            </a:r>
            <a:r>
              <a:rPr kumimoji="1" lang="ja-JP" altLang="en-US" sz="3200" dirty="0">
                <a:solidFill>
                  <a:schemeClr val="accent6">
                    <a:lumMod val="75000"/>
                  </a:schemeClr>
                </a:solidFill>
                <a:latin typeface="UD デジタル 教科書体 NK-B"/>
                <a:ea typeface="UD デジタル 教科書体 NK-B"/>
              </a:rPr>
              <a:t> 引数名</a:t>
            </a:r>
            <a:r>
              <a:rPr kumimoji="1" lang="en-US" altLang="ja-JP" sz="3200" dirty="0">
                <a:solidFill>
                  <a:schemeClr val="accent6">
                    <a:lumMod val="75000"/>
                  </a:schemeClr>
                </a:solidFill>
                <a:latin typeface="UD デジタル 教科書体 NK-B"/>
                <a:ea typeface="UD デジタル 教科書体 NK-B"/>
              </a:rPr>
              <a:t>){ </a:t>
            </a:r>
            <a:endParaRPr kumimoji="1" lang="ja-JP" altLang="en-US" dirty="0">
              <a:solidFill>
                <a:schemeClr val="accent6">
                  <a:lumMod val="75000"/>
                </a:schemeClr>
              </a:solidFill>
              <a:latin typeface="UD デジタル 教科書体 NK-B"/>
              <a:ea typeface="UD デジタル 教科書体 NK-B"/>
            </a:endParaRPr>
          </a:p>
          <a:p>
            <a:r>
              <a:rPr lang="en-US" altLang="ja-JP" sz="3200" dirty="0">
                <a:solidFill>
                  <a:schemeClr val="accent6">
                    <a:lumMod val="75000"/>
                  </a:schemeClr>
                </a:solidFill>
                <a:latin typeface="UD デジタル 教科書体 NK-B"/>
                <a:ea typeface="UD デジタル 教科書体 NK-B"/>
              </a:rPr>
              <a:t>     return </a:t>
            </a:r>
            <a:r>
              <a:rPr lang="en-US" altLang="ja-JP" sz="3200" dirty="0" err="1">
                <a:solidFill>
                  <a:schemeClr val="accent6">
                    <a:lumMod val="75000"/>
                  </a:schemeClr>
                </a:solidFill>
                <a:latin typeface="UD デジタル 教科書体 NK-B"/>
                <a:ea typeface="UD デジタル 教科書体 NK-B"/>
              </a:rPr>
              <a:t>戻り値の型の値</a:t>
            </a:r>
            <a:endParaRPr kumimoji="1" lang="en-US" altLang="ja-JP" sz="3200" dirty="0" err="1">
              <a:solidFill>
                <a:schemeClr val="accent6">
                  <a:lumMod val="75000"/>
                </a:schemeClr>
              </a:solidFill>
              <a:latin typeface="UD デジタル 教科書体 NK-B"/>
              <a:ea typeface="UD デジタル 教科書体 NK-B"/>
            </a:endParaRPr>
          </a:p>
          <a:p>
            <a:r>
              <a:rPr kumimoji="1" lang="en-US" altLang="ja-JP" sz="3200" dirty="0">
                <a:solidFill>
                  <a:schemeClr val="accent6">
                    <a:lumMod val="75000"/>
                  </a:schemeClr>
                </a:solidFill>
                <a:latin typeface="UD デジタル 教科書体 NK-B"/>
                <a:ea typeface="UD デジタル 教科書体 NK-B"/>
              </a:rPr>
              <a:t>}</a:t>
            </a:r>
            <a:endParaRPr lang="en-US" dirty="0">
              <a:solidFill>
                <a:schemeClr val="accent6">
                  <a:lumMod val="75000"/>
                </a:schemeClr>
              </a:solidFill>
              <a:latin typeface="UD デジタル 教科書体 NK-B"/>
              <a:ea typeface="UD デジタル 教科書体 NK-B"/>
            </a:endParaRPr>
          </a:p>
        </p:txBody>
      </p:sp>
      <p:sp>
        <p:nvSpPr>
          <p:cNvPr id="9" name="テキスト ボックス 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正方形/長方形 2"/>
          <p:cNvSpPr/>
          <p:nvPr/>
        </p:nvSpPr>
        <p:spPr>
          <a:xfrm>
            <a:off x="1701483" y="1834421"/>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11" name="正方形/長方形 10"/>
          <p:cNvSpPr/>
          <p:nvPr/>
        </p:nvSpPr>
        <p:spPr>
          <a:xfrm>
            <a:off x="4738982" y="1826390"/>
            <a:ext cx="768159" cy="584775"/>
          </a:xfrm>
          <a:prstGeom prst="rect">
            <a:avLst/>
          </a:prstGeom>
        </p:spPr>
        <p:txBody>
          <a:bodyPr wrap="none" lIns="91440" tIns="45720" rIns="91440" bIns="45720" anchor="t">
            <a:spAutoFit/>
          </a:bodyPr>
          <a:lstStyle/>
          <a:p>
            <a:r>
              <a:rPr lang="ja-JP" altLang="en-US" sz="3200" dirty="0">
                <a:solidFill>
                  <a:srgbClr val="FF0000"/>
                </a:solidFill>
                <a:latin typeface="UD デジタル 教科書体 NK-B" panose="02020700000000000000" pitchFamily="18" charset="-128"/>
                <a:ea typeface="UD デジタル 教科書体 NK-B" panose="02020700000000000000" pitchFamily="18" charset="-128"/>
                <a:cs typeface="Calibri"/>
              </a:rPr>
              <a:t>int</a:t>
            </a:r>
            <a:endParaRPr lang="ja-JP" altLang="en-US" sz="32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12" name="正方形/長方形 11"/>
          <p:cNvSpPr/>
          <p:nvPr/>
        </p:nvSpPr>
        <p:spPr>
          <a:xfrm>
            <a:off x="5826651" y="1834419"/>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13" name="正方形/長方形 12"/>
          <p:cNvSpPr/>
          <p:nvPr/>
        </p:nvSpPr>
        <p:spPr>
          <a:xfrm>
            <a:off x="6756531" y="1826390"/>
            <a:ext cx="2834430" cy="1077218"/>
          </a:xfrm>
          <a:prstGeom prst="rect">
            <a:avLst/>
          </a:prstGeom>
        </p:spPr>
        <p:txBody>
          <a:bodyPr wrap="none" lIns="91440" tIns="45720" rIns="91440" bIns="45720" anchor="t">
            <a:spAutoFit/>
          </a:bodyPr>
          <a:lstStyle/>
          <a:p>
            <a:r>
              <a:rPr kumimoji="1" lang="en-US" altLang="ja-JP" sz="3200" dirty="0">
                <a:solidFill>
                  <a:schemeClr val="accent6">
                    <a:lumMod val="75000"/>
                  </a:schemeClr>
                </a:solidFill>
                <a:latin typeface="UD デジタル 教科書体 NK-B"/>
                <a:ea typeface="UD デジタル 教科書体 NK-B"/>
              </a:rPr>
              <a:t>(</a:t>
            </a:r>
            <a:r>
              <a:rPr kumimoji="1" lang="en-US" altLang="ja-JP" sz="3200" dirty="0">
                <a:solidFill>
                  <a:srgbClr val="FF0000"/>
                </a:solidFill>
                <a:latin typeface="UD デジタル 教科書体 NK-B"/>
                <a:ea typeface="UD デジタル 教科書体 NK-B"/>
              </a:rPr>
              <a:t>String</a:t>
            </a:r>
            <a:r>
              <a:rPr kumimoji="1" lang="en-US" altLang="ja-JP" sz="3200" dirty="0">
                <a:solidFill>
                  <a:schemeClr val="accent6">
                    <a:lumMod val="75000"/>
                  </a:schemeClr>
                </a:solidFill>
                <a:latin typeface="UD デジタル 教科書体 NK-B"/>
                <a:ea typeface="UD デジタル 教科書体 NK-B"/>
              </a:rPr>
              <a:t> str){</a:t>
            </a:r>
            <a:endParaRPr kumimoji="1" lang="ja-JP" altLang="en-US" sz="3200" dirty="0">
              <a:solidFill>
                <a:schemeClr val="accent6">
                  <a:lumMod val="75000"/>
                </a:schemeClr>
              </a:solidFill>
              <a:latin typeface="UD デジタル 教科書体 NK-B"/>
              <a:ea typeface="UD デジタル 教科書体 NK-B"/>
              <a:cs typeface="Calibri" panose="020F0502020204030204"/>
            </a:endParaRPr>
          </a:p>
          <a:p>
            <a:endParaRPr lang="en-US" altLang="ja-JP" sz="3200" dirty="0">
              <a:solidFill>
                <a:schemeClr val="accent6">
                  <a:lumMod val="75000"/>
                </a:schemeClr>
              </a:solidFill>
              <a:latin typeface="UD デジタル 教科書体 NK-B"/>
              <a:ea typeface="UD デジタル 教科書体 NK-B"/>
              <a:cs typeface="Calibri"/>
            </a:endParaRPr>
          </a:p>
        </p:txBody>
      </p:sp>
      <p:sp>
        <p:nvSpPr>
          <p:cNvPr id="4" name="テキスト ボックス 3"/>
          <p:cNvSpPr txBox="1"/>
          <p:nvPr/>
        </p:nvSpPr>
        <p:spPr>
          <a:xfrm>
            <a:off x="1375488" y="1519485"/>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pic>
        <p:nvPicPr>
          <p:cNvPr id="14" name="Picture 2" descr="疑問を抱く若い男性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8452" y="4251716"/>
            <a:ext cx="2497901" cy="249790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2703051" y="5379592"/>
            <a:ext cx="6021200"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ん、戻り値ってなに・・・？</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テキスト ボックス 1">
            <a:extLst>
              <a:ext uri="{FF2B5EF4-FFF2-40B4-BE49-F238E27FC236}">
                <a16:creationId xmlns:a16="http://schemas.microsoft.com/office/drawing/2014/main" id="{2513D32E-D315-470C-914C-70C88DC284DD}"/>
              </a:ext>
            </a:extLst>
          </p:cNvPr>
          <p:cNvSpPr txBox="1"/>
          <p:nvPr/>
        </p:nvSpPr>
        <p:spPr>
          <a:xfrm>
            <a:off x="1636293" y="2344821"/>
            <a:ext cx="432489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solidFill>
                  <a:srgbClr val="000000"/>
                </a:solidFill>
                <a:latin typeface="Calibri" panose="020F0502020204030204"/>
                <a:ea typeface="游ゴシック"/>
                <a:cs typeface="Calibri" panose="020F0502020204030204"/>
              </a:rPr>
              <a:t>       </a:t>
            </a:r>
            <a:r>
              <a:rPr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cs typeface="Calibri" panose="020F0502020204030204"/>
              </a:rPr>
              <a:t>return   0;</a:t>
            </a:r>
          </a:p>
          <a:p>
            <a:r>
              <a:rPr lang="en-US" altLang="ja-JP" sz="3200" dirty="0">
                <a:solidFill>
                  <a:srgbClr val="548235"/>
                </a:solidFill>
                <a:latin typeface="UD デジタル 教科書体 NK-B"/>
                <a:ea typeface="游ゴシック"/>
              </a:rPr>
              <a:t>} </a:t>
            </a:r>
            <a:r>
              <a:rPr lang="ja-JP" sz="3200" dirty="0">
                <a:latin typeface="UD デジタル 教科書体 NK-B"/>
                <a:ea typeface="UD デジタル 教科書体 NK-B"/>
              </a:rPr>
              <a:t>​</a:t>
            </a:r>
            <a:endParaRPr lang="ja-JP" altLang="en-US" sz="3200" dirty="0">
              <a:ea typeface="游ゴシック"/>
              <a:cs typeface="Calibri"/>
            </a:endParaRPr>
          </a:p>
        </p:txBody>
      </p:sp>
    </p:spTree>
    <p:extLst>
      <p:ext uri="{BB962C8B-B14F-4D97-AF65-F5344CB8AC3E}">
        <p14:creationId xmlns:p14="http://schemas.microsoft.com/office/powerpoint/2010/main" val="6495951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P spid="13" grpId="0"/>
      <p:bldP spid="2"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935213" y="2251074"/>
            <a:ext cx="6221575" cy="1446550"/>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なんとなくわかるけど・</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まだピン</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と来ない</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8072137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53141" y="740228"/>
            <a:ext cx="5933034" cy="1200329"/>
          </a:xfrm>
          <a:prstGeom prst="rect">
            <a:avLst/>
          </a:prstGeom>
          <a:noFill/>
        </p:spPr>
        <p:txBody>
          <a:bodyPr wrap="none" rtlCol="0">
            <a:spAutoFit/>
          </a:bodyPr>
          <a:lstStyle/>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引数と戻り値</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のある</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は</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自販機</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のイメージ！</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170" y="2751420"/>
            <a:ext cx="2538009" cy="3464859"/>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580" y="3238738"/>
            <a:ext cx="938492" cy="938492"/>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84535" y="3707984"/>
            <a:ext cx="1010197" cy="1282790"/>
          </a:xfrm>
          <a:prstGeom prst="rect">
            <a:avLst/>
          </a:prstGeom>
        </p:spPr>
      </p:pic>
      <p:sp>
        <p:nvSpPr>
          <p:cNvPr id="8" name="テキスト ボックス 7"/>
          <p:cNvSpPr txBox="1"/>
          <p:nvPr/>
        </p:nvSpPr>
        <p:spPr>
          <a:xfrm>
            <a:off x="1460490" y="3415596"/>
            <a:ext cx="1005403" cy="584775"/>
          </a:xfrm>
          <a:prstGeom prst="rect">
            <a:avLst/>
          </a:prstGeom>
          <a:noFill/>
        </p:spPr>
        <p:txBody>
          <a:bodyPr wrap="none" rtlCol="0">
            <a:spAutoFit/>
          </a:bodyPr>
          <a:lstStyle/>
          <a:p>
            <a:r>
              <a:rPr kumimoji="1" lang="ja-JP" altLang="en-US" sz="3200" dirty="0" smtClean="0"/>
              <a:t>お金</a:t>
            </a:r>
            <a:endParaRPr kumimoji="1" lang="ja-JP" altLang="en-US" sz="3200" dirty="0"/>
          </a:p>
        </p:txBody>
      </p:sp>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3149329" y="4782586"/>
            <a:ext cx="992926" cy="1261222"/>
          </a:xfrm>
          <a:prstGeom prst="rect">
            <a:avLst/>
          </a:prstGeom>
        </p:spPr>
      </p:pic>
      <p:sp>
        <p:nvSpPr>
          <p:cNvPr id="10" name="テキスト ボックス 9"/>
          <p:cNvSpPr txBox="1"/>
          <p:nvPr/>
        </p:nvSpPr>
        <p:spPr>
          <a:xfrm>
            <a:off x="1477158" y="4995251"/>
            <a:ext cx="1415772" cy="584775"/>
          </a:xfrm>
          <a:prstGeom prst="rect">
            <a:avLst/>
          </a:prstGeom>
          <a:noFill/>
        </p:spPr>
        <p:txBody>
          <a:bodyPr wrap="none" rtlCol="0">
            <a:spAutoFit/>
          </a:bodyPr>
          <a:lstStyle/>
          <a:p>
            <a:r>
              <a:rPr lang="ja-JP" altLang="en-US" sz="3200" dirty="0"/>
              <a:t>ボタン</a:t>
            </a:r>
            <a:endParaRPr kumimoji="1" lang="ja-JP" altLang="en-US" sz="3200" dirty="0"/>
          </a:p>
        </p:txBody>
      </p:sp>
      <p:sp>
        <p:nvSpPr>
          <p:cNvPr id="11" name="テキスト ボックス 10"/>
          <p:cNvSpPr txBox="1"/>
          <p:nvPr/>
        </p:nvSpPr>
        <p:spPr>
          <a:xfrm>
            <a:off x="9076562" y="5120809"/>
            <a:ext cx="1826141" cy="584775"/>
          </a:xfrm>
          <a:prstGeom prst="rect">
            <a:avLst/>
          </a:prstGeom>
          <a:noFill/>
        </p:spPr>
        <p:txBody>
          <a:bodyPr wrap="none" rtlCol="0">
            <a:spAutoFit/>
          </a:bodyPr>
          <a:lstStyle/>
          <a:p>
            <a:r>
              <a:rPr lang="ja-JP" altLang="en-US" sz="3200" dirty="0"/>
              <a:t>ジュース</a:t>
            </a:r>
            <a:endParaRPr kumimoji="1" lang="ja-JP" altLang="en-US" sz="3200" dirty="0"/>
          </a:p>
        </p:txBody>
      </p:sp>
      <p:sp>
        <p:nvSpPr>
          <p:cNvPr id="12" name="右矢印 11"/>
          <p:cNvSpPr/>
          <p:nvPr/>
        </p:nvSpPr>
        <p:spPr>
          <a:xfrm>
            <a:off x="4276403" y="4000372"/>
            <a:ext cx="908155" cy="70353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右矢印 12"/>
          <p:cNvSpPr/>
          <p:nvPr/>
        </p:nvSpPr>
        <p:spPr>
          <a:xfrm>
            <a:off x="8168407" y="4000372"/>
            <a:ext cx="908155" cy="70353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角丸四角形 14"/>
          <p:cNvSpPr/>
          <p:nvPr/>
        </p:nvSpPr>
        <p:spPr>
          <a:xfrm>
            <a:off x="1742143" y="2124881"/>
            <a:ext cx="2390873" cy="591670"/>
          </a:xfrm>
          <a:prstGeom prst="round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6" name="角丸四角形 15"/>
          <p:cNvSpPr/>
          <p:nvPr/>
        </p:nvSpPr>
        <p:spPr>
          <a:xfrm>
            <a:off x="5317170" y="2124881"/>
            <a:ext cx="2390873" cy="591670"/>
          </a:xfrm>
          <a:prstGeom prst="round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8656523" y="2124881"/>
            <a:ext cx="2390873" cy="591670"/>
          </a:xfrm>
          <a:prstGeom prst="round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戻り</a:t>
            </a:r>
            <a:r>
              <a:rPr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値</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7618184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animBg="1"/>
      <p:bldP spid="13"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2129490" y="2347163"/>
            <a:ext cx="8417689" cy="923330"/>
          </a:xfrm>
          <a:prstGeom prst="rect">
            <a:avLst/>
          </a:prstGeom>
          <a:noFill/>
        </p:spPr>
        <p:txBody>
          <a:bodyPr wrap="none" rtlCol="0">
            <a:spAutoFit/>
          </a:bodyPr>
          <a:lstStyle/>
          <a:p>
            <a:r>
              <a:rPr kumimoji="1" lang="ja-JP" altLang="en-US" sz="5400" dirty="0">
                <a:solidFill>
                  <a:srgbClr val="FF0000"/>
                </a:solidFill>
                <a:latin typeface="UD デジタル 教科書体 NK-B" panose="02020700000000000000" pitchFamily="18" charset="-128"/>
                <a:ea typeface="UD デジタル 教科書体 NK-B" panose="02020700000000000000" pitchFamily="18" charset="-128"/>
              </a:rPr>
              <a:t>例外</a:t>
            </a:r>
            <a:r>
              <a:rPr kumimoji="1" lang="ja-JP" altLang="en-US" sz="5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もたくさん種類があるよ</a:t>
            </a:r>
            <a:endParaRPr kumimoji="1" lang="en-US" altLang="ja-JP" sz="5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50" name="Picture 2" descr="閃いた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113" y="3062941"/>
            <a:ext cx="4232275" cy="42322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10755072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1704488" y="1213822"/>
            <a:ext cx="9095760" cy="923330"/>
          </a:xfrm>
          <a:prstGeom prst="rect">
            <a:avLst/>
          </a:prstGeom>
          <a:noFill/>
        </p:spPr>
        <p:txBody>
          <a:bodyPr wrap="none" rtlCol="0">
            <a:spAutoFit/>
          </a:bodyPr>
          <a:lstStyle/>
          <a:p>
            <a:r>
              <a:rPr lang="en-US" altLang="ja-JP" sz="5400" b="1" dirty="0" err="1">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kumimoji="1" lang="en-US" altLang="ja-JP" sz="5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8" y="2423255"/>
            <a:ext cx="8620259" cy="646331"/>
          </a:xfrm>
          <a:prstGeom prst="rect">
            <a:avLst/>
          </a:prstGeom>
        </p:spPr>
        <p:txBody>
          <a:bodyPr wrap="square">
            <a:spAutoFit/>
          </a:bodyPr>
          <a:lstStyle/>
          <a:p>
            <a:pPr algn="ctr"/>
            <a:r>
              <a:rPr kumimoji="1" lang="ja-JP" altLang="en-US" sz="3600" dirty="0">
                <a:latin typeface="UD デジタル 教科書体 NK-B" panose="02020700000000000000" pitchFamily="18" charset="-128"/>
                <a:ea typeface="UD デジタル 教科書体 NK-B" panose="02020700000000000000" pitchFamily="18" charset="-128"/>
              </a:rPr>
              <a:t>予想される型の</a:t>
            </a:r>
            <a:r>
              <a:rPr lang="ja-JP" altLang="en-US" sz="3600" dirty="0">
                <a:latin typeface="UD デジタル 教科書体 NK-B" panose="02020700000000000000" pitchFamily="18" charset="-128"/>
                <a:ea typeface="UD デジタル 教科書体 NK-B" panose="02020700000000000000" pitchFamily="18" charset="-128"/>
              </a:rPr>
              <a:t>範囲外の場合エラー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75" y="3674656"/>
            <a:ext cx="1390650" cy="1390650"/>
          </a:xfrm>
          <a:prstGeom prst="rect">
            <a:avLst/>
          </a:prstGeom>
        </p:spPr>
      </p:pic>
      <p:sp>
        <p:nvSpPr>
          <p:cNvPr id="6" name="正方形/長方形 5"/>
          <p:cNvSpPr/>
          <p:nvPr/>
        </p:nvSpPr>
        <p:spPr>
          <a:xfrm>
            <a:off x="2622786" y="4165232"/>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736818" y="4253354"/>
            <a:ext cx="800219" cy="338554"/>
          </a:xfrm>
          <a:prstGeom prst="rect">
            <a:avLst/>
          </a:prstGeom>
          <a:noFill/>
        </p:spPr>
        <p:txBody>
          <a:bodyPr wrap="none" rtlCol="0">
            <a:spAutoFit/>
          </a:bodyPr>
          <a:lstStyle/>
          <a:p>
            <a:r>
              <a:rPr kumimoji="1" lang="ja-JP" altLang="en-US" sz="1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p:cNvSpPr txBox="1"/>
          <p:nvPr/>
        </p:nvSpPr>
        <p:spPr>
          <a:xfrm>
            <a:off x="2949687" y="4625728"/>
            <a:ext cx="370614"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9" name="図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88468" y="4344941"/>
            <a:ext cx="1629437" cy="1564259"/>
          </a:xfrm>
          <a:prstGeom prst="rect">
            <a:avLst/>
          </a:prstGeom>
        </p:spPr>
      </p:pic>
      <p:sp>
        <p:nvSpPr>
          <p:cNvPr id="10" name="テキスト ボックス 9"/>
          <p:cNvSpPr txBox="1"/>
          <p:nvPr/>
        </p:nvSpPr>
        <p:spPr>
          <a:xfrm>
            <a:off x="4422855" y="4000649"/>
            <a:ext cx="1686681" cy="369332"/>
          </a:xfrm>
          <a:prstGeom prst="rect">
            <a:avLst/>
          </a:prstGeom>
          <a:noFill/>
        </p:spPr>
        <p:txBody>
          <a:bodyPr wrap="square" rtlCol="0">
            <a:spAutoFit/>
          </a:bodyPr>
          <a:lstStyle/>
          <a:p>
            <a:r>
              <a:rPr kumimoji="1" lang="en-US" altLang="ja-JP"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9865" y="3817221"/>
            <a:ext cx="1549374" cy="1549374"/>
          </a:xfrm>
          <a:prstGeom prst="rect">
            <a:avLst/>
          </a:prstGeom>
          <a:noFill/>
          <a:extLst>
            <a:ext uri="{909E8E84-426E-40DD-AFC4-6F175D3DCCD1}">
              <a14:hiddenFill xmlns:a14="http://schemas.microsoft.com/office/drawing/2010/main">
                <a:solidFill>
                  <a:srgbClr val="FFFFFF"/>
                </a:solidFill>
              </a14:hiddenFill>
            </a:ext>
          </a:extLst>
        </p:spPr>
      </p:pic>
      <p:sp>
        <p:nvSpPr>
          <p:cNvPr id="12" name="右矢印 11"/>
          <p:cNvSpPr/>
          <p:nvPr/>
        </p:nvSpPr>
        <p:spPr>
          <a:xfrm>
            <a:off x="4344340" y="4419098"/>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346223" y="3674656"/>
            <a:ext cx="1737976" cy="369332"/>
          </a:xfrm>
          <a:prstGeom prst="rect">
            <a:avLst/>
          </a:prstGeom>
          <a:noFill/>
        </p:spPr>
        <p:txBody>
          <a:bodyPr wrap="none" rtlCol="0">
            <a:spAutoFit/>
          </a:bodyPr>
          <a:lstStyle/>
          <a:p>
            <a:r>
              <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rPr>
              <a:t>数値で受け取る</a:t>
            </a:r>
          </a:p>
        </p:txBody>
      </p:sp>
      <p:sp>
        <p:nvSpPr>
          <p:cNvPr id="3" name="四角形吹き出し 2"/>
          <p:cNvSpPr/>
          <p:nvPr/>
        </p:nvSpPr>
        <p:spPr>
          <a:xfrm>
            <a:off x="9188251" y="3490174"/>
            <a:ext cx="2389856" cy="1399549"/>
          </a:xfrm>
          <a:prstGeom prst="wedgeRectCallout">
            <a:avLst>
              <a:gd name="adj1" fmla="val -104978"/>
              <a:gd name="adj2" fmla="val 41181"/>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数値</a:t>
            </a:r>
            <a:r>
              <a:rPr kumimoji="1" lang="ja-JP" altLang="en-US" sz="2400" dirty="0" err="1">
                <a:solidFill>
                  <a:srgbClr val="FF0000"/>
                </a:solidFill>
                <a:latin typeface="UD デジタル 教科書体 NK-B" panose="02020700000000000000" pitchFamily="18" charset="-128"/>
                <a:ea typeface="UD デジタル 教科書体 NK-B" panose="02020700000000000000" pitchFamily="18" charset="-128"/>
              </a:rPr>
              <a:t>ちゃうやん</a:t>
            </a: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a:t>
            </a:r>
          </a:p>
        </p:txBody>
      </p:sp>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287" y="4518397"/>
            <a:ext cx="1546912" cy="1237530"/>
          </a:xfrm>
          <a:prstGeom prst="rect">
            <a:avLst/>
          </a:prstGeom>
        </p:spPr>
      </p:pic>
      <p:sp>
        <p:nvSpPr>
          <p:cNvPr id="16" name="テキスト ボックス 15"/>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2709802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P spid="12" grpId="0" animBg="1"/>
      <p:bldP spid="13"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1704488" y="1213822"/>
            <a:ext cx="8994770" cy="923330"/>
          </a:xfrm>
          <a:prstGeom prst="rect">
            <a:avLst/>
          </a:prstGeom>
          <a:noFill/>
        </p:spPr>
        <p:txBody>
          <a:bodyPr wrap="none" rtlCol="0">
            <a:spAutoFit/>
          </a:bodyPr>
          <a:lstStyle/>
          <a:p>
            <a:r>
              <a:rPr lang="en-US" altLang="ja-JP" sz="5400" b="1"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kumimoji="1" lang="en-US" altLang="ja-JP" sz="5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8" y="2423255"/>
            <a:ext cx="8620259" cy="646331"/>
          </a:xfrm>
          <a:prstGeom prst="rect">
            <a:avLst/>
          </a:prstGeom>
        </p:spPr>
        <p:txBody>
          <a:bodyPr wrap="square">
            <a:spAutoFit/>
          </a:bodyPr>
          <a:lstStyle/>
          <a:p>
            <a:pPr algn="ctr"/>
            <a:r>
              <a:rPr lang="ja-JP" altLang="en-US" sz="3600" dirty="0">
                <a:latin typeface="UD デジタル 教科書体 NK-B" panose="02020700000000000000" pitchFamily="18" charset="-128"/>
                <a:ea typeface="UD デジタル 教科書体 NK-B" panose="02020700000000000000" pitchFamily="18" charset="-128"/>
              </a:rPr>
              <a:t>別の型へ変換に失敗した場合エラー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75" y="3674656"/>
            <a:ext cx="1390650" cy="1390650"/>
          </a:xfrm>
          <a:prstGeom prst="rect">
            <a:avLst/>
          </a:prstGeom>
        </p:spPr>
      </p:pic>
      <p:sp>
        <p:nvSpPr>
          <p:cNvPr id="6" name="正方形/長方形 5"/>
          <p:cNvSpPr/>
          <p:nvPr/>
        </p:nvSpPr>
        <p:spPr>
          <a:xfrm>
            <a:off x="2622786" y="4165232"/>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916059" y="4254126"/>
            <a:ext cx="389850" cy="338554"/>
          </a:xfrm>
          <a:prstGeom prst="rect">
            <a:avLst/>
          </a:prstGeom>
          <a:noFill/>
        </p:spPr>
        <p:txBody>
          <a:bodyPr wrap="none" rtlCol="0">
            <a:spAutoFit/>
          </a:bodyPr>
          <a:lstStyle/>
          <a:p>
            <a:r>
              <a:rPr kumimoji="1" lang="ja-JP" altLang="en-US" sz="1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p:cNvSpPr txBox="1"/>
          <p:nvPr/>
        </p:nvSpPr>
        <p:spPr>
          <a:xfrm>
            <a:off x="2791319" y="4621884"/>
            <a:ext cx="691215"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3782205" y="4000649"/>
            <a:ext cx="3041330" cy="369332"/>
          </a:xfrm>
          <a:prstGeom prst="rect">
            <a:avLst/>
          </a:prstGeom>
          <a:noFill/>
        </p:spPr>
        <p:txBody>
          <a:bodyPr wrap="square" rtlCol="0">
            <a:spAutoFit/>
          </a:bodyPr>
          <a:lstStyle/>
          <a:p>
            <a:r>
              <a:rPr lang="en-US" altLang="ja-JP" dirty="0" err="1">
                <a:latin typeface="UD デジタル 教科書体 NK-B" panose="02020700000000000000" pitchFamily="18" charset="-128"/>
                <a:ea typeface="UD デジタル 教科書体 NK-B" panose="02020700000000000000" pitchFamily="18" charset="-128"/>
              </a:rPr>
              <a:t>Integer.parseInt</a:t>
            </a:r>
            <a:r>
              <a:rPr lang="en-US" altLang="ja-JP" dirty="0">
                <a:latin typeface="UD デジタル 教科書体 NK-B" panose="02020700000000000000" pitchFamily="18" charset="-128"/>
                <a:ea typeface="UD デジタル 教科書体 NK-B" panose="02020700000000000000" pitchFamily="18" charset="-128"/>
              </a:rPr>
              <a:t>(“A”)</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右矢印 11"/>
          <p:cNvSpPr/>
          <p:nvPr/>
        </p:nvSpPr>
        <p:spPr>
          <a:xfrm>
            <a:off x="4803898" y="4443355"/>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346223" y="3674656"/>
            <a:ext cx="1324402" cy="369332"/>
          </a:xfrm>
          <a:prstGeom prst="rect">
            <a:avLst/>
          </a:prstGeom>
          <a:noFill/>
        </p:spPr>
        <p:txBody>
          <a:bodyPr wrap="none" rtlCol="0">
            <a:spAutoFit/>
          </a:bodyPr>
          <a:lstStyle/>
          <a:p>
            <a:r>
              <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rPr>
              <a:t>数値に変換</a:t>
            </a:r>
          </a:p>
        </p:txBody>
      </p:sp>
      <p:sp>
        <p:nvSpPr>
          <p:cNvPr id="3" name="四角形吹き出し 2"/>
          <p:cNvSpPr/>
          <p:nvPr/>
        </p:nvSpPr>
        <p:spPr>
          <a:xfrm>
            <a:off x="9504330" y="3262276"/>
            <a:ext cx="2389856" cy="1399549"/>
          </a:xfrm>
          <a:prstGeom prst="wedgeRectCallout">
            <a:avLst>
              <a:gd name="adj1" fmla="val -78572"/>
              <a:gd name="adj2" fmla="val 44862"/>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数字</a:t>
            </a:r>
            <a:r>
              <a:rPr kumimoji="1" lang="ja-JP" altLang="en-US" sz="2400" dirty="0" err="1">
                <a:solidFill>
                  <a:srgbClr val="FF0000"/>
                </a:solidFill>
                <a:latin typeface="UD デジタル 教科書体 NK-B" panose="02020700000000000000" pitchFamily="18" charset="-128"/>
                <a:ea typeface="UD デジタル 教科書体 NK-B" panose="02020700000000000000" pitchFamily="18" charset="-128"/>
              </a:rPr>
              <a:t>ちゃうやん</a:t>
            </a: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a:t>
            </a:r>
          </a:p>
        </p:txBody>
      </p:sp>
      <p:pic>
        <p:nvPicPr>
          <p:cNvPr id="4098" name="Picture 2" descr="紙粘土で遊ぶ子供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535" y="3490174"/>
            <a:ext cx="2173414" cy="2343303"/>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7169" y="4698250"/>
            <a:ext cx="1546912" cy="1237530"/>
          </a:xfrm>
          <a:prstGeom prst="rect">
            <a:avLst/>
          </a:prstGeom>
        </p:spPr>
      </p:pic>
      <p:sp>
        <p:nvSpPr>
          <p:cNvPr id="14" name="テキスト ボックス 13"/>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3578390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500"/>
                                        <p:tgtEl>
                                          <p:spTgt spid="409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P spid="12" grpId="0" animBg="1"/>
      <p:bldP spid="13"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855697" y="1126726"/>
            <a:ext cx="10793339" cy="830997"/>
          </a:xfrm>
          <a:prstGeom prst="rect">
            <a:avLst/>
          </a:prstGeom>
          <a:noFill/>
        </p:spPr>
        <p:txBody>
          <a:bodyPr wrap="none" rtlCol="0">
            <a:spAutoFit/>
          </a:bodyPr>
          <a:lstStyle/>
          <a:p>
            <a:r>
              <a:rPr kumimoji="1" lang="en-US" altLang="ja-JP" sz="4800" b="1" dirty="0" err="1">
                <a:solidFill>
                  <a:srgbClr val="FF0000"/>
                </a:solidFill>
                <a:latin typeface="UD デジタル 教科書体 NK-B" panose="02020700000000000000" pitchFamily="18" charset="-128"/>
                <a:ea typeface="UD デジタル 教科書体 NK-B" panose="02020700000000000000" pitchFamily="18" charset="-128"/>
              </a:rPr>
              <a:t>ArrayIndexOutOfBoundException</a:t>
            </a:r>
            <a:endParaRPr kumimoji="1" lang="en-US" altLang="ja-JP" sz="4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6" y="2145032"/>
            <a:ext cx="8620259" cy="646331"/>
          </a:xfrm>
          <a:prstGeom prst="rect">
            <a:avLst/>
          </a:prstGeom>
        </p:spPr>
        <p:txBody>
          <a:bodyPr wrap="square">
            <a:spAutoFit/>
          </a:bodyPr>
          <a:lstStyle/>
          <a:p>
            <a:pPr algn="ctr"/>
            <a:r>
              <a:rPr lang="ja-JP" altLang="en-US" sz="3600" dirty="0">
                <a:latin typeface="UD デジタル 教科書体 NK-B" panose="02020700000000000000" pitchFamily="18" charset="-128"/>
                <a:ea typeface="UD デジタル 教科書体 NK-B" panose="02020700000000000000" pitchFamily="18" charset="-128"/>
              </a:rPr>
              <a:t>配列で不正な参照をした場合エラー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3" y="3631344"/>
            <a:ext cx="1390650" cy="1390650"/>
          </a:xfrm>
          <a:prstGeom prst="rect">
            <a:avLst/>
          </a:prstGeom>
        </p:spPr>
      </p:pic>
      <p:sp>
        <p:nvSpPr>
          <p:cNvPr id="12" name="右矢印 11"/>
          <p:cNvSpPr/>
          <p:nvPr/>
        </p:nvSpPr>
        <p:spPr>
          <a:xfrm>
            <a:off x="4803898" y="4443355"/>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032684" y="3480926"/>
            <a:ext cx="2031325" cy="369332"/>
          </a:xfrm>
          <a:prstGeom prst="rect">
            <a:avLst/>
          </a:prstGeom>
          <a:noFill/>
        </p:spPr>
        <p:txBody>
          <a:bodyPr wrap="none" rtlCol="0">
            <a:spAutoFit/>
          </a:bodyPr>
          <a:lstStyle/>
          <a:p>
            <a:r>
              <a:rPr kumimoji="1" lang="en-US" altLang="ja-JP" dirty="0">
                <a:solidFill>
                  <a:schemeClr val="accent5"/>
                </a:solidFill>
                <a:latin typeface="UD デジタル 教科書体 NK-B" panose="02020700000000000000" pitchFamily="18" charset="-128"/>
                <a:ea typeface="UD デジタル 教科書体 NK-B" panose="02020700000000000000" pitchFamily="18" charset="-128"/>
              </a:rPr>
              <a:t>names[3]</a:t>
            </a:r>
            <a:r>
              <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rPr>
              <a:t>に代入</a:t>
            </a:r>
          </a:p>
        </p:txBody>
      </p:sp>
      <p:sp>
        <p:nvSpPr>
          <p:cNvPr id="3" name="四角形吹き出し 2"/>
          <p:cNvSpPr/>
          <p:nvPr/>
        </p:nvSpPr>
        <p:spPr>
          <a:xfrm>
            <a:off x="9639205" y="2837638"/>
            <a:ext cx="2389856" cy="1399549"/>
          </a:xfrm>
          <a:prstGeom prst="wedgeRectCallout">
            <a:avLst>
              <a:gd name="adj1" fmla="val -78572"/>
              <a:gd name="adj2" fmla="val 44862"/>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rPr>
              <a:t>3</a:t>
            </a: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番目なんて</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無い</a:t>
            </a:r>
            <a:r>
              <a:rPr kumimoji="1" lang="ja-JP" altLang="en-US" sz="2400" dirty="0" err="1">
                <a:solidFill>
                  <a:srgbClr val="FF0000"/>
                </a:solidFill>
                <a:latin typeface="UD デジタル 教科書体 NK-B" panose="02020700000000000000" pitchFamily="18" charset="-128"/>
                <a:ea typeface="UD デジタル 教科書体 NK-B" panose="02020700000000000000" pitchFamily="18" charset="-128"/>
              </a:rPr>
              <a:t>やん</a:t>
            </a: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a:t>
            </a: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7169" y="4698250"/>
            <a:ext cx="1546912" cy="1237530"/>
          </a:xfrm>
          <a:prstGeom prst="rect">
            <a:avLst/>
          </a:prstGeom>
        </p:spPr>
      </p:pic>
      <p:pic>
        <p:nvPicPr>
          <p:cNvPr id="14"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3615" y="5158725"/>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2725" y="5158725"/>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1835" y="5158725"/>
            <a:ext cx="1071982" cy="970144"/>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2134537" y="6042158"/>
            <a:ext cx="898003" cy="261610"/>
          </a:xfrm>
          <a:prstGeom prst="rect">
            <a:avLst/>
          </a:prstGeom>
          <a:noFill/>
        </p:spPr>
        <p:txBody>
          <a:bodyPr wrap="none" rtlCol="0">
            <a:spAutoFit/>
          </a:bodyPr>
          <a:lstStyle/>
          <a:p>
            <a:r>
              <a:rPr kumimoji="1" lang="en-US" altLang="ja-JP"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names[0]</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241211" y="6041889"/>
            <a:ext cx="941283" cy="307777"/>
          </a:xfrm>
          <a:prstGeom prst="rect">
            <a:avLst/>
          </a:prstGeom>
          <a:noFill/>
        </p:spPr>
        <p:txBody>
          <a:bodyPr wrap="none" rtlCol="0">
            <a:spAutoFit/>
          </a:bodyPr>
          <a:lstStyle/>
          <a:p>
            <a:r>
              <a:rPr kumimoji="1" lang="en-US" altLang="ja-JP" sz="14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4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2" name="角丸四角形 21"/>
          <p:cNvSpPr/>
          <p:nvPr/>
        </p:nvSpPr>
        <p:spPr>
          <a:xfrm>
            <a:off x="2286745" y="5033152"/>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山田</a:t>
            </a:r>
          </a:p>
        </p:txBody>
      </p:sp>
      <p:sp>
        <p:nvSpPr>
          <p:cNvPr id="23" name="角丸四角形 22"/>
          <p:cNvSpPr/>
          <p:nvPr/>
        </p:nvSpPr>
        <p:spPr>
          <a:xfrm>
            <a:off x="3052849" y="5021994"/>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斎藤</a:t>
            </a:r>
          </a:p>
        </p:txBody>
      </p:sp>
      <p:sp>
        <p:nvSpPr>
          <p:cNvPr id="24" name="角丸四角形 23"/>
          <p:cNvSpPr/>
          <p:nvPr/>
        </p:nvSpPr>
        <p:spPr>
          <a:xfrm>
            <a:off x="3819543" y="5029073"/>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田中</a:t>
            </a:r>
          </a:p>
        </p:txBody>
      </p:sp>
      <p:sp>
        <p:nvSpPr>
          <p:cNvPr id="26" name="テキスト ボックス 25"/>
          <p:cNvSpPr txBox="1"/>
          <p:nvPr/>
        </p:nvSpPr>
        <p:spPr>
          <a:xfrm>
            <a:off x="3009776" y="6050974"/>
            <a:ext cx="898003" cy="261610"/>
          </a:xfrm>
          <a:prstGeom prst="rect">
            <a:avLst/>
          </a:prstGeom>
          <a:noFill/>
        </p:spPr>
        <p:txBody>
          <a:bodyPr wrap="none" rtlCol="0">
            <a:spAutoFit/>
          </a:bodyPr>
          <a:lstStyle/>
          <a:p>
            <a:r>
              <a:rPr kumimoji="1" lang="en-US" altLang="ja-JP"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names[1]</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3861797" y="6038640"/>
            <a:ext cx="898003" cy="261610"/>
          </a:xfrm>
          <a:prstGeom prst="rect">
            <a:avLst/>
          </a:prstGeom>
          <a:noFill/>
        </p:spPr>
        <p:txBody>
          <a:bodyPr wrap="none" rtlCol="0">
            <a:spAutoFit/>
          </a:bodyPr>
          <a:lstStyle/>
          <a:p>
            <a:r>
              <a:rPr kumimoji="1" lang="en-US" altLang="ja-JP"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names[2]</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9" name="テキスト ボックス 28"/>
          <p:cNvSpPr txBox="1"/>
          <p:nvPr/>
        </p:nvSpPr>
        <p:spPr>
          <a:xfrm>
            <a:off x="3653991" y="3931303"/>
            <a:ext cx="3041330" cy="369332"/>
          </a:xfrm>
          <a:prstGeom prst="rect">
            <a:avLst/>
          </a:prstGeom>
          <a:noFill/>
        </p:spPr>
        <p:txBody>
          <a:bodyPr wrap="square" rtlCol="0">
            <a:spAutoFit/>
          </a:bodyPr>
          <a:lstStyle/>
          <a:p>
            <a:r>
              <a:rPr lang="en-US" altLang="ja-JP" dirty="0">
                <a:latin typeface="UD デジタル 教科書体 NK-B" panose="02020700000000000000" pitchFamily="18" charset="-128"/>
                <a:ea typeface="UD デジタル 教科書体 NK-B" panose="02020700000000000000" pitchFamily="18" charset="-128"/>
              </a:rPr>
              <a:t>Names[3] = “</a:t>
            </a:r>
            <a:r>
              <a:rPr lang="ja-JP" altLang="en-US" dirty="0">
                <a:latin typeface="UD デジタル 教科書体 NK-B" panose="02020700000000000000" pitchFamily="18" charset="-128"/>
                <a:ea typeface="UD デジタル 教科書体 NK-B" panose="02020700000000000000" pitchFamily="18" charset="-128"/>
              </a:rPr>
              <a:t>須賀</a:t>
            </a:r>
            <a:r>
              <a:rPr lang="en-US" altLang="ja-JP" dirty="0">
                <a:latin typeface="UD デジタル 教科書体 NK-B" panose="02020700000000000000" pitchFamily="18" charset="-128"/>
                <a:ea typeface="UD デジタル 教科書体 NK-B" panose="02020700000000000000" pitchFamily="18" charset="-128"/>
              </a:rPr>
              <a:t>”</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2530" name="Picture 2" descr="走る配達員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3804" y="2814720"/>
            <a:ext cx="1910540" cy="22411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003" y="5259441"/>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8113" y="5259441"/>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7223" y="5259441"/>
            <a:ext cx="1071982" cy="970144"/>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7059925" y="6142874"/>
            <a:ext cx="898003" cy="261610"/>
          </a:xfrm>
          <a:prstGeom prst="rect">
            <a:avLst/>
          </a:prstGeom>
          <a:noFill/>
        </p:spPr>
        <p:txBody>
          <a:bodyPr wrap="none" rtlCol="0">
            <a:spAutoFit/>
          </a:bodyPr>
          <a:lstStyle/>
          <a:p>
            <a:r>
              <a:rPr kumimoji="1" lang="en-US" altLang="ja-JP"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names[0]</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4" name="テキスト ボックス 33"/>
          <p:cNvSpPr txBox="1"/>
          <p:nvPr/>
        </p:nvSpPr>
        <p:spPr>
          <a:xfrm>
            <a:off x="6192870" y="6145814"/>
            <a:ext cx="941283" cy="307777"/>
          </a:xfrm>
          <a:prstGeom prst="rect">
            <a:avLst/>
          </a:prstGeom>
          <a:noFill/>
        </p:spPr>
        <p:txBody>
          <a:bodyPr wrap="none" rtlCol="0">
            <a:spAutoFit/>
          </a:bodyPr>
          <a:lstStyle/>
          <a:p>
            <a:r>
              <a:rPr kumimoji="1" lang="en-US" altLang="ja-JP" sz="14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4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6" name="角丸四角形 35"/>
          <p:cNvSpPr/>
          <p:nvPr/>
        </p:nvSpPr>
        <p:spPr>
          <a:xfrm>
            <a:off x="7212133" y="5133868"/>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山田</a:t>
            </a:r>
          </a:p>
        </p:txBody>
      </p:sp>
      <p:sp>
        <p:nvSpPr>
          <p:cNvPr id="37" name="角丸四角形 36"/>
          <p:cNvSpPr/>
          <p:nvPr/>
        </p:nvSpPr>
        <p:spPr>
          <a:xfrm>
            <a:off x="7978237" y="5122710"/>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斎藤</a:t>
            </a:r>
          </a:p>
        </p:txBody>
      </p:sp>
      <p:sp>
        <p:nvSpPr>
          <p:cNvPr id="38" name="角丸四角形 37"/>
          <p:cNvSpPr/>
          <p:nvPr/>
        </p:nvSpPr>
        <p:spPr>
          <a:xfrm>
            <a:off x="8744931" y="5129789"/>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田中</a:t>
            </a:r>
          </a:p>
        </p:txBody>
      </p:sp>
      <p:sp>
        <p:nvSpPr>
          <p:cNvPr id="40" name="テキスト ボックス 39"/>
          <p:cNvSpPr txBox="1"/>
          <p:nvPr/>
        </p:nvSpPr>
        <p:spPr>
          <a:xfrm>
            <a:off x="7935164" y="6151690"/>
            <a:ext cx="898003" cy="261610"/>
          </a:xfrm>
          <a:prstGeom prst="rect">
            <a:avLst/>
          </a:prstGeom>
          <a:noFill/>
        </p:spPr>
        <p:txBody>
          <a:bodyPr wrap="none" rtlCol="0">
            <a:spAutoFit/>
          </a:bodyPr>
          <a:lstStyle/>
          <a:p>
            <a:r>
              <a:rPr kumimoji="1" lang="en-US" altLang="ja-JP"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names[1]</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1" name="テキスト ボックス 40"/>
          <p:cNvSpPr txBox="1"/>
          <p:nvPr/>
        </p:nvSpPr>
        <p:spPr>
          <a:xfrm>
            <a:off x="8787185" y="6139356"/>
            <a:ext cx="898003" cy="261610"/>
          </a:xfrm>
          <a:prstGeom prst="rect">
            <a:avLst/>
          </a:prstGeom>
          <a:noFill/>
        </p:spPr>
        <p:txBody>
          <a:bodyPr wrap="none" rtlCol="0">
            <a:spAutoFit/>
          </a:bodyPr>
          <a:lstStyle/>
          <a:p>
            <a:r>
              <a:rPr kumimoji="1" lang="en-US" altLang="ja-JP"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names[2]</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フレーム 3"/>
          <p:cNvSpPr/>
          <p:nvPr/>
        </p:nvSpPr>
        <p:spPr>
          <a:xfrm>
            <a:off x="9411850" y="4975993"/>
            <a:ext cx="1307186" cy="1169821"/>
          </a:xfrm>
          <a:prstGeom prst="frame">
            <a:avLst>
              <a:gd name="adj1" fmla="val 809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角丸四角形 42"/>
          <p:cNvSpPr/>
          <p:nvPr/>
        </p:nvSpPr>
        <p:spPr>
          <a:xfrm>
            <a:off x="7582061" y="3835896"/>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須賀</a:t>
            </a:r>
          </a:p>
        </p:txBody>
      </p:sp>
      <p:sp>
        <p:nvSpPr>
          <p:cNvPr id="39" name="テキスト ボックス 38"/>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5484762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22530"/>
                                        </p:tgtEl>
                                        <p:attrNameLst>
                                          <p:attrName>style.visibility</p:attrName>
                                        </p:attrNameLst>
                                      </p:cBhvr>
                                      <p:to>
                                        <p:strVal val="visible"/>
                                      </p:to>
                                    </p:set>
                                    <p:animEffect transition="in" filter="fade">
                                      <p:cBhvr>
                                        <p:cTn id="86" dur="500"/>
                                        <p:tgtEl>
                                          <p:spTgt spid="225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3" grpId="0" animBg="1"/>
      <p:bldP spid="18" grpId="0"/>
      <p:bldP spid="19" grpId="0"/>
      <p:bldP spid="22" grpId="0" animBg="1"/>
      <p:bldP spid="23" grpId="0" animBg="1"/>
      <p:bldP spid="24" grpId="0" animBg="1"/>
      <p:bldP spid="26" grpId="0"/>
      <p:bldP spid="27" grpId="0"/>
      <p:bldP spid="29" grpId="0"/>
      <p:bldP spid="33" grpId="0"/>
      <p:bldP spid="34" grpId="0"/>
      <p:bldP spid="36" grpId="0" animBg="1"/>
      <p:bldP spid="37" grpId="0" animBg="1"/>
      <p:bldP spid="38" grpId="0" animBg="1"/>
      <p:bldP spid="40" grpId="0"/>
      <p:bldP spid="41" grpId="0"/>
      <p:bldP spid="4"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464282" y="2916021"/>
            <a:ext cx="3570208" cy="1107996"/>
          </a:xfrm>
          <a:prstGeom prst="rect">
            <a:avLst/>
          </a:prstGeom>
          <a:noFill/>
        </p:spPr>
        <p:txBody>
          <a:bodyPr wrap="none" rtlCol="0">
            <a:spAutoFit/>
          </a:bodyPr>
          <a:lstStyle/>
          <a:p>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例外処理</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2766112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2951621" y="884990"/>
            <a:ext cx="6601487" cy="830997"/>
          </a:xfrm>
          <a:prstGeom prst="rect">
            <a:avLst/>
          </a:prstGeom>
          <a:noFill/>
        </p:spPr>
        <p:txBody>
          <a:bodyPr wrap="none" rtlCol="0">
            <a:spAutoFit/>
          </a:bodyPr>
          <a:lstStyle/>
          <a:p>
            <a:r>
              <a:rPr lang="en-US" altLang="ja-JP" sz="4800" b="1"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kumimoji="1" lang="en-US" altLang="ja-JP" sz="4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4" y="1952125"/>
            <a:ext cx="8620259" cy="646331"/>
          </a:xfrm>
          <a:prstGeom prst="rect">
            <a:avLst/>
          </a:prstGeom>
        </p:spPr>
        <p:txBody>
          <a:bodyPr wrap="square">
            <a:spAutoFit/>
          </a:bodyPr>
          <a:lstStyle/>
          <a:p>
            <a:pPr algn="ctr"/>
            <a:r>
              <a:rPr lang="ja-JP" altLang="en-US" sz="3600" dirty="0">
                <a:latin typeface="UD デジタル 教科書体 NK-B" panose="02020700000000000000" pitchFamily="18" charset="-128"/>
                <a:ea typeface="UD デジタル 教科書体 NK-B" panose="02020700000000000000" pitchFamily="18" charset="-128"/>
              </a:rPr>
              <a:t>ゼロで除算など</a:t>
            </a:r>
            <a:r>
              <a:rPr kumimoji="1" lang="ja-JP" altLang="en-US" sz="3600" dirty="0">
                <a:latin typeface="UD デジタル 教科書体 NK-B" panose="02020700000000000000" pitchFamily="18" charset="-128"/>
                <a:ea typeface="UD デジタル 教科書体 NK-B" panose="02020700000000000000" pitchFamily="18" charset="-128"/>
              </a:rPr>
              <a:t>算術演算エラー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3" y="3631344"/>
            <a:ext cx="1390650" cy="1390650"/>
          </a:xfrm>
          <a:prstGeom prst="rect">
            <a:avLst/>
          </a:prstGeom>
        </p:spPr>
      </p:pic>
      <p:sp>
        <p:nvSpPr>
          <p:cNvPr id="12" name="右矢印 11"/>
          <p:cNvSpPr/>
          <p:nvPr/>
        </p:nvSpPr>
        <p:spPr>
          <a:xfrm>
            <a:off x="4803898" y="4443355"/>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037993" y="3761910"/>
            <a:ext cx="2138727" cy="369332"/>
          </a:xfrm>
          <a:prstGeom prst="rect">
            <a:avLst/>
          </a:prstGeom>
          <a:noFill/>
        </p:spPr>
        <p:txBody>
          <a:bodyPr wrap="none" rtlCol="0">
            <a:spAutoFit/>
          </a:bodyPr>
          <a:lstStyle/>
          <a:p>
            <a:r>
              <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rPr>
              <a:t>計算でエラーになる</a:t>
            </a: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7169" y="4698250"/>
            <a:ext cx="1546912" cy="1237530"/>
          </a:xfrm>
          <a:prstGeom prst="rect">
            <a:avLst/>
          </a:prstGeom>
        </p:spPr>
      </p:pic>
      <p:pic>
        <p:nvPicPr>
          <p:cNvPr id="23554" name="Picture 2" descr="再現度高すぎ】宇宙の映像が流れてたテレビの前に偶然猫が座って例の写真みたいになった - Toge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029" y="3345947"/>
            <a:ext cx="4293948" cy="2692693"/>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732246" y="5021994"/>
            <a:ext cx="4164923" cy="923330"/>
          </a:xfrm>
          <a:prstGeom prst="rect">
            <a:avLst/>
          </a:prstGeom>
          <a:noFill/>
        </p:spPr>
        <p:txBody>
          <a:bodyPr wrap="none" rtlCol="0">
            <a:spAutoFit/>
          </a:bodyPr>
          <a:lstStyle/>
          <a:p>
            <a:r>
              <a:rPr lang="en-US" altLang="ja-JP" sz="5400" dirty="0">
                <a:latin typeface="UD デジタル 教科書体 NK-B" panose="02020700000000000000" pitchFamily="18" charset="-128"/>
                <a:ea typeface="UD デジタル 教科書体 NK-B" panose="02020700000000000000" pitchFamily="18" charset="-128"/>
              </a:rPr>
              <a:t>123</a:t>
            </a:r>
            <a:r>
              <a:rPr lang="ja-JP" altLang="en-US" sz="5400" dirty="0">
                <a:latin typeface="UD デジタル 教科書体 NK-B" panose="02020700000000000000" pitchFamily="18" charset="-128"/>
                <a:ea typeface="UD デジタル 教科書体 NK-B" panose="02020700000000000000" pitchFamily="18" charset="-128"/>
              </a:rPr>
              <a:t> </a:t>
            </a:r>
            <a:r>
              <a:rPr kumimoji="1" lang="en-US" altLang="ja-JP" sz="5400" dirty="0">
                <a:latin typeface="UD デジタル 教科書体 NK-B" panose="02020700000000000000" pitchFamily="18" charset="-128"/>
                <a:ea typeface="UD デジタル 教科書体 NK-B" panose="02020700000000000000" pitchFamily="18" charset="-128"/>
              </a:rPr>
              <a:t>÷</a:t>
            </a:r>
            <a:r>
              <a:rPr kumimoji="1" lang="ja-JP" altLang="en-US" sz="5400" dirty="0">
                <a:latin typeface="UD デジタル 教科書体 NK-B" panose="02020700000000000000" pitchFamily="18" charset="-128"/>
                <a:ea typeface="UD デジタル 教科書体 NK-B" panose="02020700000000000000" pitchFamily="18" charset="-128"/>
              </a:rPr>
              <a:t>０＝？</a:t>
            </a:r>
          </a:p>
        </p:txBody>
      </p:sp>
      <p:sp>
        <p:nvSpPr>
          <p:cNvPr id="10" name="テキスト ボックス 9"/>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35822861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554"/>
                                        </p:tgtEl>
                                        <p:attrNameLst>
                                          <p:attrName>style.visibility</p:attrName>
                                        </p:attrNameLst>
                                      </p:cBhvr>
                                      <p:to>
                                        <p:strVal val="visible"/>
                                      </p:to>
                                    </p:set>
                                    <p:animEffect transition="in" filter="fade">
                                      <p:cBhvr>
                                        <p:cTn id="20" dur="500"/>
                                        <p:tgtEl>
                                          <p:spTgt spid="2355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675" y="263579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027348" y="1866353"/>
            <a:ext cx="10030310"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でも</a:t>
            </a:r>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複数の例外</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を対処したいときは・・・？</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937195" y="731987"/>
            <a:ext cx="8297464"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様々な例外があることはわかった！</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937195" y="3643404"/>
            <a:ext cx="7593745" cy="769441"/>
          </a:xfrm>
          <a:prstGeom prst="rect">
            <a:avLst/>
          </a:prstGeom>
          <a:noFill/>
        </p:spPr>
        <p:txBody>
          <a:bodyPr wrap="none" rtlCol="0">
            <a:spAutoFit/>
          </a:bodyPr>
          <a:lstStyle/>
          <a:p>
            <a:r>
              <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t</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ｒｙ～</a:t>
            </a:r>
            <a:r>
              <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を何個も書くの？？</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3030549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675" y="2414182"/>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027348" y="1866353"/>
            <a:ext cx="10030310"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でも</a:t>
            </a:r>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複数の例外</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を対処したいときは・・・？</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937195" y="731987"/>
            <a:ext cx="8297464"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様々な例外があることはわかった！</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937195" y="3643404"/>
            <a:ext cx="7593745" cy="769441"/>
          </a:xfrm>
          <a:prstGeom prst="rect">
            <a:avLst/>
          </a:prstGeom>
          <a:noFill/>
        </p:spPr>
        <p:txBody>
          <a:bodyPr wrap="none" rtlCol="0">
            <a:spAutoFit/>
          </a:bodyPr>
          <a:lstStyle/>
          <a:p>
            <a:r>
              <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t</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ｒｙ～</a:t>
            </a:r>
            <a:r>
              <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を何個も書くの？？</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937195" y="5108271"/>
            <a:ext cx="7245894" cy="769441"/>
          </a:xfrm>
          <a:prstGeom prst="rect">
            <a:avLst/>
          </a:prstGeom>
          <a:noFill/>
        </p:spPr>
        <p:txBody>
          <a:bodyPr wrap="none" rtlCol="0">
            <a:spAutoFit/>
          </a:bodyPr>
          <a:lstStyle/>
          <a:p>
            <a:r>
              <a:rPr kumimoji="1" lang="en-US" altLang="ja-JP" sz="4400" dirty="0">
                <a:solidFill>
                  <a:srgbClr val="FF0000"/>
                </a:solidFill>
                <a:latin typeface="UD デジタル 教科書体 NK-B" panose="02020700000000000000" pitchFamily="18" charset="-128"/>
                <a:ea typeface="UD デジタル 教科書体 NK-B" panose="02020700000000000000" pitchFamily="18" charset="-128"/>
              </a:rPr>
              <a:t>A.</a:t>
            </a:r>
            <a:r>
              <a:rPr kumimoji="1" lang="ja-JP" altLang="en-US" sz="4400" dirty="0">
                <a:solidFill>
                  <a:srgbClr val="FF0000"/>
                </a:solidFill>
                <a:latin typeface="UD デジタル 教科書体 NK-B" panose="02020700000000000000" pitchFamily="18" charset="-128"/>
                <a:ea typeface="UD デジタル 教科書体 NK-B" panose="02020700000000000000" pitchFamily="18" charset="-128"/>
              </a:rPr>
              <a:t>複数の</a:t>
            </a:r>
            <a:r>
              <a:rPr kumimoji="1" lang="en-US" altLang="ja-JP" sz="4400" dirty="0">
                <a:solidFill>
                  <a:srgbClr val="FF0000"/>
                </a:solidFill>
                <a:latin typeface="UD デジタル 教科書体 NK-B" panose="02020700000000000000" pitchFamily="18" charset="-128"/>
                <a:ea typeface="UD デジタル 教科書体 NK-B" panose="02020700000000000000" pitchFamily="18" charset="-128"/>
              </a:rPr>
              <a:t>catch</a:t>
            </a:r>
            <a:r>
              <a:rPr kumimoji="1" lang="ja-JP" altLang="en-US" sz="4400" dirty="0">
                <a:solidFill>
                  <a:srgbClr val="FF0000"/>
                </a:solidFill>
                <a:latin typeface="UD デジタル 教科書体 NK-B" panose="02020700000000000000" pitchFamily="18" charset="-128"/>
                <a:ea typeface="UD デジタル 教科書体 NK-B" panose="02020700000000000000" pitchFamily="18" charset="-128"/>
              </a:rPr>
              <a:t>文を使います</a:t>
            </a:r>
            <a:endParaRPr kumimoji="1" lang="en-US" altLang="ja-JP" sz="4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7" name="テキスト ボックス 6"/>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423435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7164988"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420349" y="370141"/>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下記のプログラムのように追記してみよう！</a:t>
            </a: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pic>
        <p:nvPicPr>
          <p:cNvPr id="7"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11" name="テキスト ボックス 10"/>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19087926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7809" y="255570"/>
            <a:ext cx="10515600" cy="827865"/>
          </a:xfrm>
        </p:spPr>
        <p:txBody>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
        <p:nvSpPr>
          <p:cNvPr id="3" name="コンテンツ プレースホルダー 2"/>
          <p:cNvSpPr>
            <a:spLocks noGrp="1"/>
          </p:cNvSpPr>
          <p:nvPr>
            <p:ph idx="1"/>
          </p:nvPr>
        </p:nvSpPr>
        <p:spPr>
          <a:xfrm>
            <a:off x="986930" y="1145419"/>
            <a:ext cx="11081479" cy="521649"/>
          </a:xfrm>
        </p:spPr>
        <p:txBody>
          <a:bodyPr>
            <a:normAutofit/>
          </a:bodyPr>
          <a:lstStyle/>
          <a:p>
            <a:pPr marL="0" indent="0">
              <a:buNone/>
            </a:pP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復習問題１</a:t>
            </a:r>
            <a:r>
              <a:rPr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結果が正しくエラー処理を行えるのはどれ</a:t>
            </a:r>
            <a:r>
              <a:rPr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全て答えよ</a:t>
            </a:r>
            <a:r>
              <a:rPr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正方形/長方形 3"/>
          <p:cNvSpPr/>
          <p:nvPr/>
        </p:nvSpPr>
        <p:spPr>
          <a:xfrm>
            <a:off x="413309" y="1517259"/>
            <a:ext cx="5468332" cy="307777"/>
          </a:xfrm>
          <a:prstGeom prst="rect">
            <a:avLst/>
          </a:prstGeom>
        </p:spPr>
        <p:txBody>
          <a:bodyPr wrap="square">
            <a:spAutoFit/>
          </a:bodyPr>
          <a:lstStyle/>
          <a:p>
            <a:r>
              <a:rPr lang="ja-JP" altLang="en-US" sz="1400" dirty="0">
                <a:latin typeface="UD デジタル 教科書体 NK-B" panose="02020700000000000000" pitchFamily="18" charset="-128"/>
                <a:ea typeface="UD デジタル 教科書体 NK-B" panose="02020700000000000000" pitchFamily="18" charset="-128"/>
              </a:rPr>
              <a:t>ア</a:t>
            </a:r>
            <a:endParaRPr lang="en-US" altLang="ja-JP" sz="1400" dirty="0">
              <a:latin typeface="UD デジタル 教科書体 NK-B" panose="02020700000000000000" pitchFamily="18" charset="-128"/>
              <a:ea typeface="UD デジタル 教科書体 NK-B" panose="02020700000000000000" pitchFamily="18" charset="-128"/>
            </a:endParaRPr>
          </a:p>
        </p:txBody>
      </p:sp>
      <p:sp>
        <p:nvSpPr>
          <p:cNvPr id="5" name="正方形/長方形 4"/>
          <p:cNvSpPr/>
          <p:nvPr/>
        </p:nvSpPr>
        <p:spPr>
          <a:xfrm>
            <a:off x="6189378" y="1554227"/>
            <a:ext cx="5622302" cy="307777"/>
          </a:xfrm>
          <a:prstGeom prst="rect">
            <a:avLst/>
          </a:prstGeom>
        </p:spPr>
        <p:txBody>
          <a:bodyPr wrap="square">
            <a:spAutoFit/>
          </a:bodyPr>
          <a:lstStyle/>
          <a:p>
            <a:r>
              <a:rPr lang="ja-JP" altLang="en-US" sz="1400" dirty="0">
                <a:latin typeface="UD デジタル 教科書体 NK-B" panose="02020700000000000000" pitchFamily="18" charset="-128"/>
                <a:ea typeface="UD デジタル 教科書体 NK-B" panose="02020700000000000000" pitchFamily="18" charset="-128"/>
              </a:rPr>
              <a:t>イ</a:t>
            </a:r>
            <a:endParaRPr lang="en-US" altLang="ja-JP" sz="1400" dirty="0">
              <a:latin typeface="UD デジタル 教科書体 NK-B" panose="02020700000000000000" pitchFamily="18" charset="-128"/>
              <a:ea typeface="UD デジタル 教科書体 NK-B" panose="02020700000000000000" pitchFamily="18" charset="-128"/>
            </a:endParaRPr>
          </a:p>
        </p:txBody>
      </p:sp>
      <p:sp>
        <p:nvSpPr>
          <p:cNvPr id="6" name="正方形/長方形 5"/>
          <p:cNvSpPr/>
          <p:nvPr/>
        </p:nvSpPr>
        <p:spPr>
          <a:xfrm>
            <a:off x="6194940" y="4207331"/>
            <a:ext cx="5404258" cy="307777"/>
          </a:xfrm>
          <a:prstGeom prst="rect">
            <a:avLst/>
          </a:prstGeom>
        </p:spPr>
        <p:txBody>
          <a:bodyPr wrap="square">
            <a:spAutoFit/>
          </a:bodyPr>
          <a:lstStyle/>
          <a:p>
            <a:r>
              <a:rPr lang="ja-JP" altLang="en-US" sz="1400" dirty="0">
                <a:latin typeface="UD デジタル 教科書体 NK-B" panose="02020700000000000000" pitchFamily="18" charset="-128"/>
                <a:ea typeface="UD デジタル 教科書体 NK-B" panose="02020700000000000000" pitchFamily="18" charset="-128"/>
              </a:rPr>
              <a:t>エ</a:t>
            </a:r>
            <a:endParaRPr lang="en-US" altLang="ja-JP" sz="1400" dirty="0">
              <a:latin typeface="UD デジタル 教科書体 NK-B" panose="02020700000000000000" pitchFamily="18" charset="-128"/>
              <a:ea typeface="UD デジタル 教科書体 NK-B" panose="02020700000000000000" pitchFamily="18" charset="-128"/>
            </a:endParaRPr>
          </a:p>
        </p:txBody>
      </p:sp>
      <p:sp>
        <p:nvSpPr>
          <p:cNvPr id="7" name="正方形/長方形 6"/>
          <p:cNvSpPr/>
          <p:nvPr/>
        </p:nvSpPr>
        <p:spPr>
          <a:xfrm>
            <a:off x="368531" y="4207332"/>
            <a:ext cx="5590094" cy="307777"/>
          </a:xfrm>
          <a:prstGeom prst="rect">
            <a:avLst/>
          </a:prstGeom>
        </p:spPr>
        <p:txBody>
          <a:bodyPr wrap="square">
            <a:spAutoFit/>
          </a:bodyPr>
          <a:lstStyle/>
          <a:p>
            <a:r>
              <a:rPr lang="ja-JP" altLang="en-US" sz="1400" dirty="0">
                <a:latin typeface="UD デジタル 教科書体 NK-B" panose="02020700000000000000" pitchFamily="18" charset="-128"/>
                <a:ea typeface="UD デジタル 教科書体 NK-B" panose="02020700000000000000" pitchFamily="18" charset="-128"/>
              </a:rPr>
              <a:t>ウ</a:t>
            </a:r>
            <a:endParaRPr lang="en-US" altLang="ja-JP" sz="1400" dirty="0">
              <a:latin typeface="UD デジタル 教科書体 NK-B" panose="02020700000000000000" pitchFamily="18" charset="-128"/>
              <a:ea typeface="UD デジタル 教科書体 NK-B" panose="02020700000000000000" pitchFamily="18" charset="-128"/>
            </a:endParaRPr>
          </a:p>
        </p:txBody>
      </p:sp>
      <p:cxnSp>
        <p:nvCxnSpPr>
          <p:cNvPr id="9" name="直線コネクタ 8"/>
          <p:cNvCxnSpPr/>
          <p:nvPr/>
        </p:nvCxnSpPr>
        <p:spPr>
          <a:xfrm>
            <a:off x="6035609" y="1587909"/>
            <a:ext cx="0" cy="4893232"/>
          </a:xfrm>
          <a:prstGeom prst="line">
            <a:avLst/>
          </a:prstGeom>
          <a:ln w="57150">
            <a:prstDash val="sysDot"/>
          </a:ln>
        </p:spPr>
        <p:style>
          <a:lnRef idx="1">
            <a:schemeClr val="accent6"/>
          </a:lnRef>
          <a:fillRef idx="0">
            <a:schemeClr val="accent6"/>
          </a:fillRef>
          <a:effectRef idx="0">
            <a:schemeClr val="accent6"/>
          </a:effectRef>
          <a:fontRef idx="minor">
            <a:schemeClr val="tx1"/>
          </a:fontRef>
        </p:style>
      </p:cxnSp>
      <p:cxnSp>
        <p:nvCxnSpPr>
          <p:cNvPr id="11" name="直線コネクタ 10"/>
          <p:cNvCxnSpPr/>
          <p:nvPr/>
        </p:nvCxnSpPr>
        <p:spPr>
          <a:xfrm flipH="1">
            <a:off x="477721" y="3970205"/>
            <a:ext cx="11180189" cy="59436"/>
          </a:xfrm>
          <a:prstGeom prst="line">
            <a:avLst/>
          </a:prstGeom>
          <a:ln w="57150">
            <a:prstDash val="sysDot"/>
          </a:ln>
        </p:spPr>
        <p:style>
          <a:lnRef idx="1">
            <a:schemeClr val="accent6"/>
          </a:lnRef>
          <a:fillRef idx="0">
            <a:schemeClr val="accent6"/>
          </a:fillRef>
          <a:effectRef idx="0">
            <a:schemeClr val="accent6"/>
          </a:effectRef>
          <a:fontRef idx="minor">
            <a:schemeClr val="tx1"/>
          </a:fontRef>
        </p:style>
      </p:cxnSp>
      <p:pic>
        <p:nvPicPr>
          <p:cNvPr id="8" name="図 7"/>
          <p:cNvPicPr>
            <a:picLocks noChangeAspect="1"/>
          </p:cNvPicPr>
          <p:nvPr/>
        </p:nvPicPr>
        <p:blipFill>
          <a:blip r:embed="rId2"/>
          <a:stretch>
            <a:fillRect/>
          </a:stretch>
        </p:blipFill>
        <p:spPr>
          <a:xfrm>
            <a:off x="640626" y="1819199"/>
            <a:ext cx="5232078" cy="2058522"/>
          </a:xfrm>
          <a:prstGeom prst="rect">
            <a:avLst/>
          </a:prstGeom>
        </p:spPr>
      </p:pic>
      <p:pic>
        <p:nvPicPr>
          <p:cNvPr id="10" name="図 9"/>
          <p:cNvPicPr>
            <a:picLocks noChangeAspect="1"/>
          </p:cNvPicPr>
          <p:nvPr/>
        </p:nvPicPr>
        <p:blipFill>
          <a:blip r:embed="rId3"/>
          <a:stretch>
            <a:fillRect/>
          </a:stretch>
        </p:blipFill>
        <p:spPr>
          <a:xfrm>
            <a:off x="6254559" y="1816735"/>
            <a:ext cx="5285019" cy="2060986"/>
          </a:xfrm>
          <a:prstGeom prst="rect">
            <a:avLst/>
          </a:prstGeom>
        </p:spPr>
      </p:pic>
      <p:pic>
        <p:nvPicPr>
          <p:cNvPr id="12" name="図 11"/>
          <p:cNvPicPr>
            <a:picLocks noChangeAspect="1"/>
          </p:cNvPicPr>
          <p:nvPr/>
        </p:nvPicPr>
        <p:blipFill>
          <a:blip r:embed="rId4"/>
          <a:stretch>
            <a:fillRect/>
          </a:stretch>
        </p:blipFill>
        <p:spPr>
          <a:xfrm>
            <a:off x="725245" y="4268878"/>
            <a:ext cx="5228912" cy="2273810"/>
          </a:xfrm>
          <a:prstGeom prst="rect">
            <a:avLst/>
          </a:prstGeom>
        </p:spPr>
      </p:pic>
      <p:pic>
        <p:nvPicPr>
          <p:cNvPr id="13" name="図 12"/>
          <p:cNvPicPr>
            <a:picLocks noChangeAspect="1"/>
          </p:cNvPicPr>
          <p:nvPr/>
        </p:nvPicPr>
        <p:blipFill>
          <a:blip r:embed="rId5"/>
          <a:stretch>
            <a:fillRect/>
          </a:stretch>
        </p:blipFill>
        <p:spPr>
          <a:xfrm>
            <a:off x="6703063" y="4207331"/>
            <a:ext cx="4954847" cy="2215108"/>
          </a:xfrm>
          <a:prstGeom prst="rect">
            <a:avLst/>
          </a:prstGeom>
        </p:spPr>
      </p:pic>
    </p:spTree>
    <p:extLst>
      <p:ext uri="{BB962C8B-B14F-4D97-AF65-F5344CB8AC3E}">
        <p14:creationId xmlns:p14="http://schemas.microsoft.com/office/powerpoint/2010/main" val="22289296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47164" y="712694"/>
            <a:ext cx="2836033" cy="523220"/>
          </a:xfrm>
          <a:prstGeom prst="rect">
            <a:avLst/>
          </a:prstGeom>
          <a:noFill/>
        </p:spPr>
        <p:txBody>
          <a:bodyPr wrap="none" rtlCol="0">
            <a:spAutoFit/>
          </a:bodyPr>
          <a:lstStyle/>
          <a:p>
            <a:r>
              <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今回のキーワード</a:t>
            </a:r>
          </a:p>
        </p:txBody>
      </p:sp>
      <p:sp>
        <p:nvSpPr>
          <p:cNvPr id="7" name="テキスト ボックス 6"/>
          <p:cNvSpPr txBox="1"/>
          <p:nvPr/>
        </p:nvSpPr>
        <p:spPr>
          <a:xfrm>
            <a:off x="3123639" y="2132714"/>
            <a:ext cx="8244565" cy="2585323"/>
          </a:xfrm>
          <a:prstGeom prst="rect">
            <a:avLst/>
          </a:prstGeom>
          <a:noFill/>
        </p:spPr>
        <p:txBody>
          <a:bodyPr wrap="none" rtlCol="0">
            <a:spAutoFit/>
          </a:bodyPr>
          <a:lstStyle/>
          <a:p>
            <a:r>
              <a:rPr lang="ja-JP" altLang="en-US"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lang="en-US" altLang="ja-JP"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ja-JP" altLang="en-US"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lang="en-US" altLang="ja-JP"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lang="ja-JP" altLang="en-US"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en-US" altLang="ja-JP"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static</a:t>
            </a:r>
            <a:r>
              <a:rPr lang="ja-JP" altLang="en-US"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lang="en-US" altLang="ja-JP"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ja-JP" altLang="en-US"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静的関数</a:t>
            </a:r>
            <a:r>
              <a:rPr lang="en-US" altLang="ja-JP"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lang="ja-JP" altLang="en-US"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・引数と戻り値</a:t>
            </a:r>
            <a:endParaRPr lang="en-US" altLang="ja-JP" sz="5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3584975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201261" y="2779543"/>
            <a:ext cx="2856872" cy="1107996"/>
          </a:xfrm>
          <a:prstGeom prst="rect">
            <a:avLst/>
          </a:prstGeom>
          <a:noFill/>
        </p:spPr>
        <p:txBody>
          <a:bodyPr wrap="none" rtlCol="0">
            <a:spAutoFit/>
          </a:bodyPr>
          <a:lstStyle/>
          <a:p>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5483465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300490" y="3831172"/>
            <a:ext cx="6683851" cy="248938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テキスト ボックス 11"/>
          <p:cNvSpPr txBox="1"/>
          <p:nvPr/>
        </p:nvSpPr>
        <p:spPr>
          <a:xfrm>
            <a:off x="300490" y="4203356"/>
            <a:ext cx="5820824" cy="1754326"/>
          </a:xfrm>
          <a:prstGeom prst="rect">
            <a:avLst/>
          </a:prstGeom>
          <a:noFill/>
        </p:spPr>
        <p:txBody>
          <a:bodyPr wrap="none" rtlCol="0">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・同じコードを書かなくてよい</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・流れがわかりやすくなる</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角丸四角形 8"/>
          <p:cNvSpPr/>
          <p:nvPr/>
        </p:nvSpPr>
        <p:spPr>
          <a:xfrm>
            <a:off x="7180729" y="363070"/>
            <a:ext cx="4652683" cy="61722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7395883" y="620651"/>
            <a:ext cx="1591984" cy="707886"/>
          </a:xfrm>
          <a:prstGeom prst="rect">
            <a:avLst/>
          </a:prstGeom>
          <a:noFill/>
        </p:spPr>
        <p:txBody>
          <a:bodyPr wrap="square" rtlCol="0">
            <a:spAutoFit/>
          </a:bodyPr>
          <a:lstStyle/>
          <a:p>
            <a:r>
              <a:rPr kumimoji="1" lang="ja-JP" altLang="en-US" sz="4000" dirty="0"/>
              <a:t>関数</a:t>
            </a:r>
            <a:r>
              <a:rPr kumimoji="1" lang="en-US" altLang="ja-JP" sz="4000" dirty="0"/>
              <a:t>A</a:t>
            </a:r>
            <a:endParaRPr kumimoji="1" lang="ja-JP" altLang="en-US" sz="4000" dirty="0"/>
          </a:p>
        </p:txBody>
      </p:sp>
      <p:sp>
        <p:nvSpPr>
          <p:cNvPr id="2" name="テキスト ボックス 1"/>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660517" y="1327428"/>
            <a:ext cx="2552302"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548745" y="2679729"/>
            <a:ext cx="6239209" cy="769441"/>
          </a:xfrm>
          <a:prstGeom prst="rect">
            <a:avLst/>
          </a:prstGeom>
          <a:noFill/>
        </p:spPr>
        <p:txBody>
          <a:bodyPr wrap="none" rtlCol="0">
            <a:spAutoFit/>
          </a:bodyPr>
          <a:lstStyle/>
          <a:p>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一連の処理</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まとめた</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もの</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6" name="正方形/長方形 5"/>
          <p:cNvSpPr/>
          <p:nvPr/>
        </p:nvSpPr>
        <p:spPr>
          <a:xfrm>
            <a:off x="7966278" y="1586118"/>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kumimoji="1" lang="en-US" altLang="ja-JP" sz="4400" dirty="0">
                <a:latin typeface="UD デジタル 教科書体 NK-B" panose="02020700000000000000" pitchFamily="18" charset="-128"/>
                <a:ea typeface="UD デジタル 教科書体 NK-B" panose="02020700000000000000" pitchFamily="18" charset="-128"/>
              </a:rPr>
              <a:t>A</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7" name="正方形/長方形 6"/>
          <p:cNvSpPr/>
          <p:nvPr/>
        </p:nvSpPr>
        <p:spPr>
          <a:xfrm>
            <a:off x="7966278" y="3064662"/>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B</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8" name="正方形/長方形 7"/>
          <p:cNvSpPr/>
          <p:nvPr/>
        </p:nvSpPr>
        <p:spPr>
          <a:xfrm>
            <a:off x="7966277" y="4543206"/>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C</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2255780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9" grpId="0" animBg="1"/>
      <p:bldP spid="10" grpId="0"/>
      <p:bldP spid="3" grpId="0"/>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下矢印 11"/>
          <p:cNvSpPr/>
          <p:nvPr/>
        </p:nvSpPr>
        <p:spPr>
          <a:xfrm>
            <a:off x="3146612" y="470647"/>
            <a:ext cx="524435" cy="614530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2641244" y="927847"/>
            <a:ext cx="2190063"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数値入力</a:t>
            </a:r>
          </a:p>
        </p:txBody>
      </p:sp>
      <p:sp>
        <p:nvSpPr>
          <p:cNvPr id="14" name="正方形/長方形 13"/>
          <p:cNvSpPr/>
          <p:nvPr/>
        </p:nvSpPr>
        <p:spPr>
          <a:xfrm>
            <a:off x="2641243" y="1653356"/>
            <a:ext cx="2681384"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入力値を加算</a:t>
            </a:r>
          </a:p>
        </p:txBody>
      </p:sp>
      <p:sp>
        <p:nvSpPr>
          <p:cNvPr id="15" name="正方形/長方形 14"/>
          <p:cNvSpPr/>
          <p:nvPr/>
        </p:nvSpPr>
        <p:spPr>
          <a:xfrm>
            <a:off x="2641243" y="2378865"/>
            <a:ext cx="3704966"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計算結果を表示</a:t>
            </a:r>
          </a:p>
        </p:txBody>
      </p:sp>
      <p:sp>
        <p:nvSpPr>
          <p:cNvPr id="19" name="正方形/長方形 18"/>
          <p:cNvSpPr/>
          <p:nvPr/>
        </p:nvSpPr>
        <p:spPr>
          <a:xfrm>
            <a:off x="2641241" y="3215456"/>
            <a:ext cx="2831511"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文字列を表示</a:t>
            </a:r>
          </a:p>
        </p:txBody>
      </p:sp>
      <p:sp>
        <p:nvSpPr>
          <p:cNvPr id="20" name="テキスト ボックス 19"/>
          <p:cNvSpPr txBox="1"/>
          <p:nvPr/>
        </p:nvSpPr>
        <p:spPr>
          <a:xfrm>
            <a:off x="6128468" y="683829"/>
            <a:ext cx="2313454" cy="2646878"/>
          </a:xfrm>
          <a:prstGeom prst="rect">
            <a:avLst/>
          </a:prstGeom>
          <a:noFill/>
        </p:spPr>
        <p:txBody>
          <a:bodyPr wrap="none" rtlCol="0">
            <a:spAutoFit/>
          </a:bodyPr>
          <a:lstStyle/>
          <a:p>
            <a:r>
              <a:rPr kumimoji="1" lang="ja-JP" altLang="en-US" sz="16600" dirty="0">
                <a:solidFill>
                  <a:srgbClr val="FF0000"/>
                </a:solidFill>
              </a:rPr>
              <a:t>｝</a:t>
            </a:r>
          </a:p>
        </p:txBody>
      </p:sp>
      <p:sp>
        <p:nvSpPr>
          <p:cNvPr id="22" name="テキスト ボックス 21"/>
          <p:cNvSpPr txBox="1"/>
          <p:nvPr/>
        </p:nvSpPr>
        <p:spPr>
          <a:xfrm>
            <a:off x="7461737" y="1478540"/>
            <a:ext cx="3857146" cy="707886"/>
          </a:xfrm>
          <a:prstGeom prst="rect">
            <a:avLst/>
          </a:prstGeom>
          <a:noFill/>
        </p:spPr>
        <p:txBody>
          <a:bodyPr wrap="none" rtlCol="0">
            <a:spAutoFit/>
          </a:bodyPr>
          <a:lstStyle/>
          <a:p>
            <a:r>
              <a:rPr kumimoji="1"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関数化しちゃおう</a:t>
            </a:r>
          </a:p>
        </p:txBody>
      </p:sp>
      <p:sp>
        <p:nvSpPr>
          <p:cNvPr id="23" name="正方形/長方形 22"/>
          <p:cNvSpPr/>
          <p:nvPr/>
        </p:nvSpPr>
        <p:spPr>
          <a:xfrm>
            <a:off x="2641244" y="4091124"/>
            <a:ext cx="2190063"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数値入力</a:t>
            </a:r>
          </a:p>
        </p:txBody>
      </p:sp>
      <p:sp>
        <p:nvSpPr>
          <p:cNvPr id="24" name="正方形/長方形 23"/>
          <p:cNvSpPr/>
          <p:nvPr/>
        </p:nvSpPr>
        <p:spPr>
          <a:xfrm>
            <a:off x="2641243" y="4816633"/>
            <a:ext cx="2681384"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入力値を加算</a:t>
            </a:r>
          </a:p>
        </p:txBody>
      </p:sp>
      <p:sp>
        <p:nvSpPr>
          <p:cNvPr id="25" name="正方形/長方形 24"/>
          <p:cNvSpPr/>
          <p:nvPr/>
        </p:nvSpPr>
        <p:spPr>
          <a:xfrm>
            <a:off x="2641243" y="5542142"/>
            <a:ext cx="3704966"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計算結果を表示</a:t>
            </a:r>
          </a:p>
        </p:txBody>
      </p:sp>
      <p:sp>
        <p:nvSpPr>
          <p:cNvPr id="26" name="テキスト ボックス 25"/>
          <p:cNvSpPr txBox="1"/>
          <p:nvPr/>
        </p:nvSpPr>
        <p:spPr>
          <a:xfrm>
            <a:off x="6305010" y="3969075"/>
            <a:ext cx="2313454" cy="2646878"/>
          </a:xfrm>
          <a:prstGeom prst="rect">
            <a:avLst/>
          </a:prstGeom>
          <a:noFill/>
        </p:spPr>
        <p:txBody>
          <a:bodyPr wrap="none" rtlCol="0">
            <a:spAutoFit/>
          </a:bodyPr>
          <a:lstStyle/>
          <a:p>
            <a:r>
              <a:rPr kumimoji="1" lang="ja-JP" altLang="en-US" sz="16600" dirty="0">
                <a:solidFill>
                  <a:srgbClr val="FF0000"/>
                </a:solidFill>
              </a:rPr>
              <a:t>｝</a:t>
            </a:r>
          </a:p>
        </p:txBody>
      </p:sp>
      <p:sp>
        <p:nvSpPr>
          <p:cNvPr id="16" name="テキスト ボックス 15"/>
          <p:cNvSpPr txBox="1"/>
          <p:nvPr/>
        </p:nvSpPr>
        <p:spPr>
          <a:xfrm>
            <a:off x="7461737" y="4834256"/>
            <a:ext cx="3857146" cy="707886"/>
          </a:xfrm>
          <a:prstGeom prst="rect">
            <a:avLst/>
          </a:prstGeom>
          <a:noFill/>
        </p:spPr>
        <p:txBody>
          <a:bodyPr wrap="none" rtlCol="0">
            <a:spAutoFit/>
          </a:bodyPr>
          <a:lstStyle/>
          <a:p>
            <a:r>
              <a:rPr kumimoji="1"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関数化しちゃおう</a:t>
            </a:r>
          </a:p>
        </p:txBody>
      </p:sp>
    </p:spTree>
    <p:extLst>
      <p:ext uri="{BB962C8B-B14F-4D97-AF65-F5344CB8AC3E}">
        <p14:creationId xmlns:p14="http://schemas.microsoft.com/office/powerpoint/2010/main" val="1753328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9" grpId="0" animBg="1"/>
      <p:bldP spid="20" grpId="0"/>
      <p:bldP spid="22" grpId="0"/>
      <p:bldP spid="23" grpId="0" animBg="1"/>
      <p:bldP spid="24" grpId="0" animBg="1"/>
      <p:bldP spid="25" grpId="0" animBg="1"/>
      <p:bldP spid="26"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下矢印 11"/>
          <p:cNvSpPr/>
          <p:nvPr/>
        </p:nvSpPr>
        <p:spPr>
          <a:xfrm>
            <a:off x="3146612" y="470647"/>
            <a:ext cx="524435" cy="614530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2641244" y="927847"/>
            <a:ext cx="2190063"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数値入力</a:t>
            </a:r>
          </a:p>
        </p:txBody>
      </p:sp>
      <p:sp>
        <p:nvSpPr>
          <p:cNvPr id="14" name="正方形/長方形 13"/>
          <p:cNvSpPr/>
          <p:nvPr/>
        </p:nvSpPr>
        <p:spPr>
          <a:xfrm>
            <a:off x="2641243" y="1653356"/>
            <a:ext cx="2681384"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入力値を加算</a:t>
            </a:r>
          </a:p>
        </p:txBody>
      </p:sp>
      <p:sp>
        <p:nvSpPr>
          <p:cNvPr id="15" name="正方形/長方形 14"/>
          <p:cNvSpPr/>
          <p:nvPr/>
        </p:nvSpPr>
        <p:spPr>
          <a:xfrm>
            <a:off x="2641243" y="2378865"/>
            <a:ext cx="3704966"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計算結果を表示</a:t>
            </a:r>
          </a:p>
        </p:txBody>
      </p:sp>
      <p:sp>
        <p:nvSpPr>
          <p:cNvPr id="19" name="正方形/長方形 18"/>
          <p:cNvSpPr/>
          <p:nvPr/>
        </p:nvSpPr>
        <p:spPr>
          <a:xfrm>
            <a:off x="2641241" y="3215456"/>
            <a:ext cx="2831511"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文字列を表示</a:t>
            </a:r>
          </a:p>
        </p:txBody>
      </p:sp>
      <p:sp>
        <p:nvSpPr>
          <p:cNvPr id="23" name="正方形/長方形 22"/>
          <p:cNvSpPr/>
          <p:nvPr/>
        </p:nvSpPr>
        <p:spPr>
          <a:xfrm>
            <a:off x="2641244" y="4091124"/>
            <a:ext cx="2190063"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数値入力</a:t>
            </a:r>
          </a:p>
        </p:txBody>
      </p:sp>
      <p:sp>
        <p:nvSpPr>
          <p:cNvPr id="24" name="正方形/長方形 23"/>
          <p:cNvSpPr/>
          <p:nvPr/>
        </p:nvSpPr>
        <p:spPr>
          <a:xfrm>
            <a:off x="2641243" y="4816633"/>
            <a:ext cx="2681384"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入力値を加算</a:t>
            </a:r>
          </a:p>
        </p:txBody>
      </p:sp>
      <p:sp>
        <p:nvSpPr>
          <p:cNvPr id="25" name="正方形/長方形 24"/>
          <p:cNvSpPr/>
          <p:nvPr/>
        </p:nvSpPr>
        <p:spPr>
          <a:xfrm>
            <a:off x="2641243" y="5542142"/>
            <a:ext cx="3704966"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計算結果を表示</a:t>
            </a:r>
          </a:p>
        </p:txBody>
      </p:sp>
      <p:sp>
        <p:nvSpPr>
          <p:cNvPr id="16" name="右矢印 15"/>
          <p:cNvSpPr/>
          <p:nvPr/>
        </p:nvSpPr>
        <p:spPr>
          <a:xfrm>
            <a:off x="6621938" y="3080950"/>
            <a:ext cx="703047" cy="725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下矢印 16"/>
          <p:cNvSpPr/>
          <p:nvPr/>
        </p:nvSpPr>
        <p:spPr>
          <a:xfrm>
            <a:off x="9751441" y="470647"/>
            <a:ext cx="524435" cy="614530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正方形/長方形 17"/>
          <p:cNvSpPr/>
          <p:nvPr/>
        </p:nvSpPr>
        <p:spPr>
          <a:xfrm>
            <a:off x="9249985" y="1401235"/>
            <a:ext cx="1527345" cy="7255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t>関数</a:t>
            </a:r>
            <a:r>
              <a:rPr kumimoji="1" lang="en-US" altLang="ja-JP" sz="3200" dirty="0"/>
              <a:t>A</a:t>
            </a:r>
            <a:endParaRPr kumimoji="1" lang="ja-JP" altLang="en-US" sz="3200" dirty="0"/>
          </a:p>
        </p:txBody>
      </p:sp>
      <p:sp>
        <p:nvSpPr>
          <p:cNvPr id="21" name="テキスト ボックス 20"/>
          <p:cNvSpPr txBox="1"/>
          <p:nvPr/>
        </p:nvSpPr>
        <p:spPr>
          <a:xfrm>
            <a:off x="6128468" y="683829"/>
            <a:ext cx="2313454" cy="2646878"/>
          </a:xfrm>
          <a:prstGeom prst="rect">
            <a:avLst/>
          </a:prstGeom>
          <a:noFill/>
        </p:spPr>
        <p:txBody>
          <a:bodyPr wrap="none" rtlCol="0">
            <a:spAutoFit/>
          </a:bodyPr>
          <a:lstStyle/>
          <a:p>
            <a:r>
              <a:rPr kumimoji="1" lang="ja-JP" altLang="en-US" sz="16600" dirty="0">
                <a:solidFill>
                  <a:srgbClr val="FF0000"/>
                </a:solidFill>
              </a:rPr>
              <a:t>｝</a:t>
            </a:r>
          </a:p>
        </p:txBody>
      </p:sp>
      <p:sp>
        <p:nvSpPr>
          <p:cNvPr id="27" name="テキスト ボックス 26"/>
          <p:cNvSpPr txBox="1"/>
          <p:nvPr/>
        </p:nvSpPr>
        <p:spPr>
          <a:xfrm>
            <a:off x="6305010" y="3969075"/>
            <a:ext cx="2313454" cy="2646878"/>
          </a:xfrm>
          <a:prstGeom prst="rect">
            <a:avLst/>
          </a:prstGeom>
          <a:noFill/>
        </p:spPr>
        <p:txBody>
          <a:bodyPr wrap="none" rtlCol="0">
            <a:spAutoFit/>
          </a:bodyPr>
          <a:lstStyle/>
          <a:p>
            <a:r>
              <a:rPr kumimoji="1" lang="ja-JP" altLang="en-US" sz="16600" dirty="0">
                <a:solidFill>
                  <a:srgbClr val="FF0000"/>
                </a:solidFill>
              </a:rPr>
              <a:t>｝</a:t>
            </a:r>
          </a:p>
        </p:txBody>
      </p:sp>
      <p:sp>
        <p:nvSpPr>
          <p:cNvPr id="28" name="正方形/長方形 27"/>
          <p:cNvSpPr/>
          <p:nvPr/>
        </p:nvSpPr>
        <p:spPr>
          <a:xfrm>
            <a:off x="8597901" y="3168357"/>
            <a:ext cx="2831511" cy="55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UD デジタル 教科書体 NK-B" panose="02020700000000000000" pitchFamily="18" charset="-128"/>
                <a:ea typeface="UD デジタル 教科書体 NK-B" panose="02020700000000000000" pitchFamily="18" charset="-128"/>
              </a:rPr>
              <a:t>文字列を表示</a:t>
            </a:r>
          </a:p>
        </p:txBody>
      </p:sp>
      <p:sp>
        <p:nvSpPr>
          <p:cNvPr id="29" name="正方形/長方形 28"/>
          <p:cNvSpPr/>
          <p:nvPr/>
        </p:nvSpPr>
        <p:spPr>
          <a:xfrm>
            <a:off x="9143077" y="4726479"/>
            <a:ext cx="1527345" cy="7255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t>関数</a:t>
            </a:r>
            <a:r>
              <a:rPr kumimoji="1" lang="en-US" altLang="ja-JP" sz="3200" dirty="0"/>
              <a:t>A</a:t>
            </a:r>
            <a:endParaRPr kumimoji="1" lang="ja-JP" altLang="en-US" sz="3200" dirty="0"/>
          </a:p>
        </p:txBody>
      </p:sp>
      <p:sp>
        <p:nvSpPr>
          <p:cNvPr id="30" name="角丸四角形 29"/>
          <p:cNvSpPr/>
          <p:nvPr/>
        </p:nvSpPr>
        <p:spPr>
          <a:xfrm>
            <a:off x="251030" y="2659981"/>
            <a:ext cx="6683851" cy="3955971"/>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1" name="テキスト ボックス 30"/>
          <p:cNvSpPr txBox="1"/>
          <p:nvPr/>
        </p:nvSpPr>
        <p:spPr>
          <a:xfrm>
            <a:off x="251030" y="3414168"/>
            <a:ext cx="5820824" cy="1200329"/>
          </a:xfrm>
          <a:prstGeom prst="rect">
            <a:avLst/>
          </a:prstGeom>
          <a:noFill/>
        </p:spPr>
        <p:txBody>
          <a:bodyPr wrap="none" rtlCol="0">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・同じコードを書かなくてよい</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397539" y="5418833"/>
            <a:ext cx="5099473" cy="646331"/>
          </a:xfrm>
          <a:prstGeom prst="rect">
            <a:avLst/>
          </a:prstGeom>
        </p:spPr>
        <p:txBody>
          <a:bodyPr wrap="none">
            <a:spAutoFit/>
          </a:bodyPr>
          <a:lstStyle/>
          <a:p>
            <a:r>
              <a:rPr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・流れがわかりやすくなる</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正方形/長方形 2"/>
          <p:cNvSpPr/>
          <p:nvPr/>
        </p:nvSpPr>
        <p:spPr>
          <a:xfrm>
            <a:off x="299397" y="4166997"/>
            <a:ext cx="6096000" cy="1200329"/>
          </a:xfrm>
          <a:prstGeom prst="rect">
            <a:avLst/>
          </a:prstGeom>
        </p:spPr>
        <p:txBody>
          <a:bodyPr>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・同じ処理の場合、</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一度の変更で対応</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できる</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38541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8" grpId="0" animBg="1"/>
      <p:bldP spid="29" grpId="0" animBg="1"/>
      <p:bldP spid="30" grpId="0" animBg="1"/>
      <p:bldP spid="31" grpId="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660517" y="1327428"/>
            <a:ext cx="2983509"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例外処理</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2254311" y="2035314"/>
            <a:ext cx="8494633" cy="1200329"/>
          </a:xfrm>
          <a:prstGeom prst="rect">
            <a:avLst/>
          </a:prstGeom>
          <a:noFill/>
        </p:spPr>
        <p:txBody>
          <a:bodyPr wrap="none" rtlCol="0">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プログラム</a:t>
            </a:r>
            <a:r>
              <a:rPr kumimoji="1" lang="ja-JP" altLang="en-US" sz="7200" dirty="0">
                <a:solidFill>
                  <a:schemeClr val="accent2"/>
                </a:solidFill>
                <a:latin typeface="UD デジタル 教科書体 NK-B" panose="02020700000000000000" pitchFamily="18" charset="-128"/>
                <a:ea typeface="UD デジタル 教科書体 NK-B" panose="02020700000000000000" pitchFamily="18" charset="-128"/>
              </a:rPr>
              <a:t>実行中のエラー</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365" y="2955415"/>
            <a:ext cx="4623857" cy="3699086"/>
          </a:xfrm>
          <a:prstGeom prst="rect">
            <a:avLst/>
          </a:prstGeom>
        </p:spPr>
      </p:pic>
      <p:sp>
        <p:nvSpPr>
          <p:cNvPr id="6" name="テキスト ボックス 5"/>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33031286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139823"/>
            <a:ext cx="10499616" cy="2878262"/>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1590634" y="2374418"/>
            <a:ext cx="10349490" cy="1569660"/>
          </a:xfrm>
          <a:prstGeom prst="rect">
            <a:avLst/>
          </a:prstGeom>
          <a:noFill/>
        </p:spPr>
        <p:txBody>
          <a:bodyPr wrap="square" rtlCol="0">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関数名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引数の型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return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p:txBody>
      </p:sp>
      <p:sp>
        <p:nvSpPr>
          <p:cNvPr id="9" name="テキスト ボックス 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正方形/長方形 2"/>
          <p:cNvSpPr/>
          <p:nvPr/>
        </p:nvSpPr>
        <p:spPr>
          <a:xfrm>
            <a:off x="1701483" y="1482738"/>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11" name="正方形/長方形 10"/>
          <p:cNvSpPr/>
          <p:nvPr/>
        </p:nvSpPr>
        <p:spPr>
          <a:xfrm>
            <a:off x="4646520" y="1482737"/>
            <a:ext cx="1180131" cy="584775"/>
          </a:xfrm>
          <a:prstGeom prst="rect">
            <a:avLst/>
          </a:prstGeom>
        </p:spPr>
        <p:txBody>
          <a:bodyPr wrap="none">
            <a:spAutoFit/>
          </a:bodyPr>
          <a:lstStyle/>
          <a:p>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void</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endParaRPr lang="ja-JP" altLang="en-US" sz="3200" dirty="0"/>
          </a:p>
        </p:txBody>
      </p:sp>
      <p:sp>
        <p:nvSpPr>
          <p:cNvPr id="12" name="正方形/長方形 11"/>
          <p:cNvSpPr/>
          <p:nvPr/>
        </p:nvSpPr>
        <p:spPr>
          <a:xfrm>
            <a:off x="5826651" y="1482736"/>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13" name="正方形/長方形 12"/>
          <p:cNvSpPr/>
          <p:nvPr/>
        </p:nvSpPr>
        <p:spPr>
          <a:xfrm>
            <a:off x="6756531" y="1474707"/>
            <a:ext cx="3435556" cy="584775"/>
          </a:xfrm>
          <a:prstGeom prst="rect">
            <a:avLst/>
          </a:prstGeom>
        </p:spPr>
        <p:txBody>
          <a:bodyPr wrap="none">
            <a:spAutoFit/>
          </a:bodyPr>
          <a:lstStyle/>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String</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str</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endParaRPr lang="ja-JP" altLang="en-US" sz="3200" dirty="0"/>
          </a:p>
        </p:txBody>
      </p:sp>
      <p:sp>
        <p:nvSpPr>
          <p:cNvPr id="4" name="テキスト ボックス 3"/>
          <p:cNvSpPr txBox="1"/>
          <p:nvPr/>
        </p:nvSpPr>
        <p:spPr>
          <a:xfrm>
            <a:off x="1375488" y="1167802"/>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sp>
        <p:nvSpPr>
          <p:cNvPr id="14" name="正方形/長方形 13"/>
          <p:cNvSpPr/>
          <p:nvPr/>
        </p:nvSpPr>
        <p:spPr>
          <a:xfrm>
            <a:off x="1346641" y="4199278"/>
            <a:ext cx="6416967" cy="2227899"/>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1375488" y="4227257"/>
            <a:ext cx="867545"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使い方</a:t>
            </a:r>
          </a:p>
        </p:txBody>
      </p:sp>
      <p:sp>
        <p:nvSpPr>
          <p:cNvPr id="16" name="正方形/長方形 15"/>
          <p:cNvSpPr/>
          <p:nvPr/>
        </p:nvSpPr>
        <p:spPr>
          <a:xfrm>
            <a:off x="1897183" y="5620300"/>
            <a:ext cx="3429144" cy="584775"/>
          </a:xfrm>
          <a:prstGeom prst="rect">
            <a:avLst/>
          </a:prstGeom>
        </p:spPr>
        <p:txBody>
          <a:bodyPr wrap="none">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関</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数名</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引数の値</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t>
            </a:r>
            <a:endParaRPr lang="ja-JP" altLang="en-US" sz="3200" dirty="0">
              <a:solidFill>
                <a:schemeClr val="accent2"/>
              </a:solidFill>
            </a:endParaRPr>
          </a:p>
        </p:txBody>
      </p:sp>
      <p:sp>
        <p:nvSpPr>
          <p:cNvPr id="17" name="正方形/長方形 16"/>
          <p:cNvSpPr/>
          <p:nvPr/>
        </p:nvSpPr>
        <p:spPr>
          <a:xfrm>
            <a:off x="2029068" y="4728452"/>
            <a:ext cx="2821606" cy="584775"/>
          </a:xfrm>
          <a:prstGeom prst="rect">
            <a:avLst/>
          </a:prstGeom>
        </p:spPr>
        <p:txBody>
          <a:bodyPr wrap="none">
            <a:spAutoFit/>
          </a:bodyPr>
          <a:lstStyle/>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test</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(“ABC”</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t>
            </a:r>
            <a:endParaRPr lang="ja-JP" altLang="en-US" sz="3200" dirty="0">
              <a:solidFill>
                <a:schemeClr val="accent2"/>
              </a:solidFill>
            </a:endParaRPr>
          </a:p>
        </p:txBody>
      </p:sp>
    </p:spTree>
    <p:extLst>
      <p:ext uri="{BB962C8B-B14F-4D97-AF65-F5344CB8AC3E}">
        <p14:creationId xmlns:p14="http://schemas.microsoft.com/office/powerpoint/2010/main" val="5797142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p:bldP spid="11" grpId="0"/>
      <p:bldP spid="12" grpId="0"/>
      <p:bldP spid="13" grpId="0"/>
      <p:bldP spid="14" grpId="0" animBg="1"/>
      <p:bldP spid="15"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594019" y="2154848"/>
            <a:ext cx="6221575" cy="1446550"/>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なんとなくわかるけど・・・</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いまい</a:t>
            </a:r>
            <a:r>
              <a:rPr kumimoji="1" lang="ja-JP" altLang="en-US" sz="4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ち</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ピンと来ない</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0341048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590982" y="1080133"/>
            <a:ext cx="10610418" cy="526339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713886444"/>
              </p:ext>
            </p:extLst>
          </p:nvPr>
        </p:nvGraphicFramePr>
        <p:xfrm>
          <a:off x="7813675" y="3038475"/>
          <a:ext cx="744538" cy="349250"/>
        </p:xfrm>
        <a:graphic>
          <a:graphicData uri="http://schemas.openxmlformats.org/presentationml/2006/ole">
            <mc:AlternateContent xmlns:mc="http://schemas.openxmlformats.org/markup-compatibility/2006">
              <mc:Choice xmlns:v="urn:schemas-microsoft-com:vml" Requires="v">
                <p:oleObj spid="_x0000_s1245" name="パッケージャー シェル オブジェクト" showAsIcon="1" r:id="rId3" imgW="743760" imgH="349200" progId="Package">
                  <p:embed/>
                </p:oleObj>
              </mc:Choice>
              <mc:Fallback>
                <p:oleObj name="パッケージャー シェル オブジェクト" showAsIcon="1" r:id="rId3" imgW="743760" imgH="349200" progId="Package">
                  <p:embed/>
                  <p:pic>
                    <p:nvPicPr>
                      <p:cNvPr id="0" name=""/>
                      <p:cNvPicPr/>
                      <p:nvPr/>
                    </p:nvPicPr>
                    <p:blipFill>
                      <a:blip r:embed="rId4"/>
                      <a:stretch>
                        <a:fillRect/>
                      </a:stretch>
                    </p:blipFill>
                    <p:spPr>
                      <a:xfrm>
                        <a:off x="7813675" y="3038475"/>
                        <a:ext cx="744538" cy="349250"/>
                      </a:xfrm>
                      <a:prstGeom prst="rect">
                        <a:avLst/>
                      </a:prstGeom>
                    </p:spPr>
                  </p:pic>
                </p:oleObj>
              </mc:Fallback>
            </mc:AlternateContent>
          </a:graphicData>
        </a:graphic>
      </p:graphicFrame>
      <p:pic>
        <p:nvPicPr>
          <p:cNvPr id="3" name="図 2"/>
          <p:cNvPicPr>
            <a:picLocks noChangeAspect="1"/>
          </p:cNvPicPr>
          <p:nvPr/>
        </p:nvPicPr>
        <p:blipFill>
          <a:blip r:embed="rId5"/>
          <a:stretch>
            <a:fillRect/>
          </a:stretch>
        </p:blipFill>
        <p:spPr>
          <a:xfrm>
            <a:off x="723624" y="1147865"/>
            <a:ext cx="8415546" cy="5120398"/>
          </a:xfrm>
          <a:prstGeom prst="rect">
            <a:avLst/>
          </a:prstGeom>
        </p:spPr>
      </p:pic>
    </p:spTree>
    <p:extLst>
      <p:ext uri="{BB962C8B-B14F-4D97-AF65-F5344CB8AC3E}">
        <p14:creationId xmlns:p14="http://schemas.microsoft.com/office/powerpoint/2010/main" val="38919114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862892" y="4121112"/>
            <a:ext cx="6815193" cy="31542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905484" y="3817158"/>
            <a:ext cx="4038285" cy="461665"/>
          </a:xfrm>
          <a:prstGeom prst="rect">
            <a:avLst/>
          </a:prstGeom>
          <a:noFill/>
        </p:spPr>
        <p:txBody>
          <a:bodyPr wrap="none" rtlCol="0">
            <a:spAutoFit/>
          </a:bodyPr>
          <a:lstStyle/>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メインメソッドから実行するよ！</a:t>
            </a:r>
          </a:p>
        </p:txBody>
      </p:sp>
    </p:spTree>
    <p:extLst>
      <p:ext uri="{BB962C8B-B14F-4D97-AF65-F5344CB8AC3E}">
        <p14:creationId xmlns:p14="http://schemas.microsoft.com/office/powerpoint/2010/main" val="29500802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8040951" y="3659447"/>
            <a:ext cx="3775393"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を実行するよ！</a:t>
            </a:r>
          </a:p>
        </p:txBody>
      </p:sp>
      <p:sp>
        <p:nvSpPr>
          <p:cNvPr id="7" name="テキスト ボックス 6"/>
          <p:cNvSpPr txBox="1"/>
          <p:nvPr/>
        </p:nvSpPr>
        <p:spPr>
          <a:xfrm>
            <a:off x="8013700" y="3197782"/>
            <a:ext cx="3376245" cy="461665"/>
          </a:xfrm>
          <a:prstGeom prst="rect">
            <a:avLst/>
          </a:prstGeom>
          <a:noFill/>
        </p:spPr>
        <p:txBody>
          <a:bodyPr wrap="none" rtlCol="0">
            <a:spAutoFit/>
          </a:bodyPr>
          <a:lstStyle/>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今回</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は</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引数なし</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で作った</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88029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862892" y="1712718"/>
            <a:ext cx="5080708"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040951" y="3659447"/>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10" name="テキスト ボックス 9"/>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12" name="テキスト ボックス 11"/>
          <p:cNvSpPr txBox="1"/>
          <p:nvPr/>
        </p:nvSpPr>
        <p:spPr>
          <a:xfrm>
            <a:off x="8013700" y="3197782"/>
            <a:ext cx="3376245" cy="461665"/>
          </a:xfrm>
          <a:prstGeom prst="rect">
            <a:avLst/>
          </a:prstGeom>
          <a:noFill/>
        </p:spPr>
        <p:txBody>
          <a:bodyPr wrap="none" rtlCol="0">
            <a:spAutoFit/>
          </a:bodyPr>
          <a:lstStyle/>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今回</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は</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引数なし</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で作った</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1154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481511" y="2079383"/>
            <a:ext cx="4275822"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159484" y="3650778"/>
            <a:ext cx="3289683" cy="1200329"/>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初回限定</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int</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型の</a:t>
            </a:r>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i</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という変数を</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　作成し０を代入するよ！</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5" name="角丸四角形 14"/>
          <p:cNvSpPr/>
          <p:nvPr/>
        </p:nvSpPr>
        <p:spPr>
          <a:xfrm>
            <a:off x="2344912" y="2079382"/>
            <a:ext cx="1397355"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189898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481511" y="2079383"/>
            <a:ext cx="4275822"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159484" y="3650778"/>
            <a:ext cx="1813317" cy="461665"/>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継続チェック</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5" name="角丸四角形 14"/>
          <p:cNvSpPr/>
          <p:nvPr/>
        </p:nvSpPr>
        <p:spPr>
          <a:xfrm>
            <a:off x="3781231" y="2044392"/>
            <a:ext cx="943170"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8731932" y="5061330"/>
            <a:ext cx="2095445" cy="584775"/>
          </a:xfrm>
          <a:prstGeom prst="rect">
            <a:avLst/>
          </a:prstGeom>
          <a:noFill/>
        </p:spPr>
        <p:txBody>
          <a:bodyPr wrap="none" rtlCol="0">
            <a:spAutoFit/>
          </a:bodyPr>
          <a:lstStyle/>
          <a:p>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&lt;     3</a:t>
            </a:r>
          </a:p>
        </p:txBody>
      </p:sp>
      <p:sp>
        <p:nvSpPr>
          <p:cNvPr id="17" name="角丸四角形 16"/>
          <p:cNvSpPr/>
          <p:nvPr/>
        </p:nvSpPr>
        <p:spPr>
          <a:xfrm>
            <a:off x="8382790" y="1221071"/>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 name="テキスト ボックス 1"/>
          <p:cNvSpPr txBox="1"/>
          <p:nvPr/>
        </p:nvSpPr>
        <p:spPr>
          <a:xfrm>
            <a:off x="9190390" y="4310466"/>
            <a:ext cx="1178528" cy="646331"/>
          </a:xfrm>
          <a:prstGeom prst="rect">
            <a:avLst/>
          </a:prstGeom>
          <a:noFill/>
        </p:spPr>
        <p:txBody>
          <a:bodyPr wrap="none" rtlCol="0">
            <a:spAutoFit/>
          </a:bodyPr>
          <a:lstStyle/>
          <a:p>
            <a:r>
              <a:rPr kumimoji="1" lang="en-US" altLang="ja-JP" sz="3600" dirty="0">
                <a:solidFill>
                  <a:srgbClr val="FF0000"/>
                </a:solidFill>
                <a:latin typeface="UD デジタル 教科書体 NK-B" panose="02020700000000000000" pitchFamily="18" charset="-128"/>
                <a:ea typeface="UD デジタル 教科書体 NK-B" panose="02020700000000000000" pitchFamily="18" charset="-128"/>
              </a:rPr>
              <a:t>true</a:t>
            </a:r>
            <a:endParaRPr kumimoji="1" lang="ja-JP" altLang="en-US" sz="36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19" name="角丸四角形 18"/>
          <p:cNvSpPr/>
          <p:nvPr/>
        </p:nvSpPr>
        <p:spPr>
          <a:xfrm>
            <a:off x="8382790" y="123470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65945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8.33333E-7 2.59259E-6 L 0.01784 0.55115 " pathEditMode="relative" rAng="0" ptsTypes="AA">
                                      <p:cBhvr>
                                        <p:cTn id="16" dur="2000" fill="hold"/>
                                        <p:tgtEl>
                                          <p:spTgt spid="19"/>
                                        </p:tgtEl>
                                        <p:attrNameLst>
                                          <p:attrName>ppt_x</p:attrName>
                                          <p:attrName>ppt_y</p:attrName>
                                        </p:attrNameLst>
                                      </p:cBhvr>
                                      <p:rCtr x="885" y="27546"/>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 grpId="0"/>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2344912" y="2393782"/>
            <a:ext cx="5142338"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8382790" y="1221071"/>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8" name="正方形/長方形 17"/>
          <p:cNvSpPr/>
          <p:nvPr/>
        </p:nvSpPr>
        <p:spPr>
          <a:xfrm>
            <a:off x="6675621" y="3705474"/>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6866126" y="3879801"/>
            <a:ext cx="1124026" cy="461665"/>
          </a:xfrm>
          <a:prstGeom prst="rect">
            <a:avLst/>
          </a:prstGeom>
          <a:noFill/>
        </p:spPr>
        <p:txBody>
          <a:bodyPr wrap="none" rtlCol="0">
            <a:spAutoFit/>
          </a:bodyPr>
          <a:lstStyle/>
          <a:p>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Hello!</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0" name="テキスト ボックス 19"/>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152101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591024" y="2712718"/>
            <a:ext cx="1440043"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8159484" y="3650778"/>
            <a:ext cx="3583032" cy="830997"/>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繰り返しを終わらせる為の</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値の変化</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16" name="角丸四角形 15"/>
          <p:cNvSpPr/>
          <p:nvPr/>
        </p:nvSpPr>
        <p:spPr>
          <a:xfrm>
            <a:off x="4562522" y="2040171"/>
            <a:ext cx="856145"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8159484" y="5072349"/>
            <a:ext cx="3910009" cy="461665"/>
          </a:xfrm>
          <a:prstGeom prst="rect">
            <a:avLst/>
          </a:prstGeom>
          <a:noFill/>
        </p:spPr>
        <p:txBody>
          <a:bodyPr wrap="square" rtlCol="0">
            <a:spAutoFit/>
          </a:bodyPr>
          <a:lstStyle/>
          <a:p>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1     =&gt;    </a:t>
            </a:r>
          </a:p>
        </p:txBody>
      </p:sp>
      <p:sp>
        <p:nvSpPr>
          <p:cNvPr id="21" name="角丸四角形 20"/>
          <p:cNvSpPr/>
          <p:nvPr/>
        </p:nvSpPr>
        <p:spPr>
          <a:xfrm>
            <a:off x="10855056" y="4988242"/>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17" name="角丸四角形 16"/>
          <p:cNvSpPr/>
          <p:nvPr/>
        </p:nvSpPr>
        <p:spPr>
          <a:xfrm>
            <a:off x="8382790" y="1221071"/>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63664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8.33333E-7 -4.07407E-6 L -0.03138 0.54375 " pathEditMode="relative" rAng="0" ptsTypes="AA">
                                      <p:cBhvr>
                                        <p:cTn id="21" dur="2000" fill="hold"/>
                                        <p:tgtEl>
                                          <p:spTgt spid="17"/>
                                        </p:tgtEl>
                                        <p:attrNameLst>
                                          <p:attrName>ppt_x</p:attrName>
                                          <p:attrName>ppt_y</p:attrName>
                                        </p:attrNameLst>
                                      </p:cBhvr>
                                      <p:rCtr x="-1576" y="27176"/>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4.79167E-6 3.7037E-7 L -0.20273 -0.54931 " pathEditMode="relative" rAng="0" ptsTypes="AA">
                                      <p:cBhvr>
                                        <p:cTn id="30" dur="2000" fill="hold"/>
                                        <p:tgtEl>
                                          <p:spTgt spid="21"/>
                                        </p:tgtEl>
                                        <p:attrNameLst>
                                          <p:attrName>ppt_x</p:attrName>
                                          <p:attrName>ppt_y</p:attrName>
                                        </p:attrNameLst>
                                      </p:cBhvr>
                                      <p:rCtr x="-10169" y="-2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0" grpId="0"/>
      <p:bldP spid="21" grpId="0" animBg="1"/>
      <p:bldP spid="21" grpId="1"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995082" y="1563068"/>
            <a:ext cx="4801314" cy="4154984"/>
          </a:xfrm>
          <a:prstGeom prst="rect">
            <a:avLst/>
          </a:prstGeom>
          <a:noFill/>
        </p:spPr>
        <p:txBody>
          <a:bodyPr wrap="none" rtlCol="0">
            <a:spAutoFit/>
          </a:bodyPr>
          <a:lstStyle/>
          <a:p>
            <a:r>
              <a:rPr kumimoji="1" lang="ja-JP" altLang="en-US" sz="2400" b="1" dirty="0">
                <a:solidFill>
                  <a:srgbClr val="FF0000"/>
                </a:solidFill>
              </a:rPr>
              <a:t>①例外が発生する</a:t>
            </a:r>
            <a:endParaRPr kumimoji="1" lang="en-US" altLang="ja-JP" sz="2400" b="1" dirty="0">
              <a:solidFill>
                <a:srgbClr val="FF0000"/>
              </a:solidFill>
            </a:endParaRPr>
          </a:p>
          <a:p>
            <a:endParaRPr kumimoji="1" lang="en-US" altLang="ja-JP" sz="2400" dirty="0"/>
          </a:p>
          <a:p>
            <a:endParaRPr lang="en-US" altLang="ja-JP" sz="2400" dirty="0"/>
          </a:p>
          <a:p>
            <a:r>
              <a:rPr kumimoji="1" lang="ja-JP" altLang="en-US" sz="2400" dirty="0"/>
              <a:t>②例外オブジェクトが生成される</a:t>
            </a:r>
            <a:endParaRPr kumimoji="1" lang="en-US" altLang="ja-JP" sz="2400" dirty="0"/>
          </a:p>
          <a:p>
            <a:endParaRPr kumimoji="1" lang="en-US" altLang="ja-JP" sz="2400" dirty="0"/>
          </a:p>
          <a:p>
            <a:endParaRPr kumimoji="1" lang="en-US" altLang="ja-JP" sz="2400" dirty="0"/>
          </a:p>
          <a:p>
            <a:r>
              <a:rPr lang="ja-JP" altLang="en-US" sz="2400" dirty="0"/>
              <a:t>③例外オブジェクトが投げられる</a:t>
            </a:r>
            <a:endParaRPr lang="en-US" altLang="ja-JP" sz="2400" dirty="0"/>
          </a:p>
          <a:p>
            <a:endParaRPr lang="en-US" altLang="ja-JP" sz="2400" dirty="0"/>
          </a:p>
          <a:p>
            <a:endParaRPr lang="en-US" altLang="ja-JP" sz="2400" dirty="0"/>
          </a:p>
          <a:p>
            <a:r>
              <a:rPr lang="ja-JP" altLang="en-US" sz="2400" dirty="0"/>
              <a:t>④誰もキャッチしなければ</a:t>
            </a:r>
            <a:endParaRPr lang="en-US" altLang="ja-JP" sz="2400" dirty="0"/>
          </a:p>
          <a:p>
            <a:r>
              <a:rPr lang="ja-JP" altLang="en-US" sz="2400" dirty="0"/>
              <a:t>　プログラムが終了する</a:t>
            </a:r>
            <a:endParaRPr kumimoji="1" lang="en-US" altLang="ja-JP" sz="24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307" y="2183762"/>
            <a:ext cx="4623857" cy="3699086"/>
          </a:xfrm>
          <a:prstGeom prst="rect">
            <a:avLst/>
          </a:prstGeom>
        </p:spPr>
      </p:pic>
      <p:sp>
        <p:nvSpPr>
          <p:cNvPr id="9" name="テキスト ボックス 8"/>
          <p:cNvSpPr txBox="1"/>
          <p:nvPr/>
        </p:nvSpPr>
        <p:spPr>
          <a:xfrm>
            <a:off x="6883242" y="591671"/>
            <a:ext cx="3877985" cy="646331"/>
          </a:xfrm>
          <a:prstGeom prst="rect">
            <a:avLst/>
          </a:prstGeom>
          <a:noFill/>
        </p:spPr>
        <p:txBody>
          <a:bodyPr wrap="none" rtlCol="0">
            <a:spAutoFit/>
          </a:bodyPr>
          <a:lstStyle/>
          <a:p>
            <a:r>
              <a:rPr kumimoji="1" lang="ja-JP" altLang="en-US" sz="3600" dirty="0"/>
              <a:t>プログラムの流れ</a:t>
            </a:r>
          </a:p>
        </p:txBody>
      </p:sp>
      <p:sp>
        <p:nvSpPr>
          <p:cNvPr id="11" name="テキスト ボックス 10"/>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25973454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624890" y="2054395"/>
            <a:ext cx="3861510"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6" name="角丸四角形 15"/>
          <p:cNvSpPr/>
          <p:nvPr/>
        </p:nvSpPr>
        <p:spPr>
          <a:xfrm>
            <a:off x="3856100" y="2040171"/>
            <a:ext cx="856145"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8159484" y="3650778"/>
            <a:ext cx="1813317" cy="461665"/>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継続チェック</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8731932" y="5061330"/>
            <a:ext cx="2095445" cy="584775"/>
          </a:xfrm>
          <a:prstGeom prst="rect">
            <a:avLst/>
          </a:prstGeom>
          <a:noFill/>
        </p:spPr>
        <p:txBody>
          <a:bodyPr wrap="none" rtlCol="0">
            <a:spAutoFit/>
          </a:bodyPr>
          <a:lstStyle/>
          <a:p>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&lt;     3</a:t>
            </a:r>
          </a:p>
        </p:txBody>
      </p:sp>
      <p:sp>
        <p:nvSpPr>
          <p:cNvPr id="22" name="テキスト ボックス 21"/>
          <p:cNvSpPr txBox="1"/>
          <p:nvPr/>
        </p:nvSpPr>
        <p:spPr>
          <a:xfrm>
            <a:off x="9190390" y="4310466"/>
            <a:ext cx="1178528" cy="646331"/>
          </a:xfrm>
          <a:prstGeom prst="rect">
            <a:avLst/>
          </a:prstGeom>
          <a:noFill/>
        </p:spPr>
        <p:txBody>
          <a:bodyPr wrap="none" rtlCol="0">
            <a:spAutoFit/>
          </a:bodyPr>
          <a:lstStyle/>
          <a:p>
            <a:r>
              <a:rPr kumimoji="1" lang="en-US" altLang="ja-JP" sz="3600" dirty="0">
                <a:solidFill>
                  <a:srgbClr val="FF0000"/>
                </a:solidFill>
                <a:latin typeface="UD デジタル 教科書体 NK-B" panose="02020700000000000000" pitchFamily="18" charset="-128"/>
                <a:ea typeface="UD デジタル 教科書体 NK-B" panose="02020700000000000000" pitchFamily="18" charset="-128"/>
              </a:rPr>
              <a:t>true</a:t>
            </a:r>
            <a:endParaRPr kumimoji="1" lang="ja-JP" altLang="en-US" sz="36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3" name="テキスト ボックス 22"/>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17" name="角丸四角形 16"/>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89697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8.33333E-7 -4.07407E-6 L 0.01784 0.55324 " pathEditMode="relative" rAng="0" ptsTypes="AA">
                                      <p:cBhvr>
                                        <p:cTn id="16" dur="2000" fill="hold"/>
                                        <p:tgtEl>
                                          <p:spTgt spid="17"/>
                                        </p:tgtEl>
                                        <p:attrNameLst>
                                          <p:attrName>ppt_x</p:attrName>
                                          <p:attrName>ppt_y</p:attrName>
                                        </p:attrNameLst>
                                      </p:cBhvr>
                                      <p:rCtr x="885" y="27662"/>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2" grpId="0"/>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2341378" y="2366992"/>
            <a:ext cx="5145872"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0" name="正方形/長方形 19"/>
          <p:cNvSpPr/>
          <p:nvPr/>
        </p:nvSpPr>
        <p:spPr>
          <a:xfrm>
            <a:off x="6675621" y="3705474"/>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866126" y="3879801"/>
            <a:ext cx="1124026" cy="461665"/>
          </a:xfrm>
          <a:prstGeom prst="rect">
            <a:avLst/>
          </a:prstGeom>
          <a:noFill/>
        </p:spPr>
        <p:txBody>
          <a:bodyPr wrap="none" rtlCol="0">
            <a:spAutoFit/>
          </a:bodyPr>
          <a:lstStyle/>
          <a:p>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Hello!</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3" name="テキスト ボックス 22"/>
          <p:cNvSpPr txBox="1"/>
          <p:nvPr/>
        </p:nvSpPr>
        <p:spPr>
          <a:xfrm>
            <a:off x="6866126" y="4284960"/>
            <a:ext cx="1124026" cy="461665"/>
          </a:xfrm>
          <a:prstGeom prst="rect">
            <a:avLst/>
          </a:prstGeom>
          <a:noFill/>
        </p:spPr>
        <p:txBody>
          <a:bodyPr wrap="none" rtlCol="0">
            <a:spAutoFit/>
          </a:bodyPr>
          <a:lstStyle/>
          <a:p>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Hello!</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55853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8159484" y="5072349"/>
            <a:ext cx="3910009" cy="461665"/>
          </a:xfrm>
          <a:prstGeom prst="rect">
            <a:avLst/>
          </a:prstGeom>
          <a:noFill/>
        </p:spPr>
        <p:txBody>
          <a:bodyPr wrap="square" rtlCol="0">
            <a:spAutoFit/>
          </a:bodyPr>
          <a:lstStyle/>
          <a:p>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1     =&gt;    </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448929" y="2756835"/>
            <a:ext cx="5145872"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8159484" y="3650778"/>
            <a:ext cx="3583032" cy="830997"/>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繰り返しを終わらせる為の</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値の変化</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18" name="角丸四角形 17"/>
          <p:cNvSpPr/>
          <p:nvPr/>
        </p:nvSpPr>
        <p:spPr>
          <a:xfrm>
            <a:off x="10855056" y="4988242"/>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9" name="角丸四角形 18"/>
          <p:cNvSpPr/>
          <p:nvPr/>
        </p:nvSpPr>
        <p:spPr>
          <a:xfrm>
            <a:off x="4649547" y="2040171"/>
            <a:ext cx="856145"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398620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8.33333E-7 -4.07407E-6 L -0.03138 0.55324 " pathEditMode="relative" rAng="0" ptsTypes="AA">
                                      <p:cBhvr>
                                        <p:cTn id="21" dur="2000" fill="hold"/>
                                        <p:tgtEl>
                                          <p:spTgt spid="17"/>
                                        </p:tgtEl>
                                        <p:attrNameLst>
                                          <p:attrName>ppt_x</p:attrName>
                                          <p:attrName>ppt_y</p:attrName>
                                        </p:attrNameLst>
                                      </p:cBhvr>
                                      <p:rCtr x="-1576" y="27662"/>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5" grpId="0"/>
      <p:bldP spid="18"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p:cNvSpPr txBox="1"/>
          <p:nvPr/>
        </p:nvSpPr>
        <p:spPr>
          <a:xfrm>
            <a:off x="8731932" y="5061330"/>
            <a:ext cx="2095445" cy="584775"/>
          </a:xfrm>
          <a:prstGeom prst="rect">
            <a:avLst/>
          </a:prstGeom>
          <a:noFill/>
        </p:spPr>
        <p:txBody>
          <a:bodyPr wrap="none" rtlCol="0">
            <a:spAutoFit/>
          </a:bodyPr>
          <a:lstStyle/>
          <a:p>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&lt;     3</a:t>
            </a:r>
          </a:p>
        </p:txBody>
      </p:sp>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540225" y="2034002"/>
            <a:ext cx="5145872"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8382790" y="1220047"/>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9" name="角丸四角形 18"/>
          <p:cNvSpPr/>
          <p:nvPr/>
        </p:nvSpPr>
        <p:spPr>
          <a:xfrm>
            <a:off x="3856100" y="2074735"/>
            <a:ext cx="856145"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8159484" y="3650778"/>
            <a:ext cx="1813317" cy="461665"/>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継続チェック</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9190390" y="4310466"/>
            <a:ext cx="1178528" cy="646331"/>
          </a:xfrm>
          <a:prstGeom prst="rect">
            <a:avLst/>
          </a:prstGeom>
          <a:noFill/>
        </p:spPr>
        <p:txBody>
          <a:bodyPr wrap="none" rtlCol="0">
            <a:spAutoFit/>
          </a:bodyPr>
          <a:lstStyle/>
          <a:p>
            <a:r>
              <a:rPr kumimoji="1" lang="en-US" altLang="ja-JP" sz="3600" dirty="0">
                <a:solidFill>
                  <a:srgbClr val="FF0000"/>
                </a:solidFill>
                <a:latin typeface="UD デジタル 教科書体 NK-B" panose="02020700000000000000" pitchFamily="18" charset="-128"/>
                <a:ea typeface="UD デジタル 教科書体 NK-B" panose="02020700000000000000" pitchFamily="18" charset="-128"/>
              </a:rPr>
              <a:t>true</a:t>
            </a:r>
            <a:endParaRPr kumimoji="1" lang="ja-JP" altLang="en-US" sz="36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3" name="テキスト ボックス 22"/>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360994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8.33333E-7 -2.59259E-6 L 0.01784 0.55347 " pathEditMode="relative" rAng="0" ptsTypes="AA">
                                      <p:cBhvr>
                                        <p:cTn id="16" dur="2000" fill="hold"/>
                                        <p:tgtEl>
                                          <p:spTgt spid="17"/>
                                        </p:tgtEl>
                                        <p:attrNameLst>
                                          <p:attrName>ppt_x</p:attrName>
                                          <p:attrName>ppt_y</p:attrName>
                                        </p:attrNameLst>
                                      </p:cBhvr>
                                      <p:rCtr x="885" y="27662"/>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7"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2139309" y="2409503"/>
            <a:ext cx="5145872"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8382790" y="1220047"/>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6" name="正方形/長方形 15"/>
          <p:cNvSpPr/>
          <p:nvPr/>
        </p:nvSpPr>
        <p:spPr>
          <a:xfrm>
            <a:off x="6675621" y="3705474"/>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6866126" y="3879801"/>
            <a:ext cx="1124026" cy="461665"/>
          </a:xfrm>
          <a:prstGeom prst="rect">
            <a:avLst/>
          </a:prstGeom>
          <a:noFill/>
        </p:spPr>
        <p:txBody>
          <a:bodyPr wrap="none" rtlCol="0">
            <a:spAutoFit/>
          </a:bodyPr>
          <a:lstStyle/>
          <a:p>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Hello!</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3" name="テキスト ボックス 22"/>
          <p:cNvSpPr txBox="1"/>
          <p:nvPr/>
        </p:nvSpPr>
        <p:spPr>
          <a:xfrm>
            <a:off x="6866126" y="4284960"/>
            <a:ext cx="1124026" cy="461665"/>
          </a:xfrm>
          <a:prstGeom prst="rect">
            <a:avLst/>
          </a:prstGeom>
          <a:noFill/>
        </p:spPr>
        <p:txBody>
          <a:bodyPr wrap="none" rtlCol="0">
            <a:spAutoFit/>
          </a:bodyPr>
          <a:lstStyle/>
          <a:p>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Hello!</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6866126" y="4690119"/>
            <a:ext cx="1124026" cy="461665"/>
          </a:xfrm>
          <a:prstGeom prst="rect">
            <a:avLst/>
          </a:prstGeom>
          <a:noFill/>
        </p:spPr>
        <p:txBody>
          <a:bodyPr wrap="none" rtlCol="0">
            <a:spAutoFit/>
          </a:bodyPr>
          <a:lstStyle/>
          <a:p>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Hello!</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188517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23" grpId="0"/>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テキスト ボックス 19"/>
          <p:cNvSpPr txBox="1"/>
          <p:nvPr/>
        </p:nvSpPr>
        <p:spPr>
          <a:xfrm>
            <a:off x="8159484" y="5072349"/>
            <a:ext cx="3910009" cy="461665"/>
          </a:xfrm>
          <a:prstGeom prst="rect">
            <a:avLst/>
          </a:prstGeom>
          <a:noFill/>
        </p:spPr>
        <p:txBody>
          <a:bodyPr wrap="square" rtlCol="0">
            <a:spAutoFit/>
          </a:bodyPr>
          <a:lstStyle/>
          <a:p>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1     =&gt;    </a:t>
            </a:r>
          </a:p>
        </p:txBody>
      </p:sp>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540225" y="2815631"/>
            <a:ext cx="3472042"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8382790" y="1220047"/>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8159484" y="3650778"/>
            <a:ext cx="3583032" cy="830997"/>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繰り返しを終わらせる為の</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値の変化</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1" name="角丸四角形 20"/>
          <p:cNvSpPr/>
          <p:nvPr/>
        </p:nvSpPr>
        <p:spPr>
          <a:xfrm>
            <a:off x="10855056" y="4988242"/>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3</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2" name="角丸四角形 21"/>
          <p:cNvSpPr/>
          <p:nvPr/>
        </p:nvSpPr>
        <p:spPr>
          <a:xfrm>
            <a:off x="4649547" y="2040171"/>
            <a:ext cx="856145"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399317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8.33333E-7 -2.59259E-6 L -0.03138 0.55347 " pathEditMode="relative" rAng="0" ptsTypes="AA">
                                      <p:cBhvr>
                                        <p:cTn id="21" dur="2000" fill="hold"/>
                                        <p:tgtEl>
                                          <p:spTgt spid="17"/>
                                        </p:tgtEl>
                                        <p:attrNameLst>
                                          <p:attrName>ppt_x</p:attrName>
                                          <p:attrName>ppt_y</p:attrName>
                                        </p:attrNameLst>
                                      </p:cBhvr>
                                      <p:rCtr x="-1576" y="27662"/>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4.79167E-6 3.7037E-7 L -0.20273 -0.54954 " pathEditMode="relative" rAng="0" ptsTypes="AA">
                                      <p:cBhvr>
                                        <p:cTn id="30" dur="2000" fill="hold"/>
                                        <p:tgtEl>
                                          <p:spTgt spid="21"/>
                                        </p:tgtEl>
                                        <p:attrNameLst>
                                          <p:attrName>ppt_x</p:attrName>
                                          <p:attrName>ppt_y</p:attrName>
                                        </p:attrNameLst>
                                      </p:cBhvr>
                                      <p:rCtr x="-10169" y="-2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animBg="1"/>
      <p:bldP spid="19" grpId="0"/>
      <p:bldP spid="21" grpId="0" animBg="1"/>
      <p:bldP spid="21" grpId="1" animBg="1"/>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8731932" y="5061330"/>
            <a:ext cx="2095445" cy="584775"/>
          </a:xfrm>
          <a:prstGeom prst="rect">
            <a:avLst/>
          </a:prstGeom>
          <a:noFill/>
        </p:spPr>
        <p:txBody>
          <a:bodyPr wrap="none" rtlCol="0">
            <a:spAutoFit/>
          </a:bodyPr>
          <a:lstStyle/>
          <a:p>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&lt;     3</a:t>
            </a:r>
          </a:p>
        </p:txBody>
      </p:sp>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540224" y="2106327"/>
            <a:ext cx="4250975"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27536" y="964425"/>
            <a:ext cx="1248968" cy="1199009"/>
          </a:xfrm>
          <a:prstGeom prst="rect">
            <a:avLst/>
          </a:prstGeom>
        </p:spPr>
      </p:pic>
      <p:sp>
        <p:nvSpPr>
          <p:cNvPr id="11" name="テキスト ボックス 10"/>
          <p:cNvSpPr txBox="1"/>
          <p:nvPr/>
        </p:nvSpPr>
        <p:spPr>
          <a:xfrm>
            <a:off x="8159484" y="2040171"/>
            <a:ext cx="1144896" cy="369332"/>
          </a:xfrm>
          <a:prstGeom prst="rect">
            <a:avLst/>
          </a:prstGeom>
          <a:noFill/>
        </p:spPr>
        <p:txBody>
          <a:bodyPr wrap="square" rtlCol="0">
            <a:spAutoFit/>
          </a:bodyPr>
          <a:lstStyle/>
          <a:p>
            <a:r>
              <a:rPr kumimoji="1" lang="en-US" altLang="ja-JP"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2" name="テキスト ボックス 11"/>
          <p:cNvSpPr txBox="1"/>
          <p:nvPr/>
        </p:nvSpPr>
        <p:spPr>
          <a:xfrm>
            <a:off x="8852020" y="2013611"/>
            <a:ext cx="1124594" cy="461665"/>
          </a:xfrm>
          <a:prstGeom prst="rect">
            <a:avLst/>
          </a:prstGeom>
          <a:noFill/>
        </p:spPr>
        <p:txBody>
          <a:bodyPr wrap="square" rtlCol="0">
            <a:spAutoFit/>
          </a:bodyPr>
          <a:lstStyle/>
          <a:p>
            <a:r>
              <a:rPr kumimoji="1" lang="en-US" altLang="ja-JP" sz="2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2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角丸四角形 12"/>
          <p:cNvSpPr/>
          <p:nvPr/>
        </p:nvSpPr>
        <p:spPr>
          <a:xfrm>
            <a:off x="8382790" y="1221770"/>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8382790" y="1220047"/>
            <a:ext cx="621630" cy="545772"/>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3</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5" name="角丸四角形 14"/>
          <p:cNvSpPr/>
          <p:nvPr/>
        </p:nvSpPr>
        <p:spPr>
          <a:xfrm>
            <a:off x="3856100" y="2074735"/>
            <a:ext cx="856145"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8159484" y="3650778"/>
            <a:ext cx="1813317" cy="461665"/>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継続チェック</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9190390" y="4310466"/>
            <a:ext cx="1375698" cy="646331"/>
          </a:xfrm>
          <a:prstGeom prst="rect">
            <a:avLst/>
          </a:prstGeom>
          <a:noFill/>
        </p:spPr>
        <p:txBody>
          <a:bodyPr wrap="none" rtlCol="0">
            <a:spAutoFit/>
          </a:bodyPr>
          <a:lstStyle/>
          <a:p>
            <a:r>
              <a:rPr kumimoji="1" lang="en-US" altLang="ja-JP" sz="36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rPr>
              <a:t>false</a:t>
            </a:r>
            <a:endParaRPr kumimoji="1" lang="ja-JP" altLang="en-US" sz="36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3" name="テキスト ボックス 22"/>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291645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8.33333E-7 -2.59259E-6 L 0.01302 0.55347 " pathEditMode="relative" rAng="0" ptsTypes="AA">
                                      <p:cBhvr>
                                        <p:cTn id="16" dur="2000" fill="hold"/>
                                        <p:tgtEl>
                                          <p:spTgt spid="17"/>
                                        </p:tgtEl>
                                        <p:attrNameLst>
                                          <p:attrName>ppt_x</p:attrName>
                                          <p:attrName>ppt_y</p:attrName>
                                        </p:attrNameLst>
                                      </p:cBhvr>
                                      <p:rCtr x="651" y="27662"/>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7" grpId="0" animBg="1"/>
      <p:bldP spid="16"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554423" y="2695785"/>
            <a:ext cx="4250975"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8616684" y="3523981"/>
            <a:ext cx="2824812"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for</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文</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を終了するよ！</a:t>
            </a:r>
          </a:p>
        </p:txBody>
      </p:sp>
      <p:sp>
        <p:nvSpPr>
          <p:cNvPr id="20" name="テキスト ボックス 19"/>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28457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 6"/>
          <p:cNvSpPr/>
          <p:nvPr/>
        </p:nvSpPr>
        <p:spPr>
          <a:xfrm>
            <a:off x="1024112" y="3065867"/>
            <a:ext cx="4250975" cy="420881"/>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042890" y="2713976"/>
            <a:ext cx="3805850"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を終了するよ！</a:t>
            </a:r>
          </a:p>
        </p:txBody>
      </p:sp>
      <p:pic>
        <p:nvPicPr>
          <p:cNvPr id="10" name="Picture 2" descr="疑問を抱く若い男性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5276" y="4441264"/>
            <a:ext cx="2370834" cy="2370834"/>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7905484" y="4070688"/>
            <a:ext cx="2675732" cy="830997"/>
          </a:xfrm>
          <a:prstGeom prst="rect">
            <a:avLst/>
          </a:prstGeom>
          <a:noFill/>
        </p:spPr>
        <p:txBody>
          <a:bodyPr wrap="none" rtlCol="0">
            <a:spAutoFit/>
          </a:bodyPr>
          <a:lstStyle/>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次どうなるの？？</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プログラム終了？？</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テキスト ボックス 11"/>
          <p:cNvSpPr txBox="1"/>
          <p:nvPr/>
        </p:nvSpPr>
        <p:spPr>
          <a:xfrm>
            <a:off x="2993554" y="4826000"/>
            <a:ext cx="3863558"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318615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1540225" y="4441264"/>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四角形吹き出し 1"/>
          <p:cNvSpPr/>
          <p:nvPr/>
        </p:nvSpPr>
        <p:spPr>
          <a:xfrm>
            <a:off x="8910734" y="3016738"/>
            <a:ext cx="2693564" cy="1052525"/>
          </a:xfrm>
          <a:prstGeom prst="wedgeRectCallout">
            <a:avLst>
              <a:gd name="adj1" fmla="val -255155"/>
              <a:gd name="adj2" fmla="val 104437"/>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テキスト ボックス 7"/>
          <p:cNvSpPr txBox="1"/>
          <p:nvPr/>
        </p:nvSpPr>
        <p:spPr>
          <a:xfrm>
            <a:off x="9029554" y="3250614"/>
            <a:ext cx="2574744"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戻ってきたよ！</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2756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0447" y="4080111"/>
            <a:ext cx="1681922" cy="1345538"/>
          </a:xfrm>
          <a:prstGeom prst="rect">
            <a:avLst/>
          </a:prstGeom>
        </p:spPr>
      </p:pic>
      <p:sp>
        <p:nvSpPr>
          <p:cNvPr id="14" name="角丸四角形 13"/>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995082" y="1563068"/>
            <a:ext cx="4801314" cy="4154984"/>
          </a:xfrm>
          <a:prstGeom prst="rect">
            <a:avLst/>
          </a:prstGeom>
          <a:noFill/>
        </p:spPr>
        <p:txBody>
          <a:bodyPr wrap="none" rtlCol="0">
            <a:spAutoFit/>
          </a:bodyPr>
          <a:lstStyle/>
          <a:p>
            <a:r>
              <a:rPr kumimoji="1" lang="ja-JP" altLang="en-US" sz="2400" dirty="0"/>
              <a:t>①例外が発生する</a:t>
            </a:r>
            <a:endParaRPr kumimoji="1" lang="en-US" altLang="ja-JP" sz="2400" dirty="0"/>
          </a:p>
          <a:p>
            <a:endParaRPr kumimoji="1" lang="en-US" altLang="ja-JP" sz="2400" dirty="0"/>
          </a:p>
          <a:p>
            <a:endParaRPr lang="en-US" altLang="ja-JP" sz="2400" dirty="0"/>
          </a:p>
          <a:p>
            <a:r>
              <a:rPr kumimoji="1" lang="ja-JP" altLang="en-US" sz="2400" b="1" dirty="0">
                <a:solidFill>
                  <a:srgbClr val="FF0000"/>
                </a:solidFill>
              </a:rPr>
              <a:t>②例外オブジェクトが生成される</a:t>
            </a:r>
            <a:endParaRPr kumimoji="1" lang="en-US" altLang="ja-JP" sz="2400" b="1" dirty="0">
              <a:solidFill>
                <a:srgbClr val="FF0000"/>
              </a:solidFill>
            </a:endParaRPr>
          </a:p>
          <a:p>
            <a:endParaRPr kumimoji="1" lang="en-US" altLang="ja-JP" sz="2400" dirty="0"/>
          </a:p>
          <a:p>
            <a:endParaRPr kumimoji="1" lang="en-US" altLang="ja-JP" sz="2400" dirty="0"/>
          </a:p>
          <a:p>
            <a:r>
              <a:rPr lang="ja-JP" altLang="en-US" sz="2400" dirty="0"/>
              <a:t>③例外オブジェクトが投げられる</a:t>
            </a:r>
            <a:endParaRPr lang="en-US" altLang="ja-JP" sz="2400" dirty="0"/>
          </a:p>
          <a:p>
            <a:endParaRPr lang="en-US" altLang="ja-JP" sz="2400" dirty="0"/>
          </a:p>
          <a:p>
            <a:endParaRPr lang="en-US" altLang="ja-JP" sz="2400" dirty="0"/>
          </a:p>
          <a:p>
            <a:r>
              <a:rPr lang="ja-JP" altLang="en-US" sz="2400" dirty="0"/>
              <a:t>④誰もキャッチしなければ</a:t>
            </a:r>
            <a:endParaRPr lang="en-US" altLang="ja-JP" sz="2400" dirty="0"/>
          </a:p>
          <a:p>
            <a:r>
              <a:rPr lang="ja-JP" altLang="en-US" sz="2400" dirty="0"/>
              <a:t>　プログラムが終了する</a:t>
            </a:r>
            <a:endParaRPr kumimoji="1" lang="en-US" altLang="ja-JP" sz="2400" dirty="0"/>
          </a:p>
        </p:txBody>
      </p:sp>
      <p:sp>
        <p:nvSpPr>
          <p:cNvPr id="12" name="テキスト ボックス 11"/>
          <p:cNvSpPr txBox="1"/>
          <p:nvPr/>
        </p:nvSpPr>
        <p:spPr>
          <a:xfrm>
            <a:off x="6883242" y="591671"/>
            <a:ext cx="3877985" cy="646331"/>
          </a:xfrm>
          <a:prstGeom prst="rect">
            <a:avLst/>
          </a:prstGeom>
          <a:noFill/>
        </p:spPr>
        <p:txBody>
          <a:bodyPr wrap="none" rtlCol="0">
            <a:spAutoFit/>
          </a:bodyPr>
          <a:lstStyle/>
          <a:p>
            <a:r>
              <a:rPr kumimoji="1" lang="ja-JP" altLang="en-US" sz="3600" dirty="0"/>
              <a:t>プログラムの流れ</a:t>
            </a: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5224" y="1792941"/>
            <a:ext cx="3810000" cy="3810000"/>
          </a:xfrm>
          <a:prstGeom prst="rect">
            <a:avLst/>
          </a:prstGeom>
        </p:spPr>
      </p:pic>
      <p:sp>
        <p:nvSpPr>
          <p:cNvPr id="8" name="テキスト ボックス 7"/>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311745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22912" y="987932"/>
            <a:ext cx="7597907" cy="45767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10057561"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　サンプルのように書き換えてみよう！</a:t>
            </a:r>
          </a:p>
        </p:txBody>
      </p:sp>
      <p:pic>
        <p:nvPicPr>
          <p:cNvPr id="3" name="図 2"/>
          <p:cNvPicPr>
            <a:picLocks noChangeAspect="1"/>
          </p:cNvPicPr>
          <p:nvPr/>
        </p:nvPicPr>
        <p:blipFill>
          <a:blip r:embed="rId2"/>
          <a:stretch>
            <a:fillRect/>
          </a:stretch>
        </p:blipFill>
        <p:spPr>
          <a:xfrm>
            <a:off x="307577" y="1034032"/>
            <a:ext cx="7370509" cy="4484550"/>
          </a:xfrm>
          <a:prstGeom prst="rect">
            <a:avLst/>
          </a:prstGeom>
        </p:spPr>
      </p:pic>
      <p:sp>
        <p:nvSpPr>
          <p:cNvPr id="6" name="角丸四角形 5"/>
          <p:cNvSpPr/>
          <p:nvPr/>
        </p:nvSpPr>
        <p:spPr>
          <a:xfrm>
            <a:off x="896759" y="4762997"/>
            <a:ext cx="1609375" cy="3847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098220" y="3276307"/>
            <a:ext cx="3661580" cy="584775"/>
          </a:xfrm>
          <a:prstGeom prst="rect">
            <a:avLst/>
          </a:prstGeom>
          <a:noFill/>
        </p:spPr>
        <p:txBody>
          <a:bodyPr wrap="none" rtlCol="0">
            <a:spAutoFit/>
          </a:bodyPr>
          <a:lstStyle/>
          <a:p>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メインメソッドを終了</a:t>
            </a:r>
          </a:p>
        </p:txBody>
      </p:sp>
      <p:sp>
        <p:nvSpPr>
          <p:cNvPr id="10" name="テキスト ボックス 9"/>
          <p:cNvSpPr txBox="1"/>
          <p:nvPr/>
        </p:nvSpPr>
        <p:spPr>
          <a:xfrm>
            <a:off x="8098220" y="4370590"/>
            <a:ext cx="2879314" cy="584775"/>
          </a:xfrm>
          <a:prstGeom prst="rect">
            <a:avLst/>
          </a:prstGeom>
          <a:noFill/>
        </p:spPr>
        <p:txBody>
          <a:bodyPr wrap="none" rtlCol="0">
            <a:spAutoFit/>
          </a:bodyPr>
          <a:lstStyle/>
          <a:p>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プログラム終了</a:t>
            </a:r>
          </a:p>
        </p:txBody>
      </p:sp>
    </p:spTree>
    <p:extLst>
      <p:ext uri="{BB962C8B-B14F-4D97-AF65-F5344CB8AC3E}">
        <p14:creationId xmlns:p14="http://schemas.microsoft.com/office/powerpoint/2010/main" val="29951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296796" y="2834134"/>
            <a:ext cx="1877437" cy="1107996"/>
          </a:xfrm>
          <a:prstGeom prst="rect">
            <a:avLst/>
          </a:prstGeom>
          <a:noFill/>
        </p:spPr>
        <p:txBody>
          <a:bodyPr wrap="none" rtlCol="0">
            <a:spAutoFit/>
          </a:bodyPr>
          <a:lstStyle/>
          <a:p>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1074370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2334487" y="5449580"/>
            <a:ext cx="6139822"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あれ、引数ってなに・・・？</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6" name="正方形/長方形 15"/>
          <p:cNvSpPr/>
          <p:nvPr/>
        </p:nvSpPr>
        <p:spPr>
          <a:xfrm>
            <a:off x="1346641" y="1139822"/>
            <a:ext cx="10499616" cy="4007911"/>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18" name="テキスト ボックス 17"/>
          <p:cNvSpPr txBox="1"/>
          <p:nvPr/>
        </p:nvSpPr>
        <p:spPr>
          <a:xfrm>
            <a:off x="1623983" y="3368421"/>
            <a:ext cx="10349490" cy="1569660"/>
          </a:xfrm>
          <a:prstGeom prst="rect">
            <a:avLst/>
          </a:prstGeom>
          <a:noFill/>
        </p:spPr>
        <p:txBody>
          <a:bodyPr wrap="square" rtlCol="0">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関数名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引数の型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return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p:txBody>
      </p:sp>
      <p:sp>
        <p:nvSpPr>
          <p:cNvPr id="19" name="テキスト ボックス 1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正方形/長方形 19"/>
          <p:cNvSpPr/>
          <p:nvPr/>
        </p:nvSpPr>
        <p:spPr>
          <a:xfrm>
            <a:off x="1701483" y="1834421"/>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21" name="正方形/長方形 20"/>
          <p:cNvSpPr/>
          <p:nvPr/>
        </p:nvSpPr>
        <p:spPr>
          <a:xfrm>
            <a:off x="4646520" y="1834420"/>
            <a:ext cx="1180131" cy="584775"/>
          </a:xfrm>
          <a:prstGeom prst="rect">
            <a:avLst/>
          </a:prstGeom>
        </p:spPr>
        <p:txBody>
          <a:bodyPr wrap="none">
            <a:spAutoFit/>
          </a:bodyPr>
          <a:lstStyle/>
          <a:p>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void</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endParaRPr lang="ja-JP" altLang="en-US" sz="3200" dirty="0"/>
          </a:p>
        </p:txBody>
      </p:sp>
      <p:sp>
        <p:nvSpPr>
          <p:cNvPr id="22" name="正方形/長方形 21"/>
          <p:cNvSpPr/>
          <p:nvPr/>
        </p:nvSpPr>
        <p:spPr>
          <a:xfrm>
            <a:off x="5826651" y="1834419"/>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23" name="正方形/長方形 22"/>
          <p:cNvSpPr/>
          <p:nvPr/>
        </p:nvSpPr>
        <p:spPr>
          <a:xfrm>
            <a:off x="6756531" y="1826390"/>
            <a:ext cx="3435556" cy="584775"/>
          </a:xfrm>
          <a:prstGeom prst="rect">
            <a:avLst/>
          </a:prstGeom>
        </p:spPr>
        <p:txBody>
          <a:bodyPr wrap="none">
            <a:spAutoFit/>
          </a:bodyPr>
          <a:lstStyle/>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String</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str</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endParaRPr lang="ja-JP" altLang="en-US" sz="3200" dirty="0"/>
          </a:p>
        </p:txBody>
      </p:sp>
      <p:sp>
        <p:nvSpPr>
          <p:cNvPr id="24" name="テキスト ボックス 23"/>
          <p:cNvSpPr txBox="1"/>
          <p:nvPr/>
        </p:nvSpPr>
        <p:spPr>
          <a:xfrm>
            <a:off x="1375488" y="1519485"/>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pic>
        <p:nvPicPr>
          <p:cNvPr id="14" name="Picture 2" descr="疑問を抱く若い男性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0618" y="4775837"/>
            <a:ext cx="2222938" cy="222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7364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90987" y="2450205"/>
            <a:ext cx="7407349" cy="1865033"/>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テキスト ボックス 11"/>
          <p:cNvSpPr txBox="1"/>
          <p:nvPr/>
        </p:nvSpPr>
        <p:spPr>
          <a:xfrm>
            <a:off x="557167" y="3089785"/>
            <a:ext cx="6474849" cy="1200329"/>
          </a:xfrm>
          <a:prstGeom prst="rect">
            <a:avLst/>
          </a:prstGeom>
          <a:noFill/>
        </p:spPr>
        <p:txBody>
          <a:bodyPr wrap="none" rtlCol="0">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一連の処理に対して</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値をコピー</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a:t>
            </a: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渡す</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ことが出来る</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角丸四角形 8"/>
          <p:cNvSpPr/>
          <p:nvPr/>
        </p:nvSpPr>
        <p:spPr>
          <a:xfrm>
            <a:off x="7801422" y="363070"/>
            <a:ext cx="4031989" cy="61722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8140315" y="650264"/>
            <a:ext cx="1591984" cy="707886"/>
          </a:xfrm>
          <a:prstGeom prst="rect">
            <a:avLst/>
          </a:prstGeom>
          <a:noFill/>
        </p:spPr>
        <p:txBody>
          <a:bodyPr wrap="square" rtlCol="0">
            <a:spAutoFit/>
          </a:bodyPr>
          <a:lstStyle/>
          <a:p>
            <a:r>
              <a:rPr kumimoji="1" lang="ja-JP" altLang="en-US" sz="4000" dirty="0"/>
              <a:t>関数</a:t>
            </a:r>
            <a:r>
              <a:rPr kumimoji="1" lang="en-US" altLang="ja-JP" sz="4000" dirty="0"/>
              <a:t>A</a:t>
            </a:r>
            <a:endParaRPr kumimoji="1" lang="ja-JP" altLang="en-US" sz="4000" dirty="0"/>
          </a:p>
        </p:txBody>
      </p:sp>
      <p:sp>
        <p:nvSpPr>
          <p:cNvPr id="2" name="テキスト ボックス 1"/>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593894" y="1108295"/>
            <a:ext cx="2552302"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849985" y="1680764"/>
            <a:ext cx="6239209" cy="769441"/>
          </a:xfrm>
          <a:prstGeom prst="rect">
            <a:avLst/>
          </a:prstGeom>
          <a:noFill/>
        </p:spPr>
        <p:txBody>
          <a:bodyPr wrap="none" rtlCol="0">
            <a:spAutoFit/>
          </a:bodyPr>
          <a:lstStyle/>
          <a:p>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一連の処理</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まとめた</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もの</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6" name="正方形/長方形 5"/>
          <p:cNvSpPr/>
          <p:nvPr/>
        </p:nvSpPr>
        <p:spPr>
          <a:xfrm>
            <a:off x="8389610" y="1586118"/>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kumimoji="1" lang="en-US" altLang="ja-JP" sz="4400" dirty="0">
                <a:latin typeface="UD デジタル 教科書体 NK-B" panose="02020700000000000000" pitchFamily="18" charset="-128"/>
                <a:ea typeface="UD デジタル 教科書体 NK-B" panose="02020700000000000000" pitchFamily="18" charset="-128"/>
              </a:rPr>
              <a:t>A</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7" name="正方形/長方形 6"/>
          <p:cNvSpPr/>
          <p:nvPr/>
        </p:nvSpPr>
        <p:spPr>
          <a:xfrm>
            <a:off x="8389610" y="3064662"/>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B</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8" name="正方形/長方形 7"/>
          <p:cNvSpPr/>
          <p:nvPr/>
        </p:nvSpPr>
        <p:spPr>
          <a:xfrm>
            <a:off x="8389609" y="4543206"/>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C</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454080" y="2532769"/>
            <a:ext cx="1957587"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引数</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17" name="角丸四角形 16"/>
          <p:cNvSpPr/>
          <p:nvPr/>
        </p:nvSpPr>
        <p:spPr>
          <a:xfrm>
            <a:off x="3853208" y="4730127"/>
            <a:ext cx="794342" cy="70910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8" name="角丸四角形 17"/>
          <p:cNvSpPr/>
          <p:nvPr/>
        </p:nvSpPr>
        <p:spPr>
          <a:xfrm>
            <a:off x="3853208" y="4730127"/>
            <a:ext cx="794342" cy="70910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2491156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2.29167E-6 4.81481E-6 L 0.55429 -0.59908 " pathEditMode="relative" rAng="0" ptsTypes="AA">
                                      <p:cBhvr>
                                        <p:cTn id="27" dur="2000" fill="hold"/>
                                        <p:tgtEl>
                                          <p:spTgt spid="18"/>
                                        </p:tgtEl>
                                        <p:attrNameLst>
                                          <p:attrName>ppt_x</p:attrName>
                                          <p:attrName>ppt_y</p:attrName>
                                        </p:attrNameLst>
                                      </p:cBhvr>
                                      <p:rCtr x="27708"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7" grpId="0" animBg="1"/>
      <p:bldP spid="18" grpId="0" animBg="1"/>
      <p:bldP spid="18"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594019" y="2154848"/>
            <a:ext cx="6221575" cy="1446550"/>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なんとなくわかるけど・・・</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いまい</a:t>
            </a:r>
            <a:r>
              <a:rPr kumimoji="1" lang="ja-JP" altLang="en-US" sz="4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ち</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ピンと来ない</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5483253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Tree>
    <p:extLst>
      <p:ext uri="{BB962C8B-B14F-4D97-AF65-F5344CB8AC3E}">
        <p14:creationId xmlns:p14="http://schemas.microsoft.com/office/powerpoint/2010/main" val="157906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862892" y="4053385"/>
            <a:ext cx="526495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905484" y="3817158"/>
            <a:ext cx="4038285" cy="461665"/>
          </a:xfrm>
          <a:prstGeom prst="rect">
            <a:avLst/>
          </a:prstGeom>
          <a:noFill/>
        </p:spPr>
        <p:txBody>
          <a:bodyPr wrap="none" rtlCol="0">
            <a:spAutoFit/>
          </a:bodyPr>
          <a:lstStyle/>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メインメソッドから実行するよ！</a:t>
            </a:r>
          </a:p>
        </p:txBody>
      </p:sp>
    </p:spTree>
    <p:extLst>
      <p:ext uri="{BB962C8B-B14F-4D97-AF65-F5344CB8AC3E}">
        <p14:creationId xmlns:p14="http://schemas.microsoft.com/office/powerpoint/2010/main" val="202446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304099" y="4278823"/>
            <a:ext cx="4987519"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434923" y="3570312"/>
            <a:ext cx="4272323" cy="830997"/>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Scanner</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型</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の変数 </a:t>
            </a:r>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sc</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を準備し</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実体を代入</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したよ！</a:t>
            </a:r>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spTree>
    <p:extLst>
      <p:ext uri="{BB962C8B-B14F-4D97-AF65-F5344CB8AC3E}">
        <p14:creationId xmlns:p14="http://schemas.microsoft.com/office/powerpoint/2010/main" val="1111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p:bldP spid="8" grpId="0"/>
      <p:bldP spid="10"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345042" y="4524483"/>
            <a:ext cx="3718277"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194427" y="3919835"/>
            <a:ext cx="4698722" cy="461665"/>
          </a:xfrm>
          <a:prstGeom prst="rect">
            <a:avLst/>
          </a:prstGeom>
          <a:noFill/>
        </p:spPr>
        <p:txBody>
          <a:bodyPr wrap="none" rtlCol="0">
            <a:spAutoFit/>
          </a:bodyPr>
          <a:lstStyle/>
          <a:p>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int</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型</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の変数</a:t>
            </a:r>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inNum</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を準備したよ！</a:t>
            </a:r>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69486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409314" y="5073123"/>
            <a:ext cx="5385381"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正方形/長方形 16"/>
          <p:cNvSpPr/>
          <p:nvPr/>
        </p:nvSpPr>
        <p:spPr>
          <a:xfrm>
            <a:off x="6675621" y="3705474"/>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6866126" y="3879801"/>
            <a:ext cx="3241593" cy="461665"/>
          </a:xfrm>
          <a:prstGeom prst="rect">
            <a:avLst/>
          </a:prstGeom>
          <a:noFill/>
        </p:spPr>
        <p:txBody>
          <a:bodyPr wrap="none" rtlCol="0">
            <a:spAutoFit/>
          </a:bodyPr>
          <a:lstStyle/>
          <a:p>
            <a:r>
              <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rPr>
              <a:t>表示したい回数を入力</a:t>
            </a: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44372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995082" y="1563068"/>
            <a:ext cx="4801314" cy="4154984"/>
          </a:xfrm>
          <a:prstGeom prst="rect">
            <a:avLst/>
          </a:prstGeom>
          <a:noFill/>
        </p:spPr>
        <p:txBody>
          <a:bodyPr wrap="none" rtlCol="0">
            <a:spAutoFit/>
          </a:bodyPr>
          <a:lstStyle/>
          <a:p>
            <a:r>
              <a:rPr kumimoji="1" lang="ja-JP" altLang="en-US" sz="2400" dirty="0"/>
              <a:t>①例外が発生する</a:t>
            </a:r>
            <a:endParaRPr kumimoji="1" lang="en-US" altLang="ja-JP" sz="2400" dirty="0"/>
          </a:p>
          <a:p>
            <a:endParaRPr kumimoji="1" lang="en-US" altLang="ja-JP" sz="2400" dirty="0"/>
          </a:p>
          <a:p>
            <a:endParaRPr lang="en-US" altLang="ja-JP" sz="2400" dirty="0"/>
          </a:p>
          <a:p>
            <a:r>
              <a:rPr kumimoji="1" lang="ja-JP" altLang="en-US" sz="2400" dirty="0"/>
              <a:t>②例外オブジェクトが生成される</a:t>
            </a:r>
            <a:endParaRPr kumimoji="1" lang="en-US" altLang="ja-JP" sz="2400" dirty="0"/>
          </a:p>
          <a:p>
            <a:endParaRPr kumimoji="1" lang="en-US" altLang="ja-JP" sz="2400" dirty="0"/>
          </a:p>
          <a:p>
            <a:endParaRPr kumimoji="1" lang="en-US" altLang="ja-JP" sz="2400" dirty="0"/>
          </a:p>
          <a:p>
            <a:r>
              <a:rPr lang="ja-JP" altLang="en-US" sz="2400" b="1" dirty="0">
                <a:solidFill>
                  <a:srgbClr val="FF0000"/>
                </a:solidFill>
              </a:rPr>
              <a:t>③例外オブジェクトが投げられる</a:t>
            </a:r>
            <a:endParaRPr lang="en-US" altLang="ja-JP" sz="2400" b="1" dirty="0">
              <a:solidFill>
                <a:srgbClr val="FF0000"/>
              </a:solidFill>
            </a:endParaRPr>
          </a:p>
          <a:p>
            <a:endParaRPr lang="en-US" altLang="ja-JP" sz="2400" dirty="0"/>
          </a:p>
          <a:p>
            <a:endParaRPr lang="en-US" altLang="ja-JP" sz="2400" dirty="0"/>
          </a:p>
          <a:p>
            <a:r>
              <a:rPr lang="ja-JP" altLang="en-US" sz="2400" dirty="0"/>
              <a:t>④誰もキャッチしなければ</a:t>
            </a:r>
            <a:endParaRPr lang="en-US" altLang="ja-JP" sz="2400" dirty="0"/>
          </a:p>
          <a:p>
            <a:r>
              <a:rPr lang="ja-JP" altLang="en-US" sz="2400" dirty="0"/>
              <a:t>　プログラムが終了する</a:t>
            </a:r>
            <a:endParaRPr kumimoji="1" lang="en-US" altLang="ja-JP" sz="2400" dirty="0"/>
          </a:p>
        </p:txBody>
      </p:sp>
      <p:sp>
        <p:nvSpPr>
          <p:cNvPr id="8" name="テキスト ボックス 7"/>
          <p:cNvSpPr txBox="1"/>
          <p:nvPr/>
        </p:nvSpPr>
        <p:spPr>
          <a:xfrm>
            <a:off x="6883242" y="591671"/>
            <a:ext cx="3877985" cy="646331"/>
          </a:xfrm>
          <a:prstGeom prst="rect">
            <a:avLst/>
          </a:prstGeom>
          <a:noFill/>
        </p:spPr>
        <p:txBody>
          <a:bodyPr wrap="none" rtlCol="0">
            <a:spAutoFit/>
          </a:bodyPr>
          <a:lstStyle/>
          <a:p>
            <a:r>
              <a:rPr kumimoji="1" lang="ja-JP" altLang="en-US" sz="3600" dirty="0"/>
              <a:t>プログラムの流れ</a:t>
            </a: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236" y="1238002"/>
            <a:ext cx="2823931" cy="2541538"/>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270" y="3779540"/>
            <a:ext cx="2592850" cy="2736517"/>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20603">
            <a:off x="6242117" y="3319268"/>
            <a:ext cx="1247857" cy="1247857"/>
          </a:xfrm>
          <a:prstGeom prst="rect">
            <a:avLst/>
          </a:prstGeom>
        </p:spPr>
      </p:pic>
      <p:sp>
        <p:nvSpPr>
          <p:cNvPr id="11" name="テキスト ボックス 10"/>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306274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518538" y="5298206"/>
            <a:ext cx="4741586"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7122100" y="5081190"/>
            <a:ext cx="4937570" cy="1200329"/>
          </a:xfrm>
          <a:prstGeom prst="rect">
            <a:avLst/>
          </a:prstGeom>
          <a:noFill/>
        </p:spPr>
        <p:txBody>
          <a:bodyPr wrap="none" rtlCol="0">
            <a:spAutoFit/>
          </a:bodyPr>
          <a:lstStyle/>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キーボードから</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入力した数字</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文字列</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として受け取り</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数値に変換</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a:t>
            </a:r>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inNum</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に代入するよ</a:t>
            </a:r>
          </a:p>
        </p:txBody>
      </p:sp>
      <p:pic>
        <p:nvPicPr>
          <p:cNvPr id="20" name="Picture 2" descr="パソコンのキーボードを打っている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2430" y="4177562"/>
            <a:ext cx="1089142" cy="830471"/>
          </a:xfrm>
          <a:prstGeom prst="rect">
            <a:avLst/>
          </a:prstGeom>
          <a:noFill/>
          <a:extLst>
            <a:ext uri="{909E8E84-426E-40DD-AFC4-6F175D3DCCD1}">
              <a14:hiddenFill xmlns:a14="http://schemas.microsoft.com/office/drawing/2010/main">
                <a:solidFill>
                  <a:srgbClr val="FFFFFF"/>
                </a:solidFill>
              </a14:hiddenFill>
            </a:ext>
          </a:extLst>
        </p:spPr>
      </p:pic>
      <p:sp>
        <p:nvSpPr>
          <p:cNvPr id="21" name="角丸四角形 20"/>
          <p:cNvSpPr/>
          <p:nvPr/>
        </p:nvSpPr>
        <p:spPr>
          <a:xfrm>
            <a:off x="8259894" y="4284255"/>
            <a:ext cx="8464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7898946" y="3844737"/>
            <a:ext cx="1508746"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これは文字列</a:t>
            </a:r>
          </a:p>
        </p:txBody>
      </p:sp>
      <p:pic>
        <p:nvPicPr>
          <p:cNvPr id="22" name="Picture 2" descr="紙粘土で遊ぶ子供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25974" y="3293126"/>
            <a:ext cx="1178717" cy="1270854"/>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10484842" y="3873309"/>
            <a:ext cx="1277914"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これは数値</a:t>
            </a:r>
          </a:p>
        </p:txBody>
      </p:sp>
      <p:sp>
        <p:nvSpPr>
          <p:cNvPr id="12" name="右矢印 11"/>
          <p:cNvSpPr/>
          <p:nvPr/>
        </p:nvSpPr>
        <p:spPr>
          <a:xfrm>
            <a:off x="9425392" y="4361188"/>
            <a:ext cx="1034976" cy="672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10923502" y="4269937"/>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10923502" y="4275066"/>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76265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2.5E-6 2.22222E-6 L -0.10638 -0.48218 " pathEditMode="relative" rAng="0" ptsTypes="AA">
                                      <p:cBhvr>
                                        <p:cTn id="41" dur="2000" fill="hold"/>
                                        <p:tgtEl>
                                          <p:spTgt spid="26"/>
                                        </p:tgtEl>
                                        <p:attrNameLst>
                                          <p:attrName>ppt_x</p:attrName>
                                          <p:attrName>ppt_y</p:attrName>
                                        </p:attrNameLst>
                                      </p:cBhvr>
                                      <p:rCtr x="-5326" y="-241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6" grpId="0"/>
      <p:bldP spid="24" grpId="0"/>
      <p:bldP spid="12" grpId="0" animBg="1"/>
      <p:bldP spid="25" grpId="0" animBg="1"/>
      <p:bldP spid="26" grpId="0" animBg="1"/>
      <p:bldP spid="26"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7250738" y="5197112"/>
            <a:ext cx="3805850" cy="830997"/>
          </a:xfrm>
          <a:prstGeom prst="rect">
            <a:avLst/>
          </a:prstGeom>
          <a:noFill/>
        </p:spPr>
        <p:txBody>
          <a:bodyPr wrap="none" rtlCol="0">
            <a:spAutoFit/>
          </a:bodyPr>
          <a:lstStyle/>
          <a:p>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inNum</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コピー</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を持って</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メソッドを実行</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するよ！</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26" name="Picture 2" descr="ダンボール箱のキャラクタ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3123" y="1754937"/>
            <a:ext cx="1264248" cy="1144145"/>
          </a:xfrm>
          <a:prstGeom prst="rect">
            <a:avLst/>
          </a:prstGeom>
          <a:noFill/>
          <a:extLst>
            <a:ext uri="{909E8E84-426E-40DD-AFC4-6F175D3DCCD1}">
              <a14:hiddenFill xmlns:a14="http://schemas.microsoft.com/office/drawing/2010/main">
                <a:solidFill>
                  <a:srgbClr val="FFFFFF"/>
                </a:solidFill>
              </a14:hiddenFill>
            </a:ext>
          </a:extLst>
        </p:spPr>
      </p:pic>
      <p:sp>
        <p:nvSpPr>
          <p:cNvPr id="27" name="角丸四角形 26"/>
          <p:cNvSpPr/>
          <p:nvPr/>
        </p:nvSpPr>
        <p:spPr>
          <a:xfrm>
            <a:off x="9611748" y="898990"/>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21924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4.58333E-6 3.33333E-6 L 0.10924 0.13009 " pathEditMode="relative" rAng="0" ptsTypes="AA">
                                      <p:cBhvr>
                                        <p:cTn id="16" dur="2000" fill="hold"/>
                                        <p:tgtEl>
                                          <p:spTgt spid="27"/>
                                        </p:tgtEl>
                                        <p:attrNameLst>
                                          <p:attrName>ppt_x</p:attrName>
                                          <p:attrName>ppt_y</p:attrName>
                                        </p:attrNameLst>
                                      </p:cBhvr>
                                      <p:rCtr x="5456" y="65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3"/>
          <a:stretch>
            <a:fillRect/>
          </a:stretch>
        </p:blipFill>
        <p:spPr>
          <a:xfrm>
            <a:off x="440420" y="755918"/>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7069540" y="5262998"/>
            <a:ext cx="5065810" cy="830997"/>
          </a:xfrm>
          <a:prstGeom prst="rect">
            <a:avLst/>
          </a:prstGeom>
          <a:noFill/>
        </p:spPr>
        <p:txBody>
          <a:bodyPr wrap="none" rtlCol="0">
            <a:spAutoFit/>
          </a:bodyPr>
          <a:lstStyle/>
          <a:p>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int</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型</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の変数</a:t>
            </a:r>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count</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を準備し</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コピーして持ってきた値</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代入</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するよ！</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795683" y="1967699"/>
            <a:ext cx="4854489" cy="389234"/>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1"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93123" y="1754937"/>
            <a:ext cx="1264248" cy="1144145"/>
          </a:xfrm>
          <a:prstGeom prst="rect">
            <a:avLst/>
          </a:prstGeom>
          <a:noFill/>
          <a:extLst>
            <a:ext uri="{909E8E84-426E-40DD-AFC4-6F175D3DCCD1}">
              <a14:hiddenFill xmlns:a14="http://schemas.microsoft.com/office/drawing/2010/main">
                <a:solidFill>
                  <a:srgbClr val="FFFFFF"/>
                </a:solidFill>
              </a14:hiddenFill>
            </a:ext>
          </a:extLst>
        </p:spPr>
      </p:pic>
      <p:pic>
        <p:nvPicPr>
          <p:cNvPr id="22" name="図 2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10937238" y="183689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Tree>
    <p:extLst>
      <p:ext uri="{BB962C8B-B14F-4D97-AF65-F5344CB8AC3E}">
        <p14:creationId xmlns:p14="http://schemas.microsoft.com/office/powerpoint/2010/main" val="17572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0" nodeType="clickEffect">
                                  <p:stCondLst>
                                    <p:cond delay="0"/>
                                  </p:stCondLst>
                                  <p:childTnLst>
                                    <p:animMotion origin="layout" path="M 6.25E-7 -2.22222E-6 L -0.25352 0.20533 " pathEditMode="relative" rAng="0" ptsTypes="AA">
                                      <p:cBhvr>
                                        <p:cTn id="33" dur="2000" fill="hold"/>
                                        <p:tgtEl>
                                          <p:spTgt spid="26"/>
                                        </p:tgtEl>
                                        <p:attrNameLst>
                                          <p:attrName>ppt_x</p:attrName>
                                          <p:attrName>ppt_y</p:attrName>
                                        </p:attrNameLst>
                                      </p:cBhvr>
                                      <p:rCtr x="-12682" y="10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animBg="1"/>
      <p:bldP spid="18" grpId="0" animBg="1"/>
      <p:bldP spid="20" grpId="0"/>
      <p:bldP spid="23" grpId="0"/>
      <p:bldP spid="24" grpId="0"/>
      <p:bldP spid="2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1410467" y="2481057"/>
            <a:ext cx="3710173" cy="389234"/>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7966164" y="5012446"/>
            <a:ext cx="3289683" cy="1200329"/>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初回限定</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int</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型の</a:t>
            </a:r>
            <a:r>
              <a:rPr kumimoji="1" lang="en-US" altLang="ja-JP" sz="2400" dirty="0" err="1">
                <a:solidFill>
                  <a:schemeClr val="accent2"/>
                </a:solidFill>
                <a:latin typeface="UD デジタル 教科書体 NK-B" panose="02020700000000000000" pitchFamily="18" charset="-128"/>
                <a:ea typeface="UD デジタル 教科書体 NK-B" panose="02020700000000000000" pitchFamily="18" charset="-128"/>
              </a:rPr>
              <a:t>i</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という変数を</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　作成し０を代入するよ！</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8" name="角丸四角形 37"/>
          <p:cNvSpPr/>
          <p:nvPr/>
        </p:nvSpPr>
        <p:spPr>
          <a:xfrm>
            <a:off x="2092962" y="2430858"/>
            <a:ext cx="977784"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528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3" grpId="0"/>
      <p:bldP spid="34" grpId="0"/>
      <p:bldP spid="35" grpId="0" animBg="1"/>
      <p:bldP spid="3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1410467" y="2481057"/>
            <a:ext cx="3710173" cy="389234"/>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8" name="角丸四角形 37"/>
          <p:cNvSpPr/>
          <p:nvPr/>
        </p:nvSpPr>
        <p:spPr>
          <a:xfrm>
            <a:off x="3183277" y="2464917"/>
            <a:ext cx="977784" cy="420881"/>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8132080" y="4475528"/>
            <a:ext cx="1813317" cy="461665"/>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継続チェック</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テキスト ボックス 30"/>
          <p:cNvSpPr txBox="1"/>
          <p:nvPr/>
        </p:nvSpPr>
        <p:spPr>
          <a:xfrm>
            <a:off x="8585642" y="5876187"/>
            <a:ext cx="2988319" cy="584775"/>
          </a:xfrm>
          <a:prstGeom prst="rect">
            <a:avLst/>
          </a:prstGeom>
          <a:noFill/>
        </p:spPr>
        <p:txBody>
          <a:bodyPr wrap="none" rtlCol="0">
            <a:spAutoFit/>
          </a:bodyPr>
          <a:lstStyle/>
          <a:p>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&lt;     count</a:t>
            </a:r>
          </a:p>
        </p:txBody>
      </p:sp>
      <p:sp>
        <p:nvSpPr>
          <p:cNvPr id="36" name="テキスト ボックス 35"/>
          <p:cNvSpPr txBox="1"/>
          <p:nvPr/>
        </p:nvSpPr>
        <p:spPr>
          <a:xfrm>
            <a:off x="9202360" y="4984436"/>
            <a:ext cx="1178528" cy="646331"/>
          </a:xfrm>
          <a:prstGeom prst="rect">
            <a:avLst/>
          </a:prstGeom>
          <a:noFill/>
        </p:spPr>
        <p:txBody>
          <a:bodyPr wrap="none" rtlCol="0">
            <a:spAutoFit/>
          </a:bodyPr>
          <a:lstStyle/>
          <a:p>
            <a:r>
              <a:rPr kumimoji="1" lang="en-US" altLang="ja-JP" sz="3600" dirty="0">
                <a:solidFill>
                  <a:srgbClr val="FF0000"/>
                </a:solidFill>
                <a:latin typeface="UD デジタル 教科書体 NK-B" panose="02020700000000000000" pitchFamily="18" charset="-128"/>
                <a:ea typeface="UD デジタル 教科書体 NK-B" panose="02020700000000000000" pitchFamily="18" charset="-128"/>
              </a:rPr>
              <a:t>true</a:t>
            </a:r>
            <a:endParaRPr kumimoji="1" lang="ja-JP" altLang="en-US" sz="36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9" name="角丸四角形 38"/>
          <p:cNvSpPr/>
          <p:nvPr/>
        </p:nvSpPr>
        <p:spPr>
          <a:xfrm>
            <a:off x="7825872" y="319049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9919776" y="3174630"/>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85694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1.11111E-6 L -0.11368 0.40625 " pathEditMode="relative" rAng="0" ptsTypes="AA">
                                      <p:cBhvr>
                                        <p:cTn id="6" dur="2000" fill="hold"/>
                                        <p:tgtEl>
                                          <p:spTgt spid="40"/>
                                        </p:tgtEl>
                                        <p:attrNameLst>
                                          <p:attrName>ppt_x</p:attrName>
                                          <p:attrName>ppt_y</p:attrName>
                                        </p:attrNameLst>
                                      </p:cBhvr>
                                      <p:rCtr x="-5690" y="2030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04167E-6 4.07407E-6 L 0.22031 0.40393 " pathEditMode="relative" rAng="0" ptsTypes="AA">
                                      <p:cBhvr>
                                        <p:cTn id="10" dur="2000" fill="hold"/>
                                        <p:tgtEl>
                                          <p:spTgt spid="39"/>
                                        </p:tgtEl>
                                        <p:attrNameLst>
                                          <p:attrName>ppt_x</p:attrName>
                                          <p:attrName>ppt_y</p:attrName>
                                        </p:attrNameLst>
                                      </p:cBhvr>
                                      <p:rCtr x="11016" y="2018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animBg="1"/>
      <p:bldP spid="4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1882315" y="2729356"/>
            <a:ext cx="3710173" cy="389234"/>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9" name="角丸四角形 38"/>
          <p:cNvSpPr/>
          <p:nvPr/>
        </p:nvSpPr>
        <p:spPr>
          <a:xfrm>
            <a:off x="7816036" y="321644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9919776" y="3174630"/>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1" name="正方形/長方形 40"/>
          <p:cNvSpPr/>
          <p:nvPr/>
        </p:nvSpPr>
        <p:spPr>
          <a:xfrm>
            <a:off x="7001443" y="4190264"/>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42" name="テキスト ボックス 41"/>
          <p:cNvSpPr txBox="1"/>
          <p:nvPr/>
        </p:nvSpPr>
        <p:spPr>
          <a:xfrm>
            <a:off x="7287714" y="4540931"/>
            <a:ext cx="994183" cy="461665"/>
          </a:xfrm>
          <a:prstGeom prst="rect">
            <a:avLst/>
          </a:prstGeom>
          <a:noFill/>
        </p:spPr>
        <p:txBody>
          <a:bodyPr wrap="none" rtlCol="0">
            <a:spAutoFit/>
          </a:bodyPr>
          <a:lstStyle/>
          <a:p>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Hello</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99836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テキスト ボックス 42"/>
          <p:cNvSpPr txBox="1"/>
          <p:nvPr/>
        </p:nvSpPr>
        <p:spPr>
          <a:xfrm>
            <a:off x="7703980" y="5973504"/>
            <a:ext cx="3910009" cy="461665"/>
          </a:xfrm>
          <a:prstGeom prst="rect">
            <a:avLst/>
          </a:prstGeom>
          <a:noFill/>
        </p:spPr>
        <p:txBody>
          <a:bodyPr wrap="square" rtlCol="0">
            <a:spAutoFit/>
          </a:bodyPr>
          <a:lstStyle/>
          <a:p>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1     =&gt;    </a:t>
            </a:r>
          </a:p>
        </p:txBody>
      </p:sp>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1387421" y="3029488"/>
            <a:ext cx="2938919" cy="389234"/>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9" name="角丸四角形 38"/>
          <p:cNvSpPr/>
          <p:nvPr/>
        </p:nvSpPr>
        <p:spPr>
          <a:xfrm>
            <a:off x="7816036" y="321644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9919776" y="3174630"/>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6" name="角丸四角形 35"/>
          <p:cNvSpPr/>
          <p:nvPr/>
        </p:nvSpPr>
        <p:spPr>
          <a:xfrm>
            <a:off x="4221402" y="2492584"/>
            <a:ext cx="691793" cy="360490"/>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7608444" y="4783948"/>
            <a:ext cx="3583032" cy="830997"/>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繰り返しを終わらせる為の</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値の変化</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44" name="角丸四角形 43"/>
          <p:cNvSpPr/>
          <p:nvPr/>
        </p:nvSpPr>
        <p:spPr>
          <a:xfrm>
            <a:off x="10399552" y="5889397"/>
            <a:ext cx="621630" cy="545772"/>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14432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4.16667E-6 -1.11111E-6 L -0.19102 0.40625 " pathEditMode="relative" rAng="0" ptsTypes="AA">
                                      <p:cBhvr>
                                        <p:cTn id="21" dur="2000" fill="hold"/>
                                        <p:tgtEl>
                                          <p:spTgt spid="40"/>
                                        </p:tgtEl>
                                        <p:attrNameLst>
                                          <p:attrName>ppt_x</p:attrName>
                                          <p:attrName>ppt_y</p:attrName>
                                        </p:attrNameLst>
                                      </p:cBhvr>
                                      <p:rCtr x="-9557" y="20301"/>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4.58333E-6 -1.11111E-6 L -0.04349 -0.40625 " pathEditMode="relative" rAng="0" ptsTypes="AA">
                                      <p:cBhvr>
                                        <p:cTn id="30" dur="2000" fill="hold"/>
                                        <p:tgtEl>
                                          <p:spTgt spid="44"/>
                                        </p:tgtEl>
                                        <p:attrNameLst>
                                          <p:attrName>ppt_x</p:attrName>
                                          <p:attrName>ppt_y</p:attrName>
                                        </p:attrNameLst>
                                      </p:cBhvr>
                                      <p:rCtr x="-2305" y="-2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0" grpId="0" animBg="1"/>
      <p:bldP spid="36" grpId="0" animBg="1"/>
      <p:bldP spid="38" grpId="0"/>
      <p:bldP spid="44" grpId="0" animBg="1"/>
      <p:bldP spid="44"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ボックス 41"/>
          <p:cNvSpPr txBox="1"/>
          <p:nvPr/>
        </p:nvSpPr>
        <p:spPr>
          <a:xfrm>
            <a:off x="8585642" y="5876187"/>
            <a:ext cx="2988319" cy="584775"/>
          </a:xfrm>
          <a:prstGeom prst="rect">
            <a:avLst/>
          </a:prstGeom>
          <a:noFill/>
        </p:spPr>
        <p:txBody>
          <a:bodyPr wrap="none" rtlCol="0">
            <a:spAutoFit/>
          </a:bodyPr>
          <a:lstStyle/>
          <a:p>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&lt;     count</a:t>
            </a:r>
          </a:p>
        </p:txBody>
      </p:sp>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1451301" y="2538860"/>
            <a:ext cx="3461894" cy="360490"/>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9" name="角丸四角形 38"/>
          <p:cNvSpPr/>
          <p:nvPr/>
        </p:nvSpPr>
        <p:spPr>
          <a:xfrm>
            <a:off x="7816036" y="321644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9931150" y="318098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6" name="角丸四角形 35"/>
          <p:cNvSpPr/>
          <p:nvPr/>
        </p:nvSpPr>
        <p:spPr>
          <a:xfrm>
            <a:off x="3182248" y="2506496"/>
            <a:ext cx="1089501" cy="360490"/>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8132080" y="4475528"/>
            <a:ext cx="1813317" cy="461665"/>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継続チェック</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45" name="テキスト ボックス 44"/>
          <p:cNvSpPr txBox="1"/>
          <p:nvPr/>
        </p:nvSpPr>
        <p:spPr>
          <a:xfrm>
            <a:off x="9202360" y="4984436"/>
            <a:ext cx="1178528" cy="646331"/>
          </a:xfrm>
          <a:prstGeom prst="rect">
            <a:avLst/>
          </a:prstGeom>
          <a:noFill/>
        </p:spPr>
        <p:txBody>
          <a:bodyPr wrap="none" rtlCol="0">
            <a:spAutoFit/>
          </a:bodyPr>
          <a:lstStyle/>
          <a:p>
            <a:r>
              <a:rPr kumimoji="1" lang="en-US" altLang="ja-JP" sz="3600" dirty="0">
                <a:solidFill>
                  <a:srgbClr val="FF0000"/>
                </a:solidFill>
                <a:latin typeface="UD デジタル 教科書体 NK-B" panose="02020700000000000000" pitchFamily="18" charset="-128"/>
                <a:ea typeface="UD デジタル 教科書体 NK-B" panose="02020700000000000000" pitchFamily="18" charset="-128"/>
              </a:rPr>
              <a:t>true</a:t>
            </a:r>
            <a:endParaRPr kumimoji="1" lang="ja-JP" altLang="en-US" sz="3600" dirty="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53124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70833E-6 2.96296E-6 L -0.12188 0.40277 " pathEditMode="relative" rAng="0" ptsTypes="AA">
                                      <p:cBhvr>
                                        <p:cTn id="16" dur="2000" fill="hold"/>
                                        <p:tgtEl>
                                          <p:spTgt spid="40"/>
                                        </p:tgtEl>
                                        <p:attrNameLst>
                                          <p:attrName>ppt_x</p:attrName>
                                          <p:attrName>ppt_y</p:attrName>
                                        </p:attrNameLst>
                                      </p:cBhvr>
                                      <p:rCtr x="-6094" y="20139"/>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4.16667E-7 3.7037E-7 L 0.22474 0.39907 " pathEditMode="relative" rAng="0" ptsTypes="AA">
                                      <p:cBhvr>
                                        <p:cTn id="20" dur="2000" fill="hold"/>
                                        <p:tgtEl>
                                          <p:spTgt spid="39"/>
                                        </p:tgtEl>
                                        <p:attrNameLst>
                                          <p:attrName>ppt_x</p:attrName>
                                          <p:attrName>ppt_y</p:attrName>
                                        </p:attrNameLst>
                                      </p:cBhvr>
                                      <p:rCtr x="11237" y="19954"/>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9" grpId="0" animBg="1"/>
      <p:bldP spid="40" grpId="0" animBg="1"/>
      <p:bldP spid="41" grpId="0"/>
      <p:bldP spid="4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440420" y="755918"/>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1733712" y="2814140"/>
            <a:ext cx="4052939" cy="360490"/>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9" name="角丸四角形 38"/>
          <p:cNvSpPr/>
          <p:nvPr/>
        </p:nvSpPr>
        <p:spPr>
          <a:xfrm>
            <a:off x="7816036" y="321644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9919776" y="3174630"/>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8" name="正方形/長方形 37"/>
          <p:cNvSpPr/>
          <p:nvPr/>
        </p:nvSpPr>
        <p:spPr>
          <a:xfrm>
            <a:off x="7001443" y="4190264"/>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43" name="テキスト ボックス 42"/>
          <p:cNvSpPr txBox="1"/>
          <p:nvPr/>
        </p:nvSpPr>
        <p:spPr>
          <a:xfrm>
            <a:off x="7287714" y="4540931"/>
            <a:ext cx="994183" cy="461665"/>
          </a:xfrm>
          <a:prstGeom prst="rect">
            <a:avLst/>
          </a:prstGeom>
          <a:noFill/>
        </p:spPr>
        <p:txBody>
          <a:bodyPr wrap="none" rtlCol="0">
            <a:spAutoFit/>
          </a:bodyPr>
          <a:lstStyle/>
          <a:p>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Hello</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47" name="テキスト ボックス 46"/>
          <p:cNvSpPr txBox="1"/>
          <p:nvPr/>
        </p:nvSpPr>
        <p:spPr>
          <a:xfrm>
            <a:off x="7292709" y="4920576"/>
            <a:ext cx="994183" cy="461665"/>
          </a:xfrm>
          <a:prstGeom prst="rect">
            <a:avLst/>
          </a:prstGeom>
          <a:noFill/>
        </p:spPr>
        <p:txBody>
          <a:bodyPr wrap="none" rtlCol="0">
            <a:spAutoFit/>
          </a:bodyPr>
          <a:lstStyle/>
          <a:p>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Hello</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63711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p:bldP spid="4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p:cNvSpPr txBox="1"/>
          <p:nvPr/>
        </p:nvSpPr>
        <p:spPr>
          <a:xfrm>
            <a:off x="7703980" y="5973504"/>
            <a:ext cx="3910009" cy="461665"/>
          </a:xfrm>
          <a:prstGeom prst="rect">
            <a:avLst/>
          </a:prstGeom>
          <a:noFill/>
        </p:spPr>
        <p:txBody>
          <a:bodyPr wrap="square" rtlCol="0">
            <a:spAutoFit/>
          </a:bodyPr>
          <a:lstStyle/>
          <a:p>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1     =&gt;    </a:t>
            </a:r>
          </a:p>
        </p:txBody>
      </p:sp>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537945" y="716626"/>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1422529" y="3016417"/>
            <a:ext cx="3946472" cy="360490"/>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9" name="角丸四角形 38"/>
          <p:cNvSpPr/>
          <p:nvPr/>
        </p:nvSpPr>
        <p:spPr>
          <a:xfrm>
            <a:off x="7816036" y="321644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9928950" y="3178880"/>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8" name="角丸四角形 47"/>
          <p:cNvSpPr/>
          <p:nvPr/>
        </p:nvSpPr>
        <p:spPr>
          <a:xfrm>
            <a:off x="4329133" y="2467776"/>
            <a:ext cx="706892" cy="360490"/>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7608444" y="4783948"/>
            <a:ext cx="3583032" cy="830997"/>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繰り返しを終わらせる為の</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値の変化</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51" name="角丸四角形 50"/>
          <p:cNvSpPr/>
          <p:nvPr/>
        </p:nvSpPr>
        <p:spPr>
          <a:xfrm>
            <a:off x="10399552" y="5889397"/>
            <a:ext cx="621630" cy="545772"/>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94001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3.125E-6 -4.07407E-6 L -0.19349 0.40579 " pathEditMode="relative" rAng="0" ptsTypes="AA">
                                      <p:cBhvr>
                                        <p:cTn id="21" dur="2000" fill="hold"/>
                                        <p:tgtEl>
                                          <p:spTgt spid="40"/>
                                        </p:tgtEl>
                                        <p:attrNameLst>
                                          <p:attrName>ppt_x</p:attrName>
                                          <p:attrName>ppt_y</p:attrName>
                                        </p:attrNameLst>
                                      </p:cBhvr>
                                      <p:rCtr x="-9674" y="20278"/>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4.58333E-6 -1.11111E-6 L -0.04284 -0.40579 " pathEditMode="relative" rAng="0" ptsTypes="AA">
                                      <p:cBhvr>
                                        <p:cTn id="30" dur="2000" fill="hold"/>
                                        <p:tgtEl>
                                          <p:spTgt spid="51"/>
                                        </p:tgtEl>
                                        <p:attrNameLst>
                                          <p:attrName>ppt_x</p:attrName>
                                          <p:attrName>ppt_y</p:attrName>
                                        </p:attrNameLst>
                                      </p:cBhvr>
                                      <p:rCtr x="-2057" y="-20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0" grpId="0" animBg="1"/>
      <p:bldP spid="48" grpId="0" animBg="1"/>
      <p:bldP spid="49" grpId="0"/>
      <p:bldP spid="51" grpId="0" animBg="1"/>
      <p:bldP spid="5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995082" y="1563068"/>
            <a:ext cx="4801314" cy="4154984"/>
          </a:xfrm>
          <a:prstGeom prst="rect">
            <a:avLst/>
          </a:prstGeom>
          <a:noFill/>
        </p:spPr>
        <p:txBody>
          <a:bodyPr wrap="none" rtlCol="0">
            <a:spAutoFit/>
          </a:bodyPr>
          <a:lstStyle/>
          <a:p>
            <a:r>
              <a:rPr kumimoji="1" lang="ja-JP" altLang="en-US" sz="2400" dirty="0"/>
              <a:t>①例外が発生する</a:t>
            </a:r>
            <a:endParaRPr kumimoji="1" lang="en-US" altLang="ja-JP" sz="2400" dirty="0"/>
          </a:p>
          <a:p>
            <a:endParaRPr kumimoji="1" lang="en-US" altLang="ja-JP" sz="2400" dirty="0"/>
          </a:p>
          <a:p>
            <a:endParaRPr lang="en-US" altLang="ja-JP" sz="2400" dirty="0"/>
          </a:p>
          <a:p>
            <a:r>
              <a:rPr kumimoji="1" lang="ja-JP" altLang="en-US" sz="2400" dirty="0"/>
              <a:t>②例外オブジェクトが生成される</a:t>
            </a:r>
            <a:endParaRPr kumimoji="1" lang="en-US" altLang="ja-JP" sz="2400" dirty="0"/>
          </a:p>
          <a:p>
            <a:endParaRPr kumimoji="1" lang="en-US" altLang="ja-JP" sz="2400" dirty="0"/>
          </a:p>
          <a:p>
            <a:endParaRPr kumimoji="1" lang="en-US" altLang="ja-JP" sz="2400" dirty="0"/>
          </a:p>
          <a:p>
            <a:r>
              <a:rPr lang="ja-JP" altLang="en-US" sz="2400" dirty="0"/>
              <a:t>③例外オブジェクトが投げられる</a:t>
            </a:r>
            <a:endParaRPr lang="en-US" altLang="ja-JP" sz="2400" dirty="0"/>
          </a:p>
          <a:p>
            <a:endParaRPr lang="en-US" altLang="ja-JP" sz="2400" dirty="0"/>
          </a:p>
          <a:p>
            <a:endParaRPr lang="en-US" altLang="ja-JP" sz="2400" dirty="0"/>
          </a:p>
          <a:p>
            <a:r>
              <a:rPr lang="ja-JP" altLang="en-US" sz="2400" b="1" dirty="0">
                <a:solidFill>
                  <a:srgbClr val="FF0000"/>
                </a:solidFill>
              </a:rPr>
              <a:t>④誰もキャッチしなければ</a:t>
            </a:r>
            <a:endParaRPr lang="en-US" altLang="ja-JP" sz="2400" b="1" dirty="0">
              <a:solidFill>
                <a:srgbClr val="FF0000"/>
              </a:solidFill>
            </a:endParaRPr>
          </a:p>
          <a:p>
            <a:r>
              <a:rPr lang="en-US" altLang="ja-JP" sz="2400" b="1" dirty="0">
                <a:solidFill>
                  <a:srgbClr val="FF0000"/>
                </a:solidFill>
              </a:rPr>
              <a:t>    </a:t>
            </a:r>
            <a:r>
              <a:rPr lang="ja-JP" altLang="en-US" sz="2400" b="1" dirty="0">
                <a:solidFill>
                  <a:srgbClr val="FF0000"/>
                </a:solidFill>
              </a:rPr>
              <a:t>プログラムが終了する</a:t>
            </a:r>
            <a:endParaRPr kumimoji="1" lang="en-US" altLang="ja-JP" sz="2400" b="1" dirty="0">
              <a:solidFill>
                <a:srgbClr val="FF0000"/>
              </a:solidFill>
            </a:endParaRPr>
          </a:p>
        </p:txBody>
      </p:sp>
      <p:sp>
        <p:nvSpPr>
          <p:cNvPr id="13" name="テキスト ボックス 12"/>
          <p:cNvSpPr txBox="1"/>
          <p:nvPr/>
        </p:nvSpPr>
        <p:spPr>
          <a:xfrm>
            <a:off x="6883242" y="591671"/>
            <a:ext cx="3877985" cy="646331"/>
          </a:xfrm>
          <a:prstGeom prst="rect">
            <a:avLst/>
          </a:prstGeom>
          <a:noFill/>
        </p:spPr>
        <p:txBody>
          <a:bodyPr wrap="none" rtlCol="0">
            <a:spAutoFit/>
          </a:bodyPr>
          <a:lstStyle/>
          <a:p>
            <a:r>
              <a:rPr kumimoji="1" lang="ja-JP" altLang="en-US" sz="3600" dirty="0"/>
              <a:t>プログラムの流れ</a:t>
            </a:r>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270" y="1563068"/>
            <a:ext cx="4581928" cy="4581928"/>
          </a:xfrm>
          <a:prstGeom prst="rect">
            <a:avLst/>
          </a:prstGeom>
        </p:spPr>
      </p:pic>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531270" y="1929583"/>
            <a:ext cx="1247857" cy="1247857"/>
          </a:xfrm>
          <a:prstGeom prst="rect">
            <a:avLst/>
          </a:prstGeom>
        </p:spPr>
      </p:pic>
      <p:sp>
        <p:nvSpPr>
          <p:cNvPr id="8" name="テキスト ボックス 7"/>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347018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テキスト ボックス 37"/>
          <p:cNvSpPr txBox="1"/>
          <p:nvPr/>
        </p:nvSpPr>
        <p:spPr>
          <a:xfrm>
            <a:off x="8585642" y="5876187"/>
            <a:ext cx="2988319" cy="584775"/>
          </a:xfrm>
          <a:prstGeom prst="rect">
            <a:avLst/>
          </a:prstGeom>
          <a:noFill/>
        </p:spPr>
        <p:txBody>
          <a:bodyPr wrap="none" rtlCol="0">
            <a:spAutoFit/>
          </a:bodyPr>
          <a:lstStyle/>
          <a:p>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&lt;     count</a:t>
            </a:r>
          </a:p>
        </p:txBody>
      </p:sp>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537945" y="716626"/>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1426364" y="2499531"/>
            <a:ext cx="3946472" cy="360490"/>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9" name="角丸四角形 38"/>
          <p:cNvSpPr/>
          <p:nvPr/>
        </p:nvSpPr>
        <p:spPr>
          <a:xfrm>
            <a:off x="7816036" y="321644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9931150" y="318035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8" name="角丸四角形 47"/>
          <p:cNvSpPr/>
          <p:nvPr/>
        </p:nvSpPr>
        <p:spPr>
          <a:xfrm>
            <a:off x="3229683" y="2493350"/>
            <a:ext cx="1069361" cy="360490"/>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8132080" y="4475528"/>
            <a:ext cx="1813317" cy="461665"/>
          </a:xfrm>
          <a:prstGeom prst="rect">
            <a:avLst/>
          </a:prstGeom>
          <a:noFill/>
        </p:spPr>
        <p:txBody>
          <a:bodyPr wrap="none" rtlCol="0">
            <a:spAutoFit/>
          </a:bodyPr>
          <a:lstStyle/>
          <a:p>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継続チェック</a:t>
            </a:r>
            <a:endParaRPr kumimoji="1" lang="en-US" altLang="ja-JP"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41" name="テキスト ボックス 40"/>
          <p:cNvSpPr txBox="1"/>
          <p:nvPr/>
        </p:nvSpPr>
        <p:spPr>
          <a:xfrm>
            <a:off x="9202360" y="4984436"/>
            <a:ext cx="1375698" cy="646331"/>
          </a:xfrm>
          <a:prstGeom prst="rect">
            <a:avLst/>
          </a:prstGeom>
          <a:noFill/>
        </p:spPr>
        <p:txBody>
          <a:bodyPr wrap="none" rtlCol="0">
            <a:spAutoFit/>
          </a:bodyPr>
          <a:lstStyle/>
          <a:p>
            <a:r>
              <a:rPr kumimoji="1" lang="en-US" altLang="ja-JP" sz="3600" dirty="0">
                <a:solidFill>
                  <a:schemeClr val="accent5"/>
                </a:solidFill>
                <a:latin typeface="UD デジタル 教科書体 NK-B" panose="02020700000000000000" pitchFamily="18" charset="-128"/>
                <a:ea typeface="UD デジタル 教科書体 NK-B" panose="02020700000000000000" pitchFamily="18" charset="-128"/>
              </a:rPr>
              <a:t>false</a:t>
            </a:r>
            <a:endParaRPr kumimoji="1" lang="ja-JP" altLang="en-US" sz="3600" dirty="0">
              <a:solidFill>
                <a:schemeClr val="accent5"/>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04076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70833E-6 4.44444E-6 L -0.11459 0.40185 " pathEditMode="relative" rAng="0" ptsTypes="AA">
                                      <p:cBhvr>
                                        <p:cTn id="16" dur="2000" fill="hold"/>
                                        <p:tgtEl>
                                          <p:spTgt spid="40"/>
                                        </p:tgtEl>
                                        <p:attrNameLst>
                                          <p:attrName>ppt_x</p:attrName>
                                          <p:attrName>ppt_y</p:attrName>
                                        </p:attrNameLst>
                                      </p:cBhvr>
                                      <p:rCtr x="-5729" y="20093"/>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4.16667E-7 3.7037E-7 L 0.22331 0.39259 " pathEditMode="relative" rAng="0" ptsTypes="AA">
                                      <p:cBhvr>
                                        <p:cTn id="20" dur="2000" fill="hold"/>
                                        <p:tgtEl>
                                          <p:spTgt spid="39"/>
                                        </p:tgtEl>
                                        <p:attrNameLst>
                                          <p:attrName>ppt_x</p:attrName>
                                          <p:attrName>ppt_y</p:attrName>
                                        </p:attrNameLst>
                                      </p:cBhvr>
                                      <p:rCtr x="11159" y="1963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animBg="1"/>
      <p:bldP spid="36" grpId="0"/>
      <p:bldP spid="4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2"/>
          <a:stretch>
            <a:fillRect/>
          </a:stretch>
        </p:blipFill>
        <p:spPr>
          <a:xfrm>
            <a:off x="537945" y="716626"/>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1410467" y="3016417"/>
            <a:ext cx="2600460" cy="360490"/>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9" name="角丸四角形 38"/>
          <p:cNvSpPr/>
          <p:nvPr/>
        </p:nvSpPr>
        <p:spPr>
          <a:xfrm>
            <a:off x="7816036" y="321644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9919776" y="3174630"/>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2" name="テキスト ボックス 41"/>
          <p:cNvSpPr txBox="1"/>
          <p:nvPr/>
        </p:nvSpPr>
        <p:spPr>
          <a:xfrm>
            <a:off x="8345500" y="5106479"/>
            <a:ext cx="2824812"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for</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文</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を終了するよ！</a:t>
            </a:r>
          </a:p>
        </p:txBody>
      </p:sp>
    </p:spTree>
    <p:extLst>
      <p:ext uri="{BB962C8B-B14F-4D97-AF65-F5344CB8AC3E}">
        <p14:creationId xmlns:p14="http://schemas.microsoft.com/office/powerpoint/2010/main" val="382388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3"/>
          <a:stretch>
            <a:fillRect/>
          </a:stretch>
        </p:blipFill>
        <p:spPr>
          <a:xfrm>
            <a:off x="537945" y="716626"/>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912975" y="3260510"/>
            <a:ext cx="2600460" cy="360490"/>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角丸四角形 17"/>
          <p:cNvSpPr/>
          <p:nvPr/>
        </p:nvSpPr>
        <p:spPr>
          <a:xfrm>
            <a:off x="7405616" y="2853073"/>
            <a:ext cx="4388988"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286527" y="2518358"/>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22" name="図 2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76153" y="3118590"/>
            <a:ext cx="827398" cy="794302"/>
          </a:xfrm>
          <a:prstGeom prst="rect">
            <a:avLst/>
          </a:prstGeom>
        </p:spPr>
      </p:pic>
      <p:sp>
        <p:nvSpPr>
          <p:cNvPr id="23" name="テキスト ボックス 22"/>
          <p:cNvSpPr txBox="1"/>
          <p:nvPr/>
        </p:nvSpPr>
        <p:spPr>
          <a:xfrm>
            <a:off x="7555245" y="394453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4" name="テキスト ボックス 23"/>
          <p:cNvSpPr txBox="1"/>
          <p:nvPr/>
        </p:nvSpPr>
        <p:spPr>
          <a:xfrm>
            <a:off x="8044237" y="3898372"/>
            <a:ext cx="888057" cy="307777"/>
          </a:xfrm>
          <a:prstGeom prst="rect">
            <a:avLst/>
          </a:prstGeom>
          <a:noFill/>
        </p:spPr>
        <p:txBody>
          <a:bodyPr wrap="square" rtlCol="0">
            <a:spAutoFit/>
          </a:bodyPr>
          <a:lstStyle/>
          <a:p>
            <a:r>
              <a:rPr kumimoji="1" lang="en-US" altLang="ja-JP"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rPr>
              <a:t>count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7827410" y="320052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79893" y="3104070"/>
            <a:ext cx="827398" cy="794302"/>
          </a:xfrm>
          <a:prstGeom prst="rect">
            <a:avLst/>
          </a:prstGeom>
        </p:spPr>
      </p:pic>
      <p:sp>
        <p:nvSpPr>
          <p:cNvPr id="33" name="テキスト ボックス 32"/>
          <p:cNvSpPr txBox="1"/>
          <p:nvPr/>
        </p:nvSpPr>
        <p:spPr>
          <a:xfrm>
            <a:off x="9658985" y="393001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4" name="テキスト ボックス 33"/>
          <p:cNvSpPr txBox="1"/>
          <p:nvPr/>
        </p:nvSpPr>
        <p:spPr>
          <a:xfrm>
            <a:off x="10147977" y="388385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角丸四角形 34"/>
          <p:cNvSpPr/>
          <p:nvPr/>
        </p:nvSpPr>
        <p:spPr>
          <a:xfrm>
            <a:off x="9931150" y="3186004"/>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2213205" y="6028124"/>
            <a:ext cx="2945037" cy="369332"/>
          </a:xfrm>
          <a:prstGeom prst="rect">
            <a:avLst/>
          </a:prstGeom>
          <a:noFill/>
        </p:spPr>
        <p:txBody>
          <a:bodyPr wrap="none" rtlCol="0">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を実行中だよ！</a:t>
            </a:r>
          </a:p>
        </p:txBody>
      </p:sp>
      <p:sp>
        <p:nvSpPr>
          <p:cNvPr id="39" name="角丸四角形 38"/>
          <p:cNvSpPr/>
          <p:nvPr/>
        </p:nvSpPr>
        <p:spPr>
          <a:xfrm>
            <a:off x="7816036" y="321644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9919776" y="3174630"/>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2" name="テキスト ボックス 41"/>
          <p:cNvSpPr txBox="1"/>
          <p:nvPr/>
        </p:nvSpPr>
        <p:spPr>
          <a:xfrm>
            <a:off x="7756060" y="4928136"/>
            <a:ext cx="3805850"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を終了するよ！</a:t>
            </a:r>
          </a:p>
        </p:txBody>
      </p:sp>
      <p:pic>
        <p:nvPicPr>
          <p:cNvPr id="31" name="Picture 2" descr="疑問を抱く若い男性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37866" y="5067409"/>
            <a:ext cx="1626957" cy="1626957"/>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p:cNvSpPr txBox="1"/>
          <p:nvPr/>
        </p:nvSpPr>
        <p:spPr>
          <a:xfrm>
            <a:off x="8040856" y="5670909"/>
            <a:ext cx="2675732" cy="830997"/>
          </a:xfrm>
          <a:prstGeom prst="rect">
            <a:avLst/>
          </a:prstGeom>
          <a:noFill/>
        </p:spPr>
        <p:txBody>
          <a:bodyPr wrap="none" rtlCol="0">
            <a:spAutoFit/>
          </a:bodyPr>
          <a:lstStyle/>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次どうなるの？？</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プログラム終了？？</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79889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3"/>
          <a:stretch>
            <a:fillRect/>
          </a:stretch>
        </p:blipFill>
        <p:spPr>
          <a:xfrm>
            <a:off x="537945" y="716626"/>
            <a:ext cx="6463498" cy="5691737"/>
          </a:xfrm>
          <a:prstGeom prst="rect">
            <a:avLst/>
          </a:prstGeom>
        </p:spPr>
      </p:pic>
      <p:sp>
        <p:nvSpPr>
          <p:cNvPr id="5" name="角丸四角形 4"/>
          <p:cNvSpPr/>
          <p:nvPr/>
        </p:nvSpPr>
        <p:spPr>
          <a:xfrm>
            <a:off x="1410467" y="5612611"/>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8" name="四角形吹き出し 37"/>
          <p:cNvSpPr/>
          <p:nvPr/>
        </p:nvSpPr>
        <p:spPr>
          <a:xfrm>
            <a:off x="8916480" y="4600770"/>
            <a:ext cx="2693564" cy="1052525"/>
          </a:xfrm>
          <a:prstGeom prst="wedgeRectCallout">
            <a:avLst>
              <a:gd name="adj1" fmla="val -258195"/>
              <a:gd name="adj2" fmla="val 7202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戻ってきたよ！</a:t>
            </a:r>
          </a:p>
        </p:txBody>
      </p:sp>
    </p:spTree>
    <p:extLst>
      <p:ext uri="{BB962C8B-B14F-4D97-AF65-F5344CB8AC3E}">
        <p14:creationId xmlns:p14="http://schemas.microsoft.com/office/powerpoint/2010/main" val="41189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349294" y="561735"/>
            <a:ext cx="438898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687679"/>
            <a:ext cx="6767632" cy="59041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49348" y="210230"/>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1"/>
          <p:cNvPicPr>
            <a:picLocks noChangeAspect="1"/>
          </p:cNvPicPr>
          <p:nvPr/>
        </p:nvPicPr>
        <p:blipFill>
          <a:blip r:embed="rId3"/>
          <a:stretch>
            <a:fillRect/>
          </a:stretch>
        </p:blipFill>
        <p:spPr>
          <a:xfrm>
            <a:off x="537945" y="716626"/>
            <a:ext cx="6463498" cy="5691737"/>
          </a:xfrm>
          <a:prstGeom prst="rect">
            <a:avLst/>
          </a:prstGeom>
        </p:spPr>
      </p:pic>
      <p:sp>
        <p:nvSpPr>
          <p:cNvPr id="5" name="角丸四角形 4"/>
          <p:cNvSpPr/>
          <p:nvPr/>
        </p:nvSpPr>
        <p:spPr>
          <a:xfrm>
            <a:off x="919148" y="5790032"/>
            <a:ext cx="1892293" cy="38314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98946" y="960635"/>
            <a:ext cx="827398" cy="794302"/>
          </a:xfrm>
          <a:prstGeom prst="rect">
            <a:avLst/>
          </a:prstGeom>
        </p:spPr>
      </p:pic>
      <p:sp>
        <p:nvSpPr>
          <p:cNvPr id="8" name="テキスト ボックス 7"/>
          <p:cNvSpPr txBox="1"/>
          <p:nvPr/>
        </p:nvSpPr>
        <p:spPr>
          <a:xfrm>
            <a:off x="7468383" y="1674442"/>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0" name="テキスト ボックス 9"/>
          <p:cNvSpPr txBox="1"/>
          <p:nvPr/>
        </p:nvSpPr>
        <p:spPr>
          <a:xfrm>
            <a:off x="8273965" y="1633048"/>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3192" y="708849"/>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434923" y="227020"/>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3" name="図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51150" y="880140"/>
            <a:ext cx="827398" cy="794302"/>
          </a:xfrm>
          <a:prstGeom prst="rect">
            <a:avLst/>
          </a:prstGeom>
        </p:spPr>
      </p:pic>
      <p:sp>
        <p:nvSpPr>
          <p:cNvPr id="15" name="テキスト ボックス 14"/>
          <p:cNvSpPr txBox="1"/>
          <p:nvPr/>
        </p:nvSpPr>
        <p:spPr>
          <a:xfrm>
            <a:off x="9330242" y="170608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6" name="テキスト ボックス 15"/>
          <p:cNvSpPr txBox="1"/>
          <p:nvPr/>
        </p:nvSpPr>
        <p:spPr>
          <a:xfrm>
            <a:off x="9819234" y="165992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5" name="角丸四角形 24"/>
          <p:cNvSpPr/>
          <p:nvPr/>
        </p:nvSpPr>
        <p:spPr>
          <a:xfrm>
            <a:off x="9590885" y="91069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9" name="テキスト ボックス 28"/>
          <p:cNvSpPr txBox="1"/>
          <p:nvPr/>
        </p:nvSpPr>
        <p:spPr>
          <a:xfrm>
            <a:off x="7756060" y="4928136"/>
            <a:ext cx="3781805"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を終了するよ！</a:t>
            </a:r>
          </a:p>
        </p:txBody>
      </p:sp>
      <p:sp>
        <p:nvSpPr>
          <p:cNvPr id="30" name="テキスト ボックス 29"/>
          <p:cNvSpPr txBox="1"/>
          <p:nvPr/>
        </p:nvSpPr>
        <p:spPr>
          <a:xfrm>
            <a:off x="7756060" y="5650055"/>
            <a:ext cx="3446777" cy="461665"/>
          </a:xfrm>
          <a:prstGeom prst="rect">
            <a:avLst/>
          </a:prstGeom>
          <a:noFill/>
        </p:spPr>
        <p:txBody>
          <a:bodyPr wrap="none" rtlCol="0">
            <a:spAutoFit/>
          </a:bodyPr>
          <a:lstStyle/>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プログラム</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を終了するよ！</a:t>
            </a:r>
          </a:p>
        </p:txBody>
      </p:sp>
    </p:spTree>
    <p:extLst>
      <p:ext uri="{BB962C8B-B14F-4D97-AF65-F5344CB8AC3E}">
        <p14:creationId xmlns:p14="http://schemas.microsoft.com/office/powerpoint/2010/main" val="1759860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52748" y="2424149"/>
            <a:ext cx="6849952" cy="1754326"/>
          </a:xfrm>
          <a:prstGeom prst="rect">
            <a:avLst/>
          </a:prstGeom>
          <a:noFill/>
        </p:spPr>
        <p:txBody>
          <a:bodyPr wrap="none" rtlCol="0">
            <a:spAutoFit/>
          </a:bodyPr>
          <a:lstStyle/>
          <a:p>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では</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練習問題</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です！</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Sample14_1c</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一部の処理を関数にしてください</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1047469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06234" y="2728949"/>
            <a:ext cx="9315371" cy="1200329"/>
          </a:xfrm>
          <a:prstGeom prst="rect">
            <a:avLst/>
          </a:prstGeom>
          <a:noFill/>
        </p:spPr>
        <p:txBody>
          <a:bodyPr wrap="none" rtlCol="0">
            <a:spAutoFit/>
          </a:bodyPr>
          <a:lstStyle/>
          <a:p>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ここまで課題</a:t>
            </a:r>
            <a:r>
              <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1</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を完成させる情報が揃いました！</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課題</a:t>
            </a:r>
            <a:r>
              <a:rPr kumimoji="1" lang="en-US" altLang="ja-JP" sz="36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にチャレンジ</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してみましょう！</a:t>
            </a:r>
          </a:p>
        </p:txBody>
      </p:sp>
    </p:spTree>
    <p:extLst>
      <p:ext uri="{BB962C8B-B14F-4D97-AF65-F5344CB8AC3E}">
        <p14:creationId xmlns:p14="http://schemas.microsoft.com/office/powerpoint/2010/main" val="19697204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37488" y="2820486"/>
            <a:ext cx="2539478" cy="1107996"/>
          </a:xfrm>
          <a:prstGeom prst="rect">
            <a:avLst/>
          </a:prstGeom>
          <a:noFill/>
        </p:spPr>
        <p:txBody>
          <a:bodyPr wrap="none" rtlCol="0">
            <a:spAutoFit/>
          </a:bodyPr>
          <a:lstStyle/>
          <a:p>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戻り</a:t>
            </a:r>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値</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2406096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2252651" y="5623029"/>
            <a:ext cx="6021200"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ん、戻り値ってなに・・・？</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6" name="正方形/長方形 15"/>
          <p:cNvSpPr/>
          <p:nvPr/>
        </p:nvSpPr>
        <p:spPr>
          <a:xfrm>
            <a:off x="1346641" y="1139822"/>
            <a:ext cx="10499616" cy="4007911"/>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18" name="テキスト ボックス 17"/>
          <p:cNvSpPr txBox="1"/>
          <p:nvPr/>
        </p:nvSpPr>
        <p:spPr>
          <a:xfrm>
            <a:off x="1623983" y="3368421"/>
            <a:ext cx="10349490" cy="1569660"/>
          </a:xfrm>
          <a:prstGeom prst="rect">
            <a:avLst/>
          </a:prstGeom>
          <a:noFill/>
        </p:spPr>
        <p:txBody>
          <a:bodyPr wrap="square" rtlCol="0">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関数名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引数の型</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引数名</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return </a:t>
            </a:r>
            <a:r>
              <a:rPr kumimoji="1" lang="ja-JP" altLang="en-US" sz="3200" dirty="0">
                <a:solidFill>
                  <a:srgbClr val="FF0000"/>
                </a:solidFill>
                <a:latin typeface="UD デジタル 教科書体 NK-B" panose="02020700000000000000" pitchFamily="18" charset="-128"/>
                <a:ea typeface="UD デジタル 教科書体 NK-B" panose="02020700000000000000" pitchFamily="18" charset="-128"/>
              </a:rPr>
              <a:t>戻り値</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p:txBody>
      </p:sp>
      <p:sp>
        <p:nvSpPr>
          <p:cNvPr id="19" name="テキスト ボックス 1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正方形/長方形 19"/>
          <p:cNvSpPr/>
          <p:nvPr/>
        </p:nvSpPr>
        <p:spPr>
          <a:xfrm>
            <a:off x="1701483" y="1834421"/>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21" name="正方形/長方形 20"/>
          <p:cNvSpPr/>
          <p:nvPr/>
        </p:nvSpPr>
        <p:spPr>
          <a:xfrm>
            <a:off x="4646520" y="1834420"/>
            <a:ext cx="1180131" cy="584775"/>
          </a:xfrm>
          <a:prstGeom prst="rect">
            <a:avLst/>
          </a:prstGeom>
        </p:spPr>
        <p:txBody>
          <a:bodyPr wrap="none">
            <a:spAutoFit/>
          </a:bodyPr>
          <a:lstStyle/>
          <a:p>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void</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endParaRPr lang="ja-JP" altLang="en-US" sz="3200" dirty="0"/>
          </a:p>
        </p:txBody>
      </p:sp>
      <p:sp>
        <p:nvSpPr>
          <p:cNvPr id="22" name="正方形/長方形 21"/>
          <p:cNvSpPr/>
          <p:nvPr/>
        </p:nvSpPr>
        <p:spPr>
          <a:xfrm>
            <a:off x="5826651" y="1834419"/>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23" name="正方形/長方形 22"/>
          <p:cNvSpPr/>
          <p:nvPr/>
        </p:nvSpPr>
        <p:spPr>
          <a:xfrm>
            <a:off x="6756531" y="1826390"/>
            <a:ext cx="3435556" cy="584775"/>
          </a:xfrm>
          <a:prstGeom prst="rect">
            <a:avLst/>
          </a:prstGeom>
        </p:spPr>
        <p:txBody>
          <a:bodyPr wrap="none">
            <a:spAutoFit/>
          </a:bodyPr>
          <a:lstStyle/>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en-US" altLang="ja-JP" sz="3200" dirty="0">
                <a:solidFill>
                  <a:srgbClr val="FF0000"/>
                </a:solidFill>
                <a:latin typeface="UD デジタル 教科書体 NK-B" panose="02020700000000000000" pitchFamily="18" charset="-128"/>
                <a:ea typeface="UD デジタル 教科書体 NK-B" panose="02020700000000000000" pitchFamily="18" charset="-128"/>
              </a:rPr>
              <a:t>String</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str</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endParaRPr lang="ja-JP" altLang="en-US" sz="3200" dirty="0"/>
          </a:p>
        </p:txBody>
      </p:sp>
      <p:sp>
        <p:nvSpPr>
          <p:cNvPr id="24" name="テキスト ボックス 23"/>
          <p:cNvSpPr txBox="1"/>
          <p:nvPr/>
        </p:nvSpPr>
        <p:spPr>
          <a:xfrm>
            <a:off x="1375488" y="1519485"/>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pic>
        <p:nvPicPr>
          <p:cNvPr id="14" name="Picture 2" descr="疑問を抱く若い男性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7036" y="4571677"/>
            <a:ext cx="2323748" cy="2323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7590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90987" y="2450205"/>
            <a:ext cx="7407349" cy="1865033"/>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テキスト ボックス 11"/>
          <p:cNvSpPr txBox="1"/>
          <p:nvPr/>
        </p:nvSpPr>
        <p:spPr>
          <a:xfrm>
            <a:off x="557167" y="3089785"/>
            <a:ext cx="6106159" cy="1200329"/>
          </a:xfrm>
          <a:prstGeom prst="rect">
            <a:avLst/>
          </a:prstGeom>
          <a:noFill/>
        </p:spPr>
        <p:txBody>
          <a:bodyPr wrap="none" lIns="91440" tIns="45720" rIns="91440" bIns="45720" rtlCol="0" anchor="t">
            <a:spAutoFit/>
          </a:bodyPr>
          <a:lstStyle/>
          <a:p>
            <a:r>
              <a:rPr lang="ja-JP" altLang="en-US" sz="3600" dirty="0">
                <a:solidFill>
                  <a:schemeClr val="accent2"/>
                </a:solidFill>
                <a:latin typeface="UD デジタル 教科書体 NK-B"/>
                <a:ea typeface="UD デジタル 教科書体 NK-B"/>
              </a:rPr>
              <a:t>メソッドの呼び出し元</a:t>
            </a:r>
            <a:r>
              <a:rPr lang="ja-JP" altLang="en-US" sz="3600" dirty="0">
                <a:solidFill>
                  <a:schemeClr val="accent6">
                    <a:lumMod val="75000"/>
                  </a:schemeClr>
                </a:solidFill>
                <a:latin typeface="UD デジタル 教科書体 NK-B"/>
                <a:ea typeface="UD デジタル 教科書体 NK-B"/>
              </a:rPr>
              <a:t>に</a:t>
            </a:r>
          </a:p>
          <a:p>
            <a:r>
              <a:rPr lang="ja-JP" altLang="en-US" sz="3600" dirty="0">
                <a:solidFill>
                  <a:schemeClr val="accent2"/>
                </a:solidFill>
                <a:latin typeface="UD デジタル 教科書体 NK-B"/>
                <a:ea typeface="UD デジタル 教科書体 NK-B"/>
              </a:rPr>
              <a:t>値を渡す</a:t>
            </a:r>
            <a:r>
              <a:rPr lang="ja-JP" altLang="en-US" sz="3600" dirty="0">
                <a:solidFill>
                  <a:schemeClr val="accent6">
                    <a:lumMod val="75000"/>
                  </a:schemeClr>
                </a:solidFill>
                <a:latin typeface="UD デジタル 教科書体 NK-B"/>
                <a:ea typeface="UD デジタル 教科書体 NK-B"/>
              </a:rPr>
              <a:t>ことが出来る値のこと</a:t>
            </a:r>
            <a:endParaRPr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角丸四角形 8"/>
          <p:cNvSpPr/>
          <p:nvPr/>
        </p:nvSpPr>
        <p:spPr>
          <a:xfrm>
            <a:off x="7801422" y="363070"/>
            <a:ext cx="4031989" cy="61722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8140315" y="650264"/>
            <a:ext cx="1591984" cy="707886"/>
          </a:xfrm>
          <a:prstGeom prst="rect">
            <a:avLst/>
          </a:prstGeom>
          <a:noFill/>
        </p:spPr>
        <p:txBody>
          <a:bodyPr wrap="square" rtlCol="0">
            <a:spAutoFit/>
          </a:bodyPr>
          <a:lstStyle/>
          <a:p>
            <a:r>
              <a:rPr kumimoji="1" lang="ja-JP" altLang="en-US" sz="4000" dirty="0"/>
              <a:t>関数</a:t>
            </a:r>
            <a:r>
              <a:rPr kumimoji="1" lang="en-US" altLang="ja-JP" sz="4000" dirty="0"/>
              <a:t>A</a:t>
            </a:r>
            <a:endParaRPr kumimoji="1" lang="ja-JP" altLang="en-US" sz="4000" dirty="0"/>
          </a:p>
        </p:txBody>
      </p:sp>
      <p:sp>
        <p:nvSpPr>
          <p:cNvPr id="2" name="テキスト ボックス 1"/>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593894" y="1108295"/>
            <a:ext cx="2552302" cy="707886"/>
          </a:xfrm>
          <a:prstGeom prst="rect">
            <a:avLst/>
          </a:prstGeom>
          <a:noFill/>
        </p:spPr>
        <p:txBody>
          <a:bodyPr wrap="none" rtlCol="0">
            <a:spAutoFit/>
          </a:bodyPr>
          <a:lstStyle/>
          <a:p>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849985" y="1680764"/>
            <a:ext cx="6239209" cy="769441"/>
          </a:xfrm>
          <a:prstGeom prst="rect">
            <a:avLst/>
          </a:prstGeom>
          <a:noFill/>
        </p:spPr>
        <p:txBody>
          <a:bodyPr wrap="none" rtlCol="0">
            <a:spAutoFit/>
          </a:bodyPr>
          <a:lstStyle/>
          <a:p>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一連の処理</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rPr>
              <a:t>まとめた</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もの</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6" name="正方形/長方形 5"/>
          <p:cNvSpPr/>
          <p:nvPr/>
        </p:nvSpPr>
        <p:spPr>
          <a:xfrm>
            <a:off x="8389610" y="1586118"/>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4400" dirty="0">
                <a:latin typeface="UD デジタル 教科書体 NK-B"/>
                <a:ea typeface="UD デジタル 教科書体 NK-B"/>
              </a:rPr>
              <a:t>処理</a:t>
            </a:r>
            <a:r>
              <a:rPr kumimoji="1" lang="en-US" altLang="ja-JP" sz="4400" dirty="0">
                <a:latin typeface="UD デジタル 教科書体 NK-B"/>
                <a:ea typeface="UD デジタル 教科書体 NK-B"/>
              </a:rPr>
              <a:t>A</a:t>
            </a:r>
            <a:endParaRPr lang="ja-JP" altLang="en-US" sz="4400">
              <a:latin typeface="UD デジタル 教科書体 NK-B" panose="02020700000000000000" pitchFamily="18" charset="-128"/>
              <a:ea typeface="UD デジタル 教科書体 NK-B" panose="02020700000000000000" pitchFamily="18" charset="-128"/>
            </a:endParaRPr>
          </a:p>
        </p:txBody>
      </p:sp>
      <p:sp>
        <p:nvSpPr>
          <p:cNvPr id="7" name="正方形/長方形 6"/>
          <p:cNvSpPr/>
          <p:nvPr/>
        </p:nvSpPr>
        <p:spPr>
          <a:xfrm>
            <a:off x="8389610" y="3064662"/>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4400" dirty="0">
                <a:latin typeface="UD デジタル 教科書体 NK-B"/>
                <a:ea typeface="UD デジタル 教科書体 NK-B"/>
              </a:rPr>
              <a:t>処理</a:t>
            </a:r>
            <a:r>
              <a:rPr lang="en-US" altLang="ja-JP" sz="4400" dirty="0">
                <a:latin typeface="UD デジタル 教科書体 NK-B"/>
                <a:ea typeface="UD デジタル 教科書体 NK-B"/>
              </a:rPr>
              <a:t>B</a:t>
            </a:r>
            <a:endParaRPr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8" name="正方形/長方形 7"/>
          <p:cNvSpPr/>
          <p:nvPr/>
        </p:nvSpPr>
        <p:spPr>
          <a:xfrm>
            <a:off x="8389609" y="4543206"/>
            <a:ext cx="3081583" cy="125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UD デジタル 教科書体 NK-B" panose="02020700000000000000" pitchFamily="18" charset="-128"/>
                <a:ea typeface="UD デジタル 教科書体 NK-B" panose="02020700000000000000" pitchFamily="18" charset="-128"/>
              </a:rPr>
              <a:t>処理</a:t>
            </a:r>
            <a:r>
              <a:rPr lang="en-US" altLang="ja-JP" sz="4400" dirty="0">
                <a:latin typeface="UD デジタル 教科書体 NK-B" panose="02020700000000000000" pitchFamily="18" charset="-128"/>
                <a:ea typeface="UD デジタル 教科書体 NK-B" panose="02020700000000000000" pitchFamily="18" charset="-128"/>
              </a:rPr>
              <a:t>C</a:t>
            </a:r>
            <a:endParaRPr kumimoji="1" lang="ja-JP" altLang="en-US" sz="4400" dirty="0">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454080" y="2532769"/>
            <a:ext cx="2215671" cy="646331"/>
          </a:xfrm>
          <a:prstGeom prst="rect">
            <a:avLst/>
          </a:prstGeom>
          <a:noFill/>
        </p:spPr>
        <p:txBody>
          <a:bodyPr wrap="none" lIns="91440" tIns="45720" rIns="91440" bIns="45720" rtlCol="0" anchor="t">
            <a:spAutoFit/>
          </a:bodyPr>
          <a:lstStyle/>
          <a:p>
            <a:r>
              <a:rPr kumimoji="1" lang="ja-JP" altLang="en-US" sz="3600" dirty="0">
                <a:solidFill>
                  <a:schemeClr val="accent2"/>
                </a:solidFill>
                <a:latin typeface="UD デジタル 教科書体 NK-B"/>
                <a:ea typeface="UD デジタル 教科書体 NK-B"/>
              </a:rPr>
              <a:t>戻り値</a:t>
            </a:r>
            <a:r>
              <a:rPr kumimoji="1" lang="ja-JP" altLang="en-US" sz="2400" dirty="0">
                <a:solidFill>
                  <a:schemeClr val="accent6">
                    <a:lumMod val="75000"/>
                  </a:schemeClr>
                </a:solidFill>
                <a:latin typeface="UD デジタル 教科書体 NK-B"/>
                <a:ea typeface="UD デジタル 教科書体 NK-B"/>
              </a:rPr>
              <a:t>とは</a:t>
            </a:r>
            <a:r>
              <a:rPr kumimoji="1" lang="en-US" altLang="ja-JP" sz="2400" dirty="0">
                <a:solidFill>
                  <a:schemeClr val="accent6">
                    <a:lumMod val="75000"/>
                  </a:schemeClr>
                </a:solidFill>
                <a:latin typeface="UD デジタル 教科書体 NK-B"/>
                <a:ea typeface="UD デジタル 教科書体 NK-B"/>
              </a:rPr>
              <a:t>?</a:t>
            </a:r>
          </a:p>
        </p:txBody>
      </p:sp>
      <p:sp>
        <p:nvSpPr>
          <p:cNvPr id="4" name="角丸四角形 8">
            <a:extLst>
              <a:ext uri="{FF2B5EF4-FFF2-40B4-BE49-F238E27FC236}">
                <a16:creationId xmlns:a16="http://schemas.microsoft.com/office/drawing/2014/main" id="{7D136C51-B5FE-445F-B5CA-34A51A837560}"/>
              </a:ext>
            </a:extLst>
          </p:cNvPr>
          <p:cNvSpPr/>
          <p:nvPr/>
        </p:nvSpPr>
        <p:spPr>
          <a:xfrm>
            <a:off x="1630559" y="4646311"/>
            <a:ext cx="5261884" cy="1800727"/>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89A70BD-419A-46E1-B49C-949E538B87C1}"/>
              </a:ext>
            </a:extLst>
          </p:cNvPr>
          <p:cNvSpPr txBox="1"/>
          <p:nvPr/>
        </p:nvSpPr>
        <p:spPr>
          <a:xfrm>
            <a:off x="1823453" y="473776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游ゴシック"/>
                <a:cs typeface="Calibri"/>
              </a:rPr>
              <a:t>mainメソッド</a:t>
            </a:r>
            <a:endParaRPr lang="ja-JP" dirty="0">
              <a:ea typeface="游ゴシック"/>
              <a:cs typeface="Calibri"/>
            </a:endParaRPr>
          </a:p>
        </p:txBody>
      </p:sp>
      <p:sp>
        <p:nvSpPr>
          <p:cNvPr id="16" name="正方形/長方形 15">
            <a:extLst>
              <a:ext uri="{FF2B5EF4-FFF2-40B4-BE49-F238E27FC236}">
                <a16:creationId xmlns:a16="http://schemas.microsoft.com/office/drawing/2014/main" id="{BAF41F76-C495-492B-848C-74FA50856541}"/>
              </a:ext>
            </a:extLst>
          </p:cNvPr>
          <p:cNvSpPr/>
          <p:nvPr/>
        </p:nvSpPr>
        <p:spPr>
          <a:xfrm>
            <a:off x="2339063" y="5227675"/>
            <a:ext cx="1557584" cy="555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ja-JP" sz="2800" dirty="0" err="1">
                <a:latin typeface="UD デジタル 教科書体 NK-B"/>
                <a:ea typeface="UD デジタル 教科書体 NK-B"/>
              </a:rPr>
              <a:t>関数A</a:t>
            </a:r>
            <a:endParaRPr lang="ja-JP" altLang="en-US" sz="2800" dirty="0" err="1">
              <a:latin typeface="UD デジタル 教科書体 NK-B" panose="02020700000000000000" pitchFamily="18" charset="-128"/>
              <a:ea typeface="UD デジタル 教科書体 NK-B" panose="02020700000000000000" pitchFamily="18" charset="-128"/>
            </a:endParaRPr>
          </a:p>
        </p:txBody>
      </p:sp>
      <p:sp>
        <p:nvSpPr>
          <p:cNvPr id="17" name="角丸四角形 16"/>
          <p:cNvSpPr/>
          <p:nvPr/>
        </p:nvSpPr>
        <p:spPr>
          <a:xfrm>
            <a:off x="9516276" y="5860046"/>
            <a:ext cx="1569711" cy="575419"/>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36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0" name="テキスト ボックス 19">
            <a:extLst>
              <a:ext uri="{FF2B5EF4-FFF2-40B4-BE49-F238E27FC236}">
                <a16:creationId xmlns:a16="http://schemas.microsoft.com/office/drawing/2014/main" id="{90022F3F-A5F3-434A-AC7E-5D47FE81A4E4}"/>
              </a:ext>
            </a:extLst>
          </p:cNvPr>
          <p:cNvSpPr txBox="1"/>
          <p:nvPr/>
        </p:nvSpPr>
        <p:spPr>
          <a:xfrm>
            <a:off x="8280401" y="586071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游ゴシック"/>
                <a:cs typeface="Calibri"/>
              </a:rPr>
              <a:t>return</a:t>
            </a:r>
            <a:endParaRPr lang="ja-JP" altLang="en-US" sz="2800" dirty="0">
              <a:ea typeface="游ゴシック"/>
              <a:cs typeface="Calibri"/>
            </a:endParaRPr>
          </a:p>
        </p:txBody>
      </p:sp>
    </p:spTree>
    <p:extLst>
      <p:ext uri="{BB962C8B-B14F-4D97-AF65-F5344CB8AC3E}">
        <p14:creationId xmlns:p14="http://schemas.microsoft.com/office/powerpoint/2010/main" val="17450992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1.875E-6 3.7037E-6 L -0.58685 -0.09815 " pathEditMode="relative" rAng="0" ptsTypes="AA">
                                      <p:cBhvr>
                                        <p:cTn id="35" dur="2000" fill="hold"/>
                                        <p:tgtEl>
                                          <p:spTgt spid="17"/>
                                        </p:tgtEl>
                                        <p:attrNameLst>
                                          <p:attrName>ppt_x</p:attrName>
                                          <p:attrName>ppt_y</p:attrName>
                                        </p:attrNameLst>
                                      </p:cBhvr>
                                      <p:rCtr x="-29349" y="-4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4" grpId="0" animBg="1"/>
      <p:bldP spid="14" grpId="0"/>
      <p:bldP spid="16" grpId="0" animBg="1"/>
      <p:bldP spid="17" grpId="0" animBg="1"/>
      <p:bldP spid="1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594019" y="2154848"/>
            <a:ext cx="5416868" cy="1446550"/>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別に終了するだけだし</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問題ないのでは・・・？</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83294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15338" y="602369"/>
            <a:ext cx="3392275" cy="646331"/>
          </a:xfrm>
          <a:prstGeom prst="rect">
            <a:avLst/>
          </a:prstGeom>
          <a:noFill/>
        </p:spPr>
        <p:txBody>
          <a:bodyPr wrap="none" lIns="91440" tIns="45720" rIns="91440" bIns="45720" rtlCol="0" anchor="t">
            <a:spAutoFit/>
          </a:bodyPr>
          <a:lstStyle/>
          <a:p>
            <a:r>
              <a:rPr kumimoji="1" lang="ja-JP" altLang="en-US" sz="3600" dirty="0" smtClean="0">
                <a:solidFill>
                  <a:schemeClr val="accent2"/>
                </a:solidFill>
                <a:latin typeface="UD デジタル 教科書体 NK-B"/>
                <a:ea typeface="UD デジタル 教科書体 NK-B"/>
              </a:rPr>
              <a:t>戻り値</a:t>
            </a:r>
            <a:r>
              <a:rPr kumimoji="1" lang="ja-JP" altLang="en-US" sz="2400" dirty="0" smtClean="0">
                <a:solidFill>
                  <a:schemeClr val="accent6">
                    <a:lumMod val="75000"/>
                  </a:schemeClr>
                </a:solidFill>
                <a:latin typeface="UD デジタル 教科書体 NK-B"/>
                <a:ea typeface="UD デジタル 教科書体 NK-B"/>
              </a:rPr>
              <a:t>の型の種類 例</a:t>
            </a:r>
            <a:endParaRPr kumimoji="1" lang="en-US" altLang="ja-JP" sz="2400" dirty="0">
              <a:solidFill>
                <a:schemeClr val="accent6">
                  <a:lumMod val="75000"/>
                </a:schemeClr>
              </a:solidFill>
              <a:latin typeface="UD デジタル 教科書体 NK-B"/>
              <a:ea typeface="UD デジタル 教科書体 NK-B"/>
            </a:endParaRPr>
          </a:p>
        </p:txBody>
      </p:sp>
      <p:sp>
        <p:nvSpPr>
          <p:cNvPr id="5" name="テキスト ボックス 4"/>
          <p:cNvSpPr txBox="1"/>
          <p:nvPr/>
        </p:nvSpPr>
        <p:spPr>
          <a:xfrm>
            <a:off x="2613453" y="1429767"/>
            <a:ext cx="1372492" cy="769441"/>
          </a:xfrm>
          <a:prstGeom prst="rect">
            <a:avLst/>
          </a:prstGeom>
          <a:noFill/>
        </p:spPr>
        <p:txBody>
          <a:bodyPr wrap="none" lIns="91440" tIns="45720" rIns="91440" bIns="45720" rtlCol="0" anchor="t">
            <a:spAutoFit/>
          </a:bodyPr>
          <a:lstStyle/>
          <a:p>
            <a:r>
              <a:rPr kumimoji="1" lang="en-US" altLang="ja-JP" sz="4400" dirty="0" err="1" smtClean="0">
                <a:solidFill>
                  <a:schemeClr val="accent6">
                    <a:lumMod val="75000"/>
                  </a:schemeClr>
                </a:solidFill>
                <a:latin typeface="UD デジタル 教科書体 NK-B"/>
                <a:ea typeface="UD デジタル 教科書体 NK-B"/>
              </a:rPr>
              <a:t>int</a:t>
            </a:r>
            <a:r>
              <a:rPr kumimoji="1" lang="en-US" altLang="ja-JP" sz="4400" dirty="0" smtClean="0">
                <a:solidFill>
                  <a:schemeClr val="accent6">
                    <a:lumMod val="75000"/>
                  </a:schemeClr>
                </a:solidFill>
                <a:latin typeface="UD デジタル 教科書体 NK-B"/>
                <a:ea typeface="UD デジタル 教科書体 NK-B"/>
              </a:rPr>
              <a:t> :</a:t>
            </a:r>
            <a:endParaRPr kumimoji="1" lang="en-US" altLang="ja-JP" sz="4400" dirty="0">
              <a:solidFill>
                <a:schemeClr val="accent6">
                  <a:lumMod val="75000"/>
                </a:schemeClr>
              </a:solidFill>
              <a:latin typeface="UD デジタル 教科書体 NK-B"/>
              <a:ea typeface="UD デジタル 教科書体 NK-B"/>
            </a:endParaRPr>
          </a:p>
        </p:txBody>
      </p:sp>
      <p:sp>
        <p:nvSpPr>
          <p:cNvPr id="6" name="テキスト ボックス 5"/>
          <p:cNvSpPr txBox="1"/>
          <p:nvPr/>
        </p:nvSpPr>
        <p:spPr>
          <a:xfrm>
            <a:off x="1523251" y="2380275"/>
            <a:ext cx="2515432" cy="769441"/>
          </a:xfrm>
          <a:prstGeom prst="rect">
            <a:avLst/>
          </a:prstGeom>
          <a:noFill/>
        </p:spPr>
        <p:txBody>
          <a:bodyPr wrap="none" lIns="91440" tIns="45720" rIns="91440" bIns="45720" rtlCol="0" anchor="t">
            <a:spAutoFit/>
          </a:bodyPr>
          <a:lstStyle/>
          <a:p>
            <a:r>
              <a:rPr kumimoji="1" lang="en-US" altLang="ja-JP" sz="4400" dirty="0" smtClean="0">
                <a:solidFill>
                  <a:schemeClr val="accent6">
                    <a:lumMod val="75000"/>
                  </a:schemeClr>
                </a:solidFill>
                <a:latin typeface="UD デジタル 教科書体 NK-B"/>
                <a:ea typeface="UD デジタル 教科書体 NK-B"/>
              </a:rPr>
              <a:t>double :</a:t>
            </a:r>
            <a:endParaRPr kumimoji="1" lang="en-US" altLang="ja-JP" sz="4400" dirty="0">
              <a:solidFill>
                <a:schemeClr val="accent6">
                  <a:lumMod val="75000"/>
                </a:schemeClr>
              </a:solidFill>
              <a:latin typeface="UD デジタル 教科書体 NK-B"/>
              <a:ea typeface="UD デジタル 教科書体 NK-B"/>
            </a:endParaRPr>
          </a:p>
        </p:txBody>
      </p:sp>
      <p:sp>
        <p:nvSpPr>
          <p:cNvPr id="7" name="テキスト ボックス 6"/>
          <p:cNvSpPr txBox="1"/>
          <p:nvPr/>
        </p:nvSpPr>
        <p:spPr>
          <a:xfrm>
            <a:off x="1188223" y="3330783"/>
            <a:ext cx="2850460" cy="769441"/>
          </a:xfrm>
          <a:prstGeom prst="rect">
            <a:avLst/>
          </a:prstGeom>
          <a:noFill/>
        </p:spPr>
        <p:txBody>
          <a:bodyPr wrap="none" lIns="91440" tIns="45720" rIns="91440" bIns="45720" rtlCol="0" anchor="t">
            <a:spAutoFit/>
          </a:bodyPr>
          <a:lstStyle/>
          <a:p>
            <a:r>
              <a:rPr kumimoji="1" lang="en-US" altLang="ja-JP" sz="4400" dirty="0" err="1" smtClean="0">
                <a:solidFill>
                  <a:schemeClr val="accent6">
                    <a:lumMod val="75000"/>
                  </a:schemeClr>
                </a:solidFill>
                <a:latin typeface="UD デジタル 教科書体 NK-B"/>
                <a:ea typeface="UD デジタル 教科書体 NK-B"/>
              </a:rPr>
              <a:t>boolean</a:t>
            </a:r>
            <a:r>
              <a:rPr kumimoji="1" lang="en-US" altLang="ja-JP" sz="4400" dirty="0" smtClean="0">
                <a:solidFill>
                  <a:schemeClr val="accent6">
                    <a:lumMod val="75000"/>
                  </a:schemeClr>
                </a:solidFill>
                <a:latin typeface="UD デジタル 教科書体 NK-B"/>
                <a:ea typeface="UD デジタル 教科書体 NK-B"/>
              </a:rPr>
              <a:t> :</a:t>
            </a:r>
            <a:endParaRPr kumimoji="1" lang="en-US" altLang="ja-JP" sz="4400" dirty="0">
              <a:solidFill>
                <a:schemeClr val="accent6">
                  <a:lumMod val="75000"/>
                </a:schemeClr>
              </a:solidFill>
              <a:latin typeface="UD デジタル 教科書体 NK-B"/>
              <a:ea typeface="UD デジタル 教科書体 NK-B"/>
            </a:endParaRPr>
          </a:p>
        </p:txBody>
      </p:sp>
      <p:sp>
        <p:nvSpPr>
          <p:cNvPr id="8" name="テキスト ボックス 7"/>
          <p:cNvSpPr txBox="1"/>
          <p:nvPr/>
        </p:nvSpPr>
        <p:spPr>
          <a:xfrm>
            <a:off x="2275059" y="5593933"/>
            <a:ext cx="1763624" cy="769441"/>
          </a:xfrm>
          <a:prstGeom prst="rect">
            <a:avLst/>
          </a:prstGeom>
          <a:noFill/>
        </p:spPr>
        <p:txBody>
          <a:bodyPr wrap="none" lIns="91440" tIns="45720" rIns="91440" bIns="45720" rtlCol="0" anchor="t">
            <a:spAutoFit/>
          </a:bodyPr>
          <a:lstStyle/>
          <a:p>
            <a:r>
              <a:rPr kumimoji="1" lang="en-US" altLang="ja-JP" sz="4400" dirty="0" smtClean="0">
                <a:solidFill>
                  <a:schemeClr val="accent2"/>
                </a:solidFill>
                <a:latin typeface="UD デジタル 教科書体 NK-B"/>
                <a:ea typeface="UD デジタル 教科書体 NK-B"/>
              </a:rPr>
              <a:t>void</a:t>
            </a:r>
            <a:r>
              <a:rPr kumimoji="1" lang="en-US" altLang="ja-JP" sz="4400" dirty="0" smtClean="0">
                <a:solidFill>
                  <a:schemeClr val="accent6">
                    <a:lumMod val="75000"/>
                  </a:schemeClr>
                </a:solidFill>
                <a:latin typeface="UD デジタル 教科書体 NK-B"/>
                <a:ea typeface="UD デジタル 教科書体 NK-B"/>
              </a:rPr>
              <a:t> :</a:t>
            </a:r>
            <a:endParaRPr kumimoji="1" lang="en-US" altLang="ja-JP" sz="4400" dirty="0">
              <a:solidFill>
                <a:schemeClr val="accent6">
                  <a:lumMod val="75000"/>
                </a:schemeClr>
              </a:solidFill>
              <a:latin typeface="UD デジタル 教科書体 NK-B"/>
              <a:ea typeface="UD デジタル 教科書体 NK-B"/>
            </a:endParaRPr>
          </a:p>
        </p:txBody>
      </p:sp>
      <p:sp>
        <p:nvSpPr>
          <p:cNvPr id="9" name="テキスト ボックス 8"/>
          <p:cNvSpPr txBox="1"/>
          <p:nvPr/>
        </p:nvSpPr>
        <p:spPr>
          <a:xfrm>
            <a:off x="1651491" y="4462358"/>
            <a:ext cx="2387192" cy="769441"/>
          </a:xfrm>
          <a:prstGeom prst="rect">
            <a:avLst/>
          </a:prstGeom>
          <a:noFill/>
        </p:spPr>
        <p:txBody>
          <a:bodyPr wrap="none" lIns="91440" tIns="45720" rIns="91440" bIns="45720" rtlCol="0" anchor="t">
            <a:spAutoFit/>
          </a:bodyPr>
          <a:lstStyle/>
          <a:p>
            <a:r>
              <a:rPr kumimoji="1" lang="en-US" altLang="ja-JP" sz="4400" dirty="0" smtClean="0">
                <a:solidFill>
                  <a:schemeClr val="accent6">
                    <a:lumMod val="75000"/>
                  </a:schemeClr>
                </a:solidFill>
                <a:latin typeface="UD デジタル 教科書体 NK-B"/>
                <a:ea typeface="UD デジタル 教科書体 NK-B"/>
              </a:rPr>
              <a:t>String :</a:t>
            </a:r>
            <a:endParaRPr kumimoji="1" lang="en-US" altLang="ja-JP" sz="4400" dirty="0">
              <a:solidFill>
                <a:schemeClr val="accent6">
                  <a:lumMod val="75000"/>
                </a:schemeClr>
              </a:solidFill>
              <a:latin typeface="UD デジタル 教科書体 NK-B"/>
              <a:ea typeface="UD デジタル 教科書体 NK-B"/>
            </a:endParaRPr>
          </a:p>
        </p:txBody>
      </p:sp>
      <p:sp>
        <p:nvSpPr>
          <p:cNvPr id="10" name="テキスト ボックス 9"/>
          <p:cNvSpPr txBox="1"/>
          <p:nvPr/>
        </p:nvSpPr>
        <p:spPr>
          <a:xfrm>
            <a:off x="4536595" y="1429767"/>
            <a:ext cx="1313180" cy="769441"/>
          </a:xfrm>
          <a:prstGeom prst="rect">
            <a:avLst/>
          </a:prstGeom>
          <a:noFill/>
        </p:spPr>
        <p:txBody>
          <a:bodyPr wrap="none" lIns="91440" tIns="45720" rIns="91440" bIns="45720" rtlCol="0" anchor="t">
            <a:spAutoFit/>
          </a:bodyPr>
          <a:lstStyle/>
          <a:p>
            <a:r>
              <a:rPr kumimoji="1" lang="ja-JP" altLang="en-US" sz="4400" dirty="0">
                <a:solidFill>
                  <a:schemeClr val="accent6">
                    <a:lumMod val="75000"/>
                  </a:schemeClr>
                </a:solidFill>
                <a:latin typeface="UD デジタル 教科書体 NK-B"/>
                <a:ea typeface="UD デジタル 教科書体 NK-B"/>
              </a:rPr>
              <a:t>整数</a:t>
            </a:r>
            <a:endParaRPr kumimoji="1" lang="en-US" altLang="ja-JP" sz="4400" dirty="0">
              <a:solidFill>
                <a:schemeClr val="accent6">
                  <a:lumMod val="75000"/>
                </a:schemeClr>
              </a:solidFill>
              <a:latin typeface="UD デジタル 教科書体 NK-B"/>
              <a:ea typeface="UD デジタル 教科書体 NK-B"/>
            </a:endParaRPr>
          </a:p>
        </p:txBody>
      </p:sp>
      <p:sp>
        <p:nvSpPr>
          <p:cNvPr id="11" name="テキスト ボックス 10"/>
          <p:cNvSpPr txBox="1"/>
          <p:nvPr/>
        </p:nvSpPr>
        <p:spPr>
          <a:xfrm>
            <a:off x="4536595" y="2438264"/>
            <a:ext cx="1313180" cy="769441"/>
          </a:xfrm>
          <a:prstGeom prst="rect">
            <a:avLst/>
          </a:prstGeom>
          <a:noFill/>
        </p:spPr>
        <p:txBody>
          <a:bodyPr wrap="none" lIns="91440" tIns="45720" rIns="91440" bIns="45720" rtlCol="0" anchor="t">
            <a:spAutoFit/>
          </a:bodyPr>
          <a:lstStyle/>
          <a:p>
            <a:r>
              <a:rPr kumimoji="1" lang="ja-JP" altLang="en-US" sz="4400" dirty="0">
                <a:solidFill>
                  <a:schemeClr val="accent6">
                    <a:lumMod val="75000"/>
                  </a:schemeClr>
                </a:solidFill>
                <a:latin typeface="UD デジタル 教科書体 NK-B"/>
                <a:ea typeface="UD デジタル 教科書体 NK-B"/>
              </a:rPr>
              <a:t>実数</a:t>
            </a:r>
            <a:endParaRPr kumimoji="1" lang="en-US" altLang="ja-JP" sz="4400" dirty="0">
              <a:solidFill>
                <a:schemeClr val="accent6">
                  <a:lumMod val="75000"/>
                </a:schemeClr>
              </a:solidFill>
              <a:latin typeface="UD デジタル 教科書体 NK-B"/>
              <a:ea typeface="UD デジタル 教科書体 NK-B"/>
            </a:endParaRPr>
          </a:p>
        </p:txBody>
      </p:sp>
      <p:sp>
        <p:nvSpPr>
          <p:cNvPr id="12" name="テキスト ボックス 11"/>
          <p:cNvSpPr txBox="1"/>
          <p:nvPr/>
        </p:nvSpPr>
        <p:spPr>
          <a:xfrm>
            <a:off x="4536595" y="3330783"/>
            <a:ext cx="3812262" cy="769441"/>
          </a:xfrm>
          <a:prstGeom prst="rect">
            <a:avLst/>
          </a:prstGeom>
          <a:noFill/>
        </p:spPr>
        <p:txBody>
          <a:bodyPr wrap="none" lIns="91440" tIns="45720" rIns="91440" bIns="45720" rtlCol="0" anchor="t">
            <a:spAutoFit/>
          </a:bodyPr>
          <a:lstStyle/>
          <a:p>
            <a:r>
              <a:rPr kumimoji="1" lang="en-US" altLang="ja-JP" sz="4400" dirty="0">
                <a:solidFill>
                  <a:schemeClr val="accent6">
                    <a:lumMod val="75000"/>
                  </a:schemeClr>
                </a:solidFill>
                <a:latin typeface="UD デジタル 教科書体 NK-B"/>
                <a:ea typeface="UD デジタル 教科書体 NK-B"/>
              </a:rPr>
              <a:t>t</a:t>
            </a:r>
            <a:r>
              <a:rPr kumimoji="1" lang="en-US" altLang="ja-JP" sz="4400" dirty="0" smtClean="0">
                <a:solidFill>
                  <a:schemeClr val="accent6">
                    <a:lumMod val="75000"/>
                  </a:schemeClr>
                </a:solidFill>
                <a:latin typeface="UD デジタル 教科書体 NK-B"/>
                <a:ea typeface="UD デジタル 教科書体 NK-B"/>
              </a:rPr>
              <a:t>rue or false</a:t>
            </a:r>
            <a:endParaRPr kumimoji="1" lang="en-US" altLang="ja-JP" sz="4400" dirty="0">
              <a:solidFill>
                <a:schemeClr val="accent6">
                  <a:lumMod val="75000"/>
                </a:schemeClr>
              </a:solidFill>
              <a:latin typeface="UD デジタル 教科書体 NK-B"/>
              <a:ea typeface="UD デジタル 教科書体 NK-B"/>
            </a:endParaRPr>
          </a:p>
        </p:txBody>
      </p:sp>
      <p:sp>
        <p:nvSpPr>
          <p:cNvPr id="13" name="テキスト ボックス 12"/>
          <p:cNvSpPr txBox="1"/>
          <p:nvPr/>
        </p:nvSpPr>
        <p:spPr>
          <a:xfrm>
            <a:off x="4536595" y="4462003"/>
            <a:ext cx="1877437" cy="769441"/>
          </a:xfrm>
          <a:prstGeom prst="rect">
            <a:avLst/>
          </a:prstGeom>
          <a:noFill/>
        </p:spPr>
        <p:txBody>
          <a:bodyPr wrap="none" lIns="91440" tIns="45720" rIns="91440" bIns="45720" rtlCol="0" anchor="t">
            <a:spAutoFit/>
          </a:bodyPr>
          <a:lstStyle/>
          <a:p>
            <a:r>
              <a:rPr kumimoji="1" lang="ja-JP" altLang="en-US" sz="4400" dirty="0">
                <a:solidFill>
                  <a:schemeClr val="accent6">
                    <a:lumMod val="75000"/>
                  </a:schemeClr>
                </a:solidFill>
                <a:latin typeface="UD デジタル 教科書体 NK-B"/>
                <a:ea typeface="UD デジタル 教科書体 NK-B"/>
              </a:rPr>
              <a:t>文字列</a:t>
            </a:r>
            <a:endParaRPr kumimoji="1" lang="en-US" altLang="ja-JP" sz="4400" dirty="0">
              <a:solidFill>
                <a:schemeClr val="accent6">
                  <a:lumMod val="75000"/>
                </a:schemeClr>
              </a:solidFill>
              <a:latin typeface="UD デジタル 教科書体 NK-B"/>
              <a:ea typeface="UD デジタル 教科書体 NK-B"/>
            </a:endParaRPr>
          </a:p>
        </p:txBody>
      </p:sp>
      <p:sp>
        <p:nvSpPr>
          <p:cNvPr id="14" name="テキスト ボックス 13"/>
          <p:cNvSpPr txBox="1"/>
          <p:nvPr/>
        </p:nvSpPr>
        <p:spPr>
          <a:xfrm>
            <a:off x="4536594" y="5593933"/>
            <a:ext cx="748923" cy="769441"/>
          </a:xfrm>
          <a:prstGeom prst="rect">
            <a:avLst/>
          </a:prstGeom>
          <a:noFill/>
        </p:spPr>
        <p:txBody>
          <a:bodyPr wrap="none" lIns="91440" tIns="45720" rIns="91440" bIns="45720" rtlCol="0" anchor="t">
            <a:spAutoFit/>
          </a:bodyPr>
          <a:lstStyle/>
          <a:p>
            <a:r>
              <a:rPr kumimoji="1" lang="ja-JP" altLang="en-US" sz="4400" dirty="0">
                <a:solidFill>
                  <a:schemeClr val="accent2"/>
                </a:solidFill>
                <a:latin typeface="UD デジタル 教科書体 NK-B"/>
                <a:ea typeface="UD デジタル 教科書体 NK-B"/>
              </a:rPr>
              <a:t>空</a:t>
            </a:r>
            <a:endParaRPr kumimoji="1" lang="en-US" altLang="ja-JP" sz="4400" dirty="0">
              <a:solidFill>
                <a:schemeClr val="accent2"/>
              </a:solidFill>
              <a:latin typeface="UD デジタル 教科書体 NK-B"/>
              <a:ea typeface="UD デジタル 教科書体 NK-B"/>
            </a:endParaRPr>
          </a:p>
        </p:txBody>
      </p:sp>
    </p:spTree>
    <p:extLst>
      <p:ext uri="{BB962C8B-B14F-4D97-AF65-F5344CB8AC3E}">
        <p14:creationId xmlns:p14="http://schemas.microsoft.com/office/powerpoint/2010/main" val="25162527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139822"/>
            <a:ext cx="10499616" cy="3854392"/>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n-US" altLang="ja-JP" dirty="0">
              <a:solidFill>
                <a:schemeClr val="accent6">
                  <a:lumMod val="75000"/>
                </a:schemeClr>
              </a:solidFill>
              <a:latin typeface="UD デジタル 教科書体 NK-B"/>
            </a:endParaRPr>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1623983" y="3368421"/>
            <a:ext cx="10349490" cy="1569660"/>
          </a:xfrm>
          <a:prstGeom prst="rect">
            <a:avLst/>
          </a:prstGeom>
          <a:noFill/>
        </p:spPr>
        <p:txBody>
          <a:bodyPr wrap="square" lIns="91440" tIns="45720" rIns="91440" bIns="45720" rtlCol="0" anchor="t">
            <a:spAutoFit/>
          </a:bodyPr>
          <a:lstStyle/>
          <a:p>
            <a:r>
              <a:rPr kumimoji="1" lang="en-US" altLang="ja-JP" sz="3200" dirty="0">
                <a:solidFill>
                  <a:srgbClr val="7030A0"/>
                </a:solidFill>
                <a:latin typeface="UD デジタル 教科書体 NK-B"/>
                <a:ea typeface="UD デジタル 教科書体 NK-B"/>
              </a:rPr>
              <a:t>public</a:t>
            </a:r>
            <a:r>
              <a:rPr kumimoji="1" lang="en-US" altLang="ja-JP" sz="3200" dirty="0">
                <a:solidFill>
                  <a:schemeClr val="accent6">
                    <a:lumMod val="75000"/>
                  </a:schemeClr>
                </a:solidFill>
                <a:latin typeface="UD デジタル 教科書体 NK-B"/>
                <a:ea typeface="UD デジタル 教科書体 NK-B"/>
              </a:rPr>
              <a:t>  </a:t>
            </a:r>
            <a:r>
              <a:rPr kumimoji="1" lang="en-US" altLang="ja-JP" sz="3200" dirty="0">
                <a:solidFill>
                  <a:schemeClr val="accent5"/>
                </a:solidFill>
                <a:latin typeface="UD デジタル 教科書体 NK-B"/>
                <a:ea typeface="UD デジタル 教科書体 NK-B"/>
              </a:rPr>
              <a:t>static </a:t>
            </a:r>
            <a:r>
              <a:rPr kumimoji="1" lang="en-US" altLang="ja-JP" sz="3200" dirty="0">
                <a:solidFill>
                  <a:schemeClr val="accent6">
                    <a:lumMod val="75000"/>
                  </a:schemeClr>
                </a:solidFill>
                <a:latin typeface="UD デジタル 教科書体 NK-B"/>
                <a:ea typeface="UD デジタル 教科書体 NK-B"/>
              </a:rPr>
              <a:t> </a:t>
            </a:r>
            <a:r>
              <a:rPr kumimoji="1" lang="ja-JP" altLang="en-US" sz="3200" dirty="0">
                <a:solidFill>
                  <a:srgbClr val="FF0000"/>
                </a:solidFill>
                <a:latin typeface="UD デジタル 教科書体 NK-B"/>
                <a:ea typeface="UD デジタル 教科書体 NK-B"/>
              </a:rPr>
              <a:t>戻り値型</a:t>
            </a:r>
            <a:r>
              <a:rPr kumimoji="1" lang="ja-JP" altLang="en-US" sz="3200" dirty="0">
                <a:solidFill>
                  <a:schemeClr val="accent6">
                    <a:lumMod val="75000"/>
                  </a:schemeClr>
                </a:solidFill>
                <a:latin typeface="UD デジタル 教科書体 NK-B"/>
                <a:ea typeface="UD デジタル 教科書体 NK-B"/>
              </a:rPr>
              <a:t>  </a:t>
            </a:r>
            <a:r>
              <a:rPr kumimoji="1" lang="ja-JP" altLang="en-US" sz="3200" dirty="0">
                <a:solidFill>
                  <a:schemeClr val="accent2"/>
                </a:solidFill>
                <a:latin typeface="UD デジタル 教科書体 NK-B"/>
                <a:ea typeface="UD デジタル 教科書体 NK-B"/>
              </a:rPr>
              <a:t>関数名</a:t>
            </a:r>
            <a:r>
              <a:rPr kumimoji="1" lang="en-US" altLang="ja-JP" sz="3200" dirty="0">
                <a:solidFill>
                  <a:schemeClr val="accent6">
                    <a:lumMod val="75000"/>
                  </a:schemeClr>
                </a:solidFill>
                <a:latin typeface="UD デジタル 教科書体 NK-B"/>
                <a:ea typeface="UD デジタル 教科書体 NK-B"/>
              </a:rPr>
              <a:t>(</a:t>
            </a:r>
            <a:r>
              <a:rPr kumimoji="1" lang="ja-JP" altLang="en-US" sz="3200" dirty="0">
                <a:solidFill>
                  <a:srgbClr val="FF0000"/>
                </a:solidFill>
                <a:latin typeface="UD デジタル 教科書体 NK-B"/>
                <a:ea typeface="UD デジタル 教科書体 NK-B"/>
              </a:rPr>
              <a:t>引数の型</a:t>
            </a:r>
            <a:r>
              <a:rPr kumimoji="1" lang="ja-JP" altLang="en-US" sz="3200" dirty="0">
                <a:solidFill>
                  <a:schemeClr val="accent6">
                    <a:lumMod val="75000"/>
                  </a:schemeClr>
                </a:solidFill>
                <a:latin typeface="UD デジタル 教科書体 NK-B"/>
                <a:ea typeface="UD デジタル 教科書体 NK-B"/>
              </a:rPr>
              <a:t> 引数名</a:t>
            </a:r>
            <a:r>
              <a:rPr kumimoji="1" lang="en-US" altLang="ja-JP" sz="3200" dirty="0">
                <a:solidFill>
                  <a:schemeClr val="accent6">
                    <a:lumMod val="75000"/>
                  </a:schemeClr>
                </a:solidFill>
                <a:latin typeface="UD デジタル 教科書体 NK-B"/>
                <a:ea typeface="UD デジタル 教科書体 NK-B"/>
              </a:rPr>
              <a:t>){ </a:t>
            </a:r>
            <a:endParaRPr kumimoji="1" lang="ja-JP" altLang="en-US" dirty="0">
              <a:solidFill>
                <a:schemeClr val="accent6">
                  <a:lumMod val="75000"/>
                </a:schemeClr>
              </a:solidFill>
              <a:latin typeface="UD デジタル 教科書体 NK-B"/>
              <a:ea typeface="UD デジタル 教科書体 NK-B"/>
            </a:endParaRPr>
          </a:p>
          <a:p>
            <a:r>
              <a:rPr lang="en-US" altLang="ja-JP" sz="3200" dirty="0">
                <a:solidFill>
                  <a:schemeClr val="accent6">
                    <a:lumMod val="75000"/>
                  </a:schemeClr>
                </a:solidFill>
                <a:latin typeface="UD デジタル 教科書体 NK-B"/>
                <a:ea typeface="UD デジタル 教科書体 NK-B"/>
              </a:rPr>
              <a:t>     return </a:t>
            </a:r>
            <a:r>
              <a:rPr lang="en-US" altLang="ja-JP" sz="3200" dirty="0" err="1">
                <a:solidFill>
                  <a:schemeClr val="accent6">
                    <a:lumMod val="75000"/>
                  </a:schemeClr>
                </a:solidFill>
                <a:latin typeface="UD デジタル 教科書体 NK-B"/>
                <a:ea typeface="UD デジタル 教科書体 NK-B"/>
              </a:rPr>
              <a:t>戻り値の型の値</a:t>
            </a:r>
            <a:endParaRPr kumimoji="1" lang="en-US" altLang="ja-JP" sz="3200" dirty="0" err="1">
              <a:solidFill>
                <a:schemeClr val="accent6">
                  <a:lumMod val="75000"/>
                </a:schemeClr>
              </a:solidFill>
              <a:latin typeface="UD デジタル 教科書体 NK-B"/>
              <a:ea typeface="UD デジタル 教科書体 NK-B"/>
            </a:endParaRPr>
          </a:p>
          <a:p>
            <a:r>
              <a:rPr kumimoji="1" lang="en-US" altLang="ja-JP" sz="3200" dirty="0">
                <a:solidFill>
                  <a:schemeClr val="accent6">
                    <a:lumMod val="75000"/>
                  </a:schemeClr>
                </a:solidFill>
                <a:latin typeface="UD デジタル 教科書体 NK-B"/>
                <a:ea typeface="UD デジタル 教科書体 NK-B"/>
              </a:rPr>
              <a:t>}</a:t>
            </a:r>
            <a:endParaRPr lang="en-US" dirty="0">
              <a:solidFill>
                <a:schemeClr val="accent6">
                  <a:lumMod val="75000"/>
                </a:schemeClr>
              </a:solidFill>
              <a:latin typeface="UD デジタル 教科書体 NK-B"/>
              <a:ea typeface="UD デジタル 教科書体 NK-B"/>
            </a:endParaRPr>
          </a:p>
        </p:txBody>
      </p:sp>
      <p:sp>
        <p:nvSpPr>
          <p:cNvPr id="9" name="テキスト ボックス 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正方形/長方形 2"/>
          <p:cNvSpPr/>
          <p:nvPr/>
        </p:nvSpPr>
        <p:spPr>
          <a:xfrm>
            <a:off x="1701483" y="1834421"/>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11" name="正方形/長方形 10"/>
          <p:cNvSpPr/>
          <p:nvPr/>
        </p:nvSpPr>
        <p:spPr>
          <a:xfrm>
            <a:off x="4738982" y="1826390"/>
            <a:ext cx="768159" cy="584775"/>
          </a:xfrm>
          <a:prstGeom prst="rect">
            <a:avLst/>
          </a:prstGeom>
        </p:spPr>
        <p:txBody>
          <a:bodyPr wrap="none" lIns="91440" tIns="45720" rIns="91440" bIns="45720" anchor="t">
            <a:spAutoFit/>
          </a:bodyPr>
          <a:lstStyle/>
          <a:p>
            <a:r>
              <a:rPr lang="ja-JP" altLang="en-US" sz="3200" dirty="0">
                <a:solidFill>
                  <a:srgbClr val="FF0000"/>
                </a:solidFill>
                <a:latin typeface="UD デジタル 教科書体 NK-B" panose="02020700000000000000" pitchFamily="18" charset="-128"/>
                <a:ea typeface="UD デジタル 教科書体 NK-B" panose="02020700000000000000" pitchFamily="18" charset="-128"/>
                <a:cs typeface="Calibri"/>
              </a:rPr>
              <a:t>int</a:t>
            </a:r>
            <a:endParaRPr lang="ja-JP" altLang="en-US" sz="32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12" name="正方形/長方形 11"/>
          <p:cNvSpPr/>
          <p:nvPr/>
        </p:nvSpPr>
        <p:spPr>
          <a:xfrm>
            <a:off x="5826651" y="1834419"/>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13" name="正方形/長方形 12"/>
          <p:cNvSpPr/>
          <p:nvPr/>
        </p:nvSpPr>
        <p:spPr>
          <a:xfrm>
            <a:off x="6756531" y="1826390"/>
            <a:ext cx="2834430" cy="1077218"/>
          </a:xfrm>
          <a:prstGeom prst="rect">
            <a:avLst/>
          </a:prstGeom>
        </p:spPr>
        <p:txBody>
          <a:bodyPr wrap="none" lIns="91440" tIns="45720" rIns="91440" bIns="45720" anchor="t">
            <a:spAutoFit/>
          </a:bodyPr>
          <a:lstStyle/>
          <a:p>
            <a:r>
              <a:rPr kumimoji="1" lang="en-US" altLang="ja-JP" sz="3200" dirty="0">
                <a:solidFill>
                  <a:schemeClr val="accent6">
                    <a:lumMod val="75000"/>
                  </a:schemeClr>
                </a:solidFill>
                <a:latin typeface="UD デジタル 教科書体 NK-B"/>
                <a:ea typeface="UD デジタル 教科書体 NK-B"/>
              </a:rPr>
              <a:t>(</a:t>
            </a:r>
            <a:r>
              <a:rPr kumimoji="1" lang="en-US" altLang="ja-JP" sz="3200" dirty="0">
                <a:solidFill>
                  <a:srgbClr val="FF0000"/>
                </a:solidFill>
                <a:latin typeface="UD デジタル 教科書体 NK-B"/>
                <a:ea typeface="UD デジタル 教科書体 NK-B"/>
              </a:rPr>
              <a:t>String</a:t>
            </a:r>
            <a:r>
              <a:rPr kumimoji="1" lang="en-US" altLang="ja-JP" sz="3200" dirty="0">
                <a:solidFill>
                  <a:schemeClr val="accent6">
                    <a:lumMod val="75000"/>
                  </a:schemeClr>
                </a:solidFill>
                <a:latin typeface="UD デジタル 教科書体 NK-B"/>
                <a:ea typeface="UD デジタル 教科書体 NK-B"/>
              </a:rPr>
              <a:t> str){</a:t>
            </a:r>
            <a:endParaRPr kumimoji="1" lang="ja-JP" altLang="en-US" sz="3200" dirty="0">
              <a:solidFill>
                <a:schemeClr val="accent6">
                  <a:lumMod val="75000"/>
                </a:schemeClr>
              </a:solidFill>
              <a:latin typeface="UD デジタル 教科書体 NK-B"/>
              <a:ea typeface="UD デジタル 教科書体 NK-B"/>
              <a:cs typeface="Calibri" panose="020F0502020204030204"/>
            </a:endParaRPr>
          </a:p>
          <a:p>
            <a:endParaRPr lang="en-US" altLang="ja-JP" sz="3200" dirty="0">
              <a:solidFill>
                <a:schemeClr val="accent6">
                  <a:lumMod val="75000"/>
                </a:schemeClr>
              </a:solidFill>
              <a:latin typeface="UD デジタル 教科書体 NK-B"/>
              <a:ea typeface="UD デジタル 教科書体 NK-B"/>
              <a:cs typeface="Calibri"/>
            </a:endParaRPr>
          </a:p>
        </p:txBody>
      </p:sp>
      <p:sp>
        <p:nvSpPr>
          <p:cNvPr id="4" name="テキスト ボックス 3"/>
          <p:cNvSpPr txBox="1"/>
          <p:nvPr/>
        </p:nvSpPr>
        <p:spPr>
          <a:xfrm>
            <a:off x="1375488" y="1519485"/>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pic>
        <p:nvPicPr>
          <p:cNvPr id="14" name="Picture 2" descr="疑問を抱く若い男性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8452" y="4251716"/>
            <a:ext cx="2497901" cy="249790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2703051" y="5379592"/>
            <a:ext cx="6021200" cy="769441"/>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ん、戻り値ってなに・・・？</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テキスト ボックス 1">
            <a:extLst>
              <a:ext uri="{FF2B5EF4-FFF2-40B4-BE49-F238E27FC236}">
                <a16:creationId xmlns:a16="http://schemas.microsoft.com/office/drawing/2014/main" id="{2513D32E-D315-470C-914C-70C88DC284DD}"/>
              </a:ext>
            </a:extLst>
          </p:cNvPr>
          <p:cNvSpPr txBox="1"/>
          <p:nvPr/>
        </p:nvSpPr>
        <p:spPr>
          <a:xfrm>
            <a:off x="1636293" y="2344821"/>
            <a:ext cx="432489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solidFill>
                  <a:srgbClr val="000000"/>
                </a:solidFill>
                <a:latin typeface="Calibri" panose="020F0502020204030204"/>
                <a:ea typeface="游ゴシック"/>
                <a:cs typeface="Calibri" panose="020F0502020204030204"/>
              </a:rPr>
              <a:t>       </a:t>
            </a:r>
            <a:r>
              <a:rPr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cs typeface="Calibri" panose="020F0502020204030204"/>
              </a:rPr>
              <a:t>return   0;</a:t>
            </a:r>
          </a:p>
          <a:p>
            <a:r>
              <a:rPr lang="en-US" altLang="ja-JP" sz="3200" dirty="0">
                <a:solidFill>
                  <a:srgbClr val="548235"/>
                </a:solidFill>
                <a:latin typeface="UD デジタル 教科書体 NK-B"/>
                <a:ea typeface="游ゴシック"/>
              </a:rPr>
              <a:t>} </a:t>
            </a:r>
            <a:r>
              <a:rPr lang="ja-JP" sz="3200" dirty="0">
                <a:latin typeface="UD デジタル 教科書体 NK-B"/>
                <a:ea typeface="UD デジタル 教科書体 NK-B"/>
              </a:rPr>
              <a:t>​</a:t>
            </a:r>
            <a:endParaRPr lang="ja-JP" altLang="en-US" sz="3200" dirty="0">
              <a:ea typeface="游ゴシック"/>
              <a:cs typeface="Calibri"/>
            </a:endParaRPr>
          </a:p>
        </p:txBody>
      </p:sp>
    </p:spTree>
    <p:extLst>
      <p:ext uri="{BB962C8B-B14F-4D97-AF65-F5344CB8AC3E}">
        <p14:creationId xmlns:p14="http://schemas.microsoft.com/office/powerpoint/2010/main" val="6491450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P spid="13" grpId="0"/>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018110" y="2006209"/>
            <a:ext cx="9232014" cy="707886"/>
          </a:xfrm>
          <a:prstGeom prst="rect">
            <a:avLst/>
          </a:prstGeom>
          <a:noFill/>
        </p:spPr>
        <p:txBody>
          <a:bodyPr wrap="none" rtlCol="0">
            <a:spAutoFit/>
          </a:bodyPr>
          <a:lstStyle/>
          <a:p>
            <a:r>
              <a:rPr kumimoji="1"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あ</a:t>
            </a:r>
            <a:r>
              <a:rPr kumimoji="1"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れ</a:t>
            </a:r>
            <a:r>
              <a:rPr kumimoji="1"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、今まで</a:t>
            </a:r>
            <a:r>
              <a:rPr kumimoji="1" lang="en-US" altLang="ja-JP"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return</a:t>
            </a:r>
            <a:r>
              <a:rPr kumimoji="1"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してなかったけど・</a:t>
            </a:r>
            <a:r>
              <a:rPr kumimoji="1"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en-US" altLang="ja-JP"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03872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139822"/>
            <a:ext cx="10499616" cy="3854392"/>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n-US" altLang="ja-JP" dirty="0">
              <a:solidFill>
                <a:schemeClr val="accent6">
                  <a:lumMod val="75000"/>
                </a:schemeClr>
              </a:solidFill>
              <a:latin typeface="UD デジタル 教科書体 NK-B"/>
            </a:endParaRPr>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1623983" y="3368421"/>
            <a:ext cx="10349490" cy="1569660"/>
          </a:xfrm>
          <a:prstGeom prst="rect">
            <a:avLst/>
          </a:prstGeom>
          <a:noFill/>
        </p:spPr>
        <p:txBody>
          <a:bodyPr wrap="square" lIns="91440" tIns="45720" rIns="91440" bIns="45720" rtlCol="0" anchor="t">
            <a:spAutoFit/>
          </a:bodyPr>
          <a:lstStyle/>
          <a:p>
            <a:r>
              <a:rPr kumimoji="1" lang="en-US" altLang="ja-JP" sz="3200" dirty="0">
                <a:solidFill>
                  <a:srgbClr val="7030A0"/>
                </a:solidFill>
                <a:latin typeface="UD デジタル 教科書体 NK-B"/>
                <a:ea typeface="UD デジタル 教科書体 NK-B"/>
              </a:rPr>
              <a:t>public</a:t>
            </a:r>
            <a:r>
              <a:rPr kumimoji="1" lang="en-US" altLang="ja-JP" sz="3200" dirty="0">
                <a:solidFill>
                  <a:schemeClr val="accent6">
                    <a:lumMod val="75000"/>
                  </a:schemeClr>
                </a:solidFill>
                <a:latin typeface="UD デジタル 教科書体 NK-B"/>
                <a:ea typeface="UD デジタル 教科書体 NK-B"/>
              </a:rPr>
              <a:t>  </a:t>
            </a:r>
            <a:r>
              <a:rPr kumimoji="1" lang="en-US" altLang="ja-JP" sz="3200" dirty="0">
                <a:solidFill>
                  <a:schemeClr val="accent5"/>
                </a:solidFill>
                <a:latin typeface="UD デジタル 教科書体 NK-B"/>
                <a:ea typeface="UD デジタル 教科書体 NK-B"/>
              </a:rPr>
              <a:t>static </a:t>
            </a:r>
            <a:r>
              <a:rPr kumimoji="1" lang="en-US" altLang="ja-JP" sz="3200" dirty="0">
                <a:solidFill>
                  <a:schemeClr val="accent6">
                    <a:lumMod val="75000"/>
                  </a:schemeClr>
                </a:solidFill>
                <a:latin typeface="UD デジタル 教科書体 NK-B"/>
                <a:ea typeface="UD デジタル 教科書体 NK-B"/>
              </a:rPr>
              <a:t> </a:t>
            </a:r>
            <a:r>
              <a:rPr kumimoji="1" lang="ja-JP" altLang="en-US" sz="3200" dirty="0">
                <a:solidFill>
                  <a:srgbClr val="FF0000"/>
                </a:solidFill>
                <a:latin typeface="UD デジタル 教科書体 NK-B"/>
                <a:ea typeface="UD デジタル 教科書体 NK-B"/>
              </a:rPr>
              <a:t>戻り値型</a:t>
            </a:r>
            <a:r>
              <a:rPr kumimoji="1" lang="ja-JP" altLang="en-US" sz="3200" dirty="0">
                <a:solidFill>
                  <a:schemeClr val="accent6">
                    <a:lumMod val="75000"/>
                  </a:schemeClr>
                </a:solidFill>
                <a:latin typeface="UD デジタル 教科書体 NK-B"/>
                <a:ea typeface="UD デジタル 教科書体 NK-B"/>
              </a:rPr>
              <a:t>  </a:t>
            </a:r>
            <a:r>
              <a:rPr kumimoji="1" lang="ja-JP" altLang="en-US" sz="3200" dirty="0">
                <a:solidFill>
                  <a:schemeClr val="accent2"/>
                </a:solidFill>
                <a:latin typeface="UD デジタル 教科書体 NK-B"/>
                <a:ea typeface="UD デジタル 教科書体 NK-B"/>
              </a:rPr>
              <a:t>関数名</a:t>
            </a:r>
            <a:r>
              <a:rPr kumimoji="1" lang="en-US" altLang="ja-JP" sz="3200" dirty="0">
                <a:solidFill>
                  <a:schemeClr val="accent6">
                    <a:lumMod val="75000"/>
                  </a:schemeClr>
                </a:solidFill>
                <a:latin typeface="UD デジタル 教科書体 NK-B"/>
                <a:ea typeface="UD デジタル 教科書体 NK-B"/>
              </a:rPr>
              <a:t>(</a:t>
            </a:r>
            <a:r>
              <a:rPr kumimoji="1" lang="ja-JP" altLang="en-US" sz="3200" dirty="0">
                <a:solidFill>
                  <a:srgbClr val="FF0000"/>
                </a:solidFill>
                <a:latin typeface="UD デジタル 教科書体 NK-B"/>
                <a:ea typeface="UD デジタル 教科書体 NK-B"/>
              </a:rPr>
              <a:t>引数の型</a:t>
            </a:r>
            <a:r>
              <a:rPr kumimoji="1" lang="ja-JP" altLang="en-US" sz="3200" dirty="0">
                <a:solidFill>
                  <a:schemeClr val="accent6">
                    <a:lumMod val="75000"/>
                  </a:schemeClr>
                </a:solidFill>
                <a:latin typeface="UD デジタル 教科書体 NK-B"/>
                <a:ea typeface="UD デジタル 教科書体 NK-B"/>
              </a:rPr>
              <a:t> 引数名</a:t>
            </a:r>
            <a:r>
              <a:rPr kumimoji="1" lang="en-US" altLang="ja-JP" sz="3200" dirty="0">
                <a:solidFill>
                  <a:schemeClr val="accent6">
                    <a:lumMod val="75000"/>
                  </a:schemeClr>
                </a:solidFill>
                <a:latin typeface="UD デジタル 教科書体 NK-B"/>
                <a:ea typeface="UD デジタル 教科書体 NK-B"/>
              </a:rPr>
              <a:t>){ </a:t>
            </a:r>
            <a:endParaRPr kumimoji="1" lang="ja-JP" altLang="en-US" dirty="0">
              <a:solidFill>
                <a:schemeClr val="accent6">
                  <a:lumMod val="75000"/>
                </a:schemeClr>
              </a:solidFill>
              <a:latin typeface="UD デジタル 教科書体 NK-B"/>
              <a:ea typeface="UD デジタル 教科書体 NK-B"/>
            </a:endParaRPr>
          </a:p>
          <a:p>
            <a:r>
              <a:rPr lang="en-US" altLang="ja-JP" sz="3200" dirty="0">
                <a:solidFill>
                  <a:schemeClr val="accent6">
                    <a:lumMod val="75000"/>
                  </a:schemeClr>
                </a:solidFill>
                <a:latin typeface="UD デジタル 教科書体 NK-B"/>
                <a:ea typeface="UD デジタル 教科書体 NK-B"/>
              </a:rPr>
              <a:t>     return </a:t>
            </a:r>
            <a:r>
              <a:rPr lang="en-US" altLang="ja-JP" sz="3200" dirty="0" err="1">
                <a:solidFill>
                  <a:schemeClr val="accent6">
                    <a:lumMod val="75000"/>
                  </a:schemeClr>
                </a:solidFill>
                <a:latin typeface="UD デジタル 教科書体 NK-B"/>
                <a:ea typeface="UD デジタル 教科書体 NK-B"/>
              </a:rPr>
              <a:t>戻り値の型の値</a:t>
            </a:r>
            <a:endParaRPr kumimoji="1" lang="en-US" altLang="ja-JP" sz="3200" dirty="0" err="1">
              <a:solidFill>
                <a:schemeClr val="accent6">
                  <a:lumMod val="75000"/>
                </a:schemeClr>
              </a:solidFill>
              <a:latin typeface="UD デジタル 教科書体 NK-B"/>
              <a:ea typeface="UD デジタル 教科書体 NK-B"/>
            </a:endParaRPr>
          </a:p>
          <a:p>
            <a:r>
              <a:rPr kumimoji="1" lang="en-US" altLang="ja-JP" sz="3200" dirty="0">
                <a:solidFill>
                  <a:schemeClr val="accent6">
                    <a:lumMod val="75000"/>
                  </a:schemeClr>
                </a:solidFill>
                <a:latin typeface="UD デジタル 教科書体 NK-B"/>
                <a:ea typeface="UD デジタル 教科書体 NK-B"/>
              </a:rPr>
              <a:t>}</a:t>
            </a:r>
            <a:endParaRPr lang="en-US" dirty="0">
              <a:solidFill>
                <a:schemeClr val="accent6">
                  <a:lumMod val="75000"/>
                </a:schemeClr>
              </a:solidFill>
              <a:latin typeface="UD デジタル 教科書体 NK-B"/>
              <a:ea typeface="UD デジタル 教科書体 NK-B"/>
            </a:endParaRPr>
          </a:p>
        </p:txBody>
      </p:sp>
      <p:sp>
        <p:nvSpPr>
          <p:cNvPr id="9" name="テキスト ボックス 8"/>
          <p:cNvSpPr txBox="1"/>
          <p:nvPr/>
        </p:nvSpPr>
        <p:spPr>
          <a:xfrm>
            <a:off x="593894" y="591369"/>
            <a:ext cx="206017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メソッド</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関数</a:t>
            </a:r>
            <a:r>
              <a:rPr kumimoji="1" lang="en-US" altLang="ja-JP"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正方形/長方形 2"/>
          <p:cNvSpPr/>
          <p:nvPr/>
        </p:nvSpPr>
        <p:spPr>
          <a:xfrm>
            <a:off x="1701483" y="1834421"/>
            <a:ext cx="2945037" cy="584775"/>
          </a:xfrm>
          <a:prstGeom prst="rect">
            <a:avLst/>
          </a:prstGeom>
        </p:spPr>
        <p:txBody>
          <a:bodyPr wrap="none">
            <a:spAutoFit/>
          </a:bodyPr>
          <a:lstStyle/>
          <a:p>
            <a:r>
              <a:rPr kumimoji="1" lang="en-US" altLang="ja-JP" sz="3200" dirty="0">
                <a:solidFill>
                  <a:srgbClr val="7030A0"/>
                </a:solidFill>
                <a:latin typeface="UD デジタル 教科書体 NK-B" panose="02020700000000000000" pitchFamily="18" charset="-128"/>
                <a:ea typeface="UD デジタル 教科書体 NK-B" panose="02020700000000000000" pitchFamily="18" charset="-128"/>
              </a:rPr>
              <a:t>public</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static </a:t>
            </a:r>
            <a:endParaRPr lang="ja-JP" altLang="en-US" sz="3200" dirty="0">
              <a:solidFill>
                <a:schemeClr val="accent5"/>
              </a:solidFill>
            </a:endParaRPr>
          </a:p>
        </p:txBody>
      </p:sp>
      <p:sp>
        <p:nvSpPr>
          <p:cNvPr id="11" name="正方形/長方形 10"/>
          <p:cNvSpPr/>
          <p:nvPr/>
        </p:nvSpPr>
        <p:spPr>
          <a:xfrm>
            <a:off x="4738982" y="1826390"/>
            <a:ext cx="1051891" cy="584775"/>
          </a:xfrm>
          <a:prstGeom prst="rect">
            <a:avLst/>
          </a:prstGeom>
        </p:spPr>
        <p:txBody>
          <a:bodyPr wrap="none" lIns="91440" tIns="45720" rIns="91440" bIns="45720" anchor="t">
            <a:spAutoFit/>
          </a:bodyPr>
          <a:lstStyle/>
          <a:p>
            <a:r>
              <a:rPr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rPr>
              <a:t>void</a:t>
            </a:r>
            <a:endParaRPr lang="ja-JP" altLang="en-US" sz="32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12" name="正方形/長方形 11"/>
          <p:cNvSpPr/>
          <p:nvPr/>
        </p:nvSpPr>
        <p:spPr>
          <a:xfrm>
            <a:off x="5826651" y="1834419"/>
            <a:ext cx="1144865" cy="584775"/>
          </a:xfrm>
          <a:prstGeom prst="rect">
            <a:avLst/>
          </a:prstGeom>
        </p:spPr>
        <p:txBody>
          <a:bodyPr wrap="non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test </a:t>
            </a:r>
            <a:endParaRPr lang="ja-JP" altLang="en-US" sz="3200" dirty="0">
              <a:solidFill>
                <a:schemeClr val="accent2"/>
              </a:solidFill>
            </a:endParaRPr>
          </a:p>
        </p:txBody>
      </p:sp>
      <p:sp>
        <p:nvSpPr>
          <p:cNvPr id="13" name="正方形/長方形 12"/>
          <p:cNvSpPr/>
          <p:nvPr/>
        </p:nvSpPr>
        <p:spPr>
          <a:xfrm>
            <a:off x="6756531" y="1826390"/>
            <a:ext cx="2834430" cy="1077218"/>
          </a:xfrm>
          <a:prstGeom prst="rect">
            <a:avLst/>
          </a:prstGeom>
        </p:spPr>
        <p:txBody>
          <a:bodyPr wrap="none" lIns="91440" tIns="45720" rIns="91440" bIns="45720" anchor="t">
            <a:spAutoFit/>
          </a:bodyPr>
          <a:lstStyle/>
          <a:p>
            <a:r>
              <a:rPr kumimoji="1" lang="en-US" altLang="ja-JP" sz="3200" dirty="0">
                <a:solidFill>
                  <a:schemeClr val="accent6">
                    <a:lumMod val="75000"/>
                  </a:schemeClr>
                </a:solidFill>
                <a:latin typeface="UD デジタル 教科書体 NK-B"/>
                <a:ea typeface="UD デジタル 教科書体 NK-B"/>
              </a:rPr>
              <a:t>(</a:t>
            </a:r>
            <a:r>
              <a:rPr kumimoji="1" lang="en-US" altLang="ja-JP" sz="3200" dirty="0">
                <a:solidFill>
                  <a:srgbClr val="FF0000"/>
                </a:solidFill>
                <a:latin typeface="UD デジタル 教科書体 NK-B"/>
                <a:ea typeface="UD デジタル 教科書体 NK-B"/>
              </a:rPr>
              <a:t>String</a:t>
            </a:r>
            <a:r>
              <a:rPr kumimoji="1" lang="en-US" altLang="ja-JP" sz="3200" dirty="0">
                <a:solidFill>
                  <a:schemeClr val="accent6">
                    <a:lumMod val="75000"/>
                  </a:schemeClr>
                </a:solidFill>
                <a:latin typeface="UD デジタル 教科書体 NK-B"/>
                <a:ea typeface="UD デジタル 教科書体 NK-B"/>
              </a:rPr>
              <a:t> str){</a:t>
            </a:r>
            <a:endParaRPr kumimoji="1" lang="ja-JP" altLang="en-US" sz="3200" dirty="0">
              <a:solidFill>
                <a:schemeClr val="accent6">
                  <a:lumMod val="75000"/>
                </a:schemeClr>
              </a:solidFill>
              <a:latin typeface="UD デジタル 教科書体 NK-B"/>
              <a:ea typeface="UD デジタル 教科書体 NK-B"/>
              <a:cs typeface="Calibri" panose="020F0502020204030204"/>
            </a:endParaRPr>
          </a:p>
          <a:p>
            <a:endParaRPr lang="en-US" altLang="ja-JP" sz="3200" dirty="0">
              <a:solidFill>
                <a:schemeClr val="accent6">
                  <a:lumMod val="75000"/>
                </a:schemeClr>
              </a:solidFill>
              <a:latin typeface="UD デジタル 教科書体 NK-B"/>
              <a:ea typeface="UD デジタル 教科書体 NK-B"/>
              <a:cs typeface="Calibri"/>
            </a:endParaRPr>
          </a:p>
        </p:txBody>
      </p:sp>
      <p:sp>
        <p:nvSpPr>
          <p:cNvPr id="4" name="テキスト ボックス 3"/>
          <p:cNvSpPr txBox="1"/>
          <p:nvPr/>
        </p:nvSpPr>
        <p:spPr>
          <a:xfrm>
            <a:off x="1375488" y="1519485"/>
            <a:ext cx="877163" cy="369332"/>
          </a:xfrm>
          <a:prstGeom prst="rect">
            <a:avLst/>
          </a:prstGeom>
          <a:noFill/>
        </p:spPr>
        <p:txBody>
          <a:bodyPr wrap="none" rtlCol="0">
            <a:spAutoFit/>
          </a:bodyPr>
          <a:lstStyle/>
          <a:p>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p>
        </p:txBody>
      </p:sp>
      <p:pic>
        <p:nvPicPr>
          <p:cNvPr id="14" name="Picture 2" descr="疑問を抱く若い男性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8452" y="4251716"/>
            <a:ext cx="2497901" cy="249790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513D32E-D315-470C-914C-70C88DC284DD}"/>
              </a:ext>
            </a:extLst>
          </p:cNvPr>
          <p:cNvSpPr txBox="1"/>
          <p:nvPr/>
        </p:nvSpPr>
        <p:spPr>
          <a:xfrm>
            <a:off x="1636294" y="2344821"/>
            <a:ext cx="618690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solidFill>
                  <a:srgbClr val="000000"/>
                </a:solidFill>
                <a:latin typeface="Calibri" panose="020F0502020204030204"/>
                <a:ea typeface="游ゴシック"/>
                <a:cs typeface="Calibri" panose="020F0502020204030204"/>
              </a:rPr>
              <a:t>       </a:t>
            </a:r>
            <a:r>
              <a:rPr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cs typeface="Calibri" panose="020F0502020204030204"/>
              </a:rPr>
              <a:t>return </a:t>
            </a:r>
            <a:r>
              <a:rPr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cs typeface="Calibri" panose="020F0502020204030204"/>
              </a:rPr>
              <a:t>;</a:t>
            </a:r>
            <a:r>
              <a:rPr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cs typeface="Calibri" panose="020F0502020204030204"/>
              </a:rPr>
              <a:t>	// </a:t>
            </a:r>
            <a:r>
              <a:rPr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cs typeface="Calibri" panose="020F0502020204030204"/>
              </a:rPr>
              <a:t>省略可能</a:t>
            </a:r>
            <a:endParaRPr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cs typeface="Calibri" panose="020F0502020204030204"/>
            </a:endParaRPr>
          </a:p>
          <a:p>
            <a:r>
              <a:rPr lang="en-US" altLang="ja-JP" sz="3200" dirty="0">
                <a:solidFill>
                  <a:srgbClr val="548235"/>
                </a:solidFill>
                <a:latin typeface="UD デジタル 教科書体 NK-B"/>
                <a:ea typeface="游ゴシック"/>
              </a:rPr>
              <a:t>} </a:t>
            </a:r>
            <a:r>
              <a:rPr lang="ja-JP" sz="3200" dirty="0">
                <a:latin typeface="UD デジタル 教科書体 NK-B"/>
                <a:ea typeface="UD デジタル 教科書体 NK-B"/>
              </a:rPr>
              <a:t>​</a:t>
            </a:r>
            <a:endParaRPr lang="ja-JP" altLang="en-US" sz="3200" dirty="0">
              <a:ea typeface="游ゴシック"/>
              <a:cs typeface="Calibri"/>
            </a:endParaRPr>
          </a:p>
        </p:txBody>
      </p:sp>
      <p:sp>
        <p:nvSpPr>
          <p:cNvPr id="5" name="四角形吹き出し 4"/>
          <p:cNvSpPr/>
          <p:nvPr/>
        </p:nvSpPr>
        <p:spPr>
          <a:xfrm>
            <a:off x="608575" y="5109915"/>
            <a:ext cx="5414854" cy="1089298"/>
          </a:xfrm>
          <a:prstGeom prst="wedgeRectCallout">
            <a:avLst>
              <a:gd name="adj1" fmla="val 2244"/>
              <a:gd name="adj2" fmla="val -231495"/>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戻り値が</a:t>
            </a:r>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void</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の場合、</a:t>
            </a:r>
            <a:r>
              <a:rPr kumimoji="1" lang="ja-JP" altLang="en-US" sz="2800" dirty="0" smtClean="0">
                <a:solidFill>
                  <a:schemeClr val="accent2"/>
                </a:solidFill>
                <a:latin typeface="UD デジタル 教科書体 NK-B" panose="02020700000000000000" pitchFamily="18" charset="-128"/>
                <a:ea typeface="UD デジタル 教科書体 NK-B" panose="02020700000000000000" pitchFamily="18" charset="-128"/>
              </a:rPr>
              <a:t>省略可能</a:t>
            </a:r>
            <a:endParaRPr kumimoji="1" lang="ja-JP" altLang="en-US" sz="28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2065694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594019" y="2154848"/>
            <a:ext cx="6221575" cy="1446550"/>
          </a:xfrm>
          <a:prstGeom prst="rect">
            <a:avLst/>
          </a:prstGeom>
          <a:noFill/>
        </p:spPr>
        <p:txBody>
          <a:bodyPr wrap="none" rtlCol="0">
            <a:spAutoFit/>
          </a:bodyPr>
          <a:lstStyle/>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なんとなくわかるけど・・・</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いまい</a:t>
            </a:r>
            <a:r>
              <a:rPr kumimoji="1" lang="ja-JP" altLang="en-US" sz="4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ち</a:t>
            </a:r>
            <a:r>
              <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ピンと来ない</a:t>
            </a:r>
            <a:endPar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1447585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126863" y="291645"/>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3" name="テキスト ボックス 2"/>
          <p:cNvSpPr txBox="1"/>
          <p:nvPr/>
        </p:nvSpPr>
        <p:spPr>
          <a:xfrm>
            <a:off x="6769289" y="1473958"/>
            <a:ext cx="4636206" cy="954107"/>
          </a:xfrm>
          <a:prstGeom prst="rect">
            <a:avLst/>
          </a:prstGeom>
          <a:noFill/>
        </p:spPr>
        <p:txBody>
          <a:bodyPr wrap="none" rtlCol="0">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２つの値の</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足し算をするプログラムです！</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9169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126863" y="291645"/>
            <a:ext cx="3687228"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714432" y="3111690"/>
            <a:ext cx="4130523" cy="24565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335566" y="3965946"/>
            <a:ext cx="3781805" cy="461665"/>
          </a:xfrm>
          <a:prstGeom prst="rect">
            <a:avLst/>
          </a:prstGeom>
          <a:noFill/>
        </p:spPr>
        <p:txBody>
          <a:bodyPr wrap="non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m</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ain</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を開始する</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spTree>
    <p:extLst>
      <p:ext uri="{BB962C8B-B14F-4D97-AF65-F5344CB8AC3E}">
        <p14:creationId xmlns:p14="http://schemas.microsoft.com/office/powerpoint/2010/main" val="23922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407598" y="684386"/>
            <a:ext cx="538406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121845" y="3302758"/>
            <a:ext cx="3682168" cy="22527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093380" y="3859281"/>
            <a:ext cx="4297971" cy="830997"/>
          </a:xfrm>
          <a:prstGeom prst="rect">
            <a:avLst/>
          </a:prstGeom>
          <a:noFill/>
        </p:spPr>
        <p:txBody>
          <a:bodyPr wrap="none" rtlCol="0">
            <a:spAutoFit/>
          </a:bodyPr>
          <a:lstStyle/>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Scanner</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型</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変数</a:t>
            </a:r>
            <a:r>
              <a:rPr kumimoji="1" lang="en-US" altLang="ja-JP" sz="2400" dirty="0" err="1" smtClean="0">
                <a:solidFill>
                  <a:schemeClr val="accent2"/>
                </a:solidFill>
                <a:latin typeface="UD デジタル 教科書体 NK-B" panose="02020700000000000000" pitchFamily="18" charset="-128"/>
                <a:ea typeface="UD デジタル 教科書体 NK-B" panose="02020700000000000000" pitchFamily="18" charset="-128"/>
              </a:rPr>
              <a:t>sc</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を作成し</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実体を代入</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したよ！</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39134" y="1098189"/>
            <a:ext cx="827398" cy="794302"/>
          </a:xfrm>
          <a:prstGeom prst="rect">
            <a:avLst/>
          </a:prstGeom>
        </p:spPr>
      </p:pic>
      <p:sp>
        <p:nvSpPr>
          <p:cNvPr id="10" name="テキスト ボックス 9"/>
          <p:cNvSpPr txBox="1"/>
          <p:nvPr/>
        </p:nvSpPr>
        <p:spPr>
          <a:xfrm>
            <a:off x="6608571"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414153"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3380"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spTree>
    <p:extLst>
      <p:ext uri="{BB962C8B-B14F-4D97-AF65-F5344CB8AC3E}">
        <p14:creationId xmlns:p14="http://schemas.microsoft.com/office/powerpoint/2010/main" val="390688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p:bldP spid="10" grpId="0"/>
      <p:bldP spid="11" grpId="0"/>
      <p:bldP spid="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407598" y="684386"/>
            <a:ext cx="5384068"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121845" y="3513773"/>
            <a:ext cx="3682168" cy="22527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608571" y="3626412"/>
            <a:ext cx="4916731" cy="830997"/>
          </a:xfrm>
          <a:prstGeom prst="rect">
            <a:avLst/>
          </a:prstGeom>
          <a:noFill/>
        </p:spPr>
        <p:txBody>
          <a:bodyPr wrap="none" rtlCol="0">
            <a:spAutoFit/>
          </a:bodyPr>
          <a:lstStyle/>
          <a:p>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入力した値を格納するために</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err="1" smtClean="0">
                <a:solidFill>
                  <a:schemeClr val="accent2"/>
                </a:solidFill>
                <a:latin typeface="UD デジタル 教科書体 NK-B" panose="02020700000000000000" pitchFamily="18" charset="-128"/>
                <a:ea typeface="UD デジタル 教科書体 NK-B" panose="02020700000000000000" pitchFamily="18" charset="-128"/>
              </a:rPr>
              <a:t>int</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型</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変数</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inNum1</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を作成したよ！</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39134" y="1098189"/>
            <a:ext cx="827398" cy="794302"/>
          </a:xfrm>
          <a:prstGeom prst="rect">
            <a:avLst/>
          </a:prstGeom>
        </p:spPr>
      </p:pic>
      <p:sp>
        <p:nvSpPr>
          <p:cNvPr id="10" name="テキスト ボックス 9"/>
          <p:cNvSpPr txBox="1"/>
          <p:nvPr/>
        </p:nvSpPr>
        <p:spPr>
          <a:xfrm>
            <a:off x="6608571"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414153"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3380"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62459" y="966620"/>
            <a:ext cx="827398" cy="794302"/>
          </a:xfrm>
          <a:prstGeom prst="rect">
            <a:avLst/>
          </a:prstGeom>
        </p:spPr>
      </p:pic>
      <p:sp>
        <p:nvSpPr>
          <p:cNvPr id="16" name="テキスト ボックス 15"/>
          <p:cNvSpPr txBox="1"/>
          <p:nvPr/>
        </p:nvSpPr>
        <p:spPr>
          <a:xfrm>
            <a:off x="8241551"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730543" y="1746402"/>
            <a:ext cx="888057"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78487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179121" y="3693698"/>
            <a:ext cx="3682168" cy="22527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608571" y="3626412"/>
            <a:ext cx="4916731" cy="830997"/>
          </a:xfrm>
          <a:prstGeom prst="rect">
            <a:avLst/>
          </a:prstGeom>
          <a:noFill/>
        </p:spPr>
        <p:txBody>
          <a:bodyPr wrap="none" rtlCol="0">
            <a:spAutoFit/>
          </a:bodyPr>
          <a:lstStyle/>
          <a:p>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入力した値を格納するために</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err="1" smtClean="0">
                <a:solidFill>
                  <a:schemeClr val="accent2"/>
                </a:solidFill>
                <a:latin typeface="UD デジタル 教科書体 NK-B" panose="02020700000000000000" pitchFamily="18" charset="-128"/>
                <a:ea typeface="UD デジタル 教科書体 NK-B" panose="02020700000000000000" pitchFamily="18" charset="-128"/>
              </a:rPr>
              <a:t>int</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型</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変数</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inNum2</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を作成したよ！</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07963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Mを使う人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5" y="2155686"/>
            <a:ext cx="337185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30500" y="685800"/>
            <a:ext cx="8868133" cy="707886"/>
          </a:xfrm>
          <a:prstGeom prst="rect">
            <a:avLst/>
          </a:prstGeom>
          <a:noFill/>
        </p:spPr>
        <p:txBody>
          <a:bodyPr wrap="none" rtlCol="0">
            <a:spAutoFit/>
          </a:bodyPr>
          <a:lstStyle/>
          <a:p>
            <a:r>
              <a:rPr kumimoji="1" lang="ja-JP" altLang="en-US" sz="4000" dirty="0">
                <a:solidFill>
                  <a:schemeClr val="accent5"/>
                </a:solidFill>
                <a:latin typeface="UD デジタル 教科書体 NK-B" panose="02020700000000000000" pitchFamily="18" charset="-128"/>
                <a:ea typeface="UD デジタル 教科書体 NK-B" panose="02020700000000000000" pitchFamily="18" charset="-128"/>
              </a:rPr>
              <a:t>もしエラーで異常終了してしまったら・・・</a:t>
            </a:r>
          </a:p>
        </p:txBody>
      </p:sp>
      <p:sp>
        <p:nvSpPr>
          <p:cNvPr id="3" name="四角形吹き出し 2"/>
          <p:cNvSpPr/>
          <p:nvPr/>
        </p:nvSpPr>
        <p:spPr>
          <a:xfrm>
            <a:off x="6819900" y="1527036"/>
            <a:ext cx="4343400" cy="1257300"/>
          </a:xfrm>
          <a:prstGeom prst="wedgeRectCallout">
            <a:avLst>
              <a:gd name="adj1" fmla="val -70224"/>
              <a:gd name="adj2" fmla="val 4327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お年玉の</a:t>
            </a:r>
            <a:r>
              <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5</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万円</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貯金しておこう！</a:t>
            </a:r>
          </a:p>
        </p:txBody>
      </p:sp>
      <p:sp>
        <p:nvSpPr>
          <p:cNvPr id="4" name="テキスト ボックス 3"/>
          <p:cNvSpPr txBox="1"/>
          <p:nvPr/>
        </p:nvSpPr>
        <p:spPr>
          <a:xfrm>
            <a:off x="6572250" y="2845891"/>
            <a:ext cx="2768707" cy="646331"/>
          </a:xfrm>
          <a:prstGeom prst="rect">
            <a:avLst/>
          </a:prstGeom>
          <a:noFill/>
        </p:spPr>
        <p:txBody>
          <a:bodyPr wrap="none" rtlCol="0">
            <a:spAutoFit/>
          </a:bodyPr>
          <a:lstStyle/>
          <a:p>
            <a:r>
              <a:rPr kumimoji="1" lang="en-US" altLang="ja-JP" sz="3600" dirty="0">
                <a:latin typeface="UD デジタル 教科書体 NK-B" panose="02020700000000000000" pitchFamily="18" charset="-128"/>
                <a:ea typeface="UD デジタル 教科書体 NK-B" panose="02020700000000000000" pitchFamily="18" charset="-128"/>
              </a:rPr>
              <a:t>5</a:t>
            </a:r>
            <a:r>
              <a:rPr kumimoji="1" lang="ja-JP" altLang="en-US" sz="3600" dirty="0">
                <a:latin typeface="UD デジタル 教科書体 NK-B" panose="02020700000000000000" pitchFamily="18" charset="-128"/>
                <a:ea typeface="UD デジタル 教科書体 NK-B" panose="02020700000000000000" pitchFamily="18" charset="-128"/>
              </a:rPr>
              <a:t>万円を入金</a:t>
            </a:r>
          </a:p>
        </p:txBody>
      </p:sp>
      <p:sp>
        <p:nvSpPr>
          <p:cNvPr id="8" name="四角形吹き出し 7"/>
          <p:cNvSpPr/>
          <p:nvPr/>
        </p:nvSpPr>
        <p:spPr>
          <a:xfrm>
            <a:off x="327025" y="3169056"/>
            <a:ext cx="2705100" cy="1257300"/>
          </a:xfrm>
          <a:prstGeom prst="wedgeRectCallout">
            <a:avLst>
              <a:gd name="adj1" fmla="val 83952"/>
              <a:gd name="adj2" fmla="val -669"/>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エラー発生</a:t>
            </a:r>
            <a:endParaRPr kumimoji="1" lang="en-US" altLang="ja-JP" sz="3600" dirty="0">
              <a:solidFill>
                <a:schemeClr val="accent2"/>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終了します</a:t>
            </a:r>
          </a:p>
        </p:txBody>
      </p:sp>
      <p:sp>
        <p:nvSpPr>
          <p:cNvPr id="9" name="四角形吹き出し 8"/>
          <p:cNvSpPr/>
          <p:nvPr/>
        </p:nvSpPr>
        <p:spPr>
          <a:xfrm>
            <a:off x="6403975" y="4928413"/>
            <a:ext cx="4343400" cy="1257300"/>
          </a:xfrm>
          <a:prstGeom prst="wedgeRectCallout">
            <a:avLst>
              <a:gd name="adj1" fmla="val -67154"/>
              <a:gd name="adj2" fmla="val -5673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え・・</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・私の</a:t>
            </a:r>
            <a:r>
              <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5</a:t>
            </a: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万円</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どこいった・・・？</a:t>
            </a:r>
            <a:endPar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395922" y="413266"/>
            <a:ext cx="2560316"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p>
        </p:txBody>
      </p:sp>
    </p:spTree>
    <p:extLst>
      <p:ext uri="{BB962C8B-B14F-4D97-AF65-F5344CB8AC3E}">
        <p14:creationId xmlns:p14="http://schemas.microsoft.com/office/powerpoint/2010/main" val="27948735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179121" y="3890648"/>
            <a:ext cx="3682168" cy="22527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608571" y="3626412"/>
            <a:ext cx="4618572" cy="830997"/>
          </a:xfrm>
          <a:prstGeom prst="rect">
            <a:avLst/>
          </a:prstGeom>
          <a:noFill/>
        </p:spPr>
        <p:txBody>
          <a:bodyPr wrap="none" rtlCol="0">
            <a:spAutoFit/>
          </a:bodyPr>
          <a:lstStyle/>
          <a:p>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戻り値を格納するために</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err="1" smtClean="0">
                <a:solidFill>
                  <a:schemeClr val="accent2"/>
                </a:solidFill>
                <a:latin typeface="UD デジタル 教科書体 NK-B" panose="02020700000000000000" pitchFamily="18" charset="-128"/>
                <a:ea typeface="UD デジタル 教科書体 NK-B" panose="02020700000000000000" pitchFamily="18" charset="-128"/>
              </a:rPr>
              <a:t>int</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型</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変数</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result</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を作成したよ！</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08654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P spid="2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6" y="4278815"/>
            <a:ext cx="4532983" cy="3072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294671" y="3626412"/>
            <a:ext cx="1997663" cy="461665"/>
          </a:xfrm>
          <a:prstGeom prst="rect">
            <a:avLst/>
          </a:prstGeom>
          <a:noFill/>
        </p:spPr>
        <p:txBody>
          <a:bodyPr wrap="none" rtlCol="0">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文字列を表示</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正方形/長方形 23"/>
          <p:cNvSpPr/>
          <p:nvPr/>
        </p:nvSpPr>
        <p:spPr>
          <a:xfrm>
            <a:off x="6687543" y="4190264"/>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6973814" y="4540931"/>
            <a:ext cx="3659976"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計算する値を入力　整数</a:t>
            </a:r>
            <a:r>
              <a:rPr kumimoji="1" lang="en-US" altLang="ja-JP" sz="2400" dirty="0" smtClean="0">
                <a:solidFill>
                  <a:schemeClr val="bg1"/>
                </a:solidFill>
                <a:latin typeface="UD デジタル 教科書体 NK-B" panose="02020700000000000000" pitchFamily="18" charset="-128"/>
                <a:ea typeface="UD デジタル 教科書体 NK-B" panose="02020700000000000000" pitchFamily="18" charset="-128"/>
              </a:rPr>
              <a:t>1:</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55608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6" y="4456239"/>
            <a:ext cx="4532983" cy="3072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6685370" y="5081190"/>
            <a:ext cx="5155579" cy="1200329"/>
          </a:xfrm>
          <a:prstGeom prst="rect">
            <a:avLst/>
          </a:prstGeom>
          <a:noFill/>
        </p:spPr>
        <p:txBody>
          <a:bodyPr wrap="none" rtlCol="0">
            <a:spAutoFit/>
          </a:bodyPr>
          <a:lstStyle/>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キーボードから</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入力した数字</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文字列</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として受け取り</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数値に変換</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inNum1</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に</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代入するよ</a:t>
            </a:r>
          </a:p>
        </p:txBody>
      </p:sp>
      <p:pic>
        <p:nvPicPr>
          <p:cNvPr id="27" name="Picture 2" descr="パソコンのキーボードを打っている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5700" y="4177562"/>
            <a:ext cx="1089142" cy="830471"/>
          </a:xfrm>
          <a:prstGeom prst="rect">
            <a:avLst/>
          </a:prstGeom>
          <a:noFill/>
          <a:extLst>
            <a:ext uri="{909E8E84-426E-40DD-AFC4-6F175D3DCCD1}">
              <a14:hiddenFill xmlns:a14="http://schemas.microsoft.com/office/drawing/2010/main">
                <a:solidFill>
                  <a:srgbClr val="FFFFFF"/>
                </a:solidFill>
              </a14:hiddenFill>
            </a:ext>
          </a:extLst>
        </p:spPr>
      </p:pic>
      <p:sp>
        <p:nvSpPr>
          <p:cNvPr id="28" name="角丸四角形 27"/>
          <p:cNvSpPr/>
          <p:nvPr/>
        </p:nvSpPr>
        <p:spPr>
          <a:xfrm>
            <a:off x="7823164" y="4284255"/>
            <a:ext cx="8464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9" name="テキスト ボックス 28"/>
          <p:cNvSpPr txBox="1"/>
          <p:nvPr/>
        </p:nvSpPr>
        <p:spPr>
          <a:xfrm>
            <a:off x="7462216" y="3844737"/>
            <a:ext cx="1508746"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これは文字列</a:t>
            </a:r>
          </a:p>
        </p:txBody>
      </p:sp>
      <p:pic>
        <p:nvPicPr>
          <p:cNvPr id="30" name="Picture 2" descr="紙粘土で遊ぶ子供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89244" y="3293126"/>
            <a:ext cx="1178717" cy="1270854"/>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p:cNvSpPr txBox="1"/>
          <p:nvPr/>
        </p:nvSpPr>
        <p:spPr>
          <a:xfrm>
            <a:off x="10048112" y="3873309"/>
            <a:ext cx="1277914"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これは数値</a:t>
            </a:r>
          </a:p>
        </p:txBody>
      </p:sp>
      <p:sp>
        <p:nvSpPr>
          <p:cNvPr id="32" name="右矢印 31"/>
          <p:cNvSpPr/>
          <p:nvPr/>
        </p:nvSpPr>
        <p:spPr>
          <a:xfrm>
            <a:off x="8988662" y="4361188"/>
            <a:ext cx="1034976" cy="672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a:off x="10486772" y="4269937"/>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94542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2.08333E-7 -3.33333E-6 L -0.2082 -0.46967 " pathEditMode="relative" rAng="0" ptsTypes="AA">
                                      <p:cBhvr>
                                        <p:cTn id="38" dur="2000" fill="hold"/>
                                        <p:tgtEl>
                                          <p:spTgt spid="33"/>
                                        </p:tgtEl>
                                        <p:attrNameLst>
                                          <p:attrName>ppt_x</p:attrName>
                                          <p:attrName>ppt_y</p:attrName>
                                        </p:attrNameLst>
                                      </p:cBhvr>
                                      <p:rCtr x="-10417" y="-2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animBg="1"/>
      <p:bldP spid="29" grpId="0"/>
      <p:bldP spid="31" grpId="0"/>
      <p:bldP spid="32" grpId="0" animBg="1"/>
      <p:bldP spid="33" grpId="0" animBg="1"/>
      <p:bldP spid="33"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7" y="4848969"/>
            <a:ext cx="4532983" cy="3072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3" name="角丸四角形 32"/>
          <p:cNvSpPr/>
          <p:nvPr/>
        </p:nvSpPr>
        <p:spPr>
          <a:xfrm>
            <a:off x="7934590" y="107630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4" name="テキスト ボックス 33"/>
          <p:cNvSpPr txBox="1"/>
          <p:nvPr/>
        </p:nvSpPr>
        <p:spPr>
          <a:xfrm>
            <a:off x="6294671" y="3626412"/>
            <a:ext cx="1997663" cy="461665"/>
          </a:xfrm>
          <a:prstGeom prst="rect">
            <a:avLst/>
          </a:prstGeom>
          <a:noFill/>
        </p:spPr>
        <p:txBody>
          <a:bodyPr wrap="none" rtlCol="0">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文字列を表示</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正方形/長方形 34"/>
          <p:cNvSpPr/>
          <p:nvPr/>
        </p:nvSpPr>
        <p:spPr>
          <a:xfrm>
            <a:off x="6687543" y="4190264"/>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36" name="テキスト ボックス 35"/>
          <p:cNvSpPr txBox="1"/>
          <p:nvPr/>
        </p:nvSpPr>
        <p:spPr>
          <a:xfrm>
            <a:off x="6973814" y="4540931"/>
            <a:ext cx="3659976"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計算する値を入力　整数</a:t>
            </a: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2</a:t>
            </a:r>
            <a:r>
              <a:rPr kumimoji="1" lang="en-US" altLang="ja-JP" sz="2400" dirty="0" smtClean="0">
                <a:solidFill>
                  <a:schemeClr val="bg1"/>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74359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7" y="5033886"/>
            <a:ext cx="4532983" cy="3072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3" name="角丸四角形 32"/>
          <p:cNvSpPr/>
          <p:nvPr/>
        </p:nvSpPr>
        <p:spPr>
          <a:xfrm>
            <a:off x="7934590" y="107630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6685370" y="5081190"/>
            <a:ext cx="5155579" cy="1200329"/>
          </a:xfrm>
          <a:prstGeom prst="rect">
            <a:avLst/>
          </a:prstGeom>
          <a:noFill/>
        </p:spPr>
        <p:txBody>
          <a:bodyPr wrap="none" rtlCol="0">
            <a:spAutoFit/>
          </a:bodyPr>
          <a:lstStyle/>
          <a:p>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キーボードから</a:t>
            </a:r>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入力した数字</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文字列</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として受け取り</a:t>
            </a:r>
            <a:endPar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数値に変換</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inNum2</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に</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代入するよ</a:t>
            </a:r>
          </a:p>
        </p:txBody>
      </p:sp>
      <p:pic>
        <p:nvPicPr>
          <p:cNvPr id="26" name="Picture 2" descr="パソコンのキーボードを打っている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5700" y="4177562"/>
            <a:ext cx="1089142" cy="830471"/>
          </a:xfrm>
          <a:prstGeom prst="rect">
            <a:avLst/>
          </a:prstGeom>
          <a:noFill/>
          <a:extLst>
            <a:ext uri="{909E8E84-426E-40DD-AFC4-6F175D3DCCD1}">
              <a14:hiddenFill xmlns:a14="http://schemas.microsoft.com/office/drawing/2010/main">
                <a:solidFill>
                  <a:srgbClr val="FFFFFF"/>
                </a:solidFill>
              </a14:hiddenFill>
            </a:ext>
          </a:extLst>
        </p:spPr>
      </p:pic>
      <p:sp>
        <p:nvSpPr>
          <p:cNvPr id="27" name="角丸四角形 26"/>
          <p:cNvSpPr/>
          <p:nvPr/>
        </p:nvSpPr>
        <p:spPr>
          <a:xfrm>
            <a:off x="7823164" y="4284255"/>
            <a:ext cx="8464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smtClean="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p:cNvSpPr txBox="1"/>
          <p:nvPr/>
        </p:nvSpPr>
        <p:spPr>
          <a:xfrm>
            <a:off x="7462216" y="3844737"/>
            <a:ext cx="1508746"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これは文字列</a:t>
            </a:r>
          </a:p>
        </p:txBody>
      </p:sp>
      <p:pic>
        <p:nvPicPr>
          <p:cNvPr id="29" name="Picture 2" descr="紙粘土で遊ぶ子供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89244" y="3293126"/>
            <a:ext cx="1178717" cy="1270854"/>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10048112" y="3873309"/>
            <a:ext cx="1277914" cy="369332"/>
          </a:xfrm>
          <a:prstGeom prst="rect">
            <a:avLst/>
          </a:prstGeom>
          <a:noFill/>
        </p:spPr>
        <p:txBody>
          <a:bodyPr wrap="non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これは数値</a:t>
            </a:r>
          </a:p>
        </p:txBody>
      </p:sp>
      <p:sp>
        <p:nvSpPr>
          <p:cNvPr id="31" name="右矢印 30"/>
          <p:cNvSpPr/>
          <p:nvPr/>
        </p:nvSpPr>
        <p:spPr>
          <a:xfrm>
            <a:off x="8988662" y="4361188"/>
            <a:ext cx="1034976" cy="672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p:cNvSpPr/>
          <p:nvPr/>
        </p:nvSpPr>
        <p:spPr>
          <a:xfrm>
            <a:off x="10486772" y="4269937"/>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24320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2.08333E-7 -3.33333E-6 L -0.10898 -0.46365 " pathEditMode="relative" rAng="0" ptsTypes="AA">
                                      <p:cBhvr>
                                        <p:cTn id="38" dur="2000" fill="hold"/>
                                        <p:tgtEl>
                                          <p:spTgt spid="32"/>
                                        </p:tgtEl>
                                        <p:attrNameLst>
                                          <p:attrName>ppt_x</p:attrName>
                                          <p:attrName>ppt_y</p:attrName>
                                        </p:attrNameLst>
                                      </p:cBhvr>
                                      <p:rCtr x="-5456" y="-231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P spid="28" grpId="0"/>
      <p:bldP spid="30" grpId="0"/>
      <p:bldP spid="31" grpId="0" animBg="1"/>
      <p:bldP spid="32" grpId="0" animBg="1"/>
      <p:bldP spid="32"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7" y="5617338"/>
            <a:ext cx="3040977" cy="29214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3" name="角丸四角形 32"/>
          <p:cNvSpPr/>
          <p:nvPr/>
        </p:nvSpPr>
        <p:spPr>
          <a:xfrm>
            <a:off x="7934590" y="107630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7131311" y="4093599"/>
            <a:ext cx="3685624" cy="1815882"/>
          </a:xfrm>
          <a:prstGeom prst="rect">
            <a:avLst/>
          </a:prstGeom>
          <a:noFill/>
        </p:spPr>
        <p:txBody>
          <a:bodyPr wrap="none" rtlCol="0">
            <a:spAutoFit/>
          </a:bodyPr>
          <a:lstStyle/>
          <a:p>
            <a:r>
              <a:rPr kumimoji="1" lang="en-US" altLang="ja-JP" sz="2800" dirty="0">
                <a:solidFill>
                  <a:schemeClr val="accent2"/>
                </a:solidFill>
                <a:latin typeface="UD デジタル 教科書体 NK-B" panose="02020700000000000000" pitchFamily="18" charset="-128"/>
                <a:ea typeface="UD デジタル 教科書体 NK-B" panose="02020700000000000000" pitchFamily="18" charset="-128"/>
              </a:rPr>
              <a:t>a</a:t>
            </a:r>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dd</a:t>
            </a:r>
            <a:r>
              <a:rPr kumimoji="1" lang="ja-JP" altLang="en-US" sz="2800" dirty="0" smtClean="0">
                <a:solidFill>
                  <a:schemeClr val="accent2"/>
                </a:solidFill>
                <a:latin typeface="UD デジタル 教科書体 NK-B" panose="02020700000000000000" pitchFamily="18" charset="-128"/>
                <a:ea typeface="UD デジタル 教科書体 NK-B" panose="02020700000000000000" pitchFamily="18" charset="-128"/>
              </a:rPr>
              <a:t>メソッド</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に対して</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inNum1</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a:t>
            </a:r>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inNum2</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コピーを</a:t>
            </a:r>
            <a:r>
              <a:rPr kumimoji="1" lang="ja-JP" altLang="en-US" sz="2800" dirty="0" smtClean="0">
                <a:solidFill>
                  <a:schemeClr val="accent2"/>
                </a:solidFill>
                <a:latin typeface="UD デジタル 教科書体 NK-B" panose="02020700000000000000" pitchFamily="18" charset="-128"/>
                <a:ea typeface="UD デジタル 教科書体 NK-B" panose="02020700000000000000" pitchFamily="18" charset="-128"/>
              </a:rPr>
              <a:t>引数に</a:t>
            </a:r>
            <a:endPar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ja-JP" altLang="en-US" sz="2800" dirty="0" smtClean="0">
                <a:solidFill>
                  <a:schemeClr val="accent2"/>
                </a:solidFill>
                <a:latin typeface="UD デジタル 教科書体 NK-B" panose="02020700000000000000" pitchFamily="18" charset="-128"/>
                <a:ea typeface="UD デジタル 教科書体 NK-B" panose="02020700000000000000" pitchFamily="18" charset="-128"/>
              </a:rPr>
              <a:t>実行</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するよ！</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4"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15454" y="2044513"/>
            <a:ext cx="1082190" cy="97938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27931" y="2054179"/>
            <a:ext cx="1082190" cy="979382"/>
          </a:xfrm>
          <a:prstGeom prst="rect">
            <a:avLst/>
          </a:prstGeom>
          <a:noFill/>
          <a:extLst>
            <a:ext uri="{909E8E84-426E-40DD-AFC4-6F175D3DCCD1}">
              <a14:hiddenFill xmlns:a14="http://schemas.microsoft.com/office/drawing/2010/main">
                <a:solidFill>
                  <a:srgbClr val="FFFFFF"/>
                </a:solidFill>
              </a14:hiddenFill>
            </a:ext>
          </a:extLst>
        </p:spPr>
      </p:pic>
      <p:sp>
        <p:nvSpPr>
          <p:cNvPr id="37" name="角丸四角形 36"/>
          <p:cNvSpPr/>
          <p:nvPr/>
        </p:nvSpPr>
        <p:spPr>
          <a:xfrm>
            <a:off x="9158444" y="110461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p:cNvSpPr txBox="1"/>
          <p:nvPr/>
        </p:nvSpPr>
        <p:spPr>
          <a:xfrm>
            <a:off x="8131109" y="2971789"/>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1</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38" name="テキスト ボックス 37"/>
          <p:cNvSpPr txBox="1"/>
          <p:nvPr/>
        </p:nvSpPr>
        <p:spPr>
          <a:xfrm>
            <a:off x="9250560" y="2989826"/>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28" name="角丸四角形 27"/>
          <p:cNvSpPr/>
          <p:nvPr/>
        </p:nvSpPr>
        <p:spPr>
          <a:xfrm>
            <a:off x="7927333" y="1070673"/>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0" name="角丸四角形 29"/>
          <p:cNvSpPr/>
          <p:nvPr/>
        </p:nvSpPr>
        <p:spPr>
          <a:xfrm>
            <a:off x="9163440" y="109818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2593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4.375E-6 3.33333E-6 L 0.0362 0.15023 " pathEditMode="relative" rAng="0" ptsTypes="AA">
                                      <p:cBhvr>
                                        <p:cTn id="25" dur="2000" fill="hold"/>
                                        <p:tgtEl>
                                          <p:spTgt spid="28"/>
                                        </p:tgtEl>
                                        <p:attrNameLst>
                                          <p:attrName>ppt_x</p:attrName>
                                          <p:attrName>ppt_y</p:attrName>
                                        </p:attrNameLst>
                                      </p:cBhvr>
                                      <p:rCtr x="1810" y="7500"/>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3.54167E-6 -3.33333E-6 L 0.02786 0.14676 " pathEditMode="relative" rAng="0" ptsTypes="AA">
                                      <p:cBhvr>
                                        <p:cTn id="29" dur="2000" fill="hold"/>
                                        <p:tgtEl>
                                          <p:spTgt spid="30"/>
                                        </p:tgtEl>
                                        <p:attrNameLst>
                                          <p:attrName>ppt_x</p:attrName>
                                          <p:attrName>ppt_y</p:attrName>
                                        </p:attrNameLst>
                                      </p:cBhvr>
                                      <p:rCtr x="1393" y="7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p:bldP spid="38" grpId="0"/>
      <p:bldP spid="28" grpId="0" animBg="1"/>
      <p:bldP spid="3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7" y="5617338"/>
            <a:ext cx="3040977" cy="29214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3" name="角丸四角形 32"/>
          <p:cNvSpPr/>
          <p:nvPr/>
        </p:nvSpPr>
        <p:spPr>
          <a:xfrm>
            <a:off x="7934590" y="107630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6662388" y="5505013"/>
            <a:ext cx="4469493" cy="461665"/>
          </a:xfrm>
          <a:prstGeom prst="rect">
            <a:avLst/>
          </a:prstGeom>
          <a:noFill/>
        </p:spPr>
        <p:txBody>
          <a:bodyPr wrap="none" rtlCol="0">
            <a:spAutoFit/>
          </a:bodyPr>
          <a:lstStyle/>
          <a:p>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nt</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型の変数</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num1</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を作成するよ</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4"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15454" y="2044513"/>
            <a:ext cx="1082190" cy="97938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27931" y="2054179"/>
            <a:ext cx="1082190" cy="979382"/>
          </a:xfrm>
          <a:prstGeom prst="rect">
            <a:avLst/>
          </a:prstGeom>
          <a:noFill/>
          <a:extLst>
            <a:ext uri="{909E8E84-426E-40DD-AFC4-6F175D3DCCD1}">
              <a14:hiddenFill xmlns:a14="http://schemas.microsoft.com/office/drawing/2010/main">
                <a:solidFill>
                  <a:srgbClr val="FFFFFF"/>
                </a:solidFill>
              </a14:hiddenFill>
            </a:ext>
          </a:extLst>
        </p:spPr>
      </p:pic>
      <p:sp>
        <p:nvSpPr>
          <p:cNvPr id="37" name="角丸四角形 36"/>
          <p:cNvSpPr/>
          <p:nvPr/>
        </p:nvSpPr>
        <p:spPr>
          <a:xfrm>
            <a:off x="9158444" y="110461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p:cNvSpPr txBox="1"/>
          <p:nvPr/>
        </p:nvSpPr>
        <p:spPr>
          <a:xfrm>
            <a:off x="8131109" y="2971789"/>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1</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38" name="テキスト ボックス 37"/>
          <p:cNvSpPr txBox="1"/>
          <p:nvPr/>
        </p:nvSpPr>
        <p:spPr>
          <a:xfrm>
            <a:off x="9250560" y="2989826"/>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28" name="角丸四角形 27"/>
          <p:cNvSpPr/>
          <p:nvPr/>
        </p:nvSpPr>
        <p:spPr>
          <a:xfrm>
            <a:off x="643316" y="2169994"/>
            <a:ext cx="4406356" cy="303620"/>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角丸四角形 28"/>
          <p:cNvSpPr/>
          <p:nvPr/>
        </p:nvSpPr>
        <p:spPr>
          <a:xfrm>
            <a:off x="6197176" y="3277961"/>
            <a:ext cx="5604869"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078088" y="2943246"/>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sp>
        <p:nvSpPr>
          <p:cNvPr id="31" name="角丸四角形 30"/>
          <p:cNvSpPr/>
          <p:nvPr/>
        </p:nvSpPr>
        <p:spPr>
          <a:xfrm>
            <a:off x="3037229" y="2169994"/>
            <a:ext cx="856145" cy="325622"/>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2" name="図 3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35964" y="3597803"/>
            <a:ext cx="827398" cy="794302"/>
          </a:xfrm>
          <a:prstGeom prst="rect">
            <a:avLst/>
          </a:prstGeom>
        </p:spPr>
      </p:pic>
      <p:sp>
        <p:nvSpPr>
          <p:cNvPr id="35" name="テキスト ボックス 34"/>
          <p:cNvSpPr txBox="1"/>
          <p:nvPr/>
        </p:nvSpPr>
        <p:spPr>
          <a:xfrm>
            <a:off x="6613530" y="4423752"/>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9" name="テキスト ボックス 38"/>
          <p:cNvSpPr txBox="1"/>
          <p:nvPr/>
        </p:nvSpPr>
        <p:spPr>
          <a:xfrm>
            <a:off x="7004048" y="4377585"/>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0" name="角丸四角形 39"/>
          <p:cNvSpPr/>
          <p:nvPr/>
        </p:nvSpPr>
        <p:spPr>
          <a:xfrm>
            <a:off x="8372661" y="2017937"/>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1" name="角丸四角形 40"/>
          <p:cNvSpPr/>
          <p:nvPr/>
        </p:nvSpPr>
        <p:spPr>
          <a:xfrm>
            <a:off x="9517460" y="2061456"/>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77161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animBg="1"/>
      <p:bldP spid="30" grpId="0"/>
      <p:bldP spid="31" grpId="0" animBg="1"/>
      <p:bldP spid="35" grpId="0"/>
      <p:bldP spid="3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7" y="5617338"/>
            <a:ext cx="3040977" cy="29214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3" name="角丸四角形 32"/>
          <p:cNvSpPr/>
          <p:nvPr/>
        </p:nvSpPr>
        <p:spPr>
          <a:xfrm>
            <a:off x="7934590" y="107630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6662388" y="5505013"/>
            <a:ext cx="4424609" cy="461665"/>
          </a:xfrm>
          <a:prstGeom prst="rect">
            <a:avLst/>
          </a:prstGeom>
          <a:noFill/>
        </p:spPr>
        <p:txBody>
          <a:bodyPr wrap="none" rtlCol="0">
            <a:spAutoFit/>
          </a:bodyPr>
          <a:lstStyle/>
          <a:p>
            <a:r>
              <a:rPr kumimoji="1" lang="en-US" altLang="ja-JP" sz="24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nt</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型の変数</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num2</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を作成するよ</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4"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15454" y="2044513"/>
            <a:ext cx="1082190" cy="97938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27931" y="2054179"/>
            <a:ext cx="1082190" cy="979382"/>
          </a:xfrm>
          <a:prstGeom prst="rect">
            <a:avLst/>
          </a:prstGeom>
          <a:noFill/>
          <a:extLst>
            <a:ext uri="{909E8E84-426E-40DD-AFC4-6F175D3DCCD1}">
              <a14:hiddenFill xmlns:a14="http://schemas.microsoft.com/office/drawing/2010/main">
                <a:solidFill>
                  <a:srgbClr val="FFFFFF"/>
                </a:solidFill>
              </a14:hiddenFill>
            </a:ext>
          </a:extLst>
        </p:spPr>
      </p:pic>
      <p:sp>
        <p:nvSpPr>
          <p:cNvPr id="37" name="角丸四角形 36"/>
          <p:cNvSpPr/>
          <p:nvPr/>
        </p:nvSpPr>
        <p:spPr>
          <a:xfrm>
            <a:off x="9158444" y="110461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p:cNvSpPr txBox="1"/>
          <p:nvPr/>
        </p:nvSpPr>
        <p:spPr>
          <a:xfrm>
            <a:off x="8131109" y="2971789"/>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1</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38" name="テキスト ボックス 37"/>
          <p:cNvSpPr txBox="1"/>
          <p:nvPr/>
        </p:nvSpPr>
        <p:spPr>
          <a:xfrm>
            <a:off x="9250560" y="2989826"/>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28" name="角丸四角形 27"/>
          <p:cNvSpPr/>
          <p:nvPr/>
        </p:nvSpPr>
        <p:spPr>
          <a:xfrm>
            <a:off x="643316" y="2169994"/>
            <a:ext cx="4406356" cy="303620"/>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角丸四角形 28"/>
          <p:cNvSpPr/>
          <p:nvPr/>
        </p:nvSpPr>
        <p:spPr>
          <a:xfrm>
            <a:off x="6197176" y="3277961"/>
            <a:ext cx="5604869"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078088" y="2943246"/>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sp>
        <p:nvSpPr>
          <p:cNvPr id="31" name="角丸四角形 30"/>
          <p:cNvSpPr/>
          <p:nvPr/>
        </p:nvSpPr>
        <p:spPr>
          <a:xfrm>
            <a:off x="4016858" y="2169994"/>
            <a:ext cx="856145" cy="325622"/>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2" name="図 3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35964" y="3597803"/>
            <a:ext cx="827398" cy="794302"/>
          </a:xfrm>
          <a:prstGeom prst="rect">
            <a:avLst/>
          </a:prstGeom>
        </p:spPr>
      </p:pic>
      <p:sp>
        <p:nvSpPr>
          <p:cNvPr id="35" name="テキスト ボックス 34"/>
          <p:cNvSpPr txBox="1"/>
          <p:nvPr/>
        </p:nvSpPr>
        <p:spPr>
          <a:xfrm>
            <a:off x="6613530" y="4423752"/>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9" name="テキスト ボックス 38"/>
          <p:cNvSpPr txBox="1"/>
          <p:nvPr/>
        </p:nvSpPr>
        <p:spPr>
          <a:xfrm>
            <a:off x="7004048" y="4377585"/>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0" name="図 3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41419" y="3604792"/>
            <a:ext cx="827398" cy="794302"/>
          </a:xfrm>
          <a:prstGeom prst="rect">
            <a:avLst/>
          </a:prstGeom>
        </p:spPr>
      </p:pic>
      <p:sp>
        <p:nvSpPr>
          <p:cNvPr id="41" name="テキスト ボックス 40"/>
          <p:cNvSpPr txBox="1"/>
          <p:nvPr/>
        </p:nvSpPr>
        <p:spPr>
          <a:xfrm>
            <a:off x="7818985" y="4430741"/>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42" name="テキスト ボックス 41"/>
          <p:cNvSpPr txBox="1"/>
          <p:nvPr/>
        </p:nvSpPr>
        <p:spPr>
          <a:xfrm>
            <a:off x="8209503" y="4384574"/>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3" name="角丸四角形 42"/>
          <p:cNvSpPr/>
          <p:nvPr/>
        </p:nvSpPr>
        <p:spPr>
          <a:xfrm>
            <a:off x="8372661" y="2017937"/>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4" name="角丸四角形 43"/>
          <p:cNvSpPr/>
          <p:nvPr/>
        </p:nvSpPr>
        <p:spPr>
          <a:xfrm>
            <a:off x="9517460" y="2061456"/>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81590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1" grpId="0"/>
      <p:bldP spid="4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7" y="5617338"/>
            <a:ext cx="3040977" cy="29214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3" name="角丸四角形 32"/>
          <p:cNvSpPr/>
          <p:nvPr/>
        </p:nvSpPr>
        <p:spPr>
          <a:xfrm>
            <a:off x="7934590" y="107630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7284397" y="5233439"/>
            <a:ext cx="3379451" cy="1200329"/>
          </a:xfrm>
          <a:prstGeom prst="rect">
            <a:avLst/>
          </a:prstGeom>
          <a:noFill/>
        </p:spPr>
        <p:txBody>
          <a:bodyPr wrap="none" rtlCol="0">
            <a:spAutoFit/>
          </a:bodyPr>
          <a:lstStyle/>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1</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つ目の引数</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num1</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へ</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2</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つ目の引数</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num2</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へ</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accent2"/>
                </a:solidFill>
                <a:latin typeface="UD デジタル 教科書体 NK-B" panose="02020700000000000000" pitchFamily="18" charset="-128"/>
                <a:ea typeface="UD デジタル 教科書体 NK-B" panose="02020700000000000000" pitchFamily="18" charset="-128"/>
              </a:rPr>
              <a:t>代入</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する</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4"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15454" y="2044513"/>
            <a:ext cx="1082190" cy="97938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27931" y="2054179"/>
            <a:ext cx="1082190" cy="979382"/>
          </a:xfrm>
          <a:prstGeom prst="rect">
            <a:avLst/>
          </a:prstGeom>
          <a:noFill/>
          <a:extLst>
            <a:ext uri="{909E8E84-426E-40DD-AFC4-6F175D3DCCD1}">
              <a14:hiddenFill xmlns:a14="http://schemas.microsoft.com/office/drawing/2010/main">
                <a:solidFill>
                  <a:srgbClr val="FFFFFF"/>
                </a:solidFill>
              </a14:hiddenFill>
            </a:ext>
          </a:extLst>
        </p:spPr>
      </p:pic>
      <p:sp>
        <p:nvSpPr>
          <p:cNvPr id="37" name="角丸四角形 36"/>
          <p:cNvSpPr/>
          <p:nvPr/>
        </p:nvSpPr>
        <p:spPr>
          <a:xfrm>
            <a:off x="9158444" y="110461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p:cNvSpPr txBox="1"/>
          <p:nvPr/>
        </p:nvSpPr>
        <p:spPr>
          <a:xfrm>
            <a:off x="8131109" y="2971789"/>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1</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38" name="テキスト ボックス 37"/>
          <p:cNvSpPr txBox="1"/>
          <p:nvPr/>
        </p:nvSpPr>
        <p:spPr>
          <a:xfrm>
            <a:off x="9250560" y="2989826"/>
            <a:ext cx="1051891"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a:t>
            </a:r>
            <a:r>
              <a:rPr kumimoji="1" lang="ja-JP" altLang="en-US" sz="1200" dirty="0" smtClean="0">
                <a:latin typeface="UD デジタル 教科書体 NK-B" panose="02020700000000000000" pitchFamily="18" charset="-128"/>
                <a:ea typeface="UD デジタル 教科書体 NK-B" panose="02020700000000000000" pitchFamily="18" charset="-128"/>
              </a:rPr>
              <a:t>つ目の引数</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28" name="角丸四角形 27"/>
          <p:cNvSpPr/>
          <p:nvPr/>
        </p:nvSpPr>
        <p:spPr>
          <a:xfrm>
            <a:off x="643316" y="2169994"/>
            <a:ext cx="4406356" cy="303620"/>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角丸四角形 28"/>
          <p:cNvSpPr/>
          <p:nvPr/>
        </p:nvSpPr>
        <p:spPr>
          <a:xfrm>
            <a:off x="6197176" y="3277961"/>
            <a:ext cx="5604869"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078088" y="2943246"/>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sp>
        <p:nvSpPr>
          <p:cNvPr id="31" name="角丸四角形 30"/>
          <p:cNvSpPr/>
          <p:nvPr/>
        </p:nvSpPr>
        <p:spPr>
          <a:xfrm>
            <a:off x="3016156" y="2169994"/>
            <a:ext cx="1856848" cy="325622"/>
          </a:xfrm>
          <a:prstGeom prst="roundRect">
            <a:avLst/>
          </a:prstGeom>
          <a:solidFill>
            <a:srgbClr val="FF0000">
              <a:alpha val="35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32" name="図 3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35964" y="3597803"/>
            <a:ext cx="827398" cy="794302"/>
          </a:xfrm>
          <a:prstGeom prst="rect">
            <a:avLst/>
          </a:prstGeom>
        </p:spPr>
      </p:pic>
      <p:sp>
        <p:nvSpPr>
          <p:cNvPr id="35" name="テキスト ボックス 34"/>
          <p:cNvSpPr txBox="1"/>
          <p:nvPr/>
        </p:nvSpPr>
        <p:spPr>
          <a:xfrm>
            <a:off x="6613530" y="4423752"/>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9" name="テキスト ボックス 38"/>
          <p:cNvSpPr txBox="1"/>
          <p:nvPr/>
        </p:nvSpPr>
        <p:spPr>
          <a:xfrm>
            <a:off x="7004048" y="4377585"/>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0" name="図 3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41419" y="3604792"/>
            <a:ext cx="827398" cy="794302"/>
          </a:xfrm>
          <a:prstGeom prst="rect">
            <a:avLst/>
          </a:prstGeom>
        </p:spPr>
      </p:pic>
      <p:sp>
        <p:nvSpPr>
          <p:cNvPr id="41" name="テキスト ボックス 40"/>
          <p:cNvSpPr txBox="1"/>
          <p:nvPr/>
        </p:nvSpPr>
        <p:spPr>
          <a:xfrm>
            <a:off x="7818985" y="4430741"/>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42" name="テキスト ボックス 41"/>
          <p:cNvSpPr txBox="1"/>
          <p:nvPr/>
        </p:nvSpPr>
        <p:spPr>
          <a:xfrm>
            <a:off x="8209503" y="4384574"/>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3" name="角丸四角形 42"/>
          <p:cNvSpPr/>
          <p:nvPr/>
        </p:nvSpPr>
        <p:spPr>
          <a:xfrm>
            <a:off x="8372661" y="2017937"/>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4" name="角丸四角形 43"/>
          <p:cNvSpPr/>
          <p:nvPr/>
        </p:nvSpPr>
        <p:spPr>
          <a:xfrm>
            <a:off x="9517460" y="2061456"/>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21925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70833E-6 -1.11111E-6 L -0.12981 0.24051 " pathEditMode="relative" rAng="0" ptsTypes="AA">
                                      <p:cBhvr>
                                        <p:cTn id="16" dur="2000" fill="hold"/>
                                        <p:tgtEl>
                                          <p:spTgt spid="43"/>
                                        </p:tgtEl>
                                        <p:attrNameLst>
                                          <p:attrName>ppt_x</p:attrName>
                                          <p:attrName>ppt_y</p:attrName>
                                        </p:attrNameLst>
                                      </p:cBhvr>
                                      <p:rCtr x="-6497" y="12014"/>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2.91667E-6 -2.59259E-6 L -0.12565 0.23519 " pathEditMode="relative" rAng="0" ptsTypes="AA">
                                      <p:cBhvr>
                                        <p:cTn id="20" dur="2000" fill="hold"/>
                                        <p:tgtEl>
                                          <p:spTgt spid="44"/>
                                        </p:tgtEl>
                                        <p:attrNameLst>
                                          <p:attrName>ppt_x</p:attrName>
                                          <p:attrName>ppt_y</p:attrName>
                                        </p:attrNameLst>
                                      </p:cBhvr>
                                      <p:rCtr x="-6289" y="1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animBg="1"/>
      <p:bldP spid="43" grpId="0" animBg="1"/>
      <p:bldP spid="4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6156580" y="684386"/>
            <a:ext cx="5635086" cy="16219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01908" y="289146"/>
            <a:ext cx="5770396" cy="623212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3" descr="テキスト&#10;&#10;説明は自動で生成されたものです">
            <a:extLst>
              <a:ext uri="{FF2B5EF4-FFF2-40B4-BE49-F238E27FC236}">
                <a16:creationId xmlns:a16="http://schemas.microsoft.com/office/drawing/2014/main" id="{8B28FE70-B5B0-44A5-B35B-0551FDD74264}"/>
              </a:ext>
            </a:extLst>
          </p:cNvPr>
          <p:cNvPicPr>
            <a:picLocks noChangeAspect="1"/>
          </p:cNvPicPr>
          <p:nvPr/>
        </p:nvPicPr>
        <p:blipFill>
          <a:blip r:embed="rId2"/>
          <a:stretch>
            <a:fillRect/>
          </a:stretch>
        </p:blipFill>
        <p:spPr>
          <a:xfrm>
            <a:off x="386184" y="364574"/>
            <a:ext cx="5495465" cy="2474219"/>
          </a:xfrm>
          <a:prstGeom prst="rect">
            <a:avLst/>
          </a:prstGeom>
        </p:spPr>
      </p:pic>
      <p:pic>
        <p:nvPicPr>
          <p:cNvPr id="4" name="図 4" descr="テキスト&#10;&#10;説明は自動で生成されたものです">
            <a:extLst>
              <a:ext uri="{FF2B5EF4-FFF2-40B4-BE49-F238E27FC236}">
                <a16:creationId xmlns:a16="http://schemas.microsoft.com/office/drawing/2014/main" id="{8A7D4A1C-8305-49B7-AF85-45D5C77BF4E3}"/>
              </a:ext>
            </a:extLst>
          </p:cNvPr>
          <p:cNvPicPr>
            <a:picLocks noChangeAspect="1"/>
          </p:cNvPicPr>
          <p:nvPr/>
        </p:nvPicPr>
        <p:blipFill>
          <a:blip r:embed="rId3"/>
          <a:stretch>
            <a:fillRect/>
          </a:stretch>
        </p:blipFill>
        <p:spPr>
          <a:xfrm>
            <a:off x="426781" y="2913464"/>
            <a:ext cx="5186849" cy="3553628"/>
          </a:xfrm>
          <a:prstGeom prst="rect">
            <a:avLst/>
          </a:prstGeom>
        </p:spPr>
      </p:pic>
      <p:sp>
        <p:nvSpPr>
          <p:cNvPr id="6" name="角丸四角形 5"/>
          <p:cNvSpPr/>
          <p:nvPr/>
        </p:nvSpPr>
        <p:spPr>
          <a:xfrm>
            <a:off x="1080647" y="5617338"/>
            <a:ext cx="3040977" cy="29214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57780" y="1098189"/>
            <a:ext cx="827398" cy="794302"/>
          </a:xfrm>
          <a:prstGeom prst="rect">
            <a:avLst/>
          </a:prstGeom>
        </p:spPr>
      </p:pic>
      <p:sp>
        <p:nvSpPr>
          <p:cNvPr id="10" name="テキスト ボックス 9"/>
          <p:cNvSpPr txBox="1"/>
          <p:nvPr/>
        </p:nvSpPr>
        <p:spPr>
          <a:xfrm>
            <a:off x="6327217" y="1811996"/>
            <a:ext cx="1236145" cy="261610"/>
          </a:xfrm>
          <a:prstGeom prst="rect">
            <a:avLst/>
          </a:prstGeom>
          <a:noFill/>
        </p:spPr>
        <p:txBody>
          <a:bodyPr wrap="square" rtlCol="0">
            <a:spAutoFit/>
          </a:bodyPr>
          <a:lstStyle/>
          <a:p>
            <a:r>
              <a:rPr kumimoji="1" lang="en-US" altLang="ja-JP"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1" name="テキスト ボックス 10"/>
          <p:cNvSpPr txBox="1"/>
          <p:nvPr/>
        </p:nvSpPr>
        <p:spPr>
          <a:xfrm>
            <a:off x="7132799" y="1770602"/>
            <a:ext cx="623354" cy="307777"/>
          </a:xfrm>
          <a:prstGeom prst="rect">
            <a:avLst/>
          </a:prstGeom>
          <a:noFill/>
        </p:spPr>
        <p:txBody>
          <a:bodyPr wrap="square" rtlCol="0">
            <a:spAutoFit/>
          </a:bodyPr>
          <a:lstStyle/>
          <a:p>
            <a:r>
              <a:rPr kumimoji="1" lang="en-US" altLang="ja-JP" sz="1400" dirty="0" err="1">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2026" y="84640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575111" y="364574"/>
            <a:ext cx="1718740"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main</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14" name="図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1616" y="966620"/>
            <a:ext cx="827398" cy="794302"/>
          </a:xfrm>
          <a:prstGeom prst="rect">
            <a:avLst/>
          </a:prstGeom>
        </p:spPr>
      </p:pic>
      <p:sp>
        <p:nvSpPr>
          <p:cNvPr id="16" name="テキスト ボックス 15"/>
          <p:cNvSpPr txBox="1"/>
          <p:nvPr/>
        </p:nvSpPr>
        <p:spPr>
          <a:xfrm>
            <a:off x="7650708"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17" name="テキスト ボックス 16"/>
          <p:cNvSpPr txBox="1"/>
          <p:nvPr/>
        </p:nvSpPr>
        <p:spPr>
          <a:xfrm>
            <a:off x="8013091" y="1746402"/>
            <a:ext cx="1076441"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20639" y="981598"/>
            <a:ext cx="827398" cy="794302"/>
          </a:xfrm>
          <a:prstGeom prst="rect">
            <a:avLst/>
          </a:prstGeom>
        </p:spPr>
      </p:pic>
      <p:sp>
        <p:nvSpPr>
          <p:cNvPr id="19" name="テキスト ボックス 18"/>
          <p:cNvSpPr txBox="1"/>
          <p:nvPr/>
        </p:nvSpPr>
        <p:spPr>
          <a:xfrm>
            <a:off x="8998205" y="1807547"/>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0" name="テキスト ボックス 19"/>
          <p:cNvSpPr txBox="1"/>
          <p:nvPr/>
        </p:nvSpPr>
        <p:spPr>
          <a:xfrm>
            <a:off x="9388723" y="1761380"/>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1" name="図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53023" y="966620"/>
            <a:ext cx="827398" cy="794302"/>
          </a:xfrm>
          <a:prstGeom prst="rect">
            <a:avLst/>
          </a:prstGeom>
        </p:spPr>
      </p:pic>
      <p:sp>
        <p:nvSpPr>
          <p:cNvPr id="22" name="テキスト ボックス 21"/>
          <p:cNvSpPr txBox="1"/>
          <p:nvPr/>
        </p:nvSpPr>
        <p:spPr>
          <a:xfrm>
            <a:off x="10430589" y="1792569"/>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23" name="テキスト ボックス 22"/>
          <p:cNvSpPr txBox="1"/>
          <p:nvPr/>
        </p:nvSpPr>
        <p:spPr>
          <a:xfrm>
            <a:off x="10821107" y="1746402"/>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result</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3" name="角丸四角形 32"/>
          <p:cNvSpPr/>
          <p:nvPr/>
        </p:nvSpPr>
        <p:spPr>
          <a:xfrm>
            <a:off x="7934590" y="1076309"/>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6473209" y="5401649"/>
            <a:ext cx="2595582" cy="1015663"/>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return</a:t>
            </a:r>
            <a:r>
              <a:rPr kumimoji="1" lang="ja-JP" altLang="en-US" sz="2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a:t>
            </a:r>
            <a:endParaRPr kumimoji="1" lang="en-US" altLang="ja-JP" sz="2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num1+num2</a:t>
            </a:r>
            <a:r>
              <a:rPr kumimoji="1" lang="ja-JP" altLang="en-US" sz="2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の値を</a:t>
            </a:r>
            <a:endParaRPr kumimoji="1" lang="en-US" altLang="ja-JP" sz="2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000" dirty="0" smtClean="0">
                <a:solidFill>
                  <a:schemeClr val="accent2"/>
                </a:solidFill>
                <a:latin typeface="UD デジタル 教科書体 NK-B" panose="02020700000000000000" pitchFamily="18" charset="-128"/>
                <a:ea typeface="UD デジタル 教科書体 NK-B" panose="02020700000000000000" pitchFamily="18" charset="-128"/>
              </a:rPr>
              <a:t>呼び出し元に渡す</a:t>
            </a:r>
            <a:r>
              <a:rPr kumimoji="1" lang="ja-JP" altLang="en-US" sz="2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endParaRPr kumimoji="1" lang="en-US" altLang="ja-JP" sz="2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6" name="Picture 2" descr="ダンボール箱のキャラクタ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27931" y="2054179"/>
            <a:ext cx="1082190" cy="979382"/>
          </a:xfrm>
          <a:prstGeom prst="rect">
            <a:avLst/>
          </a:prstGeom>
          <a:noFill/>
          <a:extLst>
            <a:ext uri="{909E8E84-426E-40DD-AFC4-6F175D3DCCD1}">
              <a14:hiddenFill xmlns:a14="http://schemas.microsoft.com/office/drawing/2010/main">
                <a:solidFill>
                  <a:srgbClr val="FFFFFF"/>
                </a:solidFill>
              </a14:hiddenFill>
            </a:ext>
          </a:extLst>
        </p:spPr>
      </p:pic>
      <p:sp>
        <p:nvSpPr>
          <p:cNvPr id="37" name="角丸四角形 36"/>
          <p:cNvSpPr/>
          <p:nvPr/>
        </p:nvSpPr>
        <p:spPr>
          <a:xfrm>
            <a:off x="9158444" y="110461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38" name="テキスト ボックス 37"/>
          <p:cNvSpPr txBox="1"/>
          <p:nvPr/>
        </p:nvSpPr>
        <p:spPr>
          <a:xfrm>
            <a:off x="9250560" y="2989826"/>
            <a:ext cx="1112805" cy="276999"/>
          </a:xfrm>
          <a:prstGeom prst="rect">
            <a:avLst/>
          </a:prstGeom>
          <a:noFill/>
        </p:spPr>
        <p:txBody>
          <a:bodyPr wrap="none" rtlCol="0">
            <a:spAutoFit/>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return</a:t>
            </a:r>
            <a:r>
              <a:rPr kumimoji="1" lang="ja-JP" altLang="en-US" sz="1200" dirty="0" smtClean="0">
                <a:latin typeface="UD デジタル 教科書体 NK-B" panose="02020700000000000000" pitchFamily="18" charset="-128"/>
                <a:ea typeface="UD デジタル 教科書体 NK-B" panose="02020700000000000000" pitchFamily="18" charset="-128"/>
              </a:rPr>
              <a:t>する値</a:t>
            </a:r>
            <a:endParaRPr kumimoji="1" lang="ja-JP" altLang="en-US" sz="1200" dirty="0">
              <a:latin typeface="UD デジタル 教科書体 NK-B" panose="02020700000000000000" pitchFamily="18" charset="-128"/>
              <a:ea typeface="UD デジタル 教科書体 NK-B" panose="02020700000000000000" pitchFamily="18" charset="-128"/>
            </a:endParaRPr>
          </a:p>
        </p:txBody>
      </p:sp>
      <p:sp>
        <p:nvSpPr>
          <p:cNvPr id="28" name="角丸四角形 27"/>
          <p:cNvSpPr/>
          <p:nvPr/>
        </p:nvSpPr>
        <p:spPr>
          <a:xfrm>
            <a:off x="1080647" y="2373749"/>
            <a:ext cx="2058338" cy="237482"/>
          </a:xfrm>
          <a:prstGeom prst="roundRect">
            <a:avLst/>
          </a:prstGeom>
          <a:solidFill>
            <a:schemeClr val="accent1">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角丸四角形 28"/>
          <p:cNvSpPr/>
          <p:nvPr/>
        </p:nvSpPr>
        <p:spPr>
          <a:xfrm>
            <a:off x="6197176" y="3277961"/>
            <a:ext cx="5604869" cy="15839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078088" y="2943246"/>
            <a:ext cx="1737976" cy="369332"/>
          </a:xfrm>
          <a:prstGeom prst="rect">
            <a:avLst/>
          </a:prstGeom>
        </p:spPr>
        <p:txBody>
          <a:bodyPr wrap="none">
            <a:spAutoFit/>
          </a:bodyPr>
          <a:lstStyle/>
          <a:p>
            <a:r>
              <a:rPr kumimoji="1" lang="en-US" altLang="ja-JP" dirty="0">
                <a:solidFill>
                  <a:schemeClr val="accent2"/>
                </a:solidFill>
                <a:latin typeface="UD デジタル 教科書体 NK-B" panose="02020700000000000000" pitchFamily="18" charset="-128"/>
                <a:ea typeface="UD デジタル 教科書体 NK-B" panose="02020700000000000000" pitchFamily="18" charset="-128"/>
              </a:rPr>
              <a:t>show</a:t>
            </a: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メソッド内</a:t>
            </a:r>
            <a:endParaRPr lang="ja-JP" altLang="en-US" dirty="0"/>
          </a:p>
        </p:txBody>
      </p:sp>
      <p:pic>
        <p:nvPicPr>
          <p:cNvPr id="32" name="図 3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35964" y="3597803"/>
            <a:ext cx="827398" cy="794302"/>
          </a:xfrm>
          <a:prstGeom prst="rect">
            <a:avLst/>
          </a:prstGeom>
        </p:spPr>
      </p:pic>
      <p:sp>
        <p:nvSpPr>
          <p:cNvPr id="35" name="テキスト ボックス 34"/>
          <p:cNvSpPr txBox="1"/>
          <p:nvPr/>
        </p:nvSpPr>
        <p:spPr>
          <a:xfrm>
            <a:off x="6613530" y="4423752"/>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39" name="テキスト ボックス 38"/>
          <p:cNvSpPr txBox="1"/>
          <p:nvPr/>
        </p:nvSpPr>
        <p:spPr>
          <a:xfrm>
            <a:off x="7004048" y="4377585"/>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0" name="図 3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41419" y="3604792"/>
            <a:ext cx="827398" cy="794302"/>
          </a:xfrm>
          <a:prstGeom prst="rect">
            <a:avLst/>
          </a:prstGeom>
        </p:spPr>
      </p:pic>
      <p:sp>
        <p:nvSpPr>
          <p:cNvPr id="41" name="テキスト ボックス 40"/>
          <p:cNvSpPr txBox="1"/>
          <p:nvPr/>
        </p:nvSpPr>
        <p:spPr>
          <a:xfrm>
            <a:off x="7818985" y="4430741"/>
            <a:ext cx="634607" cy="261610"/>
          </a:xfrm>
          <a:prstGeom prst="rect">
            <a:avLst/>
          </a:prstGeom>
          <a:noFill/>
        </p:spPr>
        <p:txBody>
          <a:bodyPr wrap="square" rtlCol="0">
            <a:spAutoFit/>
          </a:bodyPr>
          <a:lstStyle/>
          <a:p>
            <a:r>
              <a:rPr kumimoji="1" lang="en-US" altLang="ja-JP" sz="1100" dirty="0" err="1">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p>
        </p:txBody>
      </p:sp>
      <p:sp>
        <p:nvSpPr>
          <p:cNvPr id="42" name="テキスト ボックス 41"/>
          <p:cNvSpPr txBox="1"/>
          <p:nvPr/>
        </p:nvSpPr>
        <p:spPr>
          <a:xfrm>
            <a:off x="8209503" y="4384574"/>
            <a:ext cx="980939"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3" name="角丸四角形 42"/>
          <p:cNvSpPr/>
          <p:nvPr/>
        </p:nvSpPr>
        <p:spPr>
          <a:xfrm>
            <a:off x="6811783" y="3682702"/>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4" name="角丸四角形 43"/>
          <p:cNvSpPr/>
          <p:nvPr/>
        </p:nvSpPr>
        <p:spPr>
          <a:xfrm>
            <a:off x="8033221" y="3687405"/>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5</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5" name="角丸四角形 44"/>
          <p:cNvSpPr/>
          <p:nvPr/>
        </p:nvSpPr>
        <p:spPr>
          <a:xfrm>
            <a:off x="9509981" y="2170271"/>
            <a:ext cx="518090" cy="404555"/>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7</a:t>
            </a:r>
            <a:endParaRPr kumimoji="1" lang="ja-JP" altLang="en-US" sz="24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46" name="角丸四角形 45"/>
          <p:cNvSpPr/>
          <p:nvPr/>
        </p:nvSpPr>
        <p:spPr>
          <a:xfrm>
            <a:off x="2112904" y="5583611"/>
            <a:ext cx="2104255" cy="354060"/>
          </a:xfrm>
          <a:prstGeom prst="round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0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rPr>
              <a:t>7</a:t>
            </a:r>
            <a:endParaRPr kumimoji="1" lang="ja-JP" altLang="en-US" sz="2000" dirty="0">
              <a:solidFill>
                <a:schemeClr val="accent6">
                  <a:lumMod val="50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6444149" y="5075583"/>
            <a:ext cx="3647152" cy="400110"/>
          </a:xfrm>
          <a:prstGeom prst="rect">
            <a:avLst/>
          </a:prstGeom>
          <a:noFill/>
        </p:spPr>
        <p:txBody>
          <a:bodyPr wrap="none" rtlCol="0">
            <a:spAutoFit/>
          </a:bodyPr>
          <a:lstStyle/>
          <a:p>
            <a:r>
              <a:rPr kumimoji="1" lang="ja-JP" altLang="en-US" sz="2000" dirty="0" smtClean="0">
                <a:solidFill>
                  <a:schemeClr val="accent2"/>
                </a:solidFill>
                <a:latin typeface="UD デジタル 教科書体 NK-B" panose="02020700000000000000" pitchFamily="18" charset="-128"/>
                <a:ea typeface="UD デジタル 教科書体 NK-B" panose="02020700000000000000" pitchFamily="18" charset="-128"/>
              </a:rPr>
              <a:t>戻り値を</a:t>
            </a:r>
            <a:r>
              <a:rPr kumimoji="1" lang="en-US" altLang="ja-JP" sz="2000" dirty="0" err="1" smtClean="0">
                <a:solidFill>
                  <a:srgbClr val="FF0000"/>
                </a:solidFill>
                <a:latin typeface="UD デジタル 教科書体 NK-B" panose="02020700000000000000" pitchFamily="18" charset="-128"/>
                <a:ea typeface="UD デジタル 教科書体 NK-B" panose="02020700000000000000" pitchFamily="18" charset="-128"/>
              </a:rPr>
              <a:t>int</a:t>
            </a:r>
            <a:r>
              <a:rPr kumimoji="1" lang="ja-JP" altLang="en-US" sz="2000" dirty="0" smtClean="0">
                <a:solidFill>
                  <a:schemeClr val="accent2"/>
                </a:solidFill>
                <a:latin typeface="UD デジタル 教科書体 NK-B" panose="02020700000000000000" pitchFamily="18" charset="-128"/>
                <a:ea typeface="UD デジタル 教科書体 NK-B" panose="02020700000000000000" pitchFamily="18" charset="-128"/>
              </a:rPr>
              <a:t>で定義</a:t>
            </a:r>
            <a:r>
              <a:rPr kumimoji="1" lang="ja-JP" altLang="en-US" sz="2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しているので</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91149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45" grpId="0" animBg="1"/>
      <p:bldP spid="46" grpId="0" animBg="1"/>
      <p:bldP spid="5" grpId="0"/>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55594</TotalTime>
  <Words>4472</Words>
  <Application>Microsoft Office PowerPoint</Application>
  <PresentationFormat>ワイド画面</PresentationFormat>
  <Paragraphs>1531</Paragraphs>
  <Slides>153</Slides>
  <Notes>4</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153</vt:i4>
      </vt:variant>
    </vt:vector>
  </HeadingPairs>
  <TitlesOfParts>
    <vt:vector size="162" baseType="lpstr">
      <vt:lpstr>UD デジタル 教科書体 NK-B</vt:lpstr>
      <vt:lpstr>UD デジタル 教科書体 NP-B</vt:lpstr>
      <vt:lpstr>游ゴシック</vt:lpstr>
      <vt:lpstr>游ゴシック Light</vt:lpstr>
      <vt:lpstr>Arial</vt:lpstr>
      <vt:lpstr>Calibri</vt:lpstr>
      <vt:lpstr>Calibri Light</vt:lpstr>
      <vt:lpstr>Office Theme</vt:lpstr>
      <vt:lpstr>パッケージャー シェル オブジェクト</vt:lpstr>
      <vt:lpstr>プログラミング基礎演習I</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まずは前回の復習！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Javaって 何が作れるの？</dc:title>
  <dc:creator>石田 雄太</dc:creator>
  <cp:lastModifiedBy>石田 雄太</cp:lastModifiedBy>
  <cp:revision>877</cp:revision>
  <dcterms:created xsi:type="dcterms:W3CDTF">2020-03-04T08:20:15Z</dcterms:created>
  <dcterms:modified xsi:type="dcterms:W3CDTF">2021-06-22T04:12:20Z</dcterms:modified>
</cp:coreProperties>
</file>