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9"/>
  </p:notesMasterIdLst>
  <p:handoutMasterIdLst>
    <p:handoutMasterId r:id="rId80"/>
  </p:handoutMasterIdLst>
  <p:sldIdLst>
    <p:sldId id="309" r:id="rId2"/>
    <p:sldId id="1737" r:id="rId3"/>
    <p:sldId id="1738" r:id="rId4"/>
    <p:sldId id="1739" r:id="rId5"/>
    <p:sldId id="1740" r:id="rId6"/>
    <p:sldId id="1741" r:id="rId7"/>
    <p:sldId id="1742" r:id="rId8"/>
    <p:sldId id="1743" r:id="rId9"/>
    <p:sldId id="1744" r:id="rId10"/>
    <p:sldId id="1745" r:id="rId11"/>
    <p:sldId id="1746" r:id="rId12"/>
    <p:sldId id="1747" r:id="rId13"/>
    <p:sldId id="1748" r:id="rId14"/>
    <p:sldId id="1749" r:id="rId15"/>
    <p:sldId id="1750" r:id="rId16"/>
    <p:sldId id="1751" r:id="rId17"/>
    <p:sldId id="1752" r:id="rId18"/>
    <p:sldId id="1753" r:id="rId19"/>
    <p:sldId id="1754" r:id="rId20"/>
    <p:sldId id="1756" r:id="rId21"/>
    <p:sldId id="1757" r:id="rId22"/>
    <p:sldId id="1759" r:id="rId23"/>
    <p:sldId id="1758" r:id="rId24"/>
    <p:sldId id="1760" r:id="rId25"/>
    <p:sldId id="1761" r:id="rId26"/>
    <p:sldId id="1762" r:id="rId27"/>
    <p:sldId id="1763" r:id="rId28"/>
    <p:sldId id="1764" r:id="rId29"/>
    <p:sldId id="1765" r:id="rId30"/>
    <p:sldId id="1766" r:id="rId31"/>
    <p:sldId id="1767" r:id="rId32"/>
    <p:sldId id="1768" r:id="rId33"/>
    <p:sldId id="1769" r:id="rId34"/>
    <p:sldId id="1770" r:id="rId35"/>
    <p:sldId id="1771" r:id="rId36"/>
    <p:sldId id="1772" r:id="rId37"/>
    <p:sldId id="1773" r:id="rId38"/>
    <p:sldId id="1774" r:id="rId39"/>
    <p:sldId id="1775" r:id="rId40"/>
    <p:sldId id="1776" r:id="rId41"/>
    <p:sldId id="1777" r:id="rId42"/>
    <p:sldId id="1778" r:id="rId43"/>
    <p:sldId id="1779" r:id="rId44"/>
    <p:sldId id="1780" r:id="rId45"/>
    <p:sldId id="1781" r:id="rId46"/>
    <p:sldId id="1782" r:id="rId47"/>
    <p:sldId id="1783" r:id="rId48"/>
    <p:sldId id="1784" r:id="rId49"/>
    <p:sldId id="1786" r:id="rId50"/>
    <p:sldId id="1787" r:id="rId51"/>
    <p:sldId id="1788" r:id="rId52"/>
    <p:sldId id="1789" r:id="rId53"/>
    <p:sldId id="1790" r:id="rId54"/>
    <p:sldId id="1791" r:id="rId55"/>
    <p:sldId id="1792" r:id="rId56"/>
    <p:sldId id="1793" r:id="rId57"/>
    <p:sldId id="1794" r:id="rId58"/>
    <p:sldId id="1795" r:id="rId59"/>
    <p:sldId id="1796" r:id="rId60"/>
    <p:sldId id="1797" r:id="rId61"/>
    <p:sldId id="1798" r:id="rId62"/>
    <p:sldId id="1799" r:id="rId63"/>
    <p:sldId id="1800" r:id="rId64"/>
    <p:sldId id="1801" r:id="rId65"/>
    <p:sldId id="1802" r:id="rId66"/>
    <p:sldId id="1803" r:id="rId67"/>
    <p:sldId id="1804" r:id="rId68"/>
    <p:sldId id="1805" r:id="rId69"/>
    <p:sldId id="1806" r:id="rId70"/>
    <p:sldId id="1807" r:id="rId71"/>
    <p:sldId id="1808" r:id="rId72"/>
    <p:sldId id="1809" r:id="rId73"/>
    <p:sldId id="1811" r:id="rId74"/>
    <p:sldId id="1812" r:id="rId75"/>
    <p:sldId id="1813" r:id="rId76"/>
    <p:sldId id="1814" r:id="rId77"/>
    <p:sldId id="1815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E25A038-C763-4FE2-9979-4FA3425D07F0}">
          <p14:sldIdLst>
            <p14:sldId id="309"/>
          </p14:sldIdLst>
        </p14:section>
        <p14:section name="前回の復習" id="{B87DACBF-92BC-46C9-A0A8-2B095740B41D}">
          <p14:sldIdLst>
            <p14:sldId id="1737"/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  <p14:sldId id="1746"/>
            <p14:sldId id="1747"/>
            <p14:sldId id="1748"/>
            <p14:sldId id="1749"/>
            <p14:sldId id="1750"/>
            <p14:sldId id="1751"/>
            <p14:sldId id="1752"/>
            <p14:sldId id="1753"/>
            <p14:sldId id="1754"/>
          </p14:sldIdLst>
        </p14:section>
        <p14:section name="ユークリッドの互除法" id="{B3DA0DC3-294D-456C-9C4C-EE88740AD144}">
          <p14:sldIdLst>
            <p14:sldId id="1756"/>
            <p14:sldId id="1757"/>
            <p14:sldId id="1759"/>
            <p14:sldId id="1758"/>
            <p14:sldId id="1760"/>
            <p14:sldId id="1761"/>
            <p14:sldId id="1762"/>
            <p14:sldId id="1763"/>
            <p14:sldId id="1764"/>
            <p14:sldId id="1765"/>
            <p14:sldId id="1766"/>
            <p14:sldId id="1767"/>
            <p14:sldId id="1768"/>
          </p14:sldIdLst>
        </p14:section>
        <p14:section name="エラトステネスの篩" id="{29E3569B-CFC0-4FFA-AE09-55E7A522F09F}">
          <p14:sldIdLst>
            <p14:sldId id="1769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1"/>
            <p14:sldId id="1782"/>
            <p14:sldId id="1783"/>
            <p14:sldId id="1784"/>
            <p14:sldId id="1786"/>
            <p14:sldId id="1787"/>
            <p14:sldId id="1788"/>
            <p14:sldId id="1789"/>
            <p14:sldId id="1790"/>
            <p14:sldId id="1791"/>
            <p14:sldId id="1792"/>
            <p14:sldId id="1793"/>
            <p14:sldId id="1794"/>
            <p14:sldId id="1795"/>
            <p14:sldId id="1796"/>
            <p14:sldId id="1797"/>
            <p14:sldId id="1798"/>
            <p14:sldId id="1799"/>
            <p14:sldId id="1800"/>
            <p14:sldId id="1801"/>
            <p14:sldId id="1802"/>
            <p14:sldId id="1803"/>
            <p14:sldId id="1804"/>
            <p14:sldId id="1805"/>
            <p14:sldId id="1806"/>
            <p14:sldId id="1807"/>
            <p14:sldId id="1808"/>
            <p14:sldId id="1809"/>
            <p14:sldId id="1811"/>
            <p14:sldId id="1812"/>
            <p14:sldId id="1813"/>
            <p14:sldId id="1814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4" autoAdjust="0"/>
    <p:restoredTop sz="94761" autoAdjust="0"/>
  </p:normalViewPr>
  <p:slideViewPr>
    <p:cSldViewPr snapToGrid="0">
      <p:cViewPr varScale="1">
        <p:scale>
          <a:sx n="53" d="100"/>
          <a:sy n="53" d="100"/>
        </p:scale>
        <p:origin x="84" y="1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178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7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322881" y="3921014"/>
            <a:ext cx="11546237" cy="1655762"/>
          </a:xfrm>
        </p:spPr>
        <p:txBody>
          <a:bodyPr>
            <a:normAutofit fontScale="92500"/>
          </a:bodyPr>
          <a:lstStyle/>
          <a:p>
            <a:r>
              <a:rPr lang="en-US" altLang="ja-JP" sz="4400" dirty="0" smtClean="0"/>
              <a:t>15 </a:t>
            </a:r>
            <a:r>
              <a:rPr lang="ja-JP" altLang="en-US" sz="4400" dirty="0" smtClean="0"/>
              <a:t>基本</a:t>
            </a:r>
            <a:r>
              <a:rPr lang="ja-JP" altLang="en-US" sz="4400" dirty="0" smtClean="0"/>
              <a:t>情報アルゴリズム１</a:t>
            </a:r>
            <a:endParaRPr lang="en-US" altLang="ja-JP" sz="4400" dirty="0"/>
          </a:p>
          <a:p>
            <a:r>
              <a:rPr lang="en-US" altLang="ja-JP" sz="4400" dirty="0" smtClean="0"/>
              <a:t>(</a:t>
            </a:r>
            <a:r>
              <a:rPr lang="ja-JP" altLang="en-US" sz="4400" dirty="0" smtClean="0"/>
              <a:t>ユークリッドの互除法、エラトステネスの篩</a:t>
            </a:r>
            <a:r>
              <a:rPr lang="en-US" altLang="ja-JP" sz="4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37488" y="2820486"/>
            <a:ext cx="2539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</a:t>
            </a:r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2252651" y="5623029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ん、戻り値ってなに・・・？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46641" y="1139822"/>
            <a:ext cx="10499616" cy="4007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46520" y="183442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56531" y="1826390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036" y="4571677"/>
            <a:ext cx="2323748" cy="23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2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90987" y="2450205"/>
            <a:ext cx="7407349" cy="186503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7167" y="3089785"/>
            <a:ext cx="610615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メソッドの呼び出し元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に</a:t>
            </a:r>
          </a:p>
          <a:p>
            <a:r>
              <a:rPr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値を渡す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ことが出来る値のこと</a:t>
            </a:r>
            <a:endParaRPr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801422" y="363070"/>
            <a:ext cx="4031989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40315" y="650264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10829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9985" y="1680764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89610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4400" dirty="0">
                <a:latin typeface="UD デジタル 教科書体 NK-B"/>
                <a:ea typeface="UD デジタル 教科書体 NK-B"/>
              </a:rPr>
              <a:t>処理</a:t>
            </a:r>
            <a:r>
              <a:rPr kumimoji="1" lang="en-US" altLang="ja-JP" sz="4400" dirty="0">
                <a:latin typeface="UD デジタル 教科書体 NK-B"/>
                <a:ea typeface="UD デジタル 教科書体 NK-B"/>
              </a:rPr>
              <a:t>A</a:t>
            </a:r>
            <a:endParaRPr lang="ja-JP" altLang="en-US" sz="440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89610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4400" dirty="0">
                <a:latin typeface="UD デジタル 教科書体 NK-B"/>
                <a:ea typeface="UD デジタル 教科書体 NK-B"/>
              </a:rPr>
              <a:t>処理</a:t>
            </a:r>
            <a:r>
              <a:rPr lang="en-US" altLang="ja-JP" sz="4400" dirty="0">
                <a:latin typeface="UD デジタル 教科書体 NK-B"/>
                <a:ea typeface="UD デジタル 教科書体 NK-B"/>
              </a:rPr>
              <a:t>B</a:t>
            </a:r>
            <a:endParaRPr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9609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080" y="2532769"/>
            <a:ext cx="221567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戻り値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?</a:t>
            </a:r>
          </a:p>
        </p:txBody>
      </p:sp>
      <p:sp>
        <p:nvSpPr>
          <p:cNvPr id="4" name="角丸四角形 8">
            <a:extLst>
              <a:ext uri="{FF2B5EF4-FFF2-40B4-BE49-F238E27FC236}">
                <a16:creationId xmlns:a16="http://schemas.microsoft.com/office/drawing/2014/main" id="{7D136C51-B5FE-445F-B5CA-34A51A837560}"/>
              </a:ext>
            </a:extLst>
          </p:cNvPr>
          <p:cNvSpPr/>
          <p:nvPr/>
        </p:nvSpPr>
        <p:spPr>
          <a:xfrm>
            <a:off x="1630559" y="4646311"/>
            <a:ext cx="5261884" cy="180072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9A70BD-419A-46E1-B49C-949E538B87C1}"/>
              </a:ext>
            </a:extLst>
          </p:cNvPr>
          <p:cNvSpPr txBox="1"/>
          <p:nvPr/>
        </p:nvSpPr>
        <p:spPr>
          <a:xfrm>
            <a:off x="1823453" y="47377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  <a:cs typeface="Calibri"/>
              </a:rPr>
              <a:t>mainメソッド</a:t>
            </a:r>
            <a:endParaRPr lang="ja-JP" dirty="0">
              <a:ea typeface="游ゴシック"/>
              <a:cs typeface="Calibri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F41F76-C495-492B-848C-74FA50856541}"/>
              </a:ext>
            </a:extLst>
          </p:cNvPr>
          <p:cNvSpPr/>
          <p:nvPr/>
        </p:nvSpPr>
        <p:spPr>
          <a:xfrm>
            <a:off x="2339063" y="5227675"/>
            <a:ext cx="1557584" cy="55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800" dirty="0" err="1">
                <a:latin typeface="UD デジタル 教科書体 NK-B"/>
                <a:ea typeface="UD デジタル 教科書体 NK-B"/>
              </a:rPr>
              <a:t>関数A</a:t>
            </a:r>
            <a:endParaRPr lang="ja-JP" altLang="en-US" sz="2800" dirty="0" err="1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516276" y="5860046"/>
            <a:ext cx="1569711" cy="5754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022F3F-A5F3-434A-AC7E-5D47FE81A4E4}"/>
              </a:ext>
            </a:extLst>
          </p:cNvPr>
          <p:cNvSpPr txBox="1"/>
          <p:nvPr/>
        </p:nvSpPr>
        <p:spPr>
          <a:xfrm>
            <a:off x="8280401" y="586071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  <a:cs typeface="Calibri"/>
              </a:rPr>
              <a:t>return</a:t>
            </a:r>
            <a:endParaRPr lang="ja-JP" altLang="en-US" sz="2800" dirty="0">
              <a:ea typeface="游ゴシック"/>
              <a:cs typeface="Calibri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4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58685 -0.098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4" grpId="0" animBg="1"/>
      <p:bldP spid="14" grpId="0"/>
      <p:bldP spid="16" grpId="0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6665" y="925535"/>
            <a:ext cx="33922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戻り値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の型の種類 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3453" y="1429767"/>
            <a:ext cx="137249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int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3251" y="2380275"/>
            <a:ext cx="251543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double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223" y="3330783"/>
            <a:ext cx="285046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boolean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75059" y="5593933"/>
            <a:ext cx="176362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void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51491" y="4462358"/>
            <a:ext cx="238719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String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36595" y="1429767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整数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36595" y="2438264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実数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36595" y="3330783"/>
            <a:ext cx="381226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t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rue or false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36595" y="4462003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文字列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36594" y="5593933"/>
            <a:ext cx="74892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空</a:t>
            </a:r>
            <a:endParaRPr kumimoji="1" lang="en-US" altLang="ja-JP" sz="4400" dirty="0">
              <a:solidFill>
                <a:schemeClr val="accent2"/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7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2"/>
            <a:ext cx="10499616" cy="3854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/>
                <a:ea typeface="UD デジタル 教科書体 NK-B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/>
                <a:ea typeface="UD デジタル 教科書体 NK-B"/>
              </a:rPr>
              <a:t>static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){ 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   return </a:t>
            </a:r>
            <a:r>
              <a:rPr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戻り値の型の値</a:t>
            </a:r>
            <a:endParaRPr kumimoji="1" lang="en-US" altLang="ja-JP" sz="3200" dirty="0" err="1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38982" y="1826390"/>
            <a:ext cx="768159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/>
              </a:rPr>
              <a:t>int</a:t>
            </a:r>
            <a:endParaRPr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826390"/>
            <a:ext cx="2834430" cy="107721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str){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 panose="020F0502020204030204"/>
            </a:endParaRPr>
          </a:p>
          <a:p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2" y="4251716"/>
            <a:ext cx="2497901" cy="24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2703051" y="5379592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ん、戻り値ってなに・・・？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13D32E-D315-470C-914C-70C88DC284DD}"/>
              </a:ext>
            </a:extLst>
          </p:cNvPr>
          <p:cNvSpPr txBox="1"/>
          <p:nvPr/>
        </p:nvSpPr>
        <p:spPr>
          <a:xfrm>
            <a:off x="1636293" y="2344821"/>
            <a:ext cx="432489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Calibri" panose="020F0502020204030204"/>
                <a:ea typeface="游ゴシック"/>
                <a:cs typeface="Calibri" panose="020F0502020204030204"/>
              </a:rPr>
              <a:t>       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return   0;</a:t>
            </a:r>
          </a:p>
          <a:p>
            <a:r>
              <a:rPr lang="en-US" altLang="ja-JP" sz="3200" dirty="0">
                <a:solidFill>
                  <a:srgbClr val="548235"/>
                </a:solidFill>
                <a:latin typeface="UD デジタル 教科書体 NK-B"/>
                <a:ea typeface="游ゴシック"/>
              </a:rPr>
              <a:t>} </a:t>
            </a:r>
            <a:r>
              <a:rPr lang="ja-JP" sz="3200" dirty="0">
                <a:latin typeface="UD デジタル 教科書体 NK-B"/>
                <a:ea typeface="UD デジタル 教科書体 NK-B"/>
              </a:rPr>
              <a:t>​</a:t>
            </a:r>
            <a:endParaRPr lang="ja-JP" altLang="en-US" sz="3200" dirty="0">
              <a:ea typeface="游ゴシック"/>
              <a:cs typeface="Calibri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9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18110" y="2006209"/>
            <a:ext cx="923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れ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、今まで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return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してなかったけど・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・？</a:t>
            </a:r>
            <a:endParaRPr kumimoji="1" lang="en-US" altLang="ja-JP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65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2"/>
            <a:ext cx="10499616" cy="3854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/>
                <a:ea typeface="UD デジタル 教科書体 NK-B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/>
                <a:ea typeface="UD デジタル 教科書体 NK-B"/>
              </a:rPr>
              <a:t>static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){ 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   return </a:t>
            </a:r>
            <a:r>
              <a:rPr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戻り値の型の値</a:t>
            </a:r>
            <a:endParaRPr kumimoji="1" lang="en-US" altLang="ja-JP" sz="3200" dirty="0" err="1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38982" y="1826390"/>
            <a:ext cx="1051891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endParaRPr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826390"/>
            <a:ext cx="2834430" cy="107721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str){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 panose="020F0502020204030204"/>
            </a:endParaRPr>
          </a:p>
          <a:p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2" y="4251716"/>
            <a:ext cx="2497901" cy="24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13D32E-D315-470C-914C-70C88DC284DD}"/>
              </a:ext>
            </a:extLst>
          </p:cNvPr>
          <p:cNvSpPr txBox="1"/>
          <p:nvPr/>
        </p:nvSpPr>
        <p:spPr>
          <a:xfrm>
            <a:off x="1636294" y="2344821"/>
            <a:ext cx="618690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Calibri" panose="020F0502020204030204"/>
                <a:ea typeface="游ゴシック"/>
                <a:cs typeface="Calibri" panose="020F0502020204030204"/>
              </a:rPr>
              <a:t>       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return 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;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	// 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省略可能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Calibri" panose="020F0502020204030204"/>
            </a:endParaRPr>
          </a:p>
          <a:p>
            <a:r>
              <a:rPr lang="en-US" altLang="ja-JP" sz="3200" dirty="0">
                <a:solidFill>
                  <a:srgbClr val="548235"/>
                </a:solidFill>
                <a:latin typeface="UD デジタル 教科書体 NK-B"/>
                <a:ea typeface="游ゴシック"/>
              </a:rPr>
              <a:t>} </a:t>
            </a:r>
            <a:r>
              <a:rPr lang="ja-JP" sz="3200" dirty="0">
                <a:latin typeface="UD デジタル 教科書体 NK-B"/>
                <a:ea typeface="UD デジタル 教科書体 NK-B"/>
              </a:rPr>
              <a:t>​</a:t>
            </a:r>
            <a:endParaRPr lang="ja-JP" altLang="en-US" sz="3200" dirty="0">
              <a:ea typeface="游ゴシック"/>
              <a:cs typeface="Calibri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08575" y="5109915"/>
            <a:ext cx="5414854" cy="1089298"/>
          </a:xfrm>
          <a:prstGeom prst="wedgeRectCallout">
            <a:avLst>
              <a:gd name="adj1" fmla="val 2244"/>
              <a:gd name="adj2" fmla="val -231495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の場合、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省略可能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6930" y="1145419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51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と表示されるのはどれ？ 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71" y="1554227"/>
            <a:ext cx="3956008" cy="233326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793" y="1574173"/>
            <a:ext cx="3624979" cy="230718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70" y="4128173"/>
            <a:ext cx="4061256" cy="238622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956" y="4101133"/>
            <a:ext cx="4228869" cy="24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1504" y="570049"/>
            <a:ext cx="11524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の基礎</a:t>
            </a:r>
            <a:r>
              <a:rPr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は復習も踏まえてお伝えしました</a:t>
            </a:r>
            <a:endParaRPr lang="en-US" altLang="ja-JP" sz="4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2613" y="1627528"/>
            <a:ext cx="11259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今週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からは</a:t>
            </a:r>
            <a:r>
              <a:rPr lang="en-US" altLang="ja-JP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を活用した</a:t>
            </a:r>
            <a:r>
              <a:rPr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アルゴリズムの内容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8392" y="2665268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か、構文はどうだったか</a:t>
            </a:r>
            <a:endParaRPr lang="en-US" altLang="ja-JP" sz="32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638392" y="3341069"/>
            <a:ext cx="863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92" y="3992857"/>
            <a:ext cx="798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32613" y="5027049"/>
            <a:ext cx="9187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教科書や</a:t>
            </a:r>
            <a:r>
              <a:rPr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google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検索、</a:t>
            </a:r>
            <a:endParaRPr lang="en-US" altLang="ja-JP" sz="32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過去にやってきた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自分のプログラムを見ましょう！</a:t>
            </a:r>
            <a:endParaRPr lang="en-US" altLang="ja-JP" sz="3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本棚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270" y="2501314"/>
            <a:ext cx="2192534" cy="19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検索虫眼鏡のイラスト「Search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316" y="4408591"/>
            <a:ext cx="1714488" cy="197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951073" y="217684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25997" y="2907883"/>
            <a:ext cx="6893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・ユークリッドの互除法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・エラトステネスの篩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15059" y="504014"/>
            <a:ext cx="8674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既に確立されている公式や理論を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アルゴリズムで組み立ててプログラミングしてみましょう！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5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20814" y="3043014"/>
            <a:ext cx="2856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0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34706" y="2717197"/>
            <a:ext cx="776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ユークリッドの互除法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6688" y="815661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ユークリッドの互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除法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9150" y="2299416"/>
            <a:ext cx="8688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割り切れるまであまりで互いに割り（除法）続ける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2835" y="3061182"/>
            <a:ext cx="780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公約数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の求め方</a:t>
            </a:r>
            <a:endParaRPr kumimoji="1" lang="ja-JP" altLang="en-US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res.studyplus.jp/lRkBY3xY7oKGZL69k4R15neAJgPjy1ZeKBRO0q2Em8MQXD3dlbVrvBwpWzmd458A?w=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3450583"/>
            <a:ext cx="6982981" cy="298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41413" y="1357074"/>
            <a:ext cx="4036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公約数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とは？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3063" y="73775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Amazon | RADWIMPS3~無人島に持っていき忘れた一枚~ | RADWIMPS | J-POP | ミュージッ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20" y="1137864"/>
            <a:ext cx="3086099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963726" y="737754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RADWINPS :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乗算 6"/>
          <p:cNvSpPr/>
          <p:nvPr/>
        </p:nvSpPr>
        <p:spPr>
          <a:xfrm>
            <a:off x="7835688" y="254636"/>
            <a:ext cx="4249882" cy="3273136"/>
          </a:xfrm>
          <a:prstGeom prst="mathMultiply">
            <a:avLst>
              <a:gd name="adj1" fmla="val 139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60556" y="2847168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「幾つかの数の</a:t>
            </a:r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共通の約数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のうち、</a:t>
            </a:r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のもの」</a:t>
            </a:r>
          </a:p>
        </p:txBody>
      </p:sp>
    </p:spTree>
    <p:extLst>
      <p:ext uri="{BB962C8B-B14F-4D97-AF65-F5344CB8AC3E}">
        <p14:creationId xmlns:p14="http://schemas.microsoft.com/office/powerpoint/2010/main" val="63859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0742" y="348070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ユークリッドの互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除法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1850" y="1058296"/>
            <a:ext cx="655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割り切れるまであまりで互いに割り（除法）続ける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1850" y="1519961"/>
            <a:ext cx="5229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公約数</a:t>
            </a:r>
            <a:r>
              <a:rPr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の求め方</a:t>
            </a:r>
            <a:endParaRPr kumimoji="1" lang="ja-JP" altLang="en-US" sz="4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693718" y="2836718"/>
            <a:ext cx="1361209" cy="99752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42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091754" y="2836717"/>
            <a:ext cx="1361209" cy="99752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368146" y="2836717"/>
            <a:ext cx="1361209" cy="99752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14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6608618" y="2909455"/>
            <a:ext cx="1059873" cy="1018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86975" y="22894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5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3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0742" y="348070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ユークリッドの互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除法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1850" y="784638"/>
            <a:ext cx="655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割り切れるまであまりで互いに割り（除法）続ける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38554" y="661528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公約数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の求め方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009946" y="1682871"/>
            <a:ext cx="982888" cy="63941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42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60520" y="1712597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76755" y="1682871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÷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577269" y="1712597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17286" y="1712508"/>
            <a:ext cx="1508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72852" y="2458076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259173" y="246323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575013" y="245807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割った数</a:t>
            </a:r>
            <a:endParaRPr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00469" y="245807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余りの数</a:t>
            </a:r>
            <a:endParaRPr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276756" y="3108864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÷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7270" y="3138590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617287" y="3138501"/>
            <a:ext cx="1508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575014" y="3884069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割った数</a:t>
            </a:r>
            <a:endParaRPr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300470" y="388406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余りの数</a:t>
            </a:r>
            <a:endParaRPr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52263" y="3138501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502833" y="1715944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8314983" y="1721147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14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160520" y="3114634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14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526593" y="3114634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341944" y="3108864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898208" y="3815515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3284529" y="3820677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9946" y="5080453"/>
            <a:ext cx="10352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あまりが０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なった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ときの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割る数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 rot="4610696">
            <a:off x="5944740" y="397331"/>
            <a:ext cx="420914" cy="457192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下矢印 43"/>
          <p:cNvSpPr/>
          <p:nvPr/>
        </p:nvSpPr>
        <p:spPr>
          <a:xfrm rot="3366448">
            <a:off x="2347232" y="1955979"/>
            <a:ext cx="420914" cy="149703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8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/>
      <p:bldP spid="12" grpId="0"/>
      <p:bldP spid="14" grpId="0"/>
      <p:bldP spid="16" grpId="0"/>
      <p:bldP spid="17" grpId="0"/>
      <p:bldP spid="19" grpId="0"/>
      <p:bldP spid="21" grpId="0"/>
      <p:bldP spid="22" grpId="0"/>
      <p:bldP spid="23" grpId="0"/>
      <p:bldP spid="26" grpId="0"/>
      <p:bldP spid="27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10" grpId="0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0742" y="348070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ユークリッドの互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除法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1850" y="784638"/>
            <a:ext cx="655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割り切れるまであまりで互いに割り（除法）続ける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38554" y="661528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公約数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の求め方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009946" y="1276471"/>
            <a:ext cx="982888" cy="63941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465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60520" y="1306197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360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76755" y="1276471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÷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577269" y="1306197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17286" y="1306108"/>
            <a:ext cx="1508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72852" y="1892022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259173" y="1897184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575013" y="1892022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割った数</a:t>
            </a:r>
            <a:endParaRPr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00469" y="189202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余りの数</a:t>
            </a:r>
            <a:endParaRPr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276756" y="2383149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÷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7270" y="2412875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617287" y="2412786"/>
            <a:ext cx="1508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575014" y="2998699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割った数</a:t>
            </a:r>
            <a:endParaRPr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300470" y="3013214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余りの数</a:t>
            </a:r>
            <a:endParaRPr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52263" y="2412786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360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502833" y="1309544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8314983" y="1314747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105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160520" y="2388919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105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526593" y="2388919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341944" y="2383149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898208" y="3002716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3284529" y="300787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9892" y="5895625"/>
            <a:ext cx="10352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あまりが０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なった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ときの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割る数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276755" y="3580746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÷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577269" y="3610472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17286" y="3610383"/>
            <a:ext cx="1508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575013" y="4167269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割った数</a:t>
            </a:r>
            <a:endParaRPr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300469" y="416726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余りの数</a:t>
            </a:r>
            <a:endParaRPr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2262" y="3610383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105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160519" y="3586516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526592" y="3586516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341943" y="3580746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8207" y="415677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3284528" y="4161933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280487" y="4737450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÷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581001" y="4767176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621018" y="4767087"/>
            <a:ext cx="1508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578745" y="5323971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割った数</a:t>
            </a:r>
            <a:endParaRPr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362257" y="5338487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余りの数</a:t>
            </a:r>
            <a:endParaRPr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55994" y="4767087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164251" y="4743220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5530324" y="4743220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345675" y="4737450"/>
            <a:ext cx="1008813" cy="61955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01939" y="535701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3288260" y="536217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</a:p>
        </p:txBody>
      </p:sp>
      <p:sp>
        <p:nvSpPr>
          <p:cNvPr id="58" name="下矢印 57"/>
          <p:cNvSpPr/>
          <p:nvPr/>
        </p:nvSpPr>
        <p:spPr>
          <a:xfrm rot="3366448">
            <a:off x="2375365" y="1541290"/>
            <a:ext cx="420914" cy="127465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 rot="4610696">
            <a:off x="6085713" y="45537"/>
            <a:ext cx="420914" cy="403078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/>
          <p:cNvSpPr/>
          <p:nvPr/>
        </p:nvSpPr>
        <p:spPr>
          <a:xfrm rot="3366448">
            <a:off x="2425017" y="2640575"/>
            <a:ext cx="420914" cy="127465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/>
          <p:cNvSpPr/>
          <p:nvPr/>
        </p:nvSpPr>
        <p:spPr>
          <a:xfrm rot="4610696">
            <a:off x="6058876" y="1158344"/>
            <a:ext cx="420914" cy="403078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下矢印 62"/>
          <p:cNvSpPr/>
          <p:nvPr/>
        </p:nvSpPr>
        <p:spPr>
          <a:xfrm rot="3366448">
            <a:off x="2425017" y="3844314"/>
            <a:ext cx="420914" cy="127465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下矢印 63"/>
          <p:cNvSpPr/>
          <p:nvPr/>
        </p:nvSpPr>
        <p:spPr>
          <a:xfrm rot="4610696">
            <a:off x="6038141" y="2346936"/>
            <a:ext cx="420914" cy="403078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7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/>
      <p:bldP spid="12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6" grpId="0"/>
      <p:bldP spid="27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10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4970" y="2148113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これをプログラムで考えると・・？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4970" y="3751942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というのが今回の課題１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0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87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42718" y="856344"/>
            <a:ext cx="5185632" cy="18578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881" y="38462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楕円 1"/>
          <p:cNvSpPr/>
          <p:nvPr/>
        </p:nvSpPr>
        <p:spPr>
          <a:xfrm>
            <a:off x="3217994" y="3062511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372484" y="4833256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72484" y="3933369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72484" y="574766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47613" y="653153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58368" y="1502239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12179" y="3091568"/>
            <a:ext cx="1961519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882" y="394790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616425" y="481874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り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台形 13"/>
          <p:cNvSpPr/>
          <p:nvPr/>
        </p:nvSpPr>
        <p:spPr>
          <a:xfrm>
            <a:off x="5716536" y="2284358"/>
            <a:ext cx="3468474" cy="566056"/>
          </a:xfrm>
          <a:prstGeom prst="trapezoid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あまりの計算結果が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以外の間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941508" y="5660586"/>
            <a:ext cx="3048000" cy="566056"/>
          </a:xfrm>
          <a:prstGeom prst="trapezoid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30846" y="580007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669415" y="856344"/>
            <a:ext cx="2026901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の変数に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669414" y="1785258"/>
            <a:ext cx="2026901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0" y="961149"/>
            <a:ext cx="4935960" cy="1629651"/>
          </a:xfrm>
          <a:prstGeom prst="rect">
            <a:avLst/>
          </a:prstGeom>
        </p:spPr>
      </p:pic>
      <p:cxnSp>
        <p:nvCxnSpPr>
          <p:cNvPr id="23" name="直線矢印コネクタ 22"/>
          <p:cNvCxnSpPr>
            <a:endCxn id="6" idx="0"/>
          </p:cNvCxnSpPr>
          <p:nvPr/>
        </p:nvCxnSpPr>
        <p:spPr>
          <a:xfrm>
            <a:off x="4192541" y="3585026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212225" y="448491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356238" y="1190190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212225" y="541382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7412622" y="2082810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427136" y="281941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7432306" y="363582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427136" y="45284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7470678" y="539205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10588991" y="1436915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7" idx="2"/>
          </p:cNvCxnSpPr>
          <p:nvPr/>
        </p:nvCxnSpPr>
        <p:spPr>
          <a:xfrm rot="5400000" flipH="1" flipV="1">
            <a:off x="2861946" y="3583956"/>
            <a:ext cx="4074870" cy="1413681"/>
          </a:xfrm>
          <a:prstGeom prst="bentConnector3">
            <a:avLst>
              <a:gd name="adj1" fmla="val -38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endCxn id="8" idx="0"/>
          </p:cNvCxnSpPr>
          <p:nvPr/>
        </p:nvCxnSpPr>
        <p:spPr>
          <a:xfrm flipV="1">
            <a:off x="5606222" y="653153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/>
          <p:nvPr/>
        </p:nvCxnSpPr>
        <p:spPr>
          <a:xfrm rot="5400000" flipH="1" flipV="1">
            <a:off x="6420329" y="3256595"/>
            <a:ext cx="4007729" cy="2001262"/>
          </a:xfrm>
          <a:prstGeom prst="bentConnector3">
            <a:avLst>
              <a:gd name="adj1" fmla="val -541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rot="5400000" flipH="1" flipV="1">
            <a:off x="9295245" y="987697"/>
            <a:ext cx="1445999" cy="1183294"/>
          </a:xfrm>
          <a:prstGeom prst="bentConnector3">
            <a:avLst>
              <a:gd name="adj1" fmla="val 135319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10629315" y="235496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/>
          <p:cNvSpPr/>
          <p:nvPr/>
        </p:nvSpPr>
        <p:spPr>
          <a:xfrm>
            <a:off x="9669414" y="2732331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</p:spTree>
    <p:extLst>
      <p:ext uri="{BB962C8B-B14F-4D97-AF65-F5344CB8AC3E}">
        <p14:creationId xmlns:p14="http://schemas.microsoft.com/office/powerpoint/2010/main" val="2351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42718" y="856344"/>
            <a:ext cx="5185632" cy="18578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881" y="38462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楕円 1"/>
          <p:cNvSpPr/>
          <p:nvPr/>
        </p:nvSpPr>
        <p:spPr>
          <a:xfrm>
            <a:off x="3217994" y="3062511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372484" y="4833256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72484" y="3933369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72484" y="574766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47613" y="653153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58368" y="1502239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12179" y="3091568"/>
            <a:ext cx="1961519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882" y="394790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割られる数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616425" y="481874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り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669415" y="856344"/>
            <a:ext cx="2026901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表示用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割る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669414" y="1785258"/>
            <a:ext cx="2026901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0" y="961149"/>
            <a:ext cx="4935960" cy="1629651"/>
          </a:xfrm>
          <a:prstGeom prst="rect">
            <a:avLst/>
          </a:prstGeom>
        </p:spPr>
      </p:pic>
      <p:cxnSp>
        <p:nvCxnSpPr>
          <p:cNvPr id="23" name="直線矢印コネクタ 22"/>
          <p:cNvCxnSpPr>
            <a:endCxn id="6" idx="0"/>
          </p:cNvCxnSpPr>
          <p:nvPr/>
        </p:nvCxnSpPr>
        <p:spPr>
          <a:xfrm>
            <a:off x="4192541" y="3585026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212225" y="448491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356238" y="1190190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212225" y="541382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7412622" y="2082810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427136" y="281941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7432306" y="363582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427136" y="45284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7470678" y="539205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10588991" y="1436915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7" idx="2"/>
          </p:cNvCxnSpPr>
          <p:nvPr/>
        </p:nvCxnSpPr>
        <p:spPr>
          <a:xfrm rot="5400000" flipH="1" flipV="1">
            <a:off x="2861946" y="3583956"/>
            <a:ext cx="4074870" cy="1413681"/>
          </a:xfrm>
          <a:prstGeom prst="bentConnector3">
            <a:avLst>
              <a:gd name="adj1" fmla="val -38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endCxn id="8" idx="0"/>
          </p:cNvCxnSpPr>
          <p:nvPr/>
        </p:nvCxnSpPr>
        <p:spPr>
          <a:xfrm flipV="1">
            <a:off x="5606222" y="653153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/>
          <p:nvPr/>
        </p:nvCxnSpPr>
        <p:spPr>
          <a:xfrm rot="5400000" flipH="1" flipV="1">
            <a:off x="6420329" y="3256595"/>
            <a:ext cx="4007729" cy="2001262"/>
          </a:xfrm>
          <a:prstGeom prst="bentConnector3">
            <a:avLst>
              <a:gd name="adj1" fmla="val -541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rot="5400000" flipH="1" flipV="1">
            <a:off x="9270306" y="987697"/>
            <a:ext cx="1445999" cy="1183294"/>
          </a:xfrm>
          <a:prstGeom prst="bentConnector3">
            <a:avLst>
              <a:gd name="adj1" fmla="val 135319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10629315" y="235496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/>
          <p:cNvSpPr/>
          <p:nvPr/>
        </p:nvSpPr>
        <p:spPr>
          <a:xfrm>
            <a:off x="9669414" y="2732331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9861785" y="4651821"/>
            <a:ext cx="1963146" cy="892649"/>
          </a:xfrm>
          <a:prstGeom prst="wedgeRectCallout">
            <a:avLst>
              <a:gd name="adj1" fmla="val -90767"/>
              <a:gd name="adj2" fmla="val -65952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台形 39"/>
          <p:cNvSpPr/>
          <p:nvPr/>
        </p:nvSpPr>
        <p:spPr>
          <a:xfrm>
            <a:off x="5716536" y="2284358"/>
            <a:ext cx="3468474" cy="566056"/>
          </a:xfrm>
          <a:prstGeom prst="trapezoid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あまりの計算結果が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以外の間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台形 41"/>
          <p:cNvSpPr/>
          <p:nvPr/>
        </p:nvSpPr>
        <p:spPr>
          <a:xfrm rot="10800000">
            <a:off x="5941508" y="5660586"/>
            <a:ext cx="3048000" cy="566056"/>
          </a:xfrm>
          <a:prstGeom prst="trapezoid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30846" y="580007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57923" y="351965"/>
            <a:ext cx="3424490" cy="594360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3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300490" y="3831172"/>
            <a:ext cx="6683851" cy="248938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490" y="4203356"/>
            <a:ext cx="5820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・同じコードを書かなくてよい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・流れがわかりやすくなる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180729" y="363070"/>
            <a:ext cx="4652683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95883" y="620651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8745" y="2679729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66278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966278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66277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9" grpId="0" animBg="1"/>
      <p:bldP spid="10" grpId="0"/>
      <p:bldP spid="3" grpId="0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40229" y="1190171"/>
            <a:ext cx="5811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メインメソッドから作るの？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9551" y="3098801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関数から作るの？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35" y="0"/>
            <a:ext cx="4919070" cy="491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40229" y="4635006"/>
            <a:ext cx="679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そもそも考え方が違う！</a:t>
            </a:r>
            <a:endParaRPr kumimoji="1" lang="ja-JP" altLang="en-US" sz="5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9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コーヒー飲みながらパソコン使う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032" y="3077028"/>
            <a:ext cx="3556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コーヒー飲みながらパソコン使う女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" y="2989942"/>
            <a:ext cx="3643086" cy="364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58607" y="507999"/>
            <a:ext cx="84289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例えば今回の最大公約数を求めるプログラムの作成を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人で分担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して作る場合・・・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1944914" y="1723271"/>
            <a:ext cx="3715658" cy="1585986"/>
          </a:xfrm>
          <a:prstGeom prst="wedgeRectCallout">
            <a:avLst>
              <a:gd name="adj1" fmla="val -35258"/>
              <a:gd name="adj2" fmla="val 82310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私はメインメソッドを作るね！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渡す数字はこっちで考える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結果を返すようにして！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帰ってきた値の処理はこっちでやる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7398203" y="1589915"/>
            <a:ext cx="3790367" cy="1719342"/>
          </a:xfrm>
          <a:prstGeom prst="wedgeRectCallout">
            <a:avLst>
              <a:gd name="adj1" fmla="val 33993"/>
              <a:gd name="adj2" fmla="val 75914"/>
            </a:avLst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僕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は２つの数字を元に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最大公約数の値を返すだけの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関数を作るね！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結果をどう扱うか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関数を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使う人に任せるよ！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7657" y="427953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51654" y="3701171"/>
            <a:ext cx="250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メインメソッド側は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使用する関数の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引数と戻りだけを考える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33306" y="3701171"/>
            <a:ext cx="2556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関数側は引数を元に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処理をする内容と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何を戻り値にするか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考える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32862" y="5403728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どちらが先とかある・・・？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7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548" y="1596834"/>
            <a:ext cx="9315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何度でも言いますが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いきなりプログラムに入らない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コメントや紙で設計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7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50821" y="2789768"/>
            <a:ext cx="70471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エラトステネスの篩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6688" y="815661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エラトステネス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の篩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8180" y="2952559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を求める為の</a:t>
            </a:r>
            <a:r>
              <a:rPr kumimoji="1"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</a:t>
            </a:r>
            <a:endParaRPr kumimoji="1" lang="ja-JP" altLang="en-US" sz="5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8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87353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6152"/>
              </p:ext>
            </p:extLst>
          </p:nvPr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9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17199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114772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96528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74998" y="4703285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5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989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0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52330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0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3146612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41244" y="927847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641243" y="1653356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641243" y="2378865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41241" y="3215456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28468" y="68382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61737" y="1478540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関数化しちゃおう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641244" y="4091124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641243" y="4816633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641243" y="5542142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05010" y="3969075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61737" y="4834256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関数化しちゃおう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8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/>
      <p:bldP spid="22" grpId="0"/>
      <p:bldP spid="23" grpId="0" animBg="1"/>
      <p:bldP spid="24" grpId="0" animBg="1"/>
      <p:bldP spid="25" grpId="0" animBg="1"/>
      <p:bldP spid="26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56221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6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620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703285"/>
            <a:ext cx="7649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2x6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0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57597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2x7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697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02782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2x7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96411" y="4703285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2x13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3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14612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40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6093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7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60671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2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52555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25975" y="4439813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3x8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3x9</a:t>
            </a:r>
          </a:p>
        </p:txBody>
      </p:sp>
    </p:spTree>
    <p:extLst>
      <p:ext uri="{BB962C8B-B14F-4D97-AF65-F5344CB8AC3E}">
        <p14:creationId xmlns:p14="http://schemas.microsoft.com/office/powerpoint/2010/main" val="8465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52603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25975" y="4439813"/>
            <a:ext cx="865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3x8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3x11</a:t>
            </a:r>
          </a:p>
        </p:txBody>
      </p:sp>
    </p:spTree>
    <p:extLst>
      <p:ext uri="{BB962C8B-B14F-4D97-AF65-F5344CB8AC3E}">
        <p14:creationId xmlns:p14="http://schemas.microsoft.com/office/powerpoint/2010/main" val="12374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3146612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41244" y="927847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641243" y="1653356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641243" y="2378865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41241" y="3215456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641244" y="4091124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641243" y="4816633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641243" y="5542142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6" name="右矢印 15"/>
          <p:cNvSpPr/>
          <p:nvPr/>
        </p:nvSpPr>
        <p:spPr>
          <a:xfrm>
            <a:off x="6621938" y="3080950"/>
            <a:ext cx="703047" cy="72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9751441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9249985" y="1401235"/>
            <a:ext cx="1527345" cy="72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関数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28468" y="68382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05010" y="3969075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8597901" y="3168357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9143077" y="4726479"/>
            <a:ext cx="1527345" cy="72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関数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30" name="角丸四角形 29"/>
          <p:cNvSpPr/>
          <p:nvPr/>
        </p:nvSpPr>
        <p:spPr>
          <a:xfrm>
            <a:off x="251030" y="2659981"/>
            <a:ext cx="6683851" cy="3955971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030" y="3414168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・同じコードを書かなくてよい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97539" y="5418833"/>
            <a:ext cx="5099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・流れがわかりやすくなる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9397" y="41669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・同じ処理の場合、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一度の変更で対応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できる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1" grpId="0"/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385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25975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3x8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41969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22918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22546" y="3408863"/>
            <a:ext cx="1978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x2 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25975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 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x11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761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74762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439813"/>
            <a:ext cx="764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 </a:t>
            </a:r>
          </a:p>
        </p:txBody>
      </p:sp>
    </p:spTree>
    <p:extLst>
      <p:ext uri="{BB962C8B-B14F-4D97-AF65-F5344CB8AC3E}">
        <p14:creationId xmlns:p14="http://schemas.microsoft.com/office/powerpoint/2010/main" val="18001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10500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 </a:t>
            </a:r>
          </a:p>
        </p:txBody>
      </p:sp>
    </p:spTree>
    <p:extLst>
      <p:ext uri="{BB962C8B-B14F-4D97-AF65-F5344CB8AC3E}">
        <p14:creationId xmlns:p14="http://schemas.microsoft.com/office/powerpoint/2010/main" val="31844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04764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5x7 </a:t>
            </a:r>
          </a:p>
        </p:txBody>
      </p:sp>
    </p:spTree>
    <p:extLst>
      <p:ext uri="{BB962C8B-B14F-4D97-AF65-F5344CB8AC3E}">
        <p14:creationId xmlns:p14="http://schemas.microsoft.com/office/powerpoint/2010/main" val="5863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66797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5x7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28727" y="4439813"/>
            <a:ext cx="865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5x11</a:t>
            </a:r>
          </a:p>
        </p:txBody>
      </p:sp>
    </p:spTree>
    <p:extLst>
      <p:ext uri="{BB962C8B-B14F-4D97-AF65-F5344CB8AC3E}">
        <p14:creationId xmlns:p14="http://schemas.microsoft.com/office/powerpoint/2010/main" val="15249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13588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5x7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28727" y="4439813"/>
            <a:ext cx="8659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10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7933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78999" y="3154212"/>
            <a:ext cx="1978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x2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28727" y="4439813"/>
            <a:ext cx="8659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06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53676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27175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07464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7x7 </a:t>
            </a:r>
          </a:p>
        </p:txBody>
      </p:sp>
    </p:spTree>
    <p:extLst>
      <p:ext uri="{BB962C8B-B14F-4D97-AF65-F5344CB8AC3E}">
        <p14:creationId xmlns:p14="http://schemas.microsoft.com/office/powerpoint/2010/main" val="10575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3"/>
            <a:ext cx="10499616" cy="2878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90634" y="2374418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701483" y="1482738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46520" y="1482737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826651" y="1482736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474707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1678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46641" y="4199278"/>
            <a:ext cx="6416967" cy="2227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75488" y="42272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使い方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897183" y="5620300"/>
            <a:ext cx="3429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029068" y="4728452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(“ABC”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1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3827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7x7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28727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67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04031" y="3188932"/>
            <a:ext cx="1978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x2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28727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x11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36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26972" y="3080440"/>
            <a:ext cx="1978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9x2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28727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x11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192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36946" y="3191887"/>
            <a:ext cx="1978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439813"/>
            <a:ext cx="946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10x7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28727" y="4439813"/>
            <a:ext cx="1047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098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0259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06559" y="2167158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3541" y="3010672"/>
            <a:ext cx="323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81669" y="5613339"/>
            <a:ext cx="3094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指定した値までの中に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消す内容がなくなった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13944" y="3887752"/>
            <a:ext cx="13147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11x6 … </a:t>
            </a:r>
          </a:p>
        </p:txBody>
      </p:sp>
    </p:spTree>
    <p:extLst>
      <p:ext uri="{BB962C8B-B14F-4D97-AF65-F5344CB8AC3E}">
        <p14:creationId xmlns:p14="http://schemas.microsoft.com/office/powerpoint/2010/main" val="37131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pic>
        <p:nvPicPr>
          <p:cNvPr id="9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184" y="4164356"/>
            <a:ext cx="2502966" cy="25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フレーム 2"/>
          <p:cNvSpPr/>
          <p:nvPr/>
        </p:nvSpPr>
        <p:spPr>
          <a:xfrm rot="18079725">
            <a:off x="3787253" y="-630854"/>
            <a:ext cx="852407" cy="875076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9250542" y="3463868"/>
            <a:ext cx="2489356" cy="774915"/>
          </a:xfrm>
          <a:prstGeom prst="wedgeRoundRectCallout">
            <a:avLst>
              <a:gd name="adj1" fmla="val 25867"/>
              <a:gd name="adj2" fmla="val 10450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この先も無いのに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まだ全部続けるの？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2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43920" y="2789694"/>
            <a:ext cx="11102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そこに気付くとは優秀！！！</a:t>
            </a:r>
            <a:endParaRPr kumimoji="1" lang="ja-JP" altLang="en-US" sz="80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5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85088"/>
              </p:ext>
            </p:extLst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6" name="角丸四角形吹き出し 5"/>
          <p:cNvSpPr/>
          <p:nvPr/>
        </p:nvSpPr>
        <p:spPr>
          <a:xfrm>
            <a:off x="9250542" y="3463868"/>
            <a:ext cx="2489356" cy="774915"/>
          </a:xfrm>
          <a:prstGeom prst="wedgeRoundRectCallout">
            <a:avLst>
              <a:gd name="adj1" fmla="val 25867"/>
              <a:gd name="adj2" fmla="val 10450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残りは全部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素数だ！！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閃いた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01" y="4068302"/>
            <a:ext cx="2619217" cy="261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6" name="角丸四角形吹き出し 5"/>
          <p:cNvSpPr/>
          <p:nvPr/>
        </p:nvSpPr>
        <p:spPr>
          <a:xfrm>
            <a:off x="9250542" y="3463868"/>
            <a:ext cx="2489356" cy="774915"/>
          </a:xfrm>
          <a:prstGeom prst="wedgeRoundRectCallout">
            <a:avLst>
              <a:gd name="adj1" fmla="val 25867"/>
              <a:gd name="adj2" fmla="val 10450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残りは全部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素数だ！！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閃いた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01" y="4068302"/>
            <a:ext cx="2619217" cy="261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904601" y="1639107"/>
            <a:ext cx="6720565" cy="396688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44808" y="2208280"/>
            <a:ext cx="4632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計算は</a:t>
            </a:r>
            <a:r>
              <a:rPr kumimoji="1" lang="ja-JP" altLang="en-US" sz="72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ｎ 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までで良い。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例）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ja-JP" altLang="en-US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n=10</a:t>
            </a:r>
          </a:p>
          <a:p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121</a:t>
            </a:r>
            <a:r>
              <a:rPr lang="ja-JP" altLang="en-US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n=11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4056489" y="2208280"/>
            <a:ext cx="55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5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4970" y="2148113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これをプログラムで考えると・・？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4970" y="3751942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というのが今回の課題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1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96796" y="283413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8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2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3"/>
            <a:ext cx="4468767" cy="2088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848592"/>
            <a:ext cx="4144272" cy="197985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767062" y="2923816"/>
            <a:ext cx="2495227" cy="98930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の場所を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素数ではない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と定義する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155747" y="2049873"/>
            <a:ext cx="3709284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が入力値以下の間繰り返す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269418" y="4231881"/>
            <a:ext cx="3595610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8889" y="43780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台形 16"/>
          <p:cNvSpPr/>
          <p:nvPr/>
        </p:nvSpPr>
        <p:spPr>
          <a:xfrm>
            <a:off x="5269419" y="751835"/>
            <a:ext cx="3595611" cy="977159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素数候補が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√入力値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台形 17"/>
          <p:cNvSpPr/>
          <p:nvPr/>
        </p:nvSpPr>
        <p:spPr>
          <a:xfrm rot="10800000">
            <a:off x="5207426" y="5158817"/>
            <a:ext cx="3595610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0402" y="527804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518981" y="2188484"/>
            <a:ext cx="2184376" cy="6254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の添え字番号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台形 20"/>
          <p:cNvSpPr/>
          <p:nvPr/>
        </p:nvSpPr>
        <p:spPr>
          <a:xfrm>
            <a:off x="9391523" y="978335"/>
            <a:ext cx="2402238" cy="86018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末尾まで繰り返す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台形 22"/>
          <p:cNvSpPr/>
          <p:nvPr/>
        </p:nvSpPr>
        <p:spPr>
          <a:xfrm rot="10800000">
            <a:off x="9391523" y="3154985"/>
            <a:ext cx="2548982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03491" y="32663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552078" y="3073980"/>
            <a:ext cx="3261911" cy="1640114"/>
          </a:xfrm>
          <a:prstGeom prst="bentConnector3">
            <a:avLst>
              <a:gd name="adj1" fmla="val -1936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flipV="1">
            <a:off x="5003092" y="662872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878509" y="17289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878509" y="264944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878509" y="391312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8509" y="479793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2"/>
          </p:cNvCxnSpPr>
          <p:nvPr/>
        </p:nvCxnSpPr>
        <p:spPr>
          <a:xfrm rot="5400000" flipH="1" flipV="1">
            <a:off x="6419348" y="2997365"/>
            <a:ext cx="3141218" cy="2158814"/>
          </a:xfrm>
          <a:prstGeom prst="bentConnector3">
            <a:avLst>
              <a:gd name="adj1" fmla="val -2010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21" idx="0"/>
          </p:cNvCxnSpPr>
          <p:nvPr/>
        </p:nvCxnSpPr>
        <p:spPr>
          <a:xfrm rot="5400000" flipH="1" flipV="1">
            <a:off x="9067088" y="980609"/>
            <a:ext cx="1527828" cy="1523280"/>
          </a:xfrm>
          <a:prstGeom prst="bentConnector3">
            <a:avLst>
              <a:gd name="adj1" fmla="val 13017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83851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0666014" y="2811811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65899" y="4159157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710046" y="37776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6" grpId="0" animBg="1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24" grpId="0"/>
      <p:bldP spid="5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6704" y="794353"/>
            <a:ext cx="4468767" cy="2088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848592"/>
            <a:ext cx="4144272" cy="197985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767062" y="2923816"/>
            <a:ext cx="2495227" cy="98930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の場所を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素数ではない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と定義する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155747" y="2049873"/>
            <a:ext cx="3709284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が入力値以下の間繰り返す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5269418" y="4231881"/>
            <a:ext cx="3595610" cy="56605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8889" y="43780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台形 16"/>
          <p:cNvSpPr/>
          <p:nvPr/>
        </p:nvSpPr>
        <p:spPr>
          <a:xfrm>
            <a:off x="5269419" y="751835"/>
            <a:ext cx="3595611" cy="977159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素数候補が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√入力値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以下の間繰り返す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台形 17"/>
          <p:cNvSpPr/>
          <p:nvPr/>
        </p:nvSpPr>
        <p:spPr>
          <a:xfrm rot="10800000">
            <a:off x="5207426" y="5158817"/>
            <a:ext cx="3595610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0402" y="527804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518981" y="2188484"/>
            <a:ext cx="2184376" cy="6254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の添え字番号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台形 20"/>
          <p:cNvSpPr/>
          <p:nvPr/>
        </p:nvSpPr>
        <p:spPr>
          <a:xfrm>
            <a:off x="9391523" y="978335"/>
            <a:ext cx="2402238" cy="86018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末尾まで繰り返す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台形 22"/>
          <p:cNvSpPr/>
          <p:nvPr/>
        </p:nvSpPr>
        <p:spPr>
          <a:xfrm rot="10800000">
            <a:off x="9391523" y="3154985"/>
            <a:ext cx="2548982" cy="56605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03491" y="32663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552078" y="3073980"/>
            <a:ext cx="3261911" cy="1640114"/>
          </a:xfrm>
          <a:prstGeom prst="bentConnector3">
            <a:avLst>
              <a:gd name="adj1" fmla="val -1936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flipV="1">
            <a:off x="5003092" y="662872"/>
            <a:ext cx="1761448" cy="1600208"/>
          </a:xfrm>
          <a:prstGeom prst="bentConnector4">
            <a:avLst>
              <a:gd name="adj1" fmla="val 354"/>
              <a:gd name="adj2" fmla="val 121542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878509" y="172899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878509" y="264944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878509" y="391312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8509" y="479793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2"/>
          </p:cNvCxnSpPr>
          <p:nvPr/>
        </p:nvCxnSpPr>
        <p:spPr>
          <a:xfrm rot="5400000" flipH="1" flipV="1">
            <a:off x="6419348" y="2997365"/>
            <a:ext cx="3141218" cy="2158814"/>
          </a:xfrm>
          <a:prstGeom prst="bentConnector3">
            <a:avLst>
              <a:gd name="adj1" fmla="val -2010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21" idx="0"/>
          </p:cNvCxnSpPr>
          <p:nvPr/>
        </p:nvCxnSpPr>
        <p:spPr>
          <a:xfrm rot="5400000" flipH="1" flipV="1">
            <a:off x="9067088" y="980609"/>
            <a:ext cx="1527828" cy="1523280"/>
          </a:xfrm>
          <a:prstGeom prst="bentConnector3">
            <a:avLst>
              <a:gd name="adj1" fmla="val 13017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83851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0666014" y="2811811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65899" y="4159157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710046" y="377767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130886" y="493115"/>
            <a:ext cx="3824506" cy="594360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吹き出し 35"/>
          <p:cNvSpPr/>
          <p:nvPr/>
        </p:nvSpPr>
        <p:spPr>
          <a:xfrm>
            <a:off x="9946524" y="5514353"/>
            <a:ext cx="1963146" cy="892649"/>
          </a:xfrm>
          <a:prstGeom prst="wedgeRectCallout">
            <a:avLst>
              <a:gd name="adj1" fmla="val -90767"/>
              <a:gd name="adj2" fmla="val -65952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1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89023"/>
              </p:ext>
            </p:extLst>
          </p:nvPr>
        </p:nvGraphicFramePr>
        <p:xfrm>
          <a:off x="495946" y="1146871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83759"/>
              </p:ext>
            </p:extLst>
          </p:nvPr>
        </p:nvGraphicFramePr>
        <p:xfrm>
          <a:off x="9128501" y="1255359"/>
          <a:ext cx="263144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859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854589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</a:t>
                      </a:r>
                      <a:endParaRPr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false</a:t>
                      </a:r>
                      <a:endParaRPr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619933" y="480448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初期設定ではこうしたい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7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9" y="554922"/>
            <a:ext cx="6639852" cy="447737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0332"/>
              </p:ext>
            </p:extLst>
          </p:nvPr>
        </p:nvGraphicFramePr>
        <p:xfrm>
          <a:off x="371959" y="1332851"/>
          <a:ext cx="872555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55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8663557" y="363291"/>
            <a:ext cx="290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作成されてしまう・・・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0" name="Picture 2" descr="困る男子学生のイラスト（中学生・高校生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509" y="1002659"/>
            <a:ext cx="2959741" cy="29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8" y="960895"/>
            <a:ext cx="11462288" cy="50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9" y="363291"/>
            <a:ext cx="6639852" cy="447737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03220"/>
              </p:ext>
            </p:extLst>
          </p:nvPr>
        </p:nvGraphicFramePr>
        <p:xfrm>
          <a:off x="371959" y="1332851"/>
          <a:ext cx="872555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55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72555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true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false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1" y="863464"/>
            <a:ext cx="5763429" cy="400106"/>
          </a:xfrm>
          <a:prstGeom prst="rect">
            <a:avLst/>
          </a:prstGeom>
        </p:spPr>
      </p:pic>
      <p:pic>
        <p:nvPicPr>
          <p:cNvPr id="9218" name="Picture 2" descr="閃いた若い男性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071" y="0"/>
            <a:ext cx="4008895" cy="400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548" y="1488345"/>
            <a:ext cx="9315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何度でも言いますが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いきなりプログラムに入らない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コメントや紙、メモ帳で設計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2334487" y="5449580"/>
            <a:ext cx="6139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あれ、引数ってなに・・・？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46641" y="1139822"/>
            <a:ext cx="10499616" cy="4007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46520" y="183442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56531" y="1826390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18" y="4775837"/>
            <a:ext cx="2222938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4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90987" y="2450205"/>
            <a:ext cx="7407349" cy="186503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7167" y="3089785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一連の処理に対して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値をコピー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渡す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ことが出来る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801422" y="363070"/>
            <a:ext cx="4031989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40315" y="650264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10829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9985" y="1680764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89610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89610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9609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080" y="2532769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3853208" y="4730127"/>
            <a:ext cx="794342" cy="709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853208" y="4730127"/>
            <a:ext cx="794342" cy="709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4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55429 -0.599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-2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7" grpId="0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63860</TotalTime>
  <Words>6036</Words>
  <Application>Microsoft Office PowerPoint</Application>
  <PresentationFormat>ワイド画面</PresentationFormat>
  <Paragraphs>4359</Paragraphs>
  <Slides>77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77</vt:i4>
      </vt:variant>
    </vt:vector>
  </HeadingPairs>
  <TitlesOfParts>
    <vt:vector size="85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1067</cp:revision>
  <dcterms:created xsi:type="dcterms:W3CDTF">2020-03-04T08:20:15Z</dcterms:created>
  <dcterms:modified xsi:type="dcterms:W3CDTF">2021-07-13T02:11:11Z</dcterms:modified>
</cp:coreProperties>
</file>