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4"/>
  </p:notesMasterIdLst>
  <p:handoutMasterIdLst>
    <p:handoutMasterId r:id="rId155"/>
  </p:handoutMasterIdLst>
  <p:sldIdLst>
    <p:sldId id="309" r:id="rId2"/>
    <p:sldId id="1753" r:id="rId3"/>
    <p:sldId id="1817" r:id="rId4"/>
    <p:sldId id="1754" r:id="rId5"/>
    <p:sldId id="1882" r:id="rId6"/>
    <p:sldId id="1881" r:id="rId7"/>
    <p:sldId id="1756" r:id="rId8"/>
    <p:sldId id="1757" r:id="rId9"/>
    <p:sldId id="1885" r:id="rId10"/>
    <p:sldId id="1884" r:id="rId11"/>
    <p:sldId id="1883" r:id="rId12"/>
    <p:sldId id="1886" r:id="rId13"/>
    <p:sldId id="1887" r:id="rId14"/>
    <p:sldId id="1888" r:id="rId15"/>
    <p:sldId id="1889" r:id="rId16"/>
    <p:sldId id="1890" r:id="rId17"/>
    <p:sldId id="1893" r:id="rId18"/>
    <p:sldId id="1894" r:id="rId19"/>
    <p:sldId id="1895" r:id="rId20"/>
    <p:sldId id="1896" r:id="rId21"/>
    <p:sldId id="1933" r:id="rId22"/>
    <p:sldId id="1934" r:id="rId23"/>
    <p:sldId id="1935" r:id="rId24"/>
    <p:sldId id="1898" r:id="rId25"/>
    <p:sldId id="1899" r:id="rId26"/>
    <p:sldId id="1900" r:id="rId27"/>
    <p:sldId id="1901" r:id="rId28"/>
    <p:sldId id="1902" r:id="rId29"/>
    <p:sldId id="1904" r:id="rId30"/>
    <p:sldId id="1906" r:id="rId31"/>
    <p:sldId id="1937" r:id="rId32"/>
    <p:sldId id="1936" r:id="rId33"/>
    <p:sldId id="1938" r:id="rId34"/>
    <p:sldId id="1939" r:id="rId35"/>
    <p:sldId id="1940" r:id="rId36"/>
    <p:sldId id="1941" r:id="rId37"/>
    <p:sldId id="1942" r:id="rId38"/>
    <p:sldId id="1943" r:id="rId39"/>
    <p:sldId id="1944" r:id="rId40"/>
    <p:sldId id="1945" r:id="rId41"/>
    <p:sldId id="1946" r:id="rId42"/>
    <p:sldId id="1947" r:id="rId43"/>
    <p:sldId id="1948" r:id="rId44"/>
    <p:sldId id="1949" r:id="rId45"/>
    <p:sldId id="1950" r:id="rId46"/>
    <p:sldId id="1951" r:id="rId47"/>
    <p:sldId id="1952" r:id="rId48"/>
    <p:sldId id="1953" r:id="rId49"/>
    <p:sldId id="1954" r:id="rId50"/>
    <p:sldId id="1955" r:id="rId51"/>
    <p:sldId id="1956" r:id="rId52"/>
    <p:sldId id="1957" r:id="rId53"/>
    <p:sldId id="1958" r:id="rId54"/>
    <p:sldId id="1960" r:id="rId55"/>
    <p:sldId id="1959" r:id="rId56"/>
    <p:sldId id="1961" r:id="rId57"/>
    <p:sldId id="1962" r:id="rId58"/>
    <p:sldId id="1963" r:id="rId59"/>
    <p:sldId id="1965" r:id="rId60"/>
    <p:sldId id="1964" r:id="rId61"/>
    <p:sldId id="1966" r:id="rId62"/>
    <p:sldId id="1967" r:id="rId63"/>
    <p:sldId id="1968" r:id="rId64"/>
    <p:sldId id="1969" r:id="rId65"/>
    <p:sldId id="1970" r:id="rId66"/>
    <p:sldId id="1973" r:id="rId67"/>
    <p:sldId id="1971" r:id="rId68"/>
    <p:sldId id="1972" r:id="rId69"/>
    <p:sldId id="1974" r:id="rId70"/>
    <p:sldId id="1975" r:id="rId71"/>
    <p:sldId id="1841" r:id="rId72"/>
    <p:sldId id="1842" r:id="rId73"/>
    <p:sldId id="1843" r:id="rId74"/>
    <p:sldId id="1976" r:id="rId75"/>
    <p:sldId id="1875" r:id="rId76"/>
    <p:sldId id="1977" r:id="rId77"/>
    <p:sldId id="1978" r:id="rId78"/>
    <p:sldId id="1980" r:id="rId79"/>
    <p:sldId id="1981" r:id="rId80"/>
    <p:sldId id="1982" r:id="rId81"/>
    <p:sldId id="1876" r:id="rId82"/>
    <p:sldId id="1845" r:id="rId83"/>
    <p:sldId id="1769" r:id="rId84"/>
    <p:sldId id="1770" r:id="rId85"/>
    <p:sldId id="1984" r:id="rId86"/>
    <p:sldId id="1985" r:id="rId87"/>
    <p:sldId id="1986" r:id="rId88"/>
    <p:sldId id="1988" r:id="rId89"/>
    <p:sldId id="1987" r:id="rId90"/>
    <p:sldId id="1989" r:id="rId91"/>
    <p:sldId id="1990" r:id="rId92"/>
    <p:sldId id="1991" r:id="rId93"/>
    <p:sldId id="1992" r:id="rId94"/>
    <p:sldId id="1993" r:id="rId95"/>
    <p:sldId id="1994" r:id="rId96"/>
    <p:sldId id="1995" r:id="rId97"/>
    <p:sldId id="1996" r:id="rId98"/>
    <p:sldId id="1997" r:id="rId99"/>
    <p:sldId id="1998" r:id="rId100"/>
    <p:sldId id="1999" r:id="rId101"/>
    <p:sldId id="2000" r:id="rId102"/>
    <p:sldId id="2001" r:id="rId103"/>
    <p:sldId id="2002" r:id="rId104"/>
    <p:sldId id="2003" r:id="rId105"/>
    <p:sldId id="2004" r:id="rId106"/>
    <p:sldId id="2005" r:id="rId107"/>
    <p:sldId id="2006" r:id="rId108"/>
    <p:sldId id="2007" r:id="rId109"/>
    <p:sldId id="2008" r:id="rId110"/>
    <p:sldId id="2009" r:id="rId111"/>
    <p:sldId id="2010" r:id="rId112"/>
    <p:sldId id="2011" r:id="rId113"/>
    <p:sldId id="2012" r:id="rId114"/>
    <p:sldId id="2013" r:id="rId115"/>
    <p:sldId id="2014" r:id="rId116"/>
    <p:sldId id="2015" r:id="rId117"/>
    <p:sldId id="2016" r:id="rId118"/>
    <p:sldId id="2017" r:id="rId119"/>
    <p:sldId id="2019" r:id="rId120"/>
    <p:sldId id="2018" r:id="rId121"/>
    <p:sldId id="2020" r:id="rId122"/>
    <p:sldId id="2021" r:id="rId123"/>
    <p:sldId id="2022" r:id="rId124"/>
    <p:sldId id="2023" r:id="rId125"/>
    <p:sldId id="2024" r:id="rId126"/>
    <p:sldId id="2025" r:id="rId127"/>
    <p:sldId id="2026" r:id="rId128"/>
    <p:sldId id="2028" r:id="rId129"/>
    <p:sldId id="2029" r:id="rId130"/>
    <p:sldId id="2030" r:id="rId131"/>
    <p:sldId id="2031" r:id="rId132"/>
    <p:sldId id="2032" r:id="rId133"/>
    <p:sldId id="2033" r:id="rId134"/>
    <p:sldId id="2034" r:id="rId135"/>
    <p:sldId id="2035" r:id="rId136"/>
    <p:sldId id="2036" r:id="rId137"/>
    <p:sldId id="2037" r:id="rId138"/>
    <p:sldId id="2038" r:id="rId139"/>
    <p:sldId id="2039" r:id="rId140"/>
    <p:sldId id="2040" r:id="rId141"/>
    <p:sldId id="2041" r:id="rId142"/>
    <p:sldId id="2042" r:id="rId143"/>
    <p:sldId id="2043" r:id="rId144"/>
    <p:sldId id="2044" r:id="rId145"/>
    <p:sldId id="2045" r:id="rId146"/>
    <p:sldId id="2046" r:id="rId147"/>
    <p:sldId id="2047" r:id="rId148"/>
    <p:sldId id="2048" r:id="rId149"/>
    <p:sldId id="1872" r:id="rId150"/>
    <p:sldId id="2049" r:id="rId151"/>
    <p:sldId id="2050" r:id="rId152"/>
    <p:sldId id="1815" r:id="rId1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E25A038-C763-4FE2-9979-4FA3425D07F0}">
          <p14:sldIdLst>
            <p14:sldId id="309"/>
            <p14:sldId id="1753"/>
            <p14:sldId id="1817"/>
            <p14:sldId id="1754"/>
            <p14:sldId id="1882"/>
            <p14:sldId id="1881"/>
            <p14:sldId id="1756"/>
            <p14:sldId id="1757"/>
            <p14:sldId id="1885"/>
            <p14:sldId id="1884"/>
            <p14:sldId id="1883"/>
            <p14:sldId id="1886"/>
            <p14:sldId id="1887"/>
            <p14:sldId id="1888"/>
            <p14:sldId id="1889"/>
            <p14:sldId id="1890"/>
            <p14:sldId id="1893"/>
            <p14:sldId id="1894"/>
            <p14:sldId id="1895"/>
            <p14:sldId id="1896"/>
            <p14:sldId id="1933"/>
            <p14:sldId id="1934"/>
            <p14:sldId id="1935"/>
            <p14:sldId id="1898"/>
            <p14:sldId id="1899"/>
            <p14:sldId id="1900"/>
            <p14:sldId id="1901"/>
            <p14:sldId id="1902"/>
            <p14:sldId id="1904"/>
            <p14:sldId id="1906"/>
            <p14:sldId id="1937"/>
            <p14:sldId id="1936"/>
            <p14:sldId id="1938"/>
            <p14:sldId id="1939"/>
            <p14:sldId id="1940"/>
            <p14:sldId id="1941"/>
            <p14:sldId id="1942"/>
            <p14:sldId id="1943"/>
            <p14:sldId id="1944"/>
            <p14:sldId id="1945"/>
            <p14:sldId id="1946"/>
            <p14:sldId id="1947"/>
            <p14:sldId id="1948"/>
            <p14:sldId id="1949"/>
            <p14:sldId id="1950"/>
            <p14:sldId id="1951"/>
            <p14:sldId id="1952"/>
            <p14:sldId id="1953"/>
            <p14:sldId id="1954"/>
            <p14:sldId id="1955"/>
            <p14:sldId id="1956"/>
            <p14:sldId id="1957"/>
            <p14:sldId id="1958"/>
            <p14:sldId id="1960"/>
            <p14:sldId id="1959"/>
            <p14:sldId id="1961"/>
            <p14:sldId id="1962"/>
            <p14:sldId id="1963"/>
            <p14:sldId id="1965"/>
            <p14:sldId id="1964"/>
            <p14:sldId id="1966"/>
            <p14:sldId id="1967"/>
            <p14:sldId id="1968"/>
            <p14:sldId id="1969"/>
            <p14:sldId id="1970"/>
            <p14:sldId id="1973"/>
            <p14:sldId id="1971"/>
            <p14:sldId id="1972"/>
            <p14:sldId id="1974"/>
            <p14:sldId id="1975"/>
            <p14:sldId id="1841"/>
            <p14:sldId id="1842"/>
            <p14:sldId id="1843"/>
            <p14:sldId id="1976"/>
            <p14:sldId id="1875"/>
            <p14:sldId id="1977"/>
            <p14:sldId id="1978"/>
            <p14:sldId id="1980"/>
            <p14:sldId id="1981"/>
            <p14:sldId id="1982"/>
            <p14:sldId id="1876"/>
            <p14:sldId id="1845"/>
            <p14:sldId id="1769"/>
            <p14:sldId id="1770"/>
            <p14:sldId id="1984"/>
            <p14:sldId id="1985"/>
            <p14:sldId id="1986"/>
            <p14:sldId id="1988"/>
            <p14:sldId id="1987"/>
            <p14:sldId id="1989"/>
            <p14:sldId id="1990"/>
            <p14:sldId id="1991"/>
            <p14:sldId id="1992"/>
            <p14:sldId id="1993"/>
            <p14:sldId id="1994"/>
            <p14:sldId id="1995"/>
            <p14:sldId id="1996"/>
            <p14:sldId id="1997"/>
            <p14:sldId id="1998"/>
            <p14:sldId id="1999"/>
            <p14:sldId id="2000"/>
            <p14:sldId id="2001"/>
            <p14:sldId id="2002"/>
            <p14:sldId id="2003"/>
            <p14:sldId id="2004"/>
            <p14:sldId id="2005"/>
            <p14:sldId id="2006"/>
            <p14:sldId id="2007"/>
            <p14:sldId id="2008"/>
            <p14:sldId id="2009"/>
            <p14:sldId id="2010"/>
            <p14:sldId id="2011"/>
            <p14:sldId id="2012"/>
            <p14:sldId id="2013"/>
            <p14:sldId id="2014"/>
            <p14:sldId id="2015"/>
            <p14:sldId id="2016"/>
            <p14:sldId id="2017"/>
            <p14:sldId id="2019"/>
            <p14:sldId id="2018"/>
            <p14:sldId id="2020"/>
            <p14:sldId id="2021"/>
            <p14:sldId id="2022"/>
            <p14:sldId id="2023"/>
            <p14:sldId id="2024"/>
            <p14:sldId id="2025"/>
            <p14:sldId id="2026"/>
            <p14:sldId id="2028"/>
            <p14:sldId id="2029"/>
            <p14:sldId id="2030"/>
            <p14:sldId id="2031"/>
            <p14:sldId id="2032"/>
            <p14:sldId id="2033"/>
            <p14:sldId id="2034"/>
            <p14:sldId id="2035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1872"/>
            <p14:sldId id="2049"/>
            <p14:sldId id="2050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7" autoAdjust="0"/>
    <p:restoredTop sz="94761" autoAdjust="0"/>
  </p:normalViewPr>
  <p:slideViewPr>
    <p:cSldViewPr snapToGrid="0">
      <p:cViewPr varScale="1">
        <p:scale>
          <a:sx n="92" d="100"/>
          <a:sy n="92" d="100"/>
        </p:scale>
        <p:origin x="10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notesMaster" Target="notesMasters/notesMaster1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7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178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322881" y="3921014"/>
            <a:ext cx="11546237" cy="1655762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18 </a:t>
            </a:r>
            <a:r>
              <a:rPr lang="ja-JP" altLang="en-US" sz="4400" dirty="0" smtClean="0"/>
              <a:t>基本情報アルゴリズム</a:t>
            </a:r>
            <a:r>
              <a:rPr lang="en-US" altLang="ja-JP" sz="4400" dirty="0" smtClean="0"/>
              <a:t>4</a:t>
            </a:r>
            <a:endParaRPr lang="en-US" altLang="ja-JP" sz="4400" dirty="0"/>
          </a:p>
          <a:p>
            <a:r>
              <a:rPr lang="en-US" altLang="ja-JP" sz="4400" dirty="0" smtClean="0"/>
              <a:t>(</a:t>
            </a:r>
            <a:r>
              <a:rPr lang="ja-JP" altLang="en-US" sz="4400" dirty="0" smtClean="0"/>
              <a:t>選択</a:t>
            </a:r>
            <a:r>
              <a:rPr lang="ja-JP" altLang="en-US" sz="4400" dirty="0"/>
              <a:t>ソート</a:t>
            </a:r>
            <a:r>
              <a:rPr lang="ja-JP" altLang="en-US" sz="4400" dirty="0" smtClean="0"/>
              <a:t>、バブルソート</a:t>
            </a:r>
            <a:r>
              <a:rPr lang="en-US" altLang="ja-JP" sz="4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3345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3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7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3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5052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14128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3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7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6" name="正方形/長方形 35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[4]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1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6" name="正方形/長方形 35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[4]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1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3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1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14792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418 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6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05396" y="733656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1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3776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12682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4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32604" y="209391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3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2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0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19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968468" y="216113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6" name="角丸四角形 45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340170" y="182513"/>
            <a:ext cx="192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21330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 animBg="1"/>
      <p:bldP spid="46" grpId="0" animBg="1"/>
      <p:bldP spid="47" grpId="0"/>
      <p:bldP spid="48" grpId="0"/>
      <p:bldP spid="4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4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14948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14636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9" grpId="0"/>
      <p:bldP spid="5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0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31856" y="276424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4" name="角丸四角形 43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6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3" grpId="0" animBg="1"/>
      <p:bldP spid="44" grpId="0" animBg="1"/>
      <p:bldP spid="46" grpId="0"/>
      <p:bldP spid="47" grpId="0"/>
      <p:bldP spid="4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9" name="正方形/長方形 38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8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9" name="正方形/長方形 38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9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323 -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1483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1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32604" y="209391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94059" y="21994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863460" y="225588"/>
            <a:ext cx="2023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381646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/>
      <p:bldP spid="48" grpId="0"/>
      <p:bldP spid="49" grpId="0"/>
      <p:bldP spid="50" grpId="0" animBg="1"/>
      <p:bldP spid="51" grpId="0" animBg="1"/>
      <p:bldP spid="52" grpId="0"/>
      <p:bldP spid="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7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22906" y="200951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/>
      <p:bldP spid="46" grpId="0"/>
      <p:bldP spid="4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8" name="正方形/長方形 37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82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8" name="正方形/長方形 37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77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17468" y="222993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6919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14454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14141 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8" grpId="0"/>
      <p:bldP spid="5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209104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22993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4075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209104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10055" y="712385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17468" y="222993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10417468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0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3867 -0.021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1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13372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9" grpId="0"/>
      <p:bldP spid="4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209104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2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7" name="角丸四角形 46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6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  <p:bldP spid="46" grpId="0" animBg="1"/>
      <p:bldP spid="47" grpId="0" animBg="1"/>
      <p:bldP spid="48" grpId="0"/>
      <p:bldP spid="51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32604" y="209391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5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7539 0.004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16693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" grpId="0"/>
      <p:bldP spid="5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1" name="正方形/長方形 40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[0]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26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1" name="正方形/長方形 40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[0]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68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14844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4636 -0.009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4" grpId="0"/>
      <p:bldP spid="5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2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84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6" grpId="0"/>
      <p:bldP spid="47" grpId="0" animBg="1"/>
      <p:bldP spid="48" grpId="0" animBg="1"/>
      <p:bldP spid="51" grpId="0"/>
      <p:bldP spid="53" grpId="0"/>
      <p:bldP spid="5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2" name="正方形/長方形 41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49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2" name="正方形/長方形 41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0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1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5092 -0.003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4688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7" grpId="0"/>
      <p:bldP spid="5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31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2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31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10055" y="712385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0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4662 -0.00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-3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13959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58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652839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7385" y="211241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61420" y="214036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94059" y="21994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63460" y="225588"/>
            <a:ext cx="2023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22781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48" grpId="0"/>
      <p:bldP spid="49" grpId="0"/>
      <p:bldP spid="50" grpId="0" animBg="1"/>
      <p:bldP spid="51" grpId="0" animBg="1"/>
      <p:bldP spid="52" grpId="0"/>
      <p:bldP spid="53" grpId="0"/>
      <p:bldP spid="5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31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9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3013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0101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3060796" y="24940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45719" y="210101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1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3013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0101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3060796" y="24940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45719" y="210101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4" name="角丸四角形 53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340170" y="182513"/>
            <a:ext cx="192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85266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51" grpId="0"/>
      <p:bldP spid="53" grpId="0" animBg="1"/>
      <p:bldP spid="54" grpId="0" animBg="1"/>
      <p:bldP spid="56" grpId="0"/>
      <p:bldP spid="57" grpId="0"/>
      <p:bldP spid="5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491129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06200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4636 -0.002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1444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60" grpId="0"/>
      <p:bldP spid="6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9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2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4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15273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13972 -0.009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44" grpId="0"/>
      <p:bldP spid="4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207062" y="542945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5195" y="613557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まできた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10055" y="1723010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整列完了！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207062" y="542945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5195" y="613557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まできた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10055" y="1723010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整列完了！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0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99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652839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7385" y="211241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2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15938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15248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6" grpId="0"/>
      <p:bldP spid="57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652112" y="4834100"/>
            <a:ext cx="2227561" cy="40438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最大値の位置を進める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9475539" y="3064339"/>
            <a:ext cx="2316428" cy="46816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201366" y="308798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395125" y="3258049"/>
            <a:ext cx="3234794" cy="1299091"/>
          </a:xfrm>
          <a:prstGeom prst="bentConnector3">
            <a:avLst>
              <a:gd name="adj1" fmla="val -1880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633214" y="691727"/>
            <a:ext cx="1797867" cy="1740159"/>
          </a:xfrm>
          <a:prstGeom prst="bentConnector3">
            <a:avLst>
              <a:gd name="adj1" fmla="val 11813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5400000" flipH="1" flipV="1">
            <a:off x="6541555" y="3892759"/>
            <a:ext cx="2394790" cy="2142250"/>
          </a:xfrm>
          <a:prstGeom prst="bentConnector3">
            <a:avLst>
              <a:gd name="adj1" fmla="val -9546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309201" y="1479212"/>
            <a:ext cx="2784316" cy="1782564"/>
          </a:xfrm>
          <a:prstGeom prst="bentConnector3">
            <a:avLst>
              <a:gd name="adj1" fmla="val 119731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687089" y="4044784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6005621" y="444815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4980743" y="3756142"/>
            <a:ext cx="2385100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値と最大値の位置</a:t>
            </a:r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の値を入れ替える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フローチャート: 判断 41"/>
          <p:cNvSpPr/>
          <p:nvPr/>
        </p:nvSpPr>
        <p:spPr>
          <a:xfrm>
            <a:off x="4778558" y="2531295"/>
            <a:ext cx="3852775" cy="1083798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最大値より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最大値の位置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の値の方が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さい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5640057" y="3405196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923194" y="32847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709586" y="3405906"/>
            <a:ext cx="15837" cy="139426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7851952" y="353826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053537" y="538325"/>
            <a:ext cx="3424709" cy="702337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確定させる位置が末尾から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まで繰り返す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台形 57"/>
          <p:cNvSpPr/>
          <p:nvPr/>
        </p:nvSpPr>
        <p:spPr>
          <a:xfrm rot="10800000">
            <a:off x="5377038" y="5663466"/>
            <a:ext cx="2525234" cy="412461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197358" y="568503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801457" y="1005000"/>
            <a:ext cx="1640114" cy="36631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10611963" y="2624770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0637228" y="36814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479226" y="1188159"/>
            <a:ext cx="0" cy="2978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298921" y="314530"/>
            <a:ext cx="232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流れを考えよう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2" y="766715"/>
            <a:ext cx="3975250" cy="2228426"/>
          </a:xfrm>
          <a:prstGeom prst="rect">
            <a:avLst/>
          </a:prstGeom>
        </p:spPr>
      </p:pic>
      <p:sp>
        <p:nvSpPr>
          <p:cNvPr id="45" name="台形 44"/>
          <p:cNvSpPr/>
          <p:nvPr/>
        </p:nvSpPr>
        <p:spPr>
          <a:xfrm>
            <a:off x="4825465" y="1524611"/>
            <a:ext cx="3856769" cy="79508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最大値の位置が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先頭から確定させる位置まで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479225" y="234083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6639654" y="531512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9738159" y="1858482"/>
            <a:ext cx="1898024" cy="67506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確定させる位置を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つ戻す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0611963" y="148602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6" grpId="0" animBg="1"/>
      <p:bldP spid="15" grpId="0"/>
      <p:bldP spid="51" grpId="0" animBg="1"/>
      <p:bldP spid="59" grpId="0" animBg="1"/>
      <p:bldP spid="42" grpId="0" animBg="1"/>
      <p:bldP spid="44" grpId="0"/>
      <p:bldP spid="50" grpId="0"/>
      <p:bldP spid="13" grpId="0" animBg="1"/>
      <p:bldP spid="58" grpId="0" animBg="1"/>
      <p:bldP spid="61" grpId="0"/>
      <p:bldP spid="62" grpId="0" animBg="1"/>
      <p:bldP spid="45" grpId="0" animBg="1"/>
      <p:bldP spid="5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652112" y="4834100"/>
            <a:ext cx="2227561" cy="40438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最大値の位置を進める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9475539" y="3064339"/>
            <a:ext cx="2316428" cy="46816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201366" y="308798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395125" y="3258049"/>
            <a:ext cx="3234794" cy="1299091"/>
          </a:xfrm>
          <a:prstGeom prst="bentConnector3">
            <a:avLst>
              <a:gd name="adj1" fmla="val -1880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633214" y="691727"/>
            <a:ext cx="1797867" cy="1740159"/>
          </a:xfrm>
          <a:prstGeom prst="bentConnector3">
            <a:avLst>
              <a:gd name="adj1" fmla="val 11813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5400000" flipH="1" flipV="1">
            <a:off x="6541555" y="3892759"/>
            <a:ext cx="2394790" cy="2142250"/>
          </a:xfrm>
          <a:prstGeom prst="bentConnector3">
            <a:avLst>
              <a:gd name="adj1" fmla="val -9546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309201" y="1479212"/>
            <a:ext cx="2784316" cy="1782564"/>
          </a:xfrm>
          <a:prstGeom prst="bentConnector3">
            <a:avLst>
              <a:gd name="adj1" fmla="val 119731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687089" y="4044784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6005621" y="444815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4980743" y="3756142"/>
            <a:ext cx="2385100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値と最大値の位置</a:t>
            </a:r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の値を入れ替える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フローチャート: 判断 41"/>
          <p:cNvSpPr/>
          <p:nvPr/>
        </p:nvSpPr>
        <p:spPr>
          <a:xfrm>
            <a:off x="4778558" y="2531295"/>
            <a:ext cx="3852775" cy="1083798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最大値より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最大値の位置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の値の方が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さい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5640057" y="3405196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923194" y="32847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709586" y="3405906"/>
            <a:ext cx="15837" cy="139426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7851952" y="353826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053537" y="538325"/>
            <a:ext cx="3424709" cy="702337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確定させる位置が末尾から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まで繰り返す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台形 57"/>
          <p:cNvSpPr/>
          <p:nvPr/>
        </p:nvSpPr>
        <p:spPr>
          <a:xfrm rot="10800000">
            <a:off x="5377038" y="5663466"/>
            <a:ext cx="2525234" cy="412461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197358" y="568503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801457" y="1005000"/>
            <a:ext cx="1640114" cy="36631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10611963" y="2624770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0637228" y="36814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479226" y="1188159"/>
            <a:ext cx="0" cy="2978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298921" y="314530"/>
            <a:ext cx="232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流れを考えよう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2" y="766715"/>
            <a:ext cx="3975250" cy="2228426"/>
          </a:xfrm>
          <a:prstGeom prst="rect">
            <a:avLst/>
          </a:prstGeom>
        </p:spPr>
      </p:pic>
      <p:sp>
        <p:nvSpPr>
          <p:cNvPr id="45" name="台形 44"/>
          <p:cNvSpPr/>
          <p:nvPr/>
        </p:nvSpPr>
        <p:spPr>
          <a:xfrm>
            <a:off x="4825465" y="1524611"/>
            <a:ext cx="3856769" cy="79508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最大値の位置が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先頭から確定させる位置まで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479225" y="2340839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6639654" y="5315123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9738159" y="1858482"/>
            <a:ext cx="1898024" cy="67506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確定させる位置を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つ戻す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0611963" y="148602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902640" y="465513"/>
            <a:ext cx="4255183" cy="584760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9164889" y="374617"/>
            <a:ext cx="2814538" cy="353297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吹き出し 38"/>
          <p:cNvSpPr/>
          <p:nvPr/>
        </p:nvSpPr>
        <p:spPr>
          <a:xfrm>
            <a:off x="9628290" y="5329574"/>
            <a:ext cx="1963146" cy="892649"/>
          </a:xfrm>
          <a:prstGeom prst="wedgeRectCallout">
            <a:avLst>
              <a:gd name="adj1" fmla="val -83651"/>
              <a:gd name="adj2" fmla="val -74488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402511" y="4825397"/>
            <a:ext cx="1905435" cy="8186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吹き出し 48"/>
          <p:cNvSpPr/>
          <p:nvPr/>
        </p:nvSpPr>
        <p:spPr>
          <a:xfrm>
            <a:off x="701482" y="5763041"/>
            <a:ext cx="1963146" cy="892649"/>
          </a:xfrm>
          <a:prstGeom prst="wedgeRectCallout">
            <a:avLst>
              <a:gd name="adj1" fmla="val 45572"/>
              <a:gd name="adj2" fmla="val -78757"/>
            </a:avLst>
          </a:prstGeom>
          <a:ln w="762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657145" y="783451"/>
            <a:ext cx="1905435" cy="8186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9" grpId="0" animBg="1"/>
      <p:bldP spid="5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548" y="1488345"/>
            <a:ext cx="9315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何度でも言いますが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いきなりプログラムに入らない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コメントや紙、メモ帳で設計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432771" y="250140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37317" y="207228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24639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04347" y="391706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3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00182 -0.2361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/>
      <p:bldP spid="36" grpId="0"/>
      <p:bldP spid="48" grpId="0"/>
      <p:bldP spid="49" grpId="0"/>
      <p:bldP spid="50" grpId="0" animBg="1"/>
      <p:bldP spid="51" grpId="0" animBg="1"/>
      <p:bldP spid="52" grpId="0"/>
      <p:bldP spid="53" grpId="0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12622" y="252570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28742" y="221389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48275" y="252498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41020" y="192570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1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4857 0.00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3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17253 -0.008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6" grpId="0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115604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20150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94752" y="267642"/>
            <a:ext cx="206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5" name="角丸四角形 54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60701" y="212954"/>
            <a:ext cx="138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8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/>
      <p:bldP spid="52" grpId="0"/>
      <p:bldP spid="53" grpId="0" animBg="1"/>
      <p:bldP spid="55" grpId="0" animBg="1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115604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20150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下矢印 62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8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0.12071 0.00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1039 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6" grpId="0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1504" y="570049"/>
            <a:ext cx="11524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の基礎</a:t>
            </a:r>
            <a:r>
              <a:rPr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は復習も踏まえてお伝えしました</a:t>
            </a:r>
            <a:endParaRPr lang="en-US" altLang="ja-JP" sz="4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2613" y="1627528"/>
            <a:ext cx="11259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今週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</a:t>
            </a:r>
            <a:r>
              <a:rPr lang="en-US" altLang="ja-JP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を活用した</a:t>
            </a:r>
            <a:r>
              <a:rPr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アルゴリズムの内容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8392" y="2665268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か、構文はどうだったか</a:t>
            </a:r>
            <a:endParaRPr lang="en-US" altLang="ja-JP" sz="32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638392" y="3208026"/>
            <a:ext cx="863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92" y="3803138"/>
            <a:ext cx="798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繰り返し処理とは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32613" y="5027049"/>
            <a:ext cx="9187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教科書や</a:t>
            </a:r>
            <a:r>
              <a:rPr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google</a:t>
            </a:r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検索、</a:t>
            </a:r>
            <a:endParaRPr lang="en-US" altLang="ja-JP" sz="32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過去にやってきた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自分のプログラムを見ましょう！</a:t>
            </a:r>
            <a:endParaRPr lang="en-US" altLang="ja-JP" sz="3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38392" y="4366706"/>
            <a:ext cx="7151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なにか、構文はどうだったか</a:t>
            </a:r>
            <a:endParaRPr lang="en-US" altLang="ja-JP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5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2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5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1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進める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6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14441 -0.016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15417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6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838942" y="804718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23189" y="213358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0612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0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7429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4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55919" y="20526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7429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721335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8601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4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89112" y="211241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7429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89112" y="211241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7429" y="21124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0" name="角丸四角形 79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464940" y="386817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7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555 L -0.00677 -0.2224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76" grpId="0"/>
      <p:bldP spid="77" grpId="0"/>
      <p:bldP spid="78" grpId="0"/>
      <p:bldP spid="79" grpId="0" animBg="1"/>
      <p:bldP spid="80" grpId="0" animBg="1"/>
      <p:bldP spid="81" grpId="0"/>
      <p:bldP spid="82" grpId="0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89112" y="211241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87866" y="186796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9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89112" y="211241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87866" y="186796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4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5586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16432 0.003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871" y="20777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87866" y="186796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2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871" y="20777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87866" y="186796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61" name="角丸四角形 6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9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0365 -0.2342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5" grpId="0"/>
      <p:bldP spid="56" grpId="0"/>
      <p:bldP spid="59" grpId="0"/>
      <p:bldP spid="60" grpId="0" animBg="1"/>
      <p:bldP spid="61" grpId="0" animBg="1"/>
      <p:bldP spid="63" grpId="0"/>
      <p:bldP spid="64" grpId="0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871" y="20777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62888" y="183476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8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871" y="20777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62888" y="183476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9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16758 0.00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4258 0.00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97791" y="204035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62888" y="183476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1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97791" y="204035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62888" y="183476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1" name="角丸四角形 6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00117 -0.2342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5" grpId="0"/>
      <p:bldP spid="56" grpId="0"/>
      <p:bldP spid="59" grpId="0"/>
      <p:bldP spid="60" grpId="0" animBg="1"/>
      <p:bldP spid="61" grpId="0" animBg="1"/>
      <p:bldP spid="63" grpId="0"/>
      <p:bldP spid="64" grpId="0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97791" y="204035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6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97791" y="204035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1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7487 0.0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05677 0.0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05937" y="1817482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73469" y="2700063"/>
            <a:ext cx="4392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・選択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・バブルソート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15059" y="504014"/>
            <a:ext cx="7178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既に確立されている並び替えのアルゴリズムを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組み立ててプログラミングしてみましょう！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5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22652" y="207592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2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22652" y="207592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1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22652" y="207592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22652" y="207592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1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22652" y="207592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6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14454 -0.00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4649 -0.009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2" grpId="0"/>
      <p:bldP spid="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22652" y="207592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8341" y="177497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38942" y="804718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00521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4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22652" y="207592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355069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64549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432771" y="721335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1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695936" y="257494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00482" y="214582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355069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64549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64" name="角丸四角形 63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10435935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1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0443 -0.2317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/>
      <p:bldP spid="59" grpId="0"/>
      <p:bldP spid="60" grpId="0"/>
      <p:bldP spid="61" grpId="0"/>
      <p:bldP spid="63" grpId="0" animBg="1"/>
      <p:bldP spid="64" grpId="0" animBg="1"/>
      <p:bldP spid="66" grpId="0"/>
      <p:bldP spid="6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695936" y="257494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00482" y="214582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80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695936" y="257494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00482" y="214582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37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15833 -0.001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14987 -0.0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1183074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2922227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4661380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400533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8139686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5070" y="615463"/>
            <a:ext cx="867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例えば以下の数字を小さい順に並び替えるなら？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7906" y="4703118"/>
            <a:ext cx="802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みんなならどんな手順で並び替える・・？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0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19150" y="25354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23696" y="210629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6" name="角丸四角形 65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9</a:t>
            </a:r>
            <a:endParaRPr kumimoji="1" lang="ja-JP" altLang="en-US" sz="60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058305" y="195509"/>
            <a:ext cx="127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14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  <p:bldP spid="60" grpId="0"/>
      <p:bldP spid="61" grpId="0"/>
      <p:bldP spid="63" grpId="0"/>
      <p:bldP spid="64" grpId="0" animBg="1"/>
      <p:bldP spid="66" grpId="0" animBg="1"/>
      <p:bldP spid="68" grpId="0"/>
      <p:bldP spid="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19150" y="25354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23696" y="210629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95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19150" y="25354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23696" y="210629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3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08763 0.002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083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4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0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6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13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15404 0.00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4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6211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6" grpId="0"/>
      <p:bldP spid="5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4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38942" y="804718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35935" y="55422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686" y="2382802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1183074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2922227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4661380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400533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8139686" y="2148427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5070" y="615463"/>
            <a:ext cx="867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例えば以下の数字を小さい順に並び替えるなら？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5000" y="4004200"/>
            <a:ext cx="786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１を一番左にしてその右２を置いていく！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95070" y="4918647"/>
            <a:ext cx="8544486" cy="1397152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PC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が一番小さい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かなんて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いきな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り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たどり着けません！！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1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47074" y="21830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32771" y="721335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14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436531" y="25704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37460" y="208143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0" name="角丸四角形 69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9</a:t>
            </a:r>
            <a:endParaRPr kumimoji="1" lang="ja-JP" altLang="en-US" sz="60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058305" y="195509"/>
            <a:ext cx="127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/>
      <p:bldP spid="64" grpId="0"/>
      <p:bldP spid="66" grpId="0"/>
      <p:bldP spid="68" grpId="0"/>
      <p:bldP spid="69" grpId="0" animBg="1"/>
      <p:bldP spid="70" grpId="0" animBg="1"/>
      <p:bldP spid="71" grpId="0"/>
      <p:bldP spid="7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436531" y="25704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37460" y="208143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9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436531" y="25704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37460" y="208143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0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8802 -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07799 -0.004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64527" y="20624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2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64527" y="20624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7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64527" y="20624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27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64527" y="20624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3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64527" y="20624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456224" y="5197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15338 -0.005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14908 -0.000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60" grpId="0"/>
      <p:bldP spid="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64527" y="20624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8135279" y="5504603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83412" y="6210723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93932" y="455890"/>
            <a:ext cx="3802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確定位置が最後尾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並び替え終了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456224" y="5197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2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28921" y="2901484"/>
            <a:ext cx="40735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</a:t>
            </a:r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64527" y="206242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8135279" y="5504603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83412" y="6210723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8" y="343186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49978" y="51444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93932" y="455890"/>
            <a:ext cx="3802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確定位置が最後尾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並び替え終了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456224" y="5197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70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4970" y="2148113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これをプログラムで考えると・・？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4970" y="3751942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というのが今回の課題１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2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4586" y="3410856"/>
            <a:ext cx="63401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紙やメモ帳などで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流れ図を作成してから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プログラミングをしましょう！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196" y="979714"/>
            <a:ext cx="8297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プログラムを作成する時は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面倒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くさがらず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○○をしましょう！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4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055412" y="4991292"/>
            <a:ext cx="2227561" cy="54325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最小値の位置を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比較対象の位置で更新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9452955" y="2859221"/>
            <a:ext cx="2316428" cy="46816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91021" y="29091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395125" y="3258049"/>
            <a:ext cx="3234794" cy="1299091"/>
          </a:xfrm>
          <a:prstGeom prst="bentConnector3">
            <a:avLst>
              <a:gd name="adj1" fmla="val -1880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633214" y="691727"/>
            <a:ext cx="1797867" cy="1740159"/>
          </a:xfrm>
          <a:prstGeom prst="bentConnector3">
            <a:avLst>
              <a:gd name="adj1" fmla="val 11813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5400000" flipH="1" flipV="1">
            <a:off x="6059441" y="3633824"/>
            <a:ext cx="3170420" cy="2330850"/>
          </a:xfrm>
          <a:prstGeom prst="bentConnector3">
            <a:avLst>
              <a:gd name="adj1" fmla="val -394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371591" y="1414595"/>
            <a:ext cx="2657310" cy="1784791"/>
          </a:xfrm>
          <a:prstGeom prst="bentConnector3">
            <a:avLst>
              <a:gd name="adj1" fmla="val 11639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5969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00246" y="3674678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5534198" y="1408717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設定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6073241" y="5534546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9479609" y="977916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配列の確定させる値と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配列の最小値の値を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7" y="691005"/>
            <a:ext cx="4184529" cy="2352774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5789931" y="2780472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最小値の位置を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設定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807765" y="3426095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設定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フローチャート: 判断 41"/>
          <p:cNvSpPr/>
          <p:nvPr/>
        </p:nvSpPr>
        <p:spPr>
          <a:xfrm>
            <a:off x="5390041" y="4071718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最小値の値の方が大きい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5984449" y="4634459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390041" y="45876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698453" y="4582315"/>
            <a:ext cx="28072" cy="1247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7830780" y="457483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055412" y="659336"/>
            <a:ext cx="3124189" cy="564825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確定させる位置が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配列の末尾</a:t>
            </a:r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1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台形 57"/>
          <p:cNvSpPr/>
          <p:nvPr/>
        </p:nvSpPr>
        <p:spPr>
          <a:xfrm rot="10800000">
            <a:off x="5390040" y="5852099"/>
            <a:ext cx="2525234" cy="412461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189731" y="58663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799928" y="1934440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10650385" y="249598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0650385" y="331135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6662358" y="256076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790566" y="3841335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479226" y="1188159"/>
            <a:ext cx="0" cy="2978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6586158" y="18145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台形 56"/>
          <p:cNvSpPr/>
          <p:nvPr/>
        </p:nvSpPr>
        <p:spPr>
          <a:xfrm>
            <a:off x="5418060" y="2063180"/>
            <a:ext cx="2319513" cy="564825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位置が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配列の末尾まで繰り返す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662358" y="319279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298921" y="314530"/>
            <a:ext cx="232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流れを考えよう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7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6" grpId="0" animBg="1"/>
      <p:bldP spid="15" grpId="0"/>
      <p:bldP spid="51" grpId="0" animBg="1"/>
      <p:bldP spid="53" grpId="0" animBg="1"/>
      <p:bldP spid="59" grpId="0" animBg="1"/>
      <p:bldP spid="39" grpId="0" animBg="1"/>
      <p:bldP spid="40" grpId="0" animBg="1"/>
      <p:bldP spid="42" grpId="0" animBg="1"/>
      <p:bldP spid="44" grpId="0"/>
      <p:bldP spid="50" grpId="0"/>
      <p:bldP spid="13" grpId="0" animBg="1"/>
      <p:bldP spid="58" grpId="0" animBg="1"/>
      <p:bldP spid="61" grpId="0"/>
      <p:bldP spid="62" grpId="0" animBg="1"/>
      <p:bldP spid="5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66704" y="244014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流れ図の例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2372932" y="3144649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27422" y="4015507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変数など宣言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>
            <a:off x="3347479" y="3667164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42920" y="4944421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>
            <a:off x="3362977" y="45960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055412" y="4991292"/>
            <a:ext cx="2227561" cy="54325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最小値の位置を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比較対象の位置で更新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台形 15"/>
          <p:cNvSpPr/>
          <p:nvPr/>
        </p:nvSpPr>
        <p:spPr>
          <a:xfrm rot="10800000">
            <a:off x="9452955" y="2859221"/>
            <a:ext cx="2316428" cy="46816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91021" y="29091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カギ線コネクタ 24"/>
          <p:cNvCxnSpPr>
            <a:stCxn id="10" idx="2"/>
          </p:cNvCxnSpPr>
          <p:nvPr/>
        </p:nvCxnSpPr>
        <p:spPr>
          <a:xfrm rot="5400000" flipH="1" flipV="1">
            <a:off x="2395125" y="3258049"/>
            <a:ext cx="3234794" cy="1299091"/>
          </a:xfrm>
          <a:prstGeom prst="bentConnector3">
            <a:avLst>
              <a:gd name="adj1" fmla="val -1880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5400000" flipH="1" flipV="1">
            <a:off x="4633214" y="691727"/>
            <a:ext cx="1797867" cy="1740159"/>
          </a:xfrm>
          <a:prstGeom prst="bentConnector3">
            <a:avLst>
              <a:gd name="adj1" fmla="val 11813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5400000" flipH="1" flipV="1">
            <a:off x="6059441" y="3633824"/>
            <a:ext cx="3170420" cy="2330850"/>
          </a:xfrm>
          <a:prstGeom prst="bentConnector3">
            <a:avLst>
              <a:gd name="adj1" fmla="val -394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rot="5400000" flipH="1" flipV="1">
            <a:off x="8371591" y="1414595"/>
            <a:ext cx="2657310" cy="1784791"/>
          </a:xfrm>
          <a:prstGeom prst="bentConnector3">
            <a:avLst>
              <a:gd name="adj1" fmla="val 11639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0629695" y="159697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9700246" y="3674678"/>
            <a:ext cx="1949094" cy="52251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5534198" y="1408717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設定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6073241" y="5534546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9479609" y="977916"/>
            <a:ext cx="2109848" cy="58961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配列の確定させる値と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配列の最小値の値を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7" y="691005"/>
            <a:ext cx="4184529" cy="2352774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5789931" y="2780472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最小値の位置を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設定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807765" y="3426095"/>
            <a:ext cx="1890056" cy="48213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比較対象の位置を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設定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フローチャート: 判断 41"/>
          <p:cNvSpPr/>
          <p:nvPr/>
        </p:nvSpPr>
        <p:spPr>
          <a:xfrm>
            <a:off x="5390041" y="4071718"/>
            <a:ext cx="2816360" cy="712596"/>
          </a:xfrm>
          <a:prstGeom prst="flowChartDecision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最小値の値の方が大きい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5984449" y="4634459"/>
            <a:ext cx="205282" cy="3574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390041" y="45876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698453" y="4582315"/>
            <a:ext cx="28072" cy="1247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7830780" y="457483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台形 12"/>
          <p:cNvSpPr/>
          <p:nvPr/>
        </p:nvSpPr>
        <p:spPr>
          <a:xfrm>
            <a:off x="5055412" y="659336"/>
            <a:ext cx="3124189" cy="564825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確定させる位置が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配列の末尾</a:t>
            </a:r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1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台形 57"/>
          <p:cNvSpPr/>
          <p:nvPr/>
        </p:nvSpPr>
        <p:spPr>
          <a:xfrm rot="10800000">
            <a:off x="5390040" y="5852099"/>
            <a:ext cx="2525234" cy="412461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189731" y="58663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799928" y="1934440"/>
            <a:ext cx="1640114" cy="58057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10650385" y="2495987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0650385" y="331135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6662358" y="2560762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790566" y="3841335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479226" y="1188159"/>
            <a:ext cx="0" cy="2978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6586158" y="181457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台形 56"/>
          <p:cNvSpPr/>
          <p:nvPr/>
        </p:nvSpPr>
        <p:spPr>
          <a:xfrm>
            <a:off x="5418060" y="2063180"/>
            <a:ext cx="2319513" cy="564825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位置が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配列の末尾まで繰り返す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662358" y="3192798"/>
            <a:ext cx="0" cy="34834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964905" y="398802"/>
            <a:ext cx="3645256" cy="617345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8604569" y="398803"/>
            <a:ext cx="3273106" cy="3088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吹き出し 75"/>
          <p:cNvSpPr/>
          <p:nvPr/>
        </p:nvSpPr>
        <p:spPr>
          <a:xfrm>
            <a:off x="9611069" y="5491810"/>
            <a:ext cx="1963146" cy="892649"/>
          </a:xfrm>
          <a:prstGeom prst="wedgeRectCallout">
            <a:avLst>
              <a:gd name="adj1" fmla="val -90767"/>
              <a:gd name="adj2" fmla="val -65952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402511" y="4825397"/>
            <a:ext cx="1905435" cy="8186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9626596" y="1814578"/>
            <a:ext cx="1905435" cy="8186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吹き出し 78"/>
          <p:cNvSpPr/>
          <p:nvPr/>
        </p:nvSpPr>
        <p:spPr>
          <a:xfrm>
            <a:off x="701482" y="5763041"/>
            <a:ext cx="1963146" cy="892649"/>
          </a:xfrm>
          <a:prstGeom prst="wedgeRectCallout">
            <a:avLst>
              <a:gd name="adj1" fmla="val 45572"/>
              <a:gd name="adj2" fmla="val -78757"/>
            </a:avLst>
          </a:prstGeom>
          <a:ln w="762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したい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298921" y="314530"/>
            <a:ext cx="232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流れを考えよう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65200" y="1608207"/>
            <a:ext cx="9557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どうやって配列の要素を入れ替えるの・・・？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3376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3435280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7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2191741">
            <a:off x="2779366" y="3484979"/>
            <a:ext cx="866775" cy="600075"/>
          </a:xfrm>
          <a:prstGeom prst="rightArrow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矢印 12"/>
          <p:cNvSpPr/>
          <p:nvPr/>
        </p:nvSpPr>
        <p:spPr>
          <a:xfrm rot="10800000">
            <a:off x="3573462" y="2649794"/>
            <a:ext cx="2054780" cy="600075"/>
          </a:xfrm>
          <a:prstGeom prst="rightArrow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4" y="1942236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2" y="1887468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4" y="1942236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" y="1887468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矢印 15"/>
          <p:cNvSpPr/>
          <p:nvPr/>
        </p:nvSpPr>
        <p:spPr>
          <a:xfrm rot="19686497">
            <a:off x="5574511" y="3984040"/>
            <a:ext cx="866775" cy="600075"/>
          </a:xfrm>
          <a:prstGeom prst="rightArrow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4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88" y="4088603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6688" y="815661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53296" y="2085927"/>
            <a:ext cx="1107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やまたは</a:t>
            </a:r>
            <a:r>
              <a:rPr lang="ja-JP" altLang="en-US" sz="4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最小値を</a:t>
            </a:r>
            <a:r>
              <a:rPr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探索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3296" y="3125360"/>
            <a:ext cx="10703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配列最後の要素と入れ替え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をおこなうこと</a:t>
            </a:r>
          </a:p>
        </p:txBody>
      </p:sp>
    </p:spTree>
    <p:extLst>
      <p:ext uri="{BB962C8B-B14F-4D97-AF65-F5344CB8AC3E}">
        <p14:creationId xmlns:p14="http://schemas.microsoft.com/office/powerpoint/2010/main" val="1364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4" y="1942236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" y="1887468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4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88" y="4088603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閃いた若い男性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06" y="2081658"/>
            <a:ext cx="5211039" cy="521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95275" y="346075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サンプルを動かしてみよう！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42" y="746185"/>
            <a:ext cx="8549369" cy="58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548" y="1596834"/>
            <a:ext cx="9315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何度でも言いますが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いきなりプログラムに入らない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コメントや紙で設計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620826" y="643303"/>
            <a:ext cx="28280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Step3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</a:t>
            </a:r>
            <a:r>
              <a:rPr lang="ja-JP" altLang="en-US" sz="1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プログラムしてみよ</a:t>
            </a:r>
            <a:r>
              <a:rPr lang="ja-JP" altLang="en-US" sz="1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う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5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49935" y="3114277"/>
            <a:ext cx="4831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endParaRPr lang="en-US" altLang="ja-JP" sz="66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71413" y="712144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59160" y="2555967"/>
            <a:ext cx="77636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隣り合う要素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の大小</a:t>
            </a:r>
            <a:r>
              <a:rPr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しながら整列させること</a:t>
            </a:r>
          </a:p>
        </p:txBody>
      </p:sp>
      <p:pic>
        <p:nvPicPr>
          <p:cNvPr id="1026" name="Picture 2" descr="犬にシャンプーを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90" y="228406"/>
            <a:ext cx="2480913" cy="25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96803" y="791225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</a:t>
            </a:r>
            <a:r>
              <a:rPr kumimoji="1" lang="ja-JP" altLang="en-US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いくの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19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5" grpId="0" animBg="1"/>
      <p:bldP spid="26" grpId="0"/>
      <p:bldP spid="2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2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1" grpId="0" animBg="1"/>
      <p:bldP spid="33" grpId="0"/>
      <p:bldP spid="3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2981" y="212998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38696" y="1002294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隣の値と比較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3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9" name="角丸四角形 38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9</a:t>
            </a:r>
            <a:endParaRPr kumimoji="1" lang="ja-JP" altLang="en-US" sz="60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340170" y="182513"/>
            <a:ext cx="192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12981" y="212998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5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15417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15521 -0.01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4" grpId="0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963233" y="1803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2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/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8" name="角丸四角形 37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2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3" grpId="0" animBg="1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3" name="正方形/長方形 32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8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3" name="正方形/長方形 32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6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8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2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55112E-17 L 0.15078 0.005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4362 0.007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2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1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9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990532" y="249420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5" name="正方形/長方形 34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7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5" name="正方形/長方形 34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43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66288</TotalTime>
  <Words>10598</Words>
  <Application>Microsoft Office PowerPoint</Application>
  <PresentationFormat>ワイド画面</PresentationFormat>
  <Paragraphs>4246</Paragraphs>
  <Slides>152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152</vt:i4>
      </vt:variant>
    </vt:vector>
  </HeadingPairs>
  <TitlesOfParts>
    <vt:vector size="160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1329</cp:revision>
  <dcterms:created xsi:type="dcterms:W3CDTF">2020-03-04T08:20:15Z</dcterms:created>
  <dcterms:modified xsi:type="dcterms:W3CDTF">2021-07-19T16:44:32Z</dcterms:modified>
</cp:coreProperties>
</file>