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3"/>
  </p:notesMasterIdLst>
  <p:handoutMasterIdLst>
    <p:handoutMasterId r:id="rId54"/>
  </p:handoutMasterIdLst>
  <p:sldIdLst>
    <p:sldId id="309" r:id="rId2"/>
    <p:sldId id="679" r:id="rId3"/>
    <p:sldId id="1189" r:id="rId4"/>
    <p:sldId id="1188" r:id="rId5"/>
    <p:sldId id="1190" r:id="rId6"/>
    <p:sldId id="1212" r:id="rId7"/>
    <p:sldId id="1213" r:id="rId8"/>
    <p:sldId id="1214" r:id="rId9"/>
    <p:sldId id="1215" r:id="rId10"/>
    <p:sldId id="1216" r:id="rId11"/>
    <p:sldId id="1191" r:id="rId12"/>
    <p:sldId id="1217" r:id="rId13"/>
    <p:sldId id="1218" r:id="rId14"/>
    <p:sldId id="1219" r:id="rId15"/>
    <p:sldId id="1220" r:id="rId16"/>
    <p:sldId id="1221" r:id="rId17"/>
    <p:sldId id="1222" r:id="rId18"/>
    <p:sldId id="1223" r:id="rId19"/>
    <p:sldId id="1224" r:id="rId20"/>
    <p:sldId id="1225" r:id="rId21"/>
    <p:sldId id="1226" r:id="rId22"/>
    <p:sldId id="1227" r:id="rId23"/>
    <p:sldId id="1228" r:id="rId24"/>
    <p:sldId id="1229" r:id="rId25"/>
    <p:sldId id="1230" r:id="rId26"/>
    <p:sldId id="1231" r:id="rId27"/>
    <p:sldId id="1232" r:id="rId28"/>
    <p:sldId id="1233" r:id="rId29"/>
    <p:sldId id="1234" r:id="rId30"/>
    <p:sldId id="1235" r:id="rId31"/>
    <p:sldId id="1236" r:id="rId32"/>
    <p:sldId id="1237" r:id="rId33"/>
    <p:sldId id="1238" r:id="rId34"/>
    <p:sldId id="1239" r:id="rId35"/>
    <p:sldId id="1240" r:id="rId36"/>
    <p:sldId id="1241" r:id="rId37"/>
    <p:sldId id="1242" r:id="rId38"/>
    <p:sldId id="1243" r:id="rId39"/>
    <p:sldId id="1244" r:id="rId40"/>
    <p:sldId id="1245" r:id="rId41"/>
    <p:sldId id="1246" r:id="rId42"/>
    <p:sldId id="1247" r:id="rId43"/>
    <p:sldId id="1248" r:id="rId44"/>
    <p:sldId id="1249" r:id="rId45"/>
    <p:sldId id="1250" r:id="rId46"/>
    <p:sldId id="1251" r:id="rId47"/>
    <p:sldId id="1252" r:id="rId48"/>
    <p:sldId id="1253" r:id="rId49"/>
    <p:sldId id="1254" r:id="rId50"/>
    <p:sldId id="1255" r:id="rId51"/>
    <p:sldId id="1007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4" autoAdjust="0"/>
    <p:restoredTop sz="91036" autoAdjust="0"/>
  </p:normalViewPr>
  <p:slideViewPr>
    <p:cSldViewPr snapToGrid="0">
      <p:cViewPr varScale="1">
        <p:scale>
          <a:sx n="56" d="100"/>
          <a:sy n="56" d="100"/>
        </p:scale>
        <p:origin x="78" y="6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2022/7/12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2022/7/12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2022/7/12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2022/7/12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2022/7/12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2022/7/12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 smtClean="0"/>
              <a:t>26</a:t>
            </a:r>
            <a:r>
              <a:rPr lang="ja-JP" altLang="en-US" sz="4000" dirty="0" smtClean="0"/>
              <a:t>回 じゃんけん・素数検索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850" y="628650"/>
            <a:ext cx="8053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2.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分岐を省略できる部分は省略する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60619" y="1336536"/>
            <a:ext cx="7847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分岐などでネストが深くなればなるほど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難解でバグも起きやすくなります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46" name="Picture 2" descr="子供部屋のイラスト（室内風景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3105150"/>
            <a:ext cx="30099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スッキリしている人のイラスト（花粉症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25" y="3657600"/>
            <a:ext cx="2715414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2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じゃんけんをする子供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" y="1627640"/>
            <a:ext cx="3785178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680826" y="1437859"/>
            <a:ext cx="5200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D,C,B,A,X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課題は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301520" y="3036777"/>
            <a:ext cx="630493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配列と変数・定数を活用して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バグの芽を刈り取ろう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!!</a:t>
            </a:r>
          </a:p>
          <a:p>
            <a:endParaRPr kumimoji="1" lang="en-US" altLang="ja-JP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という内容です！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40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9150" y="3086100"/>
            <a:ext cx="11029950" cy="3192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4800" y="392222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よく頂く声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70" name="Picture 2" descr="ほっぺを膨らませて怒る子供のイラスト（男の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42" y="460594"/>
            <a:ext cx="197243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261612" y="1660744"/>
            <a:ext cx="7265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最初から便利なやつを教えてほしかった！</a:t>
            </a:r>
            <a:endParaRPr kumimoji="1" lang="ja-JP" altLang="en-US" sz="32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74" name="Picture 6" descr="校舎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90" y="2760500"/>
            <a:ext cx="3050271" cy="192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小学校の授業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03" y="3639240"/>
            <a:ext cx="2932565" cy="2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5459884" y="3573865"/>
            <a:ext cx="6066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算数は全部</a:t>
            </a:r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電卓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でやりましょう！！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59884" y="4459333"/>
            <a:ext cx="5857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漢字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は全部</a:t>
            </a:r>
            <a:r>
              <a:rPr kumimoji="1" lang="en-US" altLang="ja-JP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PC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に任せましょう！！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459884" y="5299914"/>
            <a:ext cx="5840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英語は</a:t>
            </a:r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翻訳機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に任せましょう！！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9150" y="3086100"/>
            <a:ext cx="11029950" cy="3192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4800" y="392222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よく頂く声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70" name="Picture 2" descr="ほっぺを膨らませて怒る子供のイラスト（男の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42" y="460594"/>
            <a:ext cx="197243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261612" y="1660744"/>
            <a:ext cx="7265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最初から便利なやつを教えてほしかった！</a:t>
            </a:r>
            <a:endParaRPr kumimoji="1" lang="ja-JP" altLang="en-US" sz="32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74" name="Picture 6" descr="校舎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90" y="2760500"/>
            <a:ext cx="3050271" cy="192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小学校の授業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03" y="3639240"/>
            <a:ext cx="2932565" cy="2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5459884" y="3573865"/>
            <a:ext cx="6066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算数は全部</a:t>
            </a:r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電卓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でやりましょう！！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59884" y="4459333"/>
            <a:ext cx="5857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漢字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は全部</a:t>
            </a:r>
            <a:r>
              <a:rPr kumimoji="1" lang="en-US" altLang="ja-JP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PC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に任せましょう！！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459884" y="5299914"/>
            <a:ext cx="5840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英語は</a:t>
            </a:r>
            <a:r>
              <a:rPr kumimoji="1"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翻訳機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に任せましょう！！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四角形吹き出し 1"/>
          <p:cNvSpPr/>
          <p:nvPr/>
        </p:nvSpPr>
        <p:spPr>
          <a:xfrm>
            <a:off x="2086822" y="2698853"/>
            <a:ext cx="7419487" cy="724666"/>
          </a:xfrm>
          <a:prstGeom prst="wedgeRectCallout">
            <a:avLst>
              <a:gd name="adj1" fmla="val -5667"/>
              <a:gd name="adj2" fmla="val 958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理屈がわかってなければ意味がない！！！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58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88844" y="2289436"/>
            <a:ext cx="704712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素数検索</a:t>
            </a:r>
            <a:endParaRPr lang="en-US" altLang="ja-JP" sz="66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エラトステネスの篩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677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6688" y="815661"/>
            <a:ext cx="446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エラトステネス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の篩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98180" y="2952559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を求める為の</a:t>
            </a:r>
            <a:r>
              <a:rPr kumimoji="1" lang="ja-JP" altLang="en-US" sz="5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アルゴリズム</a:t>
            </a:r>
            <a:endParaRPr kumimoji="1" lang="ja-JP" altLang="en-US" sz="5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8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3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素数である２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1012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</p:spTree>
    <p:extLst>
      <p:ext uri="{BB962C8B-B14F-4D97-AF65-F5344CB8AC3E}">
        <p14:creationId xmlns:p14="http://schemas.microsoft.com/office/powerpoint/2010/main" val="40670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素数である２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1012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74998" y="4703285"/>
            <a:ext cx="7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2x2 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70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素数である２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1012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703285"/>
            <a:ext cx="764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2x3 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139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097058" y="3764454"/>
            <a:ext cx="10455215" cy="2277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731262" y="1594396"/>
            <a:ext cx="101523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・じゃんけんのアルゴリズム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・エラトステネス</a:t>
            </a:r>
            <a:r>
              <a:rPr lang="ja-JP" altLang="en-US" sz="4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篩のアルゴリズム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8160" y="53340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お品書き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97058" y="3933645"/>
            <a:ext cx="101024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今回の講義の目的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：配列・変数・定数を活用し</a:t>
            </a:r>
            <a:endParaRPr kumimoji="1" lang="en-US" altLang="ja-JP" sz="4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　　　　　　　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簡潔なＰＧを目指すことで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						 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バグの発生を減少させる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2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素数である２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1012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703285"/>
            <a:ext cx="7649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2x4 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623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素数である２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1012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703285"/>
            <a:ext cx="7649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2x5 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32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素数である２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1012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74998" y="4703285"/>
            <a:ext cx="7649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2x6 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251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素数である２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1012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703285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2x7 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94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素数である２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51012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703285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2x7 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296411" y="4703285"/>
            <a:ext cx="8659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2x8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2x9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2x10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2x11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2x12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2x13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111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703285"/>
            <a:ext cx="7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3x2 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82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703285"/>
            <a:ext cx="764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3x2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3x3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63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703285"/>
            <a:ext cx="7649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3x2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3x5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54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3x2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3x7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726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3x2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3x7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325975" y="4439813"/>
            <a:ext cx="764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3x8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3x9</a:t>
            </a:r>
          </a:p>
        </p:txBody>
      </p:sp>
    </p:spTree>
    <p:extLst>
      <p:ext uri="{BB962C8B-B14F-4D97-AF65-F5344CB8AC3E}">
        <p14:creationId xmlns:p14="http://schemas.microsoft.com/office/powerpoint/2010/main" val="70701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0050" y="438150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この科目の目的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600" y="1408331"/>
            <a:ext cx="683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プログラミング基礎能力を付ける！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90850" y="2170331"/>
            <a:ext cx="70599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の完成が目的ではありません！</a:t>
            </a:r>
            <a:endParaRPr kumimoji="1" lang="en-US" altLang="ja-JP" sz="36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あくまでチェックポイントです</a:t>
            </a:r>
            <a:endParaRPr kumimoji="1" lang="en-US" altLang="ja-JP" sz="36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実力を付ける事に意識しましょう！！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90600" y="4192548"/>
            <a:ext cx="764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読みやすく効率的な制作力を付ける！！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90850" y="4859477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動けばＯＫという訳ではありません！！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「チェック」のマー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525" y="2495907"/>
            <a:ext cx="19050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注意」のマー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206" y="4705104"/>
            <a:ext cx="1571494" cy="98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4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3x2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3x7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325975" y="4439813"/>
            <a:ext cx="865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3x8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3x9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3x10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3x11</a:t>
            </a:r>
          </a:p>
        </p:txBody>
      </p:sp>
    </p:spTree>
    <p:extLst>
      <p:ext uri="{BB962C8B-B14F-4D97-AF65-F5344CB8AC3E}">
        <p14:creationId xmlns:p14="http://schemas.microsoft.com/office/powerpoint/2010/main" val="429189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3x2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3x7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325975" y="4439813"/>
            <a:ext cx="8659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3x8 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3x9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3x10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3x11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3x12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11687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22546" y="3408863"/>
            <a:ext cx="2624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ではない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skip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x2 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x3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x4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x5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x6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x7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25975" y="4439813"/>
            <a:ext cx="8659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x8 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x9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x10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x11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5816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74998" y="4439813"/>
            <a:ext cx="7649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5x4 </a:t>
            </a:r>
          </a:p>
        </p:txBody>
      </p:sp>
    </p:spTree>
    <p:extLst>
      <p:ext uri="{BB962C8B-B14F-4D97-AF65-F5344CB8AC3E}">
        <p14:creationId xmlns:p14="http://schemas.microsoft.com/office/powerpoint/2010/main" val="268340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4998" y="4439813"/>
            <a:ext cx="7649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5x5 </a:t>
            </a:r>
          </a:p>
        </p:txBody>
      </p:sp>
    </p:spTree>
    <p:extLst>
      <p:ext uri="{BB962C8B-B14F-4D97-AF65-F5344CB8AC3E}">
        <p14:creationId xmlns:p14="http://schemas.microsoft.com/office/powerpoint/2010/main" val="414162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5x7 </a:t>
            </a:r>
          </a:p>
        </p:txBody>
      </p:sp>
    </p:spTree>
    <p:extLst>
      <p:ext uri="{BB962C8B-B14F-4D97-AF65-F5344CB8AC3E}">
        <p14:creationId xmlns:p14="http://schemas.microsoft.com/office/powerpoint/2010/main" val="401735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5x7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28727" y="4439813"/>
            <a:ext cx="865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5x8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5x9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5x10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5x11</a:t>
            </a:r>
          </a:p>
        </p:txBody>
      </p:sp>
    </p:spTree>
    <p:extLst>
      <p:ext uri="{BB962C8B-B14F-4D97-AF65-F5344CB8AC3E}">
        <p14:creationId xmlns:p14="http://schemas.microsoft.com/office/powerpoint/2010/main" val="34994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5x7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28727" y="4439813"/>
            <a:ext cx="8659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5x8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5x9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5x10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5x11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1235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578999" y="3154212"/>
            <a:ext cx="1978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ではない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skip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x2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x3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x4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x5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x6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x7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428727" y="4439813"/>
            <a:ext cx="8659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x8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x9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6x11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83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</p:spTree>
    <p:extLst>
      <p:ext uri="{BB962C8B-B14F-4D97-AF65-F5344CB8AC3E}">
        <p14:creationId xmlns:p14="http://schemas.microsoft.com/office/powerpoint/2010/main" val="4175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52529" y="2949311"/>
            <a:ext cx="93025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じゃんけんのアルゴリズム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12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7x7 </a:t>
            </a:r>
          </a:p>
        </p:txBody>
      </p:sp>
    </p:spTree>
    <p:extLst>
      <p:ext uri="{BB962C8B-B14F-4D97-AF65-F5344CB8AC3E}">
        <p14:creationId xmlns:p14="http://schemas.microsoft.com/office/powerpoint/2010/main" val="393350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2546" y="3408863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7x7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28727" y="4439813"/>
            <a:ext cx="8659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7x8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7x9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7x10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7x11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7x12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7957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04031" y="3188932"/>
            <a:ext cx="1978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ではない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skip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x2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x3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x4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x5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x6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x7 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28727" y="4439813"/>
            <a:ext cx="8659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x8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x9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x10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x11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6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826972" y="3080440"/>
            <a:ext cx="1978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ではない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skip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74998" y="4439813"/>
            <a:ext cx="764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9x2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x3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x4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x5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x6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x7 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28727" y="4439813"/>
            <a:ext cx="8659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x8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x9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x10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x11</a:t>
            </a: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1421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51349" y="2557220"/>
            <a:ext cx="199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836946" y="3191887"/>
            <a:ext cx="1978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ではない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skip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74998" y="4439813"/>
            <a:ext cx="9460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10x6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10x7 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28727" y="4439813"/>
            <a:ext cx="10470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10x8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10x9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10x10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10x11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10x12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9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306559" y="2167158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の次は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13541" y="3010672"/>
            <a:ext cx="3230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つまり他の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の倍数は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881669" y="5613339"/>
            <a:ext cx="3094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指定した値までの中に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消す内容がなくなった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13944" y="3887752"/>
            <a:ext cx="13147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11x2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11x3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11x4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11x5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11x6 … </a:t>
            </a:r>
          </a:p>
        </p:txBody>
      </p:sp>
    </p:spTree>
    <p:extLst>
      <p:ext uri="{BB962C8B-B14F-4D97-AF65-F5344CB8AC3E}">
        <p14:creationId xmlns:p14="http://schemas.microsoft.com/office/powerpoint/2010/main" val="89617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pic>
        <p:nvPicPr>
          <p:cNvPr id="9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184" y="4164356"/>
            <a:ext cx="2502966" cy="250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フレーム 2"/>
          <p:cNvSpPr/>
          <p:nvPr/>
        </p:nvSpPr>
        <p:spPr>
          <a:xfrm rot="18079725">
            <a:off x="3787253" y="-630854"/>
            <a:ext cx="852407" cy="875076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9250542" y="3463868"/>
            <a:ext cx="2489356" cy="774915"/>
          </a:xfrm>
          <a:prstGeom prst="wedgeRoundRectCallout">
            <a:avLst>
              <a:gd name="adj1" fmla="val 25867"/>
              <a:gd name="adj2" fmla="val 104500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この先も無いのに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まだ全部続けるの？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134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43920" y="2789694"/>
            <a:ext cx="111027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そこに気付くとは優秀！！！</a:t>
            </a:r>
            <a:endParaRPr kumimoji="1" lang="ja-JP" altLang="en-US" sz="8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484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6" name="角丸四角形吹き出し 5"/>
          <p:cNvSpPr/>
          <p:nvPr/>
        </p:nvSpPr>
        <p:spPr>
          <a:xfrm>
            <a:off x="9250542" y="3463868"/>
            <a:ext cx="2489356" cy="774915"/>
          </a:xfrm>
          <a:prstGeom prst="wedgeRoundRectCallout">
            <a:avLst>
              <a:gd name="adj1" fmla="val 25867"/>
              <a:gd name="adj2" fmla="val 104500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残りは全部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素数だ！！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122" name="Picture 2" descr="閃いた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01" y="4068302"/>
            <a:ext cx="2619217" cy="261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フレーム 6"/>
          <p:cNvSpPr/>
          <p:nvPr/>
        </p:nvSpPr>
        <p:spPr>
          <a:xfrm rot="18079725">
            <a:off x="3787253" y="-630854"/>
            <a:ext cx="852407" cy="875076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9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80448" y="898898"/>
          <a:ext cx="8338090" cy="512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809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9174998" y="898898"/>
          <a:ext cx="25074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55">
                  <a:extLst>
                    <a:ext uri="{9D8B030D-6E8A-4147-A177-3AD203B41FA5}">
                      <a16:colId xmlns:a16="http://schemas.microsoft.com/office/drawing/2014/main" val="3387335084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685454304"/>
                    </a:ext>
                  </a:extLst>
                </a:gridCol>
              </a:tblGrid>
              <a:tr h="402957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素数である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6075"/>
                  </a:ext>
                </a:extLst>
              </a:tr>
              <a:tr h="391312">
                <a:tc>
                  <a:txBody>
                    <a:bodyPr/>
                    <a:lstStyle/>
                    <a:p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素数でない</a:t>
                      </a:r>
                      <a:endParaRPr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6542"/>
                  </a:ext>
                </a:extLst>
              </a:tr>
            </a:tbl>
          </a:graphicData>
        </a:graphic>
      </p:graphicFrame>
      <p:sp>
        <p:nvSpPr>
          <p:cNvPr id="6" name="角丸四角形吹き出し 5"/>
          <p:cNvSpPr/>
          <p:nvPr/>
        </p:nvSpPr>
        <p:spPr>
          <a:xfrm>
            <a:off x="9250542" y="3463868"/>
            <a:ext cx="2489356" cy="774915"/>
          </a:xfrm>
          <a:prstGeom prst="wedgeRoundRectCallout">
            <a:avLst>
              <a:gd name="adj1" fmla="val 25867"/>
              <a:gd name="adj2" fmla="val 104500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残りは全部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素数だ！！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122" name="Picture 2" descr="閃いた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01" y="4068302"/>
            <a:ext cx="2619217" cy="261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フレーム 8"/>
          <p:cNvSpPr/>
          <p:nvPr/>
        </p:nvSpPr>
        <p:spPr>
          <a:xfrm rot="18079725">
            <a:off x="3787253" y="-630854"/>
            <a:ext cx="852407" cy="875076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904601" y="1639107"/>
            <a:ext cx="6720565" cy="396688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44808" y="2208280"/>
            <a:ext cx="4632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計算は</a:t>
            </a:r>
            <a:r>
              <a:rPr kumimoji="1" lang="ja-JP" altLang="en-US" sz="72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ｎ 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までで良い。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例）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までなら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n=10</a:t>
            </a:r>
          </a:p>
          <a:p>
            <a:r>
              <a:rPr lang="en-US" altLang="ja-JP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121</a:t>
            </a:r>
            <a:r>
              <a:rPr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までなら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n=11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flipH="1">
            <a:off x="4056489" y="2208280"/>
            <a:ext cx="55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454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じゃんけんをする子供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07" y="1047750"/>
            <a:ext cx="3785178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358872" y="424934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じゃんけんの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アルゴリズム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10200" y="1709291"/>
            <a:ext cx="57583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じゃんけんのプログラムだけでも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かなりの差が出てきます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37207" y="3409950"/>
            <a:ext cx="92256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参考として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TryJanken.java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ファイルを用意しました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皆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さんは先輩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になったつもりで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そのソースコードを見て下さい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あなたなら、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どのように感じ、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後輩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へどのようにアドバイス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しますか？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36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4454" y="509094"/>
            <a:ext cx="649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これをプログラムで考えると・・？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4454" y="1281451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というのが今回の課題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50043"/>
              </p:ext>
            </p:extLst>
          </p:nvPr>
        </p:nvGraphicFramePr>
        <p:xfrm>
          <a:off x="294454" y="1927782"/>
          <a:ext cx="7666281" cy="429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6628">
                  <a:extLst>
                    <a:ext uri="{9D8B030D-6E8A-4147-A177-3AD203B41FA5}">
                      <a16:colId xmlns:a16="http://schemas.microsoft.com/office/drawing/2014/main" val="1024815417"/>
                    </a:ext>
                  </a:extLst>
                </a:gridCol>
                <a:gridCol w="766628">
                  <a:extLst>
                    <a:ext uri="{9D8B030D-6E8A-4147-A177-3AD203B41FA5}">
                      <a16:colId xmlns:a16="http://schemas.microsoft.com/office/drawing/2014/main" val="960755847"/>
                    </a:ext>
                  </a:extLst>
                </a:gridCol>
                <a:gridCol w="766628">
                  <a:extLst>
                    <a:ext uri="{9D8B030D-6E8A-4147-A177-3AD203B41FA5}">
                      <a16:colId xmlns:a16="http://schemas.microsoft.com/office/drawing/2014/main" val="4139370386"/>
                    </a:ext>
                  </a:extLst>
                </a:gridCol>
                <a:gridCol w="766628">
                  <a:extLst>
                    <a:ext uri="{9D8B030D-6E8A-4147-A177-3AD203B41FA5}">
                      <a16:colId xmlns:a16="http://schemas.microsoft.com/office/drawing/2014/main" val="4067399163"/>
                    </a:ext>
                  </a:extLst>
                </a:gridCol>
                <a:gridCol w="766628">
                  <a:extLst>
                    <a:ext uri="{9D8B030D-6E8A-4147-A177-3AD203B41FA5}">
                      <a16:colId xmlns:a16="http://schemas.microsoft.com/office/drawing/2014/main" val="67701446"/>
                    </a:ext>
                  </a:extLst>
                </a:gridCol>
                <a:gridCol w="766628">
                  <a:extLst>
                    <a:ext uri="{9D8B030D-6E8A-4147-A177-3AD203B41FA5}">
                      <a16:colId xmlns:a16="http://schemas.microsoft.com/office/drawing/2014/main" val="2194773473"/>
                    </a:ext>
                  </a:extLst>
                </a:gridCol>
                <a:gridCol w="766628">
                  <a:extLst>
                    <a:ext uri="{9D8B030D-6E8A-4147-A177-3AD203B41FA5}">
                      <a16:colId xmlns:a16="http://schemas.microsoft.com/office/drawing/2014/main" val="1089755530"/>
                    </a:ext>
                  </a:extLst>
                </a:gridCol>
                <a:gridCol w="822496">
                  <a:extLst>
                    <a:ext uri="{9D8B030D-6E8A-4147-A177-3AD203B41FA5}">
                      <a16:colId xmlns:a16="http://schemas.microsoft.com/office/drawing/2014/main" val="1574210480"/>
                    </a:ext>
                  </a:extLst>
                </a:gridCol>
                <a:gridCol w="710761">
                  <a:extLst>
                    <a:ext uri="{9D8B030D-6E8A-4147-A177-3AD203B41FA5}">
                      <a16:colId xmlns:a16="http://schemas.microsoft.com/office/drawing/2014/main" val="2698094172"/>
                    </a:ext>
                  </a:extLst>
                </a:gridCol>
                <a:gridCol w="766628">
                  <a:extLst>
                    <a:ext uri="{9D8B030D-6E8A-4147-A177-3AD203B41FA5}">
                      <a16:colId xmlns:a16="http://schemas.microsoft.com/office/drawing/2014/main" val="2463333736"/>
                    </a:ext>
                  </a:extLst>
                </a:gridCol>
              </a:tblGrid>
              <a:tr h="429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41158"/>
                  </a:ext>
                </a:extLst>
              </a:tr>
              <a:tr h="429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82840"/>
                  </a:ext>
                </a:extLst>
              </a:tr>
              <a:tr h="429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531"/>
                  </a:ext>
                </a:extLst>
              </a:tr>
              <a:tr h="429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33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34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35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36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37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38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39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40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41262"/>
                  </a:ext>
                </a:extLst>
              </a:tr>
              <a:tr h="429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41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42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43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44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45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46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47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48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49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50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6605"/>
                  </a:ext>
                </a:extLst>
              </a:tr>
              <a:tr h="429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51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52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53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54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55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56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57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58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59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60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49550"/>
                  </a:ext>
                </a:extLst>
              </a:tr>
              <a:tr h="429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61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62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63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64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67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68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69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70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11613"/>
                  </a:ext>
                </a:extLst>
              </a:tr>
              <a:tr h="429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71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72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73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74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75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76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77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78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79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80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7909"/>
                  </a:ext>
                </a:extLst>
              </a:tr>
              <a:tr h="429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81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82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83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84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85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86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87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88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0407"/>
                  </a:ext>
                </a:extLst>
              </a:tr>
              <a:tr h="429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91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93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94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95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96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98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99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</a:t>
                      </a:r>
                      <a:endParaRPr kumimoji="1" lang="ja-JP" altLang="en-US" sz="1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0666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8133262" y="689596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①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個分の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の配列を用意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133262" y="1138787"/>
            <a:ext cx="38892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②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2x2 , 2x3 2x4 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　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までの</a:t>
            </a:r>
            <a:endParaRPr kumimoji="1"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計算結果の場所を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にして</a:t>
            </a:r>
            <a:endParaRPr kumimoji="1"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素数じゃないと定義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③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3x2 , 3x4 , 3x5 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　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結果の場所を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b="1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素数じゃないと定義</a:t>
            </a:r>
            <a:endParaRPr kumimoji="1" lang="en-US" altLang="ja-JP" b="1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en-US" altLang="ja-JP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ja-JP" altLang="en-US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乗まで、段の数を増やしながら</a:t>
            </a:r>
            <a:endParaRPr kumimoji="1" lang="en-US" altLang="ja-JP" b="1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不要な段以外を繰り返す</a:t>
            </a:r>
            <a:endParaRPr kumimoji="1" lang="en-US" altLang="ja-JP" b="1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⑤</a:t>
            </a:r>
            <a:r>
              <a:rPr kumimoji="1" lang="en-US" altLang="ja-JP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の添字番号だけ表示</a:t>
            </a:r>
            <a:endParaRPr kumimoji="1"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22153" y="28033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ヒント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78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76177" y="3333919"/>
            <a:ext cx="11569434" cy="2938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6177" y="449376"/>
            <a:ext cx="110209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課題に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チャレンジ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自分の理解度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認識の抜け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を確認しよう！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73486" y="2004889"/>
            <a:ext cx="1057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課題は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まで出来たら一旦、先生にチェックして貰いましょう！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202" y="2795310"/>
            <a:ext cx="1101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して欲しいので出来る限り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以下のルールを守って下さい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39785" y="3502848"/>
            <a:ext cx="6075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インデント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は必ず合わせる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39785" y="4210734"/>
            <a:ext cx="7361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・変数名は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意味のある名前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39785" y="4857885"/>
            <a:ext cx="107997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・出来る限り変数などを使い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数字を直接使わない</a:t>
            </a:r>
            <a:endParaRPr lang="ja-JP" altLang="en-US" sz="40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7608" y="5505035"/>
            <a:ext cx="82493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・ソースコードを</a:t>
            </a:r>
            <a:r>
              <a:rPr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短く見やすく</a:t>
            </a:r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追求する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4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00100" y="1123950"/>
            <a:ext cx="10899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あなたならどのようにアドバイスしますでしょうか？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アドバイス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016" y="167794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237766" y="5395615"/>
            <a:ext cx="2305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後輩ちゃん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65333" y="5395615"/>
            <a:ext cx="14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あな</a:t>
            </a:r>
            <a:r>
              <a:rPr kumimoji="1" lang="ja-JP" altLang="en-US" sz="3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</a:t>
            </a:r>
          </a:p>
        </p:txBody>
      </p:sp>
    </p:spTree>
    <p:extLst>
      <p:ext uri="{BB962C8B-B14F-4D97-AF65-F5344CB8AC3E}">
        <p14:creationId xmlns:p14="http://schemas.microsoft.com/office/powerpoint/2010/main" val="392315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19150" y="914400"/>
            <a:ext cx="966482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自分の中では問題無い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と思っていても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他人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が関わると話が変わってくる理由が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少しイメージ出来たかと思います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098" name="Picture 2" descr="部屋を片付けられな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5" y="3038058"/>
            <a:ext cx="38100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914773" y="4253775"/>
            <a:ext cx="68227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「その時になったらやる」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では、いざその時に出来ない状態になります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8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今のうちから意識して鍛えておきましょう！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98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2900" y="495300"/>
            <a:ext cx="10540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・出来る限り直接的な数字を避けて変数や定数を使う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85413" y="1351181"/>
            <a:ext cx="10347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順番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が変わったり、要素が増えてもデータの修正のみでＯＫ</a:t>
            </a:r>
            <a:endParaRPr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2900" y="3695700"/>
            <a:ext cx="6936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・コメントはＰＧの目的や意図を書く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585413" y="4450556"/>
            <a:ext cx="83279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間違った内容や処理だけ書いて混乱を招きます</a:t>
            </a:r>
            <a:endParaRPr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2900" y="2120325"/>
            <a:ext cx="6774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・変数名は意味のある命名規則で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585413" y="2875181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何の為の処理か混乱や勘違いを防ぎます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1911" y="5174812"/>
            <a:ext cx="562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・簡潔なプログラムを目指す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85412" y="5682168"/>
            <a:ext cx="7697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簡潔な方が見やすく、修正も容易になります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193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850" y="628650"/>
            <a:ext cx="6218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文字列は定数で作成する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60619" y="1336536"/>
            <a:ext cx="7197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あとから「表示内容を変えて欲しい」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となることが多々あります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2389" y="2951619"/>
            <a:ext cx="12085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</a:rPr>
              <a:t>商品名の「ゼロ・コーラ」を「ゼロカロリー・コーラ」に変更</a:t>
            </a:r>
            <a:endParaRPr kumimoji="1" lang="en-US" altLang="ja-JP" sz="32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 descr="頭を抱えて悩んでい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3863890"/>
            <a:ext cx="2501949" cy="250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4320122" y="4930198"/>
            <a:ext cx="6556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200</a:t>
            </a:r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か所以上で使ってるよ・・・・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193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54369</TotalTime>
  <Words>5000</Words>
  <Application>Microsoft Office PowerPoint</Application>
  <PresentationFormat>ワイド画面</PresentationFormat>
  <Paragraphs>3854</Paragraphs>
  <Slides>51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59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2466</cp:revision>
  <dcterms:created xsi:type="dcterms:W3CDTF">2020-03-04T08:20:15Z</dcterms:created>
  <dcterms:modified xsi:type="dcterms:W3CDTF">2022-07-12T08:30:13Z</dcterms:modified>
</cp:coreProperties>
</file>