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00"/>
  </p:notesMasterIdLst>
  <p:handoutMasterIdLst>
    <p:handoutMasterId r:id="rId201"/>
  </p:handoutMasterIdLst>
  <p:sldIdLst>
    <p:sldId id="309" r:id="rId2"/>
    <p:sldId id="679" r:id="rId3"/>
    <p:sldId id="1189" r:id="rId4"/>
    <p:sldId id="1188" r:id="rId5"/>
    <p:sldId id="1256" r:id="rId6"/>
    <p:sldId id="1446" r:id="rId7"/>
    <p:sldId id="1447" r:id="rId8"/>
    <p:sldId id="1448" r:id="rId9"/>
    <p:sldId id="1449" r:id="rId10"/>
    <p:sldId id="1450" r:id="rId11"/>
    <p:sldId id="1451" r:id="rId12"/>
    <p:sldId id="1452" r:id="rId13"/>
    <p:sldId id="1453" r:id="rId14"/>
    <p:sldId id="1454" r:id="rId15"/>
    <p:sldId id="1455" r:id="rId16"/>
    <p:sldId id="1456" r:id="rId17"/>
    <p:sldId id="1457" r:id="rId18"/>
    <p:sldId id="1458" r:id="rId19"/>
    <p:sldId id="1459" r:id="rId20"/>
    <p:sldId id="1460" r:id="rId21"/>
    <p:sldId id="1461" r:id="rId22"/>
    <p:sldId id="1462" r:id="rId23"/>
    <p:sldId id="1463" r:id="rId24"/>
    <p:sldId id="1464" r:id="rId25"/>
    <p:sldId id="1465" r:id="rId26"/>
    <p:sldId id="1466" r:id="rId27"/>
    <p:sldId id="1467" r:id="rId28"/>
    <p:sldId id="1468" r:id="rId29"/>
    <p:sldId id="1469" r:id="rId30"/>
    <p:sldId id="1470" r:id="rId31"/>
    <p:sldId id="1471" r:id="rId32"/>
    <p:sldId id="1472" r:id="rId33"/>
    <p:sldId id="1473" r:id="rId34"/>
    <p:sldId id="1474" r:id="rId35"/>
    <p:sldId id="1475" r:id="rId36"/>
    <p:sldId id="1476" r:id="rId37"/>
    <p:sldId id="1477" r:id="rId38"/>
    <p:sldId id="1478" r:id="rId39"/>
    <p:sldId id="1479" r:id="rId40"/>
    <p:sldId id="1480" r:id="rId41"/>
    <p:sldId id="1481" r:id="rId42"/>
    <p:sldId id="1482" r:id="rId43"/>
    <p:sldId id="1483" r:id="rId44"/>
    <p:sldId id="1484" r:id="rId45"/>
    <p:sldId id="1485" r:id="rId46"/>
    <p:sldId id="1486" r:id="rId47"/>
    <p:sldId id="1487" r:id="rId48"/>
    <p:sldId id="1488" r:id="rId49"/>
    <p:sldId id="1489" r:id="rId50"/>
    <p:sldId id="1490" r:id="rId51"/>
    <p:sldId id="1491" r:id="rId52"/>
    <p:sldId id="1492" r:id="rId53"/>
    <p:sldId id="1493" r:id="rId54"/>
    <p:sldId id="1494" r:id="rId55"/>
    <p:sldId id="1495" r:id="rId56"/>
    <p:sldId id="1496" r:id="rId57"/>
    <p:sldId id="1497" r:id="rId58"/>
    <p:sldId id="1498" r:id="rId59"/>
    <p:sldId id="1499" r:id="rId60"/>
    <p:sldId id="1500" r:id="rId61"/>
    <p:sldId id="1501" r:id="rId62"/>
    <p:sldId id="1502" r:id="rId63"/>
    <p:sldId id="1503" r:id="rId64"/>
    <p:sldId id="1504" r:id="rId65"/>
    <p:sldId id="1505" r:id="rId66"/>
    <p:sldId id="1506" r:id="rId67"/>
    <p:sldId id="1507" r:id="rId68"/>
    <p:sldId id="1508" r:id="rId69"/>
    <p:sldId id="1509" r:id="rId70"/>
    <p:sldId id="1510" r:id="rId71"/>
    <p:sldId id="1219" r:id="rId72"/>
    <p:sldId id="1220" r:id="rId73"/>
    <p:sldId id="1322" r:id="rId74"/>
    <p:sldId id="1321" r:id="rId75"/>
    <p:sldId id="1323" r:id="rId76"/>
    <p:sldId id="1324" r:id="rId77"/>
    <p:sldId id="1325" r:id="rId78"/>
    <p:sldId id="1444" r:id="rId79"/>
    <p:sldId id="1327" r:id="rId80"/>
    <p:sldId id="1326" r:id="rId81"/>
    <p:sldId id="1328" r:id="rId82"/>
    <p:sldId id="1329" r:id="rId83"/>
    <p:sldId id="1330" r:id="rId84"/>
    <p:sldId id="1331" r:id="rId85"/>
    <p:sldId id="1332" r:id="rId86"/>
    <p:sldId id="1333" r:id="rId87"/>
    <p:sldId id="1334" r:id="rId88"/>
    <p:sldId id="1335" r:id="rId89"/>
    <p:sldId id="1336" r:id="rId90"/>
    <p:sldId id="1337" r:id="rId91"/>
    <p:sldId id="1338" r:id="rId92"/>
    <p:sldId id="1339" r:id="rId93"/>
    <p:sldId id="1445" r:id="rId94"/>
    <p:sldId id="1340" r:id="rId95"/>
    <p:sldId id="1341" r:id="rId96"/>
    <p:sldId id="1342" r:id="rId97"/>
    <p:sldId id="1343" r:id="rId98"/>
    <p:sldId id="1344" r:id="rId99"/>
    <p:sldId id="1345" r:id="rId100"/>
    <p:sldId id="1346" r:id="rId101"/>
    <p:sldId id="1348" r:id="rId102"/>
    <p:sldId id="1427" r:id="rId103"/>
    <p:sldId id="1347" r:id="rId104"/>
    <p:sldId id="1350" r:id="rId105"/>
    <p:sldId id="1428" r:id="rId106"/>
    <p:sldId id="1349" r:id="rId107"/>
    <p:sldId id="1429" r:id="rId108"/>
    <p:sldId id="1351" r:id="rId109"/>
    <p:sldId id="1378" r:id="rId110"/>
    <p:sldId id="1430" r:id="rId111"/>
    <p:sldId id="1352" r:id="rId112"/>
    <p:sldId id="1431" r:id="rId113"/>
    <p:sldId id="1377" r:id="rId114"/>
    <p:sldId id="1379" r:id="rId115"/>
    <p:sldId id="1353" r:id="rId116"/>
    <p:sldId id="1354" r:id="rId117"/>
    <p:sldId id="1355" r:id="rId118"/>
    <p:sldId id="1356" r:id="rId119"/>
    <p:sldId id="1358" r:id="rId120"/>
    <p:sldId id="1357" r:id="rId121"/>
    <p:sldId id="1359" r:id="rId122"/>
    <p:sldId id="1360" r:id="rId123"/>
    <p:sldId id="1361" r:id="rId124"/>
    <p:sldId id="1362" r:id="rId125"/>
    <p:sldId id="1432" r:id="rId126"/>
    <p:sldId id="1363" r:id="rId127"/>
    <p:sldId id="1364" r:id="rId128"/>
    <p:sldId id="1433" r:id="rId129"/>
    <p:sldId id="1365" r:id="rId130"/>
    <p:sldId id="1366" r:id="rId131"/>
    <p:sldId id="1434" r:id="rId132"/>
    <p:sldId id="1367" r:id="rId133"/>
    <p:sldId id="1435" r:id="rId134"/>
    <p:sldId id="1368" r:id="rId135"/>
    <p:sldId id="1369" r:id="rId136"/>
    <p:sldId id="1436" r:id="rId137"/>
    <p:sldId id="1371" r:id="rId138"/>
    <p:sldId id="1370" r:id="rId139"/>
    <p:sldId id="1437" r:id="rId140"/>
    <p:sldId id="1372" r:id="rId141"/>
    <p:sldId id="1438" r:id="rId142"/>
    <p:sldId id="1373" r:id="rId143"/>
    <p:sldId id="1374" r:id="rId144"/>
    <p:sldId id="1439" r:id="rId145"/>
    <p:sldId id="1375" r:id="rId146"/>
    <p:sldId id="1440" r:id="rId147"/>
    <p:sldId id="1376" r:id="rId148"/>
    <p:sldId id="1380" r:id="rId149"/>
    <p:sldId id="1381" r:id="rId150"/>
    <p:sldId id="1382" r:id="rId151"/>
    <p:sldId id="1383" r:id="rId152"/>
    <p:sldId id="1384" r:id="rId153"/>
    <p:sldId id="1385" r:id="rId154"/>
    <p:sldId id="1386" r:id="rId155"/>
    <p:sldId id="1387" r:id="rId156"/>
    <p:sldId id="1388" r:id="rId157"/>
    <p:sldId id="1389" r:id="rId158"/>
    <p:sldId id="1390" r:id="rId159"/>
    <p:sldId id="1442" r:id="rId160"/>
    <p:sldId id="1391" r:id="rId161"/>
    <p:sldId id="1392" r:id="rId162"/>
    <p:sldId id="1393" r:id="rId163"/>
    <p:sldId id="1394" r:id="rId164"/>
    <p:sldId id="1395" r:id="rId165"/>
    <p:sldId id="1396" r:id="rId166"/>
    <p:sldId id="1397" r:id="rId167"/>
    <p:sldId id="1398" r:id="rId168"/>
    <p:sldId id="1399" r:id="rId169"/>
    <p:sldId id="1400" r:id="rId170"/>
    <p:sldId id="1401" r:id="rId171"/>
    <p:sldId id="1402" r:id="rId172"/>
    <p:sldId id="1403" r:id="rId173"/>
    <p:sldId id="1404" r:id="rId174"/>
    <p:sldId id="1405" r:id="rId175"/>
    <p:sldId id="1441" r:id="rId176"/>
    <p:sldId id="1406" r:id="rId177"/>
    <p:sldId id="1407" r:id="rId178"/>
    <p:sldId id="1408" r:id="rId179"/>
    <p:sldId id="1409" r:id="rId180"/>
    <p:sldId id="1410" r:id="rId181"/>
    <p:sldId id="1411" r:id="rId182"/>
    <p:sldId id="1412" r:id="rId183"/>
    <p:sldId id="1413" r:id="rId184"/>
    <p:sldId id="1414" r:id="rId185"/>
    <p:sldId id="1415" r:id="rId186"/>
    <p:sldId id="1416" r:id="rId187"/>
    <p:sldId id="1417" r:id="rId188"/>
    <p:sldId id="1418" r:id="rId189"/>
    <p:sldId id="1419" r:id="rId190"/>
    <p:sldId id="1420" r:id="rId191"/>
    <p:sldId id="1421" r:id="rId192"/>
    <p:sldId id="1422" r:id="rId193"/>
    <p:sldId id="1424" r:id="rId194"/>
    <p:sldId id="1423" r:id="rId195"/>
    <p:sldId id="1425" r:id="rId196"/>
    <p:sldId id="1426" r:id="rId197"/>
    <p:sldId id="1443" r:id="rId198"/>
    <p:sldId id="1007" r:id="rId19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BEC3F90-9A4F-49C3-B6C1-7A500664370C}">
          <p14:sldIdLst>
            <p14:sldId id="309"/>
            <p14:sldId id="679"/>
            <p14:sldId id="1189"/>
          </p14:sldIdLst>
        </p14:section>
        <p14:section name="バブルソート" id="{8D9669D3-C85B-4752-B6DD-7B479994C9E1}">
          <p14:sldIdLst>
            <p14:sldId id="1188"/>
            <p14:sldId id="1256"/>
            <p14:sldId id="1446"/>
            <p14:sldId id="1447"/>
            <p14:sldId id="1448"/>
            <p14:sldId id="1449"/>
            <p14:sldId id="1450"/>
            <p14:sldId id="1451"/>
            <p14:sldId id="1452"/>
            <p14:sldId id="1453"/>
            <p14:sldId id="1454"/>
            <p14:sldId id="1455"/>
            <p14:sldId id="1456"/>
            <p14:sldId id="1457"/>
            <p14:sldId id="1458"/>
            <p14:sldId id="1459"/>
            <p14:sldId id="1460"/>
            <p14:sldId id="1461"/>
            <p14:sldId id="1462"/>
            <p14:sldId id="1463"/>
            <p14:sldId id="1464"/>
            <p14:sldId id="1465"/>
            <p14:sldId id="1466"/>
            <p14:sldId id="1467"/>
            <p14:sldId id="1468"/>
            <p14:sldId id="1469"/>
            <p14:sldId id="1470"/>
            <p14:sldId id="1471"/>
            <p14:sldId id="1472"/>
            <p14:sldId id="1473"/>
            <p14:sldId id="1474"/>
            <p14:sldId id="1475"/>
            <p14:sldId id="1476"/>
            <p14:sldId id="1477"/>
            <p14:sldId id="1478"/>
            <p14:sldId id="1479"/>
            <p14:sldId id="1480"/>
            <p14:sldId id="1481"/>
            <p14:sldId id="1482"/>
            <p14:sldId id="1483"/>
            <p14:sldId id="1484"/>
            <p14:sldId id="1485"/>
            <p14:sldId id="1486"/>
            <p14:sldId id="1487"/>
            <p14:sldId id="1488"/>
            <p14:sldId id="1489"/>
            <p14:sldId id="1490"/>
            <p14:sldId id="1491"/>
            <p14:sldId id="1492"/>
            <p14:sldId id="1493"/>
            <p14:sldId id="1494"/>
            <p14:sldId id="1495"/>
            <p14:sldId id="1496"/>
            <p14:sldId id="1497"/>
            <p14:sldId id="1498"/>
            <p14:sldId id="1499"/>
            <p14:sldId id="1500"/>
            <p14:sldId id="1501"/>
            <p14:sldId id="1502"/>
            <p14:sldId id="1503"/>
            <p14:sldId id="1504"/>
            <p14:sldId id="1505"/>
            <p14:sldId id="1506"/>
            <p14:sldId id="1507"/>
            <p14:sldId id="1508"/>
            <p14:sldId id="1509"/>
            <p14:sldId id="1510"/>
          </p14:sldIdLst>
        </p14:section>
        <p14:section name="マージソート" id="{C8199D8D-3416-4E7E-A37C-A82F6AD94C5A}">
          <p14:sldIdLst>
            <p14:sldId id="1219"/>
            <p14:sldId id="1220"/>
            <p14:sldId id="1322"/>
            <p14:sldId id="1321"/>
            <p14:sldId id="1323"/>
            <p14:sldId id="1324"/>
            <p14:sldId id="1325"/>
            <p14:sldId id="1444"/>
            <p14:sldId id="1327"/>
            <p14:sldId id="1326"/>
            <p14:sldId id="1328"/>
            <p14:sldId id="1329"/>
            <p14:sldId id="1330"/>
            <p14:sldId id="1331"/>
            <p14:sldId id="1332"/>
            <p14:sldId id="1333"/>
            <p14:sldId id="1334"/>
            <p14:sldId id="1335"/>
            <p14:sldId id="1336"/>
            <p14:sldId id="1337"/>
            <p14:sldId id="1338"/>
            <p14:sldId id="1339"/>
            <p14:sldId id="1445"/>
            <p14:sldId id="1340"/>
            <p14:sldId id="1341"/>
            <p14:sldId id="1342"/>
            <p14:sldId id="1343"/>
            <p14:sldId id="1344"/>
            <p14:sldId id="1345"/>
            <p14:sldId id="1346"/>
            <p14:sldId id="1348"/>
            <p14:sldId id="1427"/>
            <p14:sldId id="1347"/>
            <p14:sldId id="1350"/>
            <p14:sldId id="1428"/>
            <p14:sldId id="1349"/>
            <p14:sldId id="1429"/>
            <p14:sldId id="1351"/>
            <p14:sldId id="1378"/>
            <p14:sldId id="1430"/>
            <p14:sldId id="1352"/>
            <p14:sldId id="1431"/>
            <p14:sldId id="1377"/>
            <p14:sldId id="1379"/>
            <p14:sldId id="1353"/>
            <p14:sldId id="1354"/>
            <p14:sldId id="1355"/>
            <p14:sldId id="1356"/>
            <p14:sldId id="1358"/>
            <p14:sldId id="1357"/>
            <p14:sldId id="1359"/>
            <p14:sldId id="1360"/>
            <p14:sldId id="1361"/>
            <p14:sldId id="1362"/>
            <p14:sldId id="1432"/>
            <p14:sldId id="1363"/>
            <p14:sldId id="1364"/>
            <p14:sldId id="1433"/>
            <p14:sldId id="1365"/>
            <p14:sldId id="1366"/>
            <p14:sldId id="1434"/>
            <p14:sldId id="1367"/>
            <p14:sldId id="1435"/>
            <p14:sldId id="1368"/>
            <p14:sldId id="1369"/>
            <p14:sldId id="1436"/>
            <p14:sldId id="1371"/>
            <p14:sldId id="1370"/>
            <p14:sldId id="1437"/>
            <p14:sldId id="1372"/>
            <p14:sldId id="1438"/>
            <p14:sldId id="1373"/>
            <p14:sldId id="1374"/>
            <p14:sldId id="1439"/>
            <p14:sldId id="1375"/>
            <p14:sldId id="1440"/>
            <p14:sldId id="1376"/>
            <p14:sldId id="1380"/>
            <p14:sldId id="1381"/>
            <p14:sldId id="1382"/>
            <p14:sldId id="1383"/>
            <p14:sldId id="1384"/>
            <p14:sldId id="1385"/>
            <p14:sldId id="1386"/>
            <p14:sldId id="1387"/>
            <p14:sldId id="1388"/>
            <p14:sldId id="1389"/>
            <p14:sldId id="1390"/>
            <p14:sldId id="1442"/>
            <p14:sldId id="1391"/>
            <p14:sldId id="1392"/>
            <p14:sldId id="1393"/>
            <p14:sldId id="1394"/>
            <p14:sldId id="1395"/>
            <p14:sldId id="1396"/>
            <p14:sldId id="1397"/>
            <p14:sldId id="1398"/>
            <p14:sldId id="1399"/>
            <p14:sldId id="1400"/>
            <p14:sldId id="1401"/>
            <p14:sldId id="1402"/>
            <p14:sldId id="1403"/>
            <p14:sldId id="1404"/>
            <p14:sldId id="1405"/>
            <p14:sldId id="1441"/>
            <p14:sldId id="1406"/>
            <p14:sldId id="1407"/>
            <p14:sldId id="1408"/>
            <p14:sldId id="1409"/>
            <p14:sldId id="1410"/>
            <p14:sldId id="1411"/>
            <p14:sldId id="1412"/>
            <p14:sldId id="1413"/>
            <p14:sldId id="1414"/>
            <p14:sldId id="1415"/>
            <p14:sldId id="1416"/>
            <p14:sldId id="1417"/>
            <p14:sldId id="1418"/>
            <p14:sldId id="1419"/>
            <p14:sldId id="1420"/>
            <p14:sldId id="1421"/>
            <p14:sldId id="1422"/>
            <p14:sldId id="1424"/>
            <p14:sldId id="1423"/>
            <p14:sldId id="1425"/>
            <p14:sldId id="1426"/>
            <p14:sldId id="1443"/>
            <p14:sldId id="100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石田 雄太" initials="石田" lastIdx="1" clrIdx="0">
    <p:extLst>
      <p:ext uri="{19B8F6BF-5375-455C-9EA6-DF929625EA0E}">
        <p15:presenceInfo xmlns:p15="http://schemas.microsoft.com/office/powerpoint/2012/main" userId="S-1-5-21-2319409950-2389570134-4242108266-269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4" autoAdjust="0"/>
    <p:restoredTop sz="91036" autoAdjust="0"/>
  </p:normalViewPr>
  <p:slideViewPr>
    <p:cSldViewPr snapToGrid="0">
      <p:cViewPr varScale="1">
        <p:scale>
          <a:sx n="57" d="100"/>
          <a:sy n="57" d="100"/>
        </p:scale>
        <p:origin x="102" y="10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tableStyles" Target="tableStyles.xml"/><Relationship Id="rId201" Type="http://schemas.openxmlformats.org/officeDocument/2006/relationships/handoutMaster" Target="handoutMasters/handout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commentAuthors" Target="commentAuthor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2022/7/20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2022/7/20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2022/7/20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2022/7/20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2022/7/20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2022/7/20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2022/7/20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2022/7/20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2022/7/20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プログラミング基礎演習</a:t>
            </a:r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 smtClean="0"/>
              <a:t>第</a:t>
            </a:r>
            <a:r>
              <a:rPr lang="en-US" altLang="ja-JP" sz="4000" dirty="0" smtClean="0"/>
              <a:t>27</a:t>
            </a:r>
            <a:r>
              <a:rPr lang="ja-JP" altLang="en-US" sz="4000" dirty="0" smtClean="0"/>
              <a:t>回 バブルソート・マージソート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065429" y="2552240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69975" y="192499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3428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388816" y="24363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下矢印 32"/>
          <p:cNvSpPr/>
          <p:nvPr/>
        </p:nvSpPr>
        <p:spPr>
          <a:xfrm rot="10800000">
            <a:off x="8273211" y="530430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860297" y="584113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0427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22222E-6 L 0.15417 0.0002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96296E-6 L 0.15521 -0.0115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60" y="-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44" grpId="0"/>
      <p:bldP spid="4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4996" y="1127884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1: 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要素が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なるまで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分割を繰り返す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30" name="角丸四角形 29"/>
          <p:cNvSpPr/>
          <p:nvPr/>
        </p:nvSpPr>
        <p:spPr>
          <a:xfrm>
            <a:off x="68241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0167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</a:p>
          <a:p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4996" y="1127884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1: 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要素が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なるまで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分割を繰り返す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30" name="角丸四角形 29"/>
          <p:cNvSpPr/>
          <p:nvPr/>
        </p:nvSpPr>
        <p:spPr>
          <a:xfrm>
            <a:off x="68241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フレーム 24"/>
          <p:cNvSpPr/>
          <p:nvPr/>
        </p:nvSpPr>
        <p:spPr>
          <a:xfrm>
            <a:off x="474996" y="3509210"/>
            <a:ext cx="3141168" cy="2874657"/>
          </a:xfrm>
          <a:prstGeom prst="frame">
            <a:avLst>
              <a:gd name="adj1" fmla="val 453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26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929441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6</a:t>
            </a:r>
            <a:endParaRPr kumimoji="1" lang="ja-JP" altLang="en-US" sz="4000" b="1" dirty="0"/>
          </a:p>
        </p:txBody>
      </p:sp>
      <p:sp>
        <p:nvSpPr>
          <p:cNvPr id="5" name="角丸四角形 4"/>
          <p:cNvSpPr/>
          <p:nvPr/>
        </p:nvSpPr>
        <p:spPr>
          <a:xfrm>
            <a:off x="5415802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3</a:t>
            </a:r>
            <a:endParaRPr kumimoji="1" lang="ja-JP" altLang="en-US" sz="4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5902163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9</a:t>
            </a:r>
            <a:endParaRPr kumimoji="1" lang="ja-JP" altLang="en-US" sz="4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6388524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874885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2</a:t>
            </a:r>
            <a:endParaRPr kumimoji="1" lang="ja-JP" altLang="en-US" sz="4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93371" y="692200"/>
            <a:ext cx="3292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8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936868" y="213625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6</a:t>
            </a:r>
            <a:endParaRPr kumimoji="1" lang="ja-JP" altLang="en-US" sz="4000" b="1" dirty="0"/>
          </a:p>
        </p:txBody>
      </p:sp>
      <p:sp>
        <p:nvSpPr>
          <p:cNvPr id="12" name="角丸四角形 11"/>
          <p:cNvSpPr/>
          <p:nvPr/>
        </p:nvSpPr>
        <p:spPr>
          <a:xfrm>
            <a:off x="3423229" y="213625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3</a:t>
            </a:r>
            <a:endParaRPr kumimoji="1" lang="ja-JP" altLang="en-US" sz="4000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0649" y="233050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右矢印 16"/>
          <p:cNvSpPr/>
          <p:nvPr/>
        </p:nvSpPr>
        <p:spPr>
          <a:xfrm rot="8481760">
            <a:off x="4131440" y="1695985"/>
            <a:ext cx="1109641" cy="65454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421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/>
      <p:bldP spid="17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4996" y="1127884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1: 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要素が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なるまで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分割を繰り返す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79306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7470608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5967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4996" y="1127884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1: 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要素が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なるまで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分割を繰り返す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79306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7470608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フレーム 15"/>
          <p:cNvSpPr/>
          <p:nvPr/>
        </p:nvSpPr>
        <p:spPr>
          <a:xfrm>
            <a:off x="474996" y="3509210"/>
            <a:ext cx="3141168" cy="2874657"/>
          </a:xfrm>
          <a:prstGeom prst="frame">
            <a:avLst>
              <a:gd name="adj1" fmla="val 453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4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929441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6</a:t>
            </a:r>
            <a:endParaRPr kumimoji="1" lang="ja-JP" altLang="en-US" sz="4000" b="1" dirty="0"/>
          </a:p>
        </p:txBody>
      </p:sp>
      <p:sp>
        <p:nvSpPr>
          <p:cNvPr id="5" name="角丸四角形 4"/>
          <p:cNvSpPr/>
          <p:nvPr/>
        </p:nvSpPr>
        <p:spPr>
          <a:xfrm>
            <a:off x="5415802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3</a:t>
            </a:r>
            <a:endParaRPr kumimoji="1" lang="ja-JP" altLang="en-US" sz="4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5902163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9</a:t>
            </a:r>
            <a:endParaRPr kumimoji="1" lang="ja-JP" altLang="en-US" sz="4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6388524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874885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2</a:t>
            </a:r>
            <a:endParaRPr kumimoji="1" lang="ja-JP" altLang="en-US" sz="4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93371" y="692200"/>
            <a:ext cx="3292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8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936868" y="213625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6</a:t>
            </a:r>
            <a:endParaRPr kumimoji="1" lang="ja-JP" altLang="en-US" sz="4000" b="1" dirty="0"/>
          </a:p>
        </p:txBody>
      </p:sp>
      <p:sp>
        <p:nvSpPr>
          <p:cNvPr id="12" name="角丸四角形 11"/>
          <p:cNvSpPr/>
          <p:nvPr/>
        </p:nvSpPr>
        <p:spPr>
          <a:xfrm>
            <a:off x="3423229" y="213625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3</a:t>
            </a:r>
            <a:endParaRPr kumimoji="1" lang="ja-JP" altLang="en-US" sz="4000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0649" y="233050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右矢印 16"/>
          <p:cNvSpPr/>
          <p:nvPr/>
        </p:nvSpPr>
        <p:spPr>
          <a:xfrm rot="8481760">
            <a:off x="4131440" y="1695985"/>
            <a:ext cx="1109641" cy="65454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2706376" y="364769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6</a:t>
            </a:r>
            <a:endParaRPr kumimoji="1" lang="ja-JP" altLang="en-US" sz="4000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0157" y="384194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右矢印 14"/>
          <p:cNvSpPr/>
          <p:nvPr/>
        </p:nvSpPr>
        <p:spPr>
          <a:xfrm rot="6271345">
            <a:off x="2570123" y="3000779"/>
            <a:ext cx="623699" cy="59317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917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6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4996" y="1127884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1: 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要素が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なるまで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分割を繰り返す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096309" y="3701533"/>
            <a:ext cx="70423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要素数１なので元の処理に戻る</a:t>
            </a:r>
            <a:endParaRPr kumimoji="1" lang="en-US" altLang="ja-JP" sz="4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653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929441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6</a:t>
            </a:r>
            <a:endParaRPr kumimoji="1" lang="ja-JP" altLang="en-US" sz="4000" b="1" dirty="0"/>
          </a:p>
        </p:txBody>
      </p:sp>
      <p:sp>
        <p:nvSpPr>
          <p:cNvPr id="5" name="角丸四角形 4"/>
          <p:cNvSpPr/>
          <p:nvPr/>
        </p:nvSpPr>
        <p:spPr>
          <a:xfrm>
            <a:off x="5415802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3</a:t>
            </a:r>
            <a:endParaRPr kumimoji="1" lang="ja-JP" altLang="en-US" sz="4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5902163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9</a:t>
            </a:r>
            <a:endParaRPr kumimoji="1" lang="ja-JP" altLang="en-US" sz="4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6388524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874885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2</a:t>
            </a:r>
            <a:endParaRPr kumimoji="1" lang="ja-JP" altLang="en-US" sz="4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93371" y="692200"/>
            <a:ext cx="3292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8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936868" y="213625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6</a:t>
            </a:r>
            <a:endParaRPr kumimoji="1" lang="ja-JP" altLang="en-US" sz="4000" b="1" dirty="0"/>
          </a:p>
        </p:txBody>
      </p:sp>
      <p:sp>
        <p:nvSpPr>
          <p:cNvPr id="12" name="角丸四角形 11"/>
          <p:cNvSpPr/>
          <p:nvPr/>
        </p:nvSpPr>
        <p:spPr>
          <a:xfrm>
            <a:off x="3423229" y="213625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3</a:t>
            </a:r>
            <a:endParaRPr kumimoji="1" lang="ja-JP" altLang="en-US" sz="4000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0649" y="233050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右矢印 16"/>
          <p:cNvSpPr/>
          <p:nvPr/>
        </p:nvSpPr>
        <p:spPr>
          <a:xfrm rot="8481760">
            <a:off x="4131440" y="1695985"/>
            <a:ext cx="1109641" cy="65454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2706376" y="364769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6</a:t>
            </a:r>
            <a:endParaRPr kumimoji="1" lang="ja-JP" altLang="en-US" sz="4000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0157" y="384194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右矢印 14"/>
          <p:cNvSpPr/>
          <p:nvPr/>
        </p:nvSpPr>
        <p:spPr>
          <a:xfrm rot="6271345">
            <a:off x="2570123" y="3000779"/>
            <a:ext cx="623699" cy="59317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/>
          <p:cNvSpPr/>
          <p:nvPr/>
        </p:nvSpPr>
        <p:spPr>
          <a:xfrm rot="17446674">
            <a:off x="2757672" y="2980256"/>
            <a:ext cx="623699" cy="59317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205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4996" y="1127884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1: 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要素が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なるまで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分割を繰り返す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79306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6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7470608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フレーム 15"/>
          <p:cNvSpPr/>
          <p:nvPr/>
        </p:nvSpPr>
        <p:spPr>
          <a:xfrm>
            <a:off x="850658" y="3509211"/>
            <a:ext cx="3141168" cy="2874657"/>
          </a:xfrm>
          <a:prstGeom prst="frame">
            <a:avLst>
              <a:gd name="adj1" fmla="val 453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713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4996" y="1127884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1: 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要素が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なるまで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分割を繰り返す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79306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6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7470608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フレーム 15"/>
          <p:cNvSpPr/>
          <p:nvPr/>
        </p:nvSpPr>
        <p:spPr>
          <a:xfrm>
            <a:off x="6280162" y="3519780"/>
            <a:ext cx="3141168" cy="2874657"/>
          </a:xfrm>
          <a:prstGeom prst="frame">
            <a:avLst>
              <a:gd name="adj1" fmla="val 453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129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80726" y="251657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85272" y="1889335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38856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3909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下矢印 27"/>
          <p:cNvSpPr/>
          <p:nvPr/>
        </p:nvSpPr>
        <p:spPr>
          <a:xfrm>
            <a:off x="4793879" y="2477087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278802" y="2084043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6058305" y="197209"/>
            <a:ext cx="5537259" cy="29129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150630" y="268417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149261" y="232569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765319" y="232569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7083118" y="132475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38" name="角丸四角形 37"/>
          <p:cNvSpPr/>
          <p:nvPr/>
        </p:nvSpPr>
        <p:spPr>
          <a:xfrm>
            <a:off x="8699176" y="131641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020607" y="156984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058306" y="225989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130557" y="239984"/>
            <a:ext cx="4571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右が大きい状態にする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為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に、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中身を入れ替える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下矢印 48"/>
          <p:cNvSpPr/>
          <p:nvPr/>
        </p:nvSpPr>
        <p:spPr>
          <a:xfrm rot="10800000">
            <a:off x="8273211" y="530430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860297" y="584113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904603" y="2690477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486160" y="2707493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actionIndex+1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9315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3" grpId="0" animBg="1"/>
      <p:bldP spid="34" grpId="0"/>
      <p:bldP spid="35" grpId="0"/>
      <p:bldP spid="36" grpId="0"/>
      <p:bldP spid="37" grpId="0" animBg="1"/>
      <p:bldP spid="38" grpId="0" animBg="1"/>
      <p:bldP spid="39" grpId="0"/>
      <p:bldP spid="40" grpId="0"/>
      <p:bldP spid="41" grpId="0"/>
      <p:bldP spid="51" grpId="0"/>
      <p:bldP spid="52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929441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6</a:t>
            </a:r>
            <a:endParaRPr kumimoji="1" lang="ja-JP" altLang="en-US" sz="4000" b="1" dirty="0"/>
          </a:p>
        </p:txBody>
      </p:sp>
      <p:sp>
        <p:nvSpPr>
          <p:cNvPr id="5" name="角丸四角形 4"/>
          <p:cNvSpPr/>
          <p:nvPr/>
        </p:nvSpPr>
        <p:spPr>
          <a:xfrm>
            <a:off x="5415802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3</a:t>
            </a:r>
            <a:endParaRPr kumimoji="1" lang="ja-JP" altLang="en-US" sz="4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5902163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9</a:t>
            </a:r>
            <a:endParaRPr kumimoji="1" lang="ja-JP" altLang="en-US" sz="4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6388524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874885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2</a:t>
            </a:r>
            <a:endParaRPr kumimoji="1" lang="ja-JP" altLang="en-US" sz="4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93371" y="692200"/>
            <a:ext cx="3292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8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936868" y="213625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6</a:t>
            </a:r>
            <a:endParaRPr kumimoji="1" lang="ja-JP" altLang="en-US" sz="4000" b="1" dirty="0"/>
          </a:p>
        </p:txBody>
      </p:sp>
      <p:sp>
        <p:nvSpPr>
          <p:cNvPr id="12" name="角丸四角形 11"/>
          <p:cNvSpPr/>
          <p:nvPr/>
        </p:nvSpPr>
        <p:spPr>
          <a:xfrm>
            <a:off x="3423229" y="213625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3</a:t>
            </a:r>
            <a:endParaRPr kumimoji="1" lang="ja-JP" altLang="en-US" sz="4000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0649" y="233050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右矢印 16"/>
          <p:cNvSpPr/>
          <p:nvPr/>
        </p:nvSpPr>
        <p:spPr>
          <a:xfrm rot="8481760">
            <a:off x="4131440" y="1695985"/>
            <a:ext cx="1109641" cy="65454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2706376" y="364769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6</a:t>
            </a:r>
            <a:endParaRPr kumimoji="1" lang="ja-JP" altLang="en-US" sz="4000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0157" y="384194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右矢印 18"/>
          <p:cNvSpPr/>
          <p:nvPr/>
        </p:nvSpPr>
        <p:spPr>
          <a:xfrm rot="4649094">
            <a:off x="3040672" y="3420222"/>
            <a:ext cx="1458085" cy="59317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3666409" y="460052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/>
              <a:t>3</a:t>
            </a:r>
            <a:endParaRPr kumimoji="1" lang="ja-JP" altLang="en-US" sz="40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50190" y="479477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右矢印 21"/>
          <p:cNvSpPr/>
          <p:nvPr/>
        </p:nvSpPr>
        <p:spPr>
          <a:xfrm rot="6271345">
            <a:off x="2414968" y="3120258"/>
            <a:ext cx="722681" cy="28404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矢印 23"/>
          <p:cNvSpPr/>
          <p:nvPr/>
        </p:nvSpPr>
        <p:spPr>
          <a:xfrm rot="17285597">
            <a:off x="2683482" y="3098486"/>
            <a:ext cx="722681" cy="28404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7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4996" y="1127884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1: 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要素が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なるまで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分割を繰り返す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096309" y="3701533"/>
            <a:ext cx="70423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要素数１なので元の処理に戻る</a:t>
            </a:r>
            <a:endParaRPr kumimoji="1" lang="en-US" altLang="ja-JP" sz="4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4604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929441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6</a:t>
            </a:r>
            <a:endParaRPr kumimoji="1" lang="ja-JP" altLang="en-US" sz="4000" b="1" dirty="0"/>
          </a:p>
        </p:txBody>
      </p:sp>
      <p:sp>
        <p:nvSpPr>
          <p:cNvPr id="5" name="角丸四角形 4"/>
          <p:cNvSpPr/>
          <p:nvPr/>
        </p:nvSpPr>
        <p:spPr>
          <a:xfrm>
            <a:off x="5415802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3</a:t>
            </a:r>
            <a:endParaRPr kumimoji="1" lang="ja-JP" altLang="en-US" sz="4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5902163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9</a:t>
            </a:r>
            <a:endParaRPr kumimoji="1" lang="ja-JP" altLang="en-US" sz="4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6388524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874885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2</a:t>
            </a:r>
            <a:endParaRPr kumimoji="1" lang="ja-JP" altLang="en-US" sz="4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93371" y="692200"/>
            <a:ext cx="3292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8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936868" y="213625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6</a:t>
            </a:r>
            <a:endParaRPr kumimoji="1" lang="ja-JP" altLang="en-US" sz="4000" b="1" dirty="0"/>
          </a:p>
        </p:txBody>
      </p:sp>
      <p:sp>
        <p:nvSpPr>
          <p:cNvPr id="12" name="角丸四角形 11"/>
          <p:cNvSpPr/>
          <p:nvPr/>
        </p:nvSpPr>
        <p:spPr>
          <a:xfrm>
            <a:off x="3423229" y="213625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3</a:t>
            </a:r>
            <a:endParaRPr kumimoji="1" lang="ja-JP" altLang="en-US" sz="4000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0649" y="233050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右矢印 16"/>
          <p:cNvSpPr/>
          <p:nvPr/>
        </p:nvSpPr>
        <p:spPr>
          <a:xfrm rot="8481760">
            <a:off x="4131440" y="1695985"/>
            <a:ext cx="1109641" cy="65454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2706376" y="364769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6</a:t>
            </a:r>
            <a:endParaRPr kumimoji="1" lang="ja-JP" altLang="en-US" sz="4000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0157" y="384194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右矢印 18"/>
          <p:cNvSpPr/>
          <p:nvPr/>
        </p:nvSpPr>
        <p:spPr>
          <a:xfrm rot="4649094">
            <a:off x="3040672" y="3420222"/>
            <a:ext cx="1458085" cy="59317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3666409" y="460052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/>
              <a:t>3</a:t>
            </a:r>
            <a:endParaRPr kumimoji="1" lang="ja-JP" altLang="en-US" sz="40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50190" y="479477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右矢印 17"/>
          <p:cNvSpPr/>
          <p:nvPr/>
        </p:nvSpPr>
        <p:spPr>
          <a:xfrm rot="15346970">
            <a:off x="3270534" y="3373391"/>
            <a:ext cx="1458085" cy="59317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矢印 23"/>
          <p:cNvSpPr/>
          <p:nvPr/>
        </p:nvSpPr>
        <p:spPr>
          <a:xfrm rot="6271345">
            <a:off x="2414968" y="3120258"/>
            <a:ext cx="722681" cy="28404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/>
          <p:cNvSpPr/>
          <p:nvPr/>
        </p:nvSpPr>
        <p:spPr>
          <a:xfrm rot="17285597">
            <a:off x="2683482" y="3098486"/>
            <a:ext cx="722681" cy="28404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209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4996" y="1127884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1: 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要素が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なるまで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分割を繰り返す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79306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7470608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3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フレーム 15"/>
          <p:cNvSpPr/>
          <p:nvPr/>
        </p:nvSpPr>
        <p:spPr>
          <a:xfrm>
            <a:off x="6280162" y="3519780"/>
            <a:ext cx="3141168" cy="2874657"/>
          </a:xfrm>
          <a:prstGeom prst="frame">
            <a:avLst>
              <a:gd name="adj1" fmla="val 453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939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79306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7470608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3786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79306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7470608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角丸四角形 31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3" name="下矢印 32"/>
          <p:cNvSpPr/>
          <p:nvPr/>
        </p:nvSpPr>
        <p:spPr>
          <a:xfrm rot="10800000">
            <a:off x="7591599" y="4615574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下矢印 33"/>
          <p:cNvSpPr/>
          <p:nvPr/>
        </p:nvSpPr>
        <p:spPr>
          <a:xfrm rot="10800000">
            <a:off x="1893199" y="4676469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下矢印 34"/>
          <p:cNvSpPr/>
          <p:nvPr/>
        </p:nvSpPr>
        <p:spPr>
          <a:xfrm rot="10800000">
            <a:off x="1115756" y="3335843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914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79306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7470608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3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角丸四角形 31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1893199" y="4676469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下矢印 34"/>
          <p:cNvSpPr/>
          <p:nvPr/>
        </p:nvSpPr>
        <p:spPr>
          <a:xfrm rot="10800000">
            <a:off x="1115756" y="3335843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6169701" y="261697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左配列と右配列で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「中身の値が小さい方」を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747060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3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3" name="下矢印 32"/>
          <p:cNvSpPr/>
          <p:nvPr/>
        </p:nvSpPr>
        <p:spPr>
          <a:xfrm rot="10800000">
            <a:off x="7591599" y="4615574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20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96296E-6 L -0.52292 -0.291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46" y="-1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79306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7470608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0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角丸四角形 31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0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1893199" y="4676469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下矢印 34"/>
          <p:cNvSpPr/>
          <p:nvPr/>
        </p:nvSpPr>
        <p:spPr>
          <a:xfrm rot="10800000">
            <a:off x="1115756" y="3335843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6169701" y="261697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左配列と右配列で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「中身の値が小さい方」を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163681" y="176200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3" name="下矢印 32"/>
          <p:cNvSpPr/>
          <p:nvPr/>
        </p:nvSpPr>
        <p:spPr>
          <a:xfrm rot="10800000">
            <a:off x="7591599" y="4615574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6158754" y="262271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代入元の添え字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3109167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79306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7470608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角丸四角形 31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1893199" y="4676469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下矢印 34"/>
          <p:cNvSpPr/>
          <p:nvPr/>
        </p:nvSpPr>
        <p:spPr>
          <a:xfrm rot="10800000">
            <a:off x="2855727" y="3318547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6169701" y="261697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左配列と右配列で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「中身の値が小さい方」を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163681" y="176200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3" name="下矢印 32"/>
          <p:cNvSpPr/>
          <p:nvPr/>
        </p:nvSpPr>
        <p:spPr>
          <a:xfrm rot="10800000">
            <a:off x="8320726" y="4497791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6158754" y="262271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代入元の添え字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3243522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79306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7470608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角丸四角形 31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1893199" y="4676469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下矢印 34"/>
          <p:cNvSpPr/>
          <p:nvPr/>
        </p:nvSpPr>
        <p:spPr>
          <a:xfrm rot="10800000">
            <a:off x="2855727" y="3318547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6169701" y="261697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左配列と右配列で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「中身の値が小さい方」を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163681" y="176200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3" name="下矢印 32"/>
          <p:cNvSpPr/>
          <p:nvPr/>
        </p:nvSpPr>
        <p:spPr>
          <a:xfrm rot="10800000">
            <a:off x="8320726" y="4497791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6158754" y="262271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代入元の添え字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3752094" y="2178029"/>
            <a:ext cx="4077833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片方の配列の添え字が</a:t>
            </a:r>
            <a:endParaRPr kumimoji="1" lang="en-US" altLang="ja-JP" sz="2800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要素数以上になったので</a:t>
            </a:r>
            <a:endParaRPr kumimoji="1" lang="en-US" altLang="ja-JP" sz="2800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繰り返し処理を抜ける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7420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80726" y="251657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85272" y="1889335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1904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0619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下矢印 27"/>
          <p:cNvSpPr/>
          <p:nvPr/>
        </p:nvSpPr>
        <p:spPr>
          <a:xfrm>
            <a:off x="4793879" y="2477087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278802" y="2084043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6058305" y="197209"/>
            <a:ext cx="5537259" cy="29129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>
          <a:xfrm>
            <a:off x="7083118" y="132475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51" name="角丸四角形 50"/>
          <p:cNvSpPr/>
          <p:nvPr/>
        </p:nvSpPr>
        <p:spPr>
          <a:xfrm>
            <a:off x="8699176" y="131641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020607" y="156984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058306" y="225989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130557" y="239984"/>
            <a:ext cx="4571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右が大きい状態にする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為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に、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中身を入れ替える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下矢印 54"/>
          <p:cNvSpPr/>
          <p:nvPr/>
        </p:nvSpPr>
        <p:spPr>
          <a:xfrm rot="10800000">
            <a:off x="8273211" y="530430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860297" y="584113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149261" y="232569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765319" y="232569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6150630" y="268417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904603" y="2690477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8486160" y="2707493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actionIndex+1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6863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79306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6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7470608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角丸四角形 31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5" name="下矢印 34"/>
          <p:cNvSpPr/>
          <p:nvPr/>
        </p:nvSpPr>
        <p:spPr>
          <a:xfrm rot="10800000">
            <a:off x="2855727" y="3318547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 36"/>
          <p:cNvSpPr/>
          <p:nvPr/>
        </p:nvSpPr>
        <p:spPr>
          <a:xfrm>
            <a:off x="1163681" y="176200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3" name="下矢印 32"/>
          <p:cNvSpPr/>
          <p:nvPr/>
        </p:nvSpPr>
        <p:spPr>
          <a:xfrm rot="10800000">
            <a:off x="8320726" y="4497791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4724519" y="225259"/>
            <a:ext cx="5595857" cy="26705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最終調整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残った要素を順に代入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「左配列」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要素の内容を代入し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添え字を＋１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フレーム 39"/>
          <p:cNvSpPr/>
          <p:nvPr/>
        </p:nvSpPr>
        <p:spPr>
          <a:xfrm>
            <a:off x="474996" y="3509210"/>
            <a:ext cx="5781344" cy="3094789"/>
          </a:xfrm>
          <a:prstGeom prst="frame">
            <a:avLst>
              <a:gd name="adj1" fmla="val 453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793069" y="3742947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6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1893199" y="4676469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605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08659 -0.285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79306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6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7470608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0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角丸四角形 31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5" name="下矢印 34"/>
          <p:cNvSpPr/>
          <p:nvPr/>
        </p:nvSpPr>
        <p:spPr>
          <a:xfrm rot="10800000">
            <a:off x="2855727" y="3318547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 36"/>
          <p:cNvSpPr/>
          <p:nvPr/>
        </p:nvSpPr>
        <p:spPr>
          <a:xfrm>
            <a:off x="1163681" y="176200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3" name="下矢印 32"/>
          <p:cNvSpPr/>
          <p:nvPr/>
        </p:nvSpPr>
        <p:spPr>
          <a:xfrm rot="10800000">
            <a:off x="8320726" y="4497791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4619159" y="167922"/>
            <a:ext cx="5595857" cy="26705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最終調整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残った要素を順に代入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「左配列」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要素の内容を代入し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添え字を＋１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フレーム 39"/>
          <p:cNvSpPr/>
          <p:nvPr/>
        </p:nvSpPr>
        <p:spPr>
          <a:xfrm>
            <a:off x="474996" y="3509210"/>
            <a:ext cx="5781344" cy="3094789"/>
          </a:xfrm>
          <a:prstGeom prst="frame">
            <a:avLst>
              <a:gd name="adj1" fmla="val 453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2876756" y="176200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6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1893199" y="4676469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148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79306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6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7470608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角丸四角形 31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163681" y="176200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3" name="下矢印 32"/>
          <p:cNvSpPr/>
          <p:nvPr/>
        </p:nvSpPr>
        <p:spPr>
          <a:xfrm rot="10800000">
            <a:off x="8320726" y="4497791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4619159" y="167922"/>
            <a:ext cx="5595857" cy="26705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最終調整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残った要素を順に代入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「左配列」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要素の内容を代入し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添え字を＋１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フレーム 39"/>
          <p:cNvSpPr/>
          <p:nvPr/>
        </p:nvSpPr>
        <p:spPr>
          <a:xfrm>
            <a:off x="474996" y="3509210"/>
            <a:ext cx="5781344" cy="3094789"/>
          </a:xfrm>
          <a:prstGeom prst="frame">
            <a:avLst>
              <a:gd name="adj1" fmla="val 453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2876756" y="176200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6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2693784" y="4687729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下矢印 34"/>
          <p:cNvSpPr/>
          <p:nvPr/>
        </p:nvSpPr>
        <p:spPr>
          <a:xfrm rot="10800000">
            <a:off x="3943982" y="3294531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550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79306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6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7470608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角丸四角形 31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163681" y="176200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3" name="下矢印 32"/>
          <p:cNvSpPr/>
          <p:nvPr/>
        </p:nvSpPr>
        <p:spPr>
          <a:xfrm rot="10800000">
            <a:off x="8320726" y="4497791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フレーム 39"/>
          <p:cNvSpPr/>
          <p:nvPr/>
        </p:nvSpPr>
        <p:spPr>
          <a:xfrm>
            <a:off x="6394239" y="3456135"/>
            <a:ext cx="5781344" cy="3094789"/>
          </a:xfrm>
          <a:prstGeom prst="frame">
            <a:avLst>
              <a:gd name="adj1" fmla="val 453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2876756" y="176200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6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2693784" y="4687729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下矢印 34"/>
          <p:cNvSpPr/>
          <p:nvPr/>
        </p:nvSpPr>
        <p:spPr>
          <a:xfrm rot="10800000">
            <a:off x="3943982" y="3294531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3963896" y="455368"/>
            <a:ext cx="5595857" cy="26705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最終調整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残った要素を順に代入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「右配列」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要素の内容を代入し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添え字を＋１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2339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163681" y="176200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3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2876756" y="176200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6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4296459" y="3414544"/>
            <a:ext cx="572464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</a:t>
            </a:r>
            <a:r>
              <a:rPr kumimoji="1" lang="ja-JP" altLang="en-US" sz="4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配列の並び替えが完了</a:t>
            </a:r>
            <a:endParaRPr kumimoji="1" lang="en-US" altLang="ja-JP" sz="40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0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</a:t>
            </a:r>
            <a:r>
              <a:rPr kumimoji="1" lang="ja-JP" altLang="en-US" sz="4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の処理に戻る</a:t>
            </a:r>
            <a:endParaRPr kumimoji="1" lang="en-US" altLang="ja-JP" sz="4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6375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929441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6</a:t>
            </a:r>
            <a:endParaRPr kumimoji="1" lang="ja-JP" altLang="en-US" sz="4000" b="1" dirty="0"/>
          </a:p>
        </p:txBody>
      </p:sp>
      <p:sp>
        <p:nvSpPr>
          <p:cNvPr id="5" name="角丸四角形 4"/>
          <p:cNvSpPr/>
          <p:nvPr/>
        </p:nvSpPr>
        <p:spPr>
          <a:xfrm>
            <a:off x="5415802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3</a:t>
            </a:r>
            <a:endParaRPr kumimoji="1" lang="ja-JP" altLang="en-US" sz="4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5902163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9</a:t>
            </a:r>
            <a:endParaRPr kumimoji="1" lang="ja-JP" altLang="en-US" sz="4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6388524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874885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2</a:t>
            </a:r>
            <a:endParaRPr kumimoji="1" lang="ja-JP" altLang="en-US" sz="4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93371" y="692200"/>
            <a:ext cx="3292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8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936868" y="213625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423229" y="213625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>
                <a:solidFill>
                  <a:srgbClr val="FF0000"/>
                </a:solidFill>
              </a:rPr>
              <a:t>6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0649" y="233050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右矢印 16"/>
          <p:cNvSpPr/>
          <p:nvPr/>
        </p:nvSpPr>
        <p:spPr>
          <a:xfrm rot="8481760">
            <a:off x="4131440" y="1695985"/>
            <a:ext cx="1109641" cy="65454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2706376" y="364769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6</a:t>
            </a:r>
            <a:endParaRPr kumimoji="1" lang="ja-JP" altLang="en-US" sz="4000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0157" y="384194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右矢印 18"/>
          <p:cNvSpPr/>
          <p:nvPr/>
        </p:nvSpPr>
        <p:spPr>
          <a:xfrm rot="4649094">
            <a:off x="2970159" y="3625058"/>
            <a:ext cx="1364244" cy="33176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3666409" y="460052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/>
              <a:t>3</a:t>
            </a:r>
            <a:endParaRPr kumimoji="1" lang="ja-JP" altLang="en-US" sz="40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50190" y="479477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右矢印 17"/>
          <p:cNvSpPr/>
          <p:nvPr/>
        </p:nvSpPr>
        <p:spPr>
          <a:xfrm rot="19293943">
            <a:off x="4243636" y="1948867"/>
            <a:ext cx="1458085" cy="59317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矢印 23"/>
          <p:cNvSpPr/>
          <p:nvPr/>
        </p:nvSpPr>
        <p:spPr>
          <a:xfrm rot="6271345">
            <a:off x="2414968" y="3120258"/>
            <a:ext cx="722681" cy="28404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/>
          <p:cNvSpPr/>
          <p:nvPr/>
        </p:nvSpPr>
        <p:spPr>
          <a:xfrm rot="17285597">
            <a:off x="2683482" y="3098486"/>
            <a:ext cx="722681" cy="28404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 rot="15376025">
            <a:off x="3259513" y="3517482"/>
            <a:ext cx="1364244" cy="33176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63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4996" y="1127884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1: 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要素が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なるまで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分割を繰り返す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6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68241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フレーム 24"/>
          <p:cNvSpPr/>
          <p:nvPr/>
        </p:nvSpPr>
        <p:spPr>
          <a:xfrm>
            <a:off x="474996" y="3509210"/>
            <a:ext cx="3141168" cy="2874657"/>
          </a:xfrm>
          <a:prstGeom prst="frame">
            <a:avLst>
              <a:gd name="adj1" fmla="val 453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892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4996" y="1127884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1: 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要素が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なるまで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分割を繰り返す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6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68241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フレーム 24"/>
          <p:cNvSpPr/>
          <p:nvPr/>
        </p:nvSpPr>
        <p:spPr>
          <a:xfrm>
            <a:off x="6435456" y="3398000"/>
            <a:ext cx="3141168" cy="2874657"/>
          </a:xfrm>
          <a:prstGeom prst="frame">
            <a:avLst>
              <a:gd name="adj1" fmla="val 453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692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929441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6</a:t>
            </a:r>
            <a:endParaRPr kumimoji="1" lang="ja-JP" altLang="en-US" sz="4000" b="1" dirty="0"/>
          </a:p>
        </p:txBody>
      </p:sp>
      <p:sp>
        <p:nvSpPr>
          <p:cNvPr id="5" name="角丸四角形 4"/>
          <p:cNvSpPr/>
          <p:nvPr/>
        </p:nvSpPr>
        <p:spPr>
          <a:xfrm>
            <a:off x="5415802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3</a:t>
            </a:r>
            <a:endParaRPr kumimoji="1" lang="ja-JP" altLang="en-US" sz="4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5902163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9</a:t>
            </a:r>
            <a:endParaRPr kumimoji="1" lang="ja-JP" altLang="en-US" sz="4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6388524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874885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2</a:t>
            </a:r>
            <a:endParaRPr kumimoji="1" lang="ja-JP" altLang="en-US" sz="4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93371" y="692200"/>
            <a:ext cx="3292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8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936868" y="213625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423229" y="213625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>
                <a:solidFill>
                  <a:srgbClr val="FF0000"/>
                </a:solidFill>
              </a:rPr>
              <a:t>6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0649" y="233050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右矢印 16"/>
          <p:cNvSpPr/>
          <p:nvPr/>
        </p:nvSpPr>
        <p:spPr>
          <a:xfrm rot="8481760">
            <a:off x="3952361" y="1702159"/>
            <a:ext cx="1418282" cy="23906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2706376" y="364769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6</a:t>
            </a:r>
            <a:endParaRPr kumimoji="1" lang="ja-JP" altLang="en-US" sz="4000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0157" y="384194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3666409" y="460052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/>
              <a:t>3</a:t>
            </a:r>
            <a:endParaRPr kumimoji="1" lang="ja-JP" altLang="en-US" sz="40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50190" y="479477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右矢印 17"/>
          <p:cNvSpPr/>
          <p:nvPr/>
        </p:nvSpPr>
        <p:spPr>
          <a:xfrm rot="2451518">
            <a:off x="6461937" y="1525102"/>
            <a:ext cx="1008871" cy="59317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8371168" y="2052234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/>
              <a:t>9</a:t>
            </a:r>
            <a:endParaRPr kumimoji="1" lang="ja-JP" altLang="en-US" sz="4000" b="1" dirty="0"/>
          </a:p>
        </p:txBody>
      </p:sp>
      <p:sp>
        <p:nvSpPr>
          <p:cNvPr id="23" name="角丸四角形 22"/>
          <p:cNvSpPr/>
          <p:nvPr/>
        </p:nvSpPr>
        <p:spPr>
          <a:xfrm>
            <a:off x="8857529" y="2052234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854949" y="2246484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9324840" y="2059779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2</a:t>
            </a:r>
            <a:endParaRPr kumimoji="1" lang="ja-JP" altLang="en-US" sz="4000" b="1" dirty="0"/>
          </a:p>
        </p:txBody>
      </p:sp>
      <p:sp>
        <p:nvSpPr>
          <p:cNvPr id="29" name="右矢印 28"/>
          <p:cNvSpPr/>
          <p:nvPr/>
        </p:nvSpPr>
        <p:spPr>
          <a:xfrm rot="4649094">
            <a:off x="2970159" y="3625058"/>
            <a:ext cx="1364244" cy="33176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右矢印 29"/>
          <p:cNvSpPr/>
          <p:nvPr/>
        </p:nvSpPr>
        <p:spPr>
          <a:xfrm rot="6271345">
            <a:off x="2414968" y="3120258"/>
            <a:ext cx="722681" cy="28404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矢印 30"/>
          <p:cNvSpPr/>
          <p:nvPr/>
        </p:nvSpPr>
        <p:spPr>
          <a:xfrm rot="17285597">
            <a:off x="2683482" y="3098486"/>
            <a:ext cx="722681" cy="28404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 rot="15376025">
            <a:off x="3259513" y="3517482"/>
            <a:ext cx="1364244" cy="33176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 rot="19223895">
            <a:off x="4108600" y="1909715"/>
            <a:ext cx="1418282" cy="23906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78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3" grpId="0" animBg="1"/>
      <p:bldP spid="24" grpId="0"/>
      <p:bldP spid="25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9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4996" y="1127884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1: 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要素が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なるまで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分割を繰り返す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855406" y="373457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9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71670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31" name="角丸四角形 30"/>
          <p:cNvSpPr/>
          <p:nvPr/>
        </p:nvSpPr>
        <p:spPr>
          <a:xfrm>
            <a:off x="78972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4238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80726" y="251657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85272" y="1889335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36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下矢印 27"/>
          <p:cNvSpPr/>
          <p:nvPr/>
        </p:nvSpPr>
        <p:spPr>
          <a:xfrm>
            <a:off x="4793879" y="2477087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278802" y="2084043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6058305" y="197209"/>
            <a:ext cx="5537259" cy="29129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>
          <a:xfrm>
            <a:off x="7083118" y="132475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51" name="角丸四角形 50"/>
          <p:cNvSpPr/>
          <p:nvPr/>
        </p:nvSpPr>
        <p:spPr>
          <a:xfrm>
            <a:off x="8699176" y="131641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020607" y="156984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058306" y="225989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130557" y="239984"/>
            <a:ext cx="4571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右が大きい状態にする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為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に、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中身を入れ替える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下矢印 54"/>
          <p:cNvSpPr/>
          <p:nvPr/>
        </p:nvSpPr>
        <p:spPr>
          <a:xfrm rot="10800000">
            <a:off x="8273211" y="530430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860297" y="584113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149261" y="232569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765319" y="232569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6150630" y="268417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904603" y="2690477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8486160" y="2707493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actionIndex+1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1851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9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4996" y="1127884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1: 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要素が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なるまで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分割を繰り返す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855406" y="373457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9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71670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31" name="角丸四角形 30"/>
          <p:cNvSpPr/>
          <p:nvPr/>
        </p:nvSpPr>
        <p:spPr>
          <a:xfrm>
            <a:off x="78972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フレーム 18"/>
          <p:cNvSpPr/>
          <p:nvPr/>
        </p:nvSpPr>
        <p:spPr>
          <a:xfrm>
            <a:off x="651578" y="3509211"/>
            <a:ext cx="3141168" cy="2874657"/>
          </a:xfrm>
          <a:prstGeom prst="frame">
            <a:avLst>
              <a:gd name="adj1" fmla="val 453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56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929441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6</a:t>
            </a:r>
            <a:endParaRPr kumimoji="1" lang="ja-JP" altLang="en-US" sz="4000" b="1" dirty="0"/>
          </a:p>
        </p:txBody>
      </p:sp>
      <p:sp>
        <p:nvSpPr>
          <p:cNvPr id="5" name="角丸四角形 4"/>
          <p:cNvSpPr/>
          <p:nvPr/>
        </p:nvSpPr>
        <p:spPr>
          <a:xfrm>
            <a:off x="5415802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3</a:t>
            </a:r>
            <a:endParaRPr kumimoji="1" lang="ja-JP" altLang="en-US" sz="4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5902163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9</a:t>
            </a:r>
            <a:endParaRPr kumimoji="1" lang="ja-JP" altLang="en-US" sz="4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6388524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874885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2</a:t>
            </a:r>
            <a:endParaRPr kumimoji="1" lang="ja-JP" altLang="en-US" sz="4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93371" y="692200"/>
            <a:ext cx="3292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8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936868" y="211720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423229" y="211720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>
                <a:solidFill>
                  <a:srgbClr val="FF0000"/>
                </a:solidFill>
              </a:rPr>
              <a:t>6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0649" y="233050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2706376" y="364769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6</a:t>
            </a:r>
            <a:endParaRPr kumimoji="1" lang="ja-JP" altLang="en-US" sz="4000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0157" y="384194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3666409" y="460052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/>
              <a:t>3</a:t>
            </a:r>
            <a:endParaRPr kumimoji="1" lang="ja-JP" altLang="en-US" sz="40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50190" y="479477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右矢印 17"/>
          <p:cNvSpPr/>
          <p:nvPr/>
        </p:nvSpPr>
        <p:spPr>
          <a:xfrm rot="2451518">
            <a:off x="6461937" y="1525102"/>
            <a:ext cx="1008871" cy="59317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8371168" y="2052234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/>
              <a:t>9</a:t>
            </a:r>
            <a:endParaRPr kumimoji="1" lang="ja-JP" altLang="en-US" sz="4000" b="1" dirty="0"/>
          </a:p>
        </p:txBody>
      </p:sp>
      <p:sp>
        <p:nvSpPr>
          <p:cNvPr id="23" name="角丸四角形 22"/>
          <p:cNvSpPr/>
          <p:nvPr/>
        </p:nvSpPr>
        <p:spPr>
          <a:xfrm>
            <a:off x="8857529" y="2052234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854949" y="2246484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9324840" y="2059779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2</a:t>
            </a:r>
            <a:endParaRPr kumimoji="1" lang="ja-JP" altLang="en-US" sz="4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7202479" y="3350058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/>
              <a:t>9</a:t>
            </a:r>
            <a:endParaRPr kumimoji="1" lang="ja-JP" altLang="en-US" sz="4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686260" y="3544308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右矢印 29"/>
          <p:cNvSpPr/>
          <p:nvPr/>
        </p:nvSpPr>
        <p:spPr>
          <a:xfrm rot="7880935">
            <a:off x="7799673" y="3000779"/>
            <a:ext cx="776995" cy="59317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矢印 30"/>
          <p:cNvSpPr/>
          <p:nvPr/>
        </p:nvSpPr>
        <p:spPr>
          <a:xfrm rot="8481760">
            <a:off x="3952361" y="1702159"/>
            <a:ext cx="1418282" cy="23906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32" name="右矢印 31"/>
          <p:cNvSpPr/>
          <p:nvPr/>
        </p:nvSpPr>
        <p:spPr>
          <a:xfrm rot="4649094">
            <a:off x="2970159" y="3625058"/>
            <a:ext cx="1364244" cy="33176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 rot="6271345">
            <a:off x="2414968" y="3120258"/>
            <a:ext cx="722681" cy="28404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右矢印 33"/>
          <p:cNvSpPr/>
          <p:nvPr/>
        </p:nvSpPr>
        <p:spPr>
          <a:xfrm rot="17285597">
            <a:off x="2683482" y="3098486"/>
            <a:ext cx="722681" cy="28404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右矢印 34"/>
          <p:cNvSpPr/>
          <p:nvPr/>
        </p:nvSpPr>
        <p:spPr>
          <a:xfrm rot="15376025">
            <a:off x="3259513" y="3517482"/>
            <a:ext cx="1364244" cy="33176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/>
          <p:cNvSpPr/>
          <p:nvPr/>
        </p:nvSpPr>
        <p:spPr>
          <a:xfrm rot="19223895">
            <a:off x="4108600" y="1909715"/>
            <a:ext cx="1418282" cy="23906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132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9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4996" y="1127884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1: 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要素が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なるまで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分割を繰り返す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096309" y="3701533"/>
            <a:ext cx="70423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要素数１なので元の処理に戻る</a:t>
            </a:r>
            <a:endParaRPr kumimoji="1" lang="en-US" altLang="ja-JP" sz="4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0409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929441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6</a:t>
            </a:r>
            <a:endParaRPr kumimoji="1" lang="ja-JP" altLang="en-US" sz="4000" b="1" dirty="0"/>
          </a:p>
        </p:txBody>
      </p:sp>
      <p:sp>
        <p:nvSpPr>
          <p:cNvPr id="5" name="角丸四角形 4"/>
          <p:cNvSpPr/>
          <p:nvPr/>
        </p:nvSpPr>
        <p:spPr>
          <a:xfrm>
            <a:off x="5415802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3</a:t>
            </a:r>
            <a:endParaRPr kumimoji="1" lang="ja-JP" altLang="en-US" sz="4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5902163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9</a:t>
            </a:r>
            <a:endParaRPr kumimoji="1" lang="ja-JP" altLang="en-US" sz="4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6388524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874885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2</a:t>
            </a:r>
            <a:endParaRPr kumimoji="1" lang="ja-JP" altLang="en-US" sz="4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93371" y="692200"/>
            <a:ext cx="3292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8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936868" y="213625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423229" y="213625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>
                <a:solidFill>
                  <a:srgbClr val="FF0000"/>
                </a:solidFill>
              </a:rPr>
              <a:t>6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0649" y="233050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2706376" y="364769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6</a:t>
            </a:r>
            <a:endParaRPr kumimoji="1" lang="ja-JP" altLang="en-US" sz="4000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0157" y="384194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3666409" y="460052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/>
              <a:t>3</a:t>
            </a:r>
            <a:endParaRPr kumimoji="1" lang="ja-JP" altLang="en-US" sz="40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50190" y="479477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右矢印 17"/>
          <p:cNvSpPr/>
          <p:nvPr/>
        </p:nvSpPr>
        <p:spPr>
          <a:xfrm rot="2451518">
            <a:off x="6461937" y="1525102"/>
            <a:ext cx="1008871" cy="59317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8371168" y="2052234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/>
              <a:t>9</a:t>
            </a:r>
            <a:endParaRPr kumimoji="1" lang="ja-JP" altLang="en-US" sz="4000" b="1" dirty="0"/>
          </a:p>
        </p:txBody>
      </p:sp>
      <p:sp>
        <p:nvSpPr>
          <p:cNvPr id="23" name="角丸四角形 22"/>
          <p:cNvSpPr/>
          <p:nvPr/>
        </p:nvSpPr>
        <p:spPr>
          <a:xfrm>
            <a:off x="8857529" y="2052234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854949" y="2246484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9324840" y="2059779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2</a:t>
            </a:r>
            <a:endParaRPr kumimoji="1" lang="ja-JP" altLang="en-US" sz="4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7202479" y="3350058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/>
              <a:t>9</a:t>
            </a:r>
            <a:endParaRPr kumimoji="1" lang="ja-JP" altLang="en-US" sz="4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686260" y="3544308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右矢印 29"/>
          <p:cNvSpPr/>
          <p:nvPr/>
        </p:nvSpPr>
        <p:spPr>
          <a:xfrm rot="7880935">
            <a:off x="7799673" y="3000779"/>
            <a:ext cx="776995" cy="59317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/>
          <p:cNvSpPr/>
          <p:nvPr/>
        </p:nvSpPr>
        <p:spPr>
          <a:xfrm rot="18749701">
            <a:off x="7938973" y="3082697"/>
            <a:ext cx="776995" cy="59317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右矢印 28"/>
          <p:cNvSpPr/>
          <p:nvPr/>
        </p:nvSpPr>
        <p:spPr>
          <a:xfrm rot="8481760">
            <a:off x="3952361" y="1702159"/>
            <a:ext cx="1418282" cy="23906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右矢印 30"/>
          <p:cNvSpPr/>
          <p:nvPr/>
        </p:nvSpPr>
        <p:spPr>
          <a:xfrm rot="4649094">
            <a:off x="2970159" y="3625058"/>
            <a:ext cx="1364244" cy="33176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 rot="6271345">
            <a:off x="2414968" y="3120258"/>
            <a:ext cx="722681" cy="28404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 rot="17285597">
            <a:off x="2683482" y="3098486"/>
            <a:ext cx="722681" cy="28404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右矢印 33"/>
          <p:cNvSpPr/>
          <p:nvPr/>
        </p:nvSpPr>
        <p:spPr>
          <a:xfrm rot="15376025">
            <a:off x="3259513" y="3517482"/>
            <a:ext cx="1364244" cy="33176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右矢印 34"/>
          <p:cNvSpPr/>
          <p:nvPr/>
        </p:nvSpPr>
        <p:spPr>
          <a:xfrm rot="19223895">
            <a:off x="4108600" y="1909715"/>
            <a:ext cx="1418282" cy="23906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61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9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4996" y="1127884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1: 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要素が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なるまで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分割を繰り返す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855406" y="373457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9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71670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31" name="角丸四角形 30"/>
          <p:cNvSpPr/>
          <p:nvPr/>
        </p:nvSpPr>
        <p:spPr>
          <a:xfrm>
            <a:off x="78972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フレーム 18"/>
          <p:cNvSpPr/>
          <p:nvPr/>
        </p:nvSpPr>
        <p:spPr>
          <a:xfrm>
            <a:off x="651578" y="3509211"/>
            <a:ext cx="3141168" cy="2874657"/>
          </a:xfrm>
          <a:prstGeom prst="frame">
            <a:avLst>
              <a:gd name="adj1" fmla="val 453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974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9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4996" y="1127884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1: 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要素が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なるまで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分割を繰り返す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855406" y="373457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9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71670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31" name="角丸四角形 30"/>
          <p:cNvSpPr/>
          <p:nvPr/>
        </p:nvSpPr>
        <p:spPr>
          <a:xfrm>
            <a:off x="78972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フレーム 18"/>
          <p:cNvSpPr/>
          <p:nvPr/>
        </p:nvSpPr>
        <p:spPr>
          <a:xfrm>
            <a:off x="6480878" y="3414544"/>
            <a:ext cx="3141168" cy="2874657"/>
          </a:xfrm>
          <a:prstGeom prst="frame">
            <a:avLst>
              <a:gd name="adj1" fmla="val 453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625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929441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6</a:t>
            </a:r>
            <a:endParaRPr kumimoji="1" lang="ja-JP" altLang="en-US" sz="4000" b="1" dirty="0"/>
          </a:p>
        </p:txBody>
      </p:sp>
      <p:sp>
        <p:nvSpPr>
          <p:cNvPr id="5" name="角丸四角形 4"/>
          <p:cNvSpPr/>
          <p:nvPr/>
        </p:nvSpPr>
        <p:spPr>
          <a:xfrm>
            <a:off x="5415802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3</a:t>
            </a:r>
            <a:endParaRPr kumimoji="1" lang="ja-JP" altLang="en-US" sz="4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5902163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9</a:t>
            </a:r>
            <a:endParaRPr kumimoji="1" lang="ja-JP" altLang="en-US" sz="4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6388524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874885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2</a:t>
            </a:r>
            <a:endParaRPr kumimoji="1" lang="ja-JP" altLang="en-US" sz="4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93371" y="692200"/>
            <a:ext cx="3292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8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936868" y="213625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423229" y="213625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>
                <a:solidFill>
                  <a:srgbClr val="FF0000"/>
                </a:solidFill>
              </a:rPr>
              <a:t>6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0649" y="233050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2706376" y="364769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6</a:t>
            </a:r>
            <a:endParaRPr kumimoji="1" lang="ja-JP" altLang="en-US" sz="4000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0157" y="384194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3666409" y="460052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/>
              <a:t>3</a:t>
            </a:r>
            <a:endParaRPr kumimoji="1" lang="ja-JP" altLang="en-US" sz="40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50190" y="479477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右矢印 17"/>
          <p:cNvSpPr/>
          <p:nvPr/>
        </p:nvSpPr>
        <p:spPr>
          <a:xfrm rot="2451518">
            <a:off x="6461937" y="1525102"/>
            <a:ext cx="1008871" cy="59317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8371168" y="2052234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/>
              <a:t>9</a:t>
            </a:r>
            <a:endParaRPr kumimoji="1" lang="ja-JP" altLang="en-US" sz="4000" b="1" dirty="0"/>
          </a:p>
        </p:txBody>
      </p:sp>
      <p:sp>
        <p:nvSpPr>
          <p:cNvPr id="23" name="角丸四角形 22"/>
          <p:cNvSpPr/>
          <p:nvPr/>
        </p:nvSpPr>
        <p:spPr>
          <a:xfrm>
            <a:off x="8857529" y="2052234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854949" y="2246484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9324840" y="2059779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2</a:t>
            </a:r>
            <a:endParaRPr kumimoji="1" lang="ja-JP" altLang="en-US" sz="4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7202479" y="3350058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/>
              <a:t>9</a:t>
            </a:r>
            <a:endParaRPr kumimoji="1" lang="ja-JP" altLang="en-US" sz="4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686260" y="3544308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右矢印 29"/>
          <p:cNvSpPr/>
          <p:nvPr/>
        </p:nvSpPr>
        <p:spPr>
          <a:xfrm rot="7880935">
            <a:off x="7648548" y="3023059"/>
            <a:ext cx="746620" cy="225198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/>
        </p:nvSpPr>
        <p:spPr>
          <a:xfrm>
            <a:off x="10637845" y="3447635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121626" y="3641885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1142364" y="3451194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2</a:t>
            </a:r>
            <a:endParaRPr kumimoji="1" lang="ja-JP" altLang="en-US" sz="4000" b="1" dirty="0"/>
          </a:p>
        </p:txBody>
      </p:sp>
      <p:sp>
        <p:nvSpPr>
          <p:cNvPr id="34" name="右矢印 33"/>
          <p:cNvSpPr/>
          <p:nvPr/>
        </p:nvSpPr>
        <p:spPr>
          <a:xfrm rot="2414422">
            <a:off x="9807994" y="2930971"/>
            <a:ext cx="776995" cy="59317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右矢印 34"/>
          <p:cNvSpPr/>
          <p:nvPr/>
        </p:nvSpPr>
        <p:spPr>
          <a:xfrm rot="8481760">
            <a:off x="3952361" y="1702159"/>
            <a:ext cx="1418282" cy="23906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36" name="右矢印 35"/>
          <p:cNvSpPr/>
          <p:nvPr/>
        </p:nvSpPr>
        <p:spPr>
          <a:xfrm rot="4649094">
            <a:off x="2970159" y="3625058"/>
            <a:ext cx="1364244" cy="33176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36"/>
          <p:cNvSpPr/>
          <p:nvPr/>
        </p:nvSpPr>
        <p:spPr>
          <a:xfrm rot="6271345">
            <a:off x="2414968" y="3120258"/>
            <a:ext cx="722681" cy="28404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 rot="17285597">
            <a:off x="2683482" y="3098486"/>
            <a:ext cx="722681" cy="28404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右矢印 38"/>
          <p:cNvSpPr/>
          <p:nvPr/>
        </p:nvSpPr>
        <p:spPr>
          <a:xfrm rot="15376025">
            <a:off x="3259513" y="3517482"/>
            <a:ext cx="1364244" cy="33176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右矢印 39"/>
          <p:cNvSpPr/>
          <p:nvPr/>
        </p:nvSpPr>
        <p:spPr>
          <a:xfrm rot="19223895">
            <a:off x="4108600" y="1909715"/>
            <a:ext cx="1418282" cy="23906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41" name="右矢印 40"/>
          <p:cNvSpPr/>
          <p:nvPr/>
        </p:nvSpPr>
        <p:spPr>
          <a:xfrm rot="18770791">
            <a:off x="7815462" y="3262545"/>
            <a:ext cx="746620" cy="225198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255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/>
      <p:bldP spid="33" grpId="0" animBg="1"/>
      <p:bldP spid="34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4996" y="1127884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1: 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要素が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なるまで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分割を繰り返す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855406" y="373457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45911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0301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4996" y="1127884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1: 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要素が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なるまで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分割を繰り返す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855406" y="373457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45911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フレーム 19"/>
          <p:cNvSpPr/>
          <p:nvPr/>
        </p:nvSpPr>
        <p:spPr>
          <a:xfrm>
            <a:off x="651578" y="3490161"/>
            <a:ext cx="3141168" cy="2874657"/>
          </a:xfrm>
          <a:prstGeom prst="frame">
            <a:avLst>
              <a:gd name="adj1" fmla="val 453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994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929441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6</a:t>
            </a:r>
            <a:endParaRPr kumimoji="1" lang="ja-JP" altLang="en-US" sz="4000" b="1" dirty="0"/>
          </a:p>
        </p:txBody>
      </p:sp>
      <p:sp>
        <p:nvSpPr>
          <p:cNvPr id="5" name="角丸四角形 4"/>
          <p:cNvSpPr/>
          <p:nvPr/>
        </p:nvSpPr>
        <p:spPr>
          <a:xfrm>
            <a:off x="5415802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3</a:t>
            </a:r>
            <a:endParaRPr kumimoji="1" lang="ja-JP" altLang="en-US" sz="4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5902163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9</a:t>
            </a:r>
            <a:endParaRPr kumimoji="1" lang="ja-JP" altLang="en-US" sz="4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6388524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874885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2</a:t>
            </a:r>
            <a:endParaRPr kumimoji="1" lang="ja-JP" altLang="en-US" sz="4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93371" y="692200"/>
            <a:ext cx="3292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8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936868" y="213625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423229" y="213625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>
                <a:solidFill>
                  <a:srgbClr val="FF0000"/>
                </a:solidFill>
              </a:rPr>
              <a:t>6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0649" y="233050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2706376" y="364769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6</a:t>
            </a:r>
            <a:endParaRPr kumimoji="1" lang="ja-JP" altLang="en-US" sz="4000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0157" y="384194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3666409" y="460052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/>
              <a:t>3</a:t>
            </a:r>
            <a:endParaRPr kumimoji="1" lang="ja-JP" altLang="en-US" sz="40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50190" y="479477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右矢印 17"/>
          <p:cNvSpPr/>
          <p:nvPr/>
        </p:nvSpPr>
        <p:spPr>
          <a:xfrm rot="2451518">
            <a:off x="6461937" y="1525102"/>
            <a:ext cx="1008871" cy="59317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8371168" y="2052234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/>
              <a:t>9</a:t>
            </a:r>
            <a:endParaRPr kumimoji="1" lang="ja-JP" altLang="en-US" sz="4000" b="1" dirty="0"/>
          </a:p>
        </p:txBody>
      </p:sp>
      <p:sp>
        <p:nvSpPr>
          <p:cNvPr id="23" name="角丸四角形 22"/>
          <p:cNvSpPr/>
          <p:nvPr/>
        </p:nvSpPr>
        <p:spPr>
          <a:xfrm>
            <a:off x="8857529" y="2052234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854949" y="2246484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9324840" y="2059779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2</a:t>
            </a:r>
            <a:endParaRPr kumimoji="1" lang="ja-JP" altLang="en-US" sz="4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7202479" y="3350058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/>
              <a:t>9</a:t>
            </a:r>
            <a:endParaRPr kumimoji="1" lang="ja-JP" altLang="en-US" sz="4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686260" y="3544308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637845" y="3447635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121626" y="3641885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1142364" y="3451194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2</a:t>
            </a:r>
            <a:endParaRPr kumimoji="1" lang="ja-JP" altLang="en-US" sz="4000" b="1" dirty="0"/>
          </a:p>
        </p:txBody>
      </p:sp>
      <p:sp>
        <p:nvSpPr>
          <p:cNvPr id="34" name="右矢印 33"/>
          <p:cNvSpPr/>
          <p:nvPr/>
        </p:nvSpPr>
        <p:spPr>
          <a:xfrm rot="2414422">
            <a:off x="9807994" y="2930971"/>
            <a:ext cx="776995" cy="59317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8522571" y="4666909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06352" y="4861159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右矢印 35"/>
          <p:cNvSpPr/>
          <p:nvPr/>
        </p:nvSpPr>
        <p:spPr>
          <a:xfrm rot="8661219">
            <a:off x="9126092" y="4358645"/>
            <a:ext cx="1222142" cy="59317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36"/>
          <p:cNvSpPr/>
          <p:nvPr/>
        </p:nvSpPr>
        <p:spPr>
          <a:xfrm rot="7880935">
            <a:off x="7648548" y="3023059"/>
            <a:ext cx="746620" cy="225198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 rot="8481760">
            <a:off x="3952361" y="1702159"/>
            <a:ext cx="1418282" cy="23906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39" name="右矢印 38"/>
          <p:cNvSpPr/>
          <p:nvPr/>
        </p:nvSpPr>
        <p:spPr>
          <a:xfrm rot="4649094">
            <a:off x="2970159" y="3625058"/>
            <a:ext cx="1364244" cy="33176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右矢印 39"/>
          <p:cNvSpPr/>
          <p:nvPr/>
        </p:nvSpPr>
        <p:spPr>
          <a:xfrm rot="6271345">
            <a:off x="2414968" y="3120258"/>
            <a:ext cx="722681" cy="28404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右矢印 40"/>
          <p:cNvSpPr/>
          <p:nvPr/>
        </p:nvSpPr>
        <p:spPr>
          <a:xfrm rot="17285597">
            <a:off x="2683482" y="3098486"/>
            <a:ext cx="722681" cy="28404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右矢印 41"/>
          <p:cNvSpPr/>
          <p:nvPr/>
        </p:nvSpPr>
        <p:spPr>
          <a:xfrm rot="15376025">
            <a:off x="3259513" y="3517482"/>
            <a:ext cx="1364244" cy="33176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右矢印 42"/>
          <p:cNvSpPr/>
          <p:nvPr/>
        </p:nvSpPr>
        <p:spPr>
          <a:xfrm rot="19223895">
            <a:off x="4108600" y="1909715"/>
            <a:ext cx="1418282" cy="23906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44" name="右矢印 43"/>
          <p:cNvSpPr/>
          <p:nvPr/>
        </p:nvSpPr>
        <p:spPr>
          <a:xfrm rot="18770791">
            <a:off x="7815462" y="3262545"/>
            <a:ext cx="746620" cy="225198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2366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80726" y="251657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85272" y="1889335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36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下矢印 32"/>
          <p:cNvSpPr/>
          <p:nvPr/>
        </p:nvSpPr>
        <p:spPr>
          <a:xfrm rot="10800000">
            <a:off x="8273211" y="530430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860297" y="584113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4995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4996" y="1127884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1: 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要素が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なるまで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分割を繰り返す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096309" y="3701533"/>
            <a:ext cx="70423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要素数１なので元の処理に戻る</a:t>
            </a:r>
            <a:endParaRPr kumimoji="1" lang="en-US" altLang="ja-JP" sz="4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49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929441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6</a:t>
            </a:r>
            <a:endParaRPr kumimoji="1" lang="ja-JP" altLang="en-US" sz="4000" b="1" dirty="0"/>
          </a:p>
        </p:txBody>
      </p:sp>
      <p:sp>
        <p:nvSpPr>
          <p:cNvPr id="5" name="角丸四角形 4"/>
          <p:cNvSpPr/>
          <p:nvPr/>
        </p:nvSpPr>
        <p:spPr>
          <a:xfrm>
            <a:off x="5415802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3</a:t>
            </a:r>
            <a:endParaRPr kumimoji="1" lang="ja-JP" altLang="en-US" sz="4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5902163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9</a:t>
            </a:r>
            <a:endParaRPr kumimoji="1" lang="ja-JP" altLang="en-US" sz="4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6388524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874885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2</a:t>
            </a:r>
            <a:endParaRPr kumimoji="1" lang="ja-JP" altLang="en-US" sz="4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93371" y="692200"/>
            <a:ext cx="3292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8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936868" y="213625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423229" y="213625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>
                <a:solidFill>
                  <a:srgbClr val="FF0000"/>
                </a:solidFill>
              </a:rPr>
              <a:t>6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0649" y="233050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2706376" y="364769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6</a:t>
            </a:r>
            <a:endParaRPr kumimoji="1" lang="ja-JP" altLang="en-US" sz="4000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0157" y="384194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3666409" y="460052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/>
              <a:t>3</a:t>
            </a:r>
            <a:endParaRPr kumimoji="1" lang="ja-JP" altLang="en-US" sz="40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50190" y="479477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右矢印 17"/>
          <p:cNvSpPr/>
          <p:nvPr/>
        </p:nvSpPr>
        <p:spPr>
          <a:xfrm rot="2451518">
            <a:off x="6461937" y="1525102"/>
            <a:ext cx="1008871" cy="59317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8371168" y="2052234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/>
              <a:t>9</a:t>
            </a:r>
            <a:endParaRPr kumimoji="1" lang="ja-JP" altLang="en-US" sz="4000" b="1" dirty="0"/>
          </a:p>
        </p:txBody>
      </p:sp>
      <p:sp>
        <p:nvSpPr>
          <p:cNvPr id="23" name="角丸四角形 22"/>
          <p:cNvSpPr/>
          <p:nvPr/>
        </p:nvSpPr>
        <p:spPr>
          <a:xfrm>
            <a:off x="8857529" y="2052234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854949" y="2246484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9324840" y="2059779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2</a:t>
            </a:r>
            <a:endParaRPr kumimoji="1" lang="ja-JP" altLang="en-US" sz="4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7202479" y="3350058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/>
              <a:t>9</a:t>
            </a:r>
            <a:endParaRPr kumimoji="1" lang="ja-JP" altLang="en-US" sz="4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686260" y="3544308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637845" y="3447635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121626" y="3641885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1142364" y="3451194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2</a:t>
            </a:r>
            <a:endParaRPr kumimoji="1" lang="ja-JP" altLang="en-US" sz="4000" b="1" dirty="0"/>
          </a:p>
        </p:txBody>
      </p:sp>
      <p:sp>
        <p:nvSpPr>
          <p:cNvPr id="34" name="右矢印 33"/>
          <p:cNvSpPr/>
          <p:nvPr/>
        </p:nvSpPr>
        <p:spPr>
          <a:xfrm rot="2414422">
            <a:off x="9807994" y="2930971"/>
            <a:ext cx="776995" cy="59317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8522571" y="4666909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06352" y="4861159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右矢印 35"/>
          <p:cNvSpPr/>
          <p:nvPr/>
        </p:nvSpPr>
        <p:spPr>
          <a:xfrm rot="8661219">
            <a:off x="9097268" y="4301153"/>
            <a:ext cx="1222142" cy="59317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36"/>
          <p:cNvSpPr/>
          <p:nvPr/>
        </p:nvSpPr>
        <p:spPr>
          <a:xfrm rot="19710228">
            <a:off x="9315344" y="4410472"/>
            <a:ext cx="1222142" cy="59317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 rot="7880935">
            <a:off x="7648548" y="3023059"/>
            <a:ext cx="746620" cy="225198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右矢印 38"/>
          <p:cNvSpPr/>
          <p:nvPr/>
        </p:nvSpPr>
        <p:spPr>
          <a:xfrm rot="8481760">
            <a:off x="3952361" y="1702159"/>
            <a:ext cx="1418282" cy="23906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40" name="右矢印 39"/>
          <p:cNvSpPr/>
          <p:nvPr/>
        </p:nvSpPr>
        <p:spPr>
          <a:xfrm rot="4649094">
            <a:off x="2970159" y="3625058"/>
            <a:ext cx="1364244" cy="33176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右矢印 40"/>
          <p:cNvSpPr/>
          <p:nvPr/>
        </p:nvSpPr>
        <p:spPr>
          <a:xfrm rot="6271345">
            <a:off x="2414968" y="3120258"/>
            <a:ext cx="722681" cy="28404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右矢印 41"/>
          <p:cNvSpPr/>
          <p:nvPr/>
        </p:nvSpPr>
        <p:spPr>
          <a:xfrm rot="17285597">
            <a:off x="2683482" y="3098486"/>
            <a:ext cx="722681" cy="28404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右矢印 42"/>
          <p:cNvSpPr/>
          <p:nvPr/>
        </p:nvSpPr>
        <p:spPr>
          <a:xfrm rot="15376025">
            <a:off x="3259513" y="3517482"/>
            <a:ext cx="1364244" cy="33176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 rot="19223895">
            <a:off x="4108600" y="1909715"/>
            <a:ext cx="1418282" cy="23906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45" name="右矢印 44"/>
          <p:cNvSpPr/>
          <p:nvPr/>
        </p:nvSpPr>
        <p:spPr>
          <a:xfrm rot="18770791">
            <a:off x="7815462" y="3262545"/>
            <a:ext cx="746620" cy="225198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462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4996" y="1127884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1: 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要素が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なるまで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分割を繰り返す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855406" y="373457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45911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フレーム 19"/>
          <p:cNvSpPr/>
          <p:nvPr/>
        </p:nvSpPr>
        <p:spPr>
          <a:xfrm>
            <a:off x="651578" y="3490161"/>
            <a:ext cx="3141168" cy="2874657"/>
          </a:xfrm>
          <a:prstGeom prst="frame">
            <a:avLst>
              <a:gd name="adj1" fmla="val 453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305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4996" y="1127884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1: 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要素が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なるまで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分割を繰り返す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855406" y="373457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45911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フレーム 19"/>
          <p:cNvSpPr/>
          <p:nvPr/>
        </p:nvSpPr>
        <p:spPr>
          <a:xfrm>
            <a:off x="6280162" y="3452465"/>
            <a:ext cx="3141168" cy="2874657"/>
          </a:xfrm>
          <a:prstGeom prst="frame">
            <a:avLst>
              <a:gd name="adj1" fmla="val 453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383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929441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6</a:t>
            </a:r>
            <a:endParaRPr kumimoji="1" lang="ja-JP" altLang="en-US" sz="4000" b="1" dirty="0"/>
          </a:p>
        </p:txBody>
      </p:sp>
      <p:sp>
        <p:nvSpPr>
          <p:cNvPr id="5" name="角丸四角形 4"/>
          <p:cNvSpPr/>
          <p:nvPr/>
        </p:nvSpPr>
        <p:spPr>
          <a:xfrm>
            <a:off x="5415802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3</a:t>
            </a:r>
            <a:endParaRPr kumimoji="1" lang="ja-JP" altLang="en-US" sz="4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5902163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9</a:t>
            </a:r>
            <a:endParaRPr kumimoji="1" lang="ja-JP" altLang="en-US" sz="4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6388524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874885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2</a:t>
            </a:r>
            <a:endParaRPr kumimoji="1" lang="ja-JP" altLang="en-US" sz="4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93371" y="692200"/>
            <a:ext cx="3292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8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936868" y="213625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423229" y="213625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>
                <a:solidFill>
                  <a:srgbClr val="FF0000"/>
                </a:solidFill>
              </a:rPr>
              <a:t>6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0649" y="233050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2706376" y="364769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6</a:t>
            </a:r>
            <a:endParaRPr kumimoji="1" lang="ja-JP" altLang="en-US" sz="4000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0157" y="384194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3666409" y="460052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/>
              <a:t>3</a:t>
            </a:r>
            <a:endParaRPr kumimoji="1" lang="ja-JP" altLang="en-US" sz="40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50190" y="479477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8371168" y="2052234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/>
              <a:t>9</a:t>
            </a:r>
            <a:endParaRPr kumimoji="1" lang="ja-JP" altLang="en-US" sz="4000" b="1" dirty="0"/>
          </a:p>
        </p:txBody>
      </p:sp>
      <p:sp>
        <p:nvSpPr>
          <p:cNvPr id="23" name="角丸四角形 22"/>
          <p:cNvSpPr/>
          <p:nvPr/>
        </p:nvSpPr>
        <p:spPr>
          <a:xfrm>
            <a:off x="8857529" y="2052234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854949" y="2246484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9324840" y="2059779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2</a:t>
            </a:r>
            <a:endParaRPr kumimoji="1" lang="ja-JP" altLang="en-US" sz="4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7202479" y="3350058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/>
              <a:t>9</a:t>
            </a:r>
            <a:endParaRPr kumimoji="1" lang="ja-JP" altLang="en-US" sz="4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686260" y="3544308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637845" y="3447635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121626" y="3641885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1142364" y="3451194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2</a:t>
            </a:r>
            <a:endParaRPr kumimoji="1" lang="ja-JP" altLang="en-US" sz="4000" b="1" dirty="0"/>
          </a:p>
        </p:txBody>
      </p:sp>
      <p:sp>
        <p:nvSpPr>
          <p:cNvPr id="34" name="右矢印 33"/>
          <p:cNvSpPr/>
          <p:nvPr/>
        </p:nvSpPr>
        <p:spPr>
          <a:xfrm rot="2414422">
            <a:off x="9807994" y="2930971"/>
            <a:ext cx="776995" cy="59317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8522571" y="4666909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06352" y="4861159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1183698" y="5513076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/>
              <a:t>2</a:t>
            </a:r>
            <a:endParaRPr kumimoji="1" lang="ja-JP" altLang="en-US" sz="4000" b="1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667479" y="5707326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右矢印 39"/>
          <p:cNvSpPr/>
          <p:nvPr/>
        </p:nvSpPr>
        <p:spPr>
          <a:xfrm rot="4858954">
            <a:off x="10985525" y="4534497"/>
            <a:ext cx="776995" cy="59317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右矢印 40"/>
          <p:cNvSpPr/>
          <p:nvPr/>
        </p:nvSpPr>
        <p:spPr>
          <a:xfrm rot="7880935">
            <a:off x="7648548" y="3023059"/>
            <a:ext cx="746620" cy="225198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右矢印 41"/>
          <p:cNvSpPr/>
          <p:nvPr/>
        </p:nvSpPr>
        <p:spPr>
          <a:xfrm rot="8481760">
            <a:off x="3952361" y="1702159"/>
            <a:ext cx="1418282" cy="23906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43" name="右矢印 42"/>
          <p:cNvSpPr/>
          <p:nvPr/>
        </p:nvSpPr>
        <p:spPr>
          <a:xfrm rot="4649094">
            <a:off x="2970159" y="3625058"/>
            <a:ext cx="1364244" cy="33176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 rot="6271345">
            <a:off x="2414968" y="3120258"/>
            <a:ext cx="722681" cy="28404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矢印 44"/>
          <p:cNvSpPr/>
          <p:nvPr/>
        </p:nvSpPr>
        <p:spPr>
          <a:xfrm rot="17285597">
            <a:off x="2683482" y="3098486"/>
            <a:ext cx="722681" cy="28404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右矢印 45"/>
          <p:cNvSpPr/>
          <p:nvPr/>
        </p:nvSpPr>
        <p:spPr>
          <a:xfrm rot="15376025">
            <a:off x="3259513" y="3517482"/>
            <a:ext cx="1364244" cy="33176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/>
          <p:cNvSpPr/>
          <p:nvPr/>
        </p:nvSpPr>
        <p:spPr>
          <a:xfrm rot="19223895">
            <a:off x="4108600" y="1909715"/>
            <a:ext cx="1418282" cy="23906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48" name="右矢印 47"/>
          <p:cNvSpPr/>
          <p:nvPr/>
        </p:nvSpPr>
        <p:spPr>
          <a:xfrm rot="18770791">
            <a:off x="7815462" y="3262545"/>
            <a:ext cx="746620" cy="225198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 rot="9145283">
            <a:off x="9169008" y="4364760"/>
            <a:ext cx="1115188" cy="30383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右矢印 50"/>
          <p:cNvSpPr/>
          <p:nvPr/>
        </p:nvSpPr>
        <p:spPr>
          <a:xfrm rot="19829167">
            <a:off x="9236742" y="4686492"/>
            <a:ext cx="1115188" cy="30383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063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4996" y="1127884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1: 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要素が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なるまで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分割を繰り返す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096309" y="3701533"/>
            <a:ext cx="70423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要素数１なので元の処理に戻る</a:t>
            </a:r>
            <a:endParaRPr kumimoji="1" lang="en-US" altLang="ja-JP" sz="4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763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929441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6</a:t>
            </a:r>
            <a:endParaRPr kumimoji="1" lang="ja-JP" altLang="en-US" sz="4000" b="1" dirty="0"/>
          </a:p>
        </p:txBody>
      </p:sp>
      <p:sp>
        <p:nvSpPr>
          <p:cNvPr id="5" name="角丸四角形 4"/>
          <p:cNvSpPr/>
          <p:nvPr/>
        </p:nvSpPr>
        <p:spPr>
          <a:xfrm>
            <a:off x="5415802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3</a:t>
            </a:r>
            <a:endParaRPr kumimoji="1" lang="ja-JP" altLang="en-US" sz="4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5902163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9</a:t>
            </a:r>
            <a:endParaRPr kumimoji="1" lang="ja-JP" altLang="en-US" sz="4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6388524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874885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2</a:t>
            </a:r>
            <a:endParaRPr kumimoji="1" lang="ja-JP" altLang="en-US" sz="4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93371" y="692200"/>
            <a:ext cx="3292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8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936868" y="213625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423229" y="213625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>
                <a:solidFill>
                  <a:srgbClr val="FF0000"/>
                </a:solidFill>
              </a:rPr>
              <a:t>6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0649" y="233050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2706376" y="364769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6</a:t>
            </a:r>
            <a:endParaRPr kumimoji="1" lang="ja-JP" altLang="en-US" sz="4000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0157" y="384194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3666409" y="460052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/>
              <a:t>3</a:t>
            </a:r>
            <a:endParaRPr kumimoji="1" lang="ja-JP" altLang="en-US" sz="40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50190" y="479477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右矢印 17"/>
          <p:cNvSpPr/>
          <p:nvPr/>
        </p:nvSpPr>
        <p:spPr>
          <a:xfrm rot="2451518">
            <a:off x="6461937" y="1525102"/>
            <a:ext cx="1008871" cy="59317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8371168" y="2052234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/>
              <a:t>9</a:t>
            </a:r>
            <a:endParaRPr kumimoji="1" lang="ja-JP" altLang="en-US" sz="4000" b="1" dirty="0"/>
          </a:p>
        </p:txBody>
      </p:sp>
      <p:sp>
        <p:nvSpPr>
          <p:cNvPr id="23" name="角丸四角形 22"/>
          <p:cNvSpPr/>
          <p:nvPr/>
        </p:nvSpPr>
        <p:spPr>
          <a:xfrm>
            <a:off x="8857529" y="2052234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854949" y="2246484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9324840" y="2059779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2</a:t>
            </a:r>
            <a:endParaRPr kumimoji="1" lang="ja-JP" altLang="en-US" sz="4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7202479" y="3350058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/>
              <a:t>9</a:t>
            </a:r>
            <a:endParaRPr kumimoji="1" lang="ja-JP" altLang="en-US" sz="4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686260" y="3544308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637845" y="3447635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121626" y="3641885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1142364" y="3451194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2</a:t>
            </a:r>
            <a:endParaRPr kumimoji="1" lang="ja-JP" altLang="en-US" sz="4000" b="1" dirty="0"/>
          </a:p>
        </p:txBody>
      </p:sp>
      <p:sp>
        <p:nvSpPr>
          <p:cNvPr id="34" name="右矢印 33"/>
          <p:cNvSpPr/>
          <p:nvPr/>
        </p:nvSpPr>
        <p:spPr>
          <a:xfrm rot="2414422">
            <a:off x="9807994" y="2930971"/>
            <a:ext cx="776995" cy="59317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8522571" y="4666909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06352" y="4861159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1183698" y="5513076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/>
              <a:t>2</a:t>
            </a:r>
            <a:endParaRPr kumimoji="1" lang="ja-JP" altLang="en-US" sz="4000" b="1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667479" y="5707326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右矢印 39"/>
          <p:cNvSpPr/>
          <p:nvPr/>
        </p:nvSpPr>
        <p:spPr>
          <a:xfrm rot="4858954">
            <a:off x="10985525" y="4534497"/>
            <a:ext cx="776995" cy="59317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36"/>
          <p:cNvSpPr/>
          <p:nvPr/>
        </p:nvSpPr>
        <p:spPr>
          <a:xfrm rot="15385672">
            <a:off x="11174675" y="4451042"/>
            <a:ext cx="776995" cy="59317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右矢印 40"/>
          <p:cNvSpPr/>
          <p:nvPr/>
        </p:nvSpPr>
        <p:spPr>
          <a:xfrm rot="7880935">
            <a:off x="7648548" y="3023059"/>
            <a:ext cx="746620" cy="225198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右矢印 41"/>
          <p:cNvSpPr/>
          <p:nvPr/>
        </p:nvSpPr>
        <p:spPr>
          <a:xfrm rot="8481760">
            <a:off x="3952361" y="1702159"/>
            <a:ext cx="1418282" cy="23906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43" name="右矢印 42"/>
          <p:cNvSpPr/>
          <p:nvPr/>
        </p:nvSpPr>
        <p:spPr>
          <a:xfrm rot="4649094">
            <a:off x="2970159" y="3625058"/>
            <a:ext cx="1364244" cy="33176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 rot="6271345">
            <a:off x="2414968" y="3120258"/>
            <a:ext cx="722681" cy="28404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矢印 44"/>
          <p:cNvSpPr/>
          <p:nvPr/>
        </p:nvSpPr>
        <p:spPr>
          <a:xfrm rot="17285597">
            <a:off x="2683482" y="3098486"/>
            <a:ext cx="722681" cy="28404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右矢印 45"/>
          <p:cNvSpPr/>
          <p:nvPr/>
        </p:nvSpPr>
        <p:spPr>
          <a:xfrm rot="15376025">
            <a:off x="3259513" y="3517482"/>
            <a:ext cx="1364244" cy="33176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/>
          <p:cNvSpPr/>
          <p:nvPr/>
        </p:nvSpPr>
        <p:spPr>
          <a:xfrm rot="19223895">
            <a:off x="4108600" y="1909715"/>
            <a:ext cx="1418282" cy="23906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48" name="右矢印 47"/>
          <p:cNvSpPr/>
          <p:nvPr/>
        </p:nvSpPr>
        <p:spPr>
          <a:xfrm rot="18770791">
            <a:off x="7815462" y="3262545"/>
            <a:ext cx="746620" cy="225198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 rot="9145283">
            <a:off x="9169008" y="4364760"/>
            <a:ext cx="1115188" cy="30383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右矢印 49"/>
          <p:cNvSpPr/>
          <p:nvPr/>
        </p:nvSpPr>
        <p:spPr>
          <a:xfrm rot="19829167">
            <a:off x="9236742" y="4686492"/>
            <a:ext cx="1115188" cy="30383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676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4996" y="1127884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1: 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要素が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なるまで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分割を繰り返す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855406" y="373457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45911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フレーム 19"/>
          <p:cNvSpPr/>
          <p:nvPr/>
        </p:nvSpPr>
        <p:spPr>
          <a:xfrm>
            <a:off x="6280162" y="3452465"/>
            <a:ext cx="3141168" cy="2874657"/>
          </a:xfrm>
          <a:prstGeom prst="frame">
            <a:avLst>
              <a:gd name="adj1" fmla="val 453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164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855406" y="373457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45911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579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855406" y="373457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45911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角丸四角形 29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2" name="下矢印 31"/>
          <p:cNvSpPr/>
          <p:nvPr/>
        </p:nvSpPr>
        <p:spPr>
          <a:xfrm rot="10800000">
            <a:off x="7591599" y="4615574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下矢印 32"/>
          <p:cNvSpPr/>
          <p:nvPr/>
        </p:nvSpPr>
        <p:spPr>
          <a:xfrm rot="10800000">
            <a:off x="1893199" y="4676469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下矢印 33"/>
          <p:cNvSpPr/>
          <p:nvPr/>
        </p:nvSpPr>
        <p:spPr>
          <a:xfrm rot="10800000">
            <a:off x="1115756" y="3335843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3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80726" y="2516576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85272" y="1889335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36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下矢印 34"/>
          <p:cNvSpPr/>
          <p:nvPr/>
        </p:nvSpPr>
        <p:spPr>
          <a:xfrm rot="10800000">
            <a:off x="8273211" y="530430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860297" y="584113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3480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6 L 0.15078 0.0053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39" y="25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0.14362 0.0071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74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28" grpId="0"/>
      <p:bldP spid="29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855406" y="373457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45911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角丸四角形 29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2" name="下矢印 31"/>
          <p:cNvSpPr/>
          <p:nvPr/>
        </p:nvSpPr>
        <p:spPr>
          <a:xfrm rot="10800000">
            <a:off x="7591599" y="4748924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下矢印 32"/>
          <p:cNvSpPr/>
          <p:nvPr/>
        </p:nvSpPr>
        <p:spPr>
          <a:xfrm rot="10800000">
            <a:off x="1893199" y="4676469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下矢印 33"/>
          <p:cNvSpPr/>
          <p:nvPr/>
        </p:nvSpPr>
        <p:spPr>
          <a:xfrm rot="10800000">
            <a:off x="1115756" y="3335843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6169701" y="261697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左配列と右配列で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「中身の値が小さい方」を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853051" y="371552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872101" y="373457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132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0.06132 -0.28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-1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855406" y="373457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45911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0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角丸四角形 29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0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2" name="下矢印 31"/>
          <p:cNvSpPr/>
          <p:nvPr/>
        </p:nvSpPr>
        <p:spPr>
          <a:xfrm rot="10800000">
            <a:off x="7591599" y="4748924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下矢印 32"/>
          <p:cNvSpPr/>
          <p:nvPr/>
        </p:nvSpPr>
        <p:spPr>
          <a:xfrm rot="10800000">
            <a:off x="1893199" y="4676469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下矢印 33"/>
          <p:cNvSpPr/>
          <p:nvPr/>
        </p:nvSpPr>
        <p:spPr>
          <a:xfrm rot="10800000">
            <a:off x="1115756" y="3335843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6169701" y="261697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左配列と右配列で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「中身の値が小さい方」を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853051" y="371552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872101" y="373457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6158754" y="262271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代入元の添え字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718175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855406" y="373457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45911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角丸四角形 29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2" name="下矢印 31"/>
          <p:cNvSpPr/>
          <p:nvPr/>
        </p:nvSpPr>
        <p:spPr>
          <a:xfrm rot="10800000">
            <a:off x="7591599" y="4748924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下矢印 32"/>
          <p:cNvSpPr/>
          <p:nvPr/>
        </p:nvSpPr>
        <p:spPr>
          <a:xfrm rot="10800000">
            <a:off x="2827139" y="4654764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下矢印 33"/>
          <p:cNvSpPr/>
          <p:nvPr/>
        </p:nvSpPr>
        <p:spPr>
          <a:xfrm rot="10800000">
            <a:off x="2967067" y="3373440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6169701" y="261697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左配列と右配列で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「中身の値が小さい方」を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853051" y="371552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872101" y="373457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6158754" y="262271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代入元の添え字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2351504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855406" y="373457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45911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角丸四角形 29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2" name="下矢印 31"/>
          <p:cNvSpPr/>
          <p:nvPr/>
        </p:nvSpPr>
        <p:spPr>
          <a:xfrm rot="10800000">
            <a:off x="7591599" y="4748924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下矢印 32"/>
          <p:cNvSpPr/>
          <p:nvPr/>
        </p:nvSpPr>
        <p:spPr>
          <a:xfrm rot="10800000">
            <a:off x="2827139" y="4654764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下矢印 33"/>
          <p:cNvSpPr/>
          <p:nvPr/>
        </p:nvSpPr>
        <p:spPr>
          <a:xfrm rot="10800000">
            <a:off x="2967067" y="3373440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6169701" y="261697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左配列と右配列で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「中身の値が小さい方」を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853051" y="371552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872101" y="373457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6158754" y="262271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代入元の添え字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3785620" y="2126777"/>
            <a:ext cx="4077833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片方の配列の添え字が</a:t>
            </a:r>
            <a:endParaRPr kumimoji="1" lang="en-US" altLang="ja-JP" sz="2800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要素数以上になったので</a:t>
            </a:r>
            <a:endParaRPr kumimoji="1" lang="en-US" altLang="ja-JP" sz="2800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繰り返し処理を抜ける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14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855406" y="373457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45911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角丸四角形 29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2" name="下矢印 31"/>
          <p:cNvSpPr/>
          <p:nvPr/>
        </p:nvSpPr>
        <p:spPr>
          <a:xfrm rot="10800000">
            <a:off x="7591599" y="4748924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下矢印 32"/>
          <p:cNvSpPr/>
          <p:nvPr/>
        </p:nvSpPr>
        <p:spPr>
          <a:xfrm rot="10800000">
            <a:off x="2827139" y="4654764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下矢印 33"/>
          <p:cNvSpPr/>
          <p:nvPr/>
        </p:nvSpPr>
        <p:spPr>
          <a:xfrm rot="10800000">
            <a:off x="2967067" y="3373440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1853051" y="371552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872101" y="373457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4724519" y="225259"/>
            <a:ext cx="5595857" cy="26705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最終調整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残った要素を順に代入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「左配列」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要素の内容を代入し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添え字を＋１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フレーム 40"/>
          <p:cNvSpPr/>
          <p:nvPr/>
        </p:nvSpPr>
        <p:spPr>
          <a:xfrm>
            <a:off x="474996" y="3509210"/>
            <a:ext cx="5781344" cy="3094789"/>
          </a:xfrm>
          <a:prstGeom prst="frame">
            <a:avLst>
              <a:gd name="adj1" fmla="val 453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035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855406" y="373457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45911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角丸四角形 29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2" name="下矢印 31"/>
          <p:cNvSpPr/>
          <p:nvPr/>
        </p:nvSpPr>
        <p:spPr>
          <a:xfrm rot="10800000">
            <a:off x="7591599" y="4748924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下矢印 32"/>
          <p:cNvSpPr/>
          <p:nvPr/>
        </p:nvSpPr>
        <p:spPr>
          <a:xfrm rot="10800000">
            <a:off x="2827139" y="4654764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下矢印 33"/>
          <p:cNvSpPr/>
          <p:nvPr/>
        </p:nvSpPr>
        <p:spPr>
          <a:xfrm rot="10800000">
            <a:off x="2967067" y="3373440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1853051" y="371552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872101" y="373457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1" name="フレーム 40"/>
          <p:cNvSpPr/>
          <p:nvPr/>
        </p:nvSpPr>
        <p:spPr>
          <a:xfrm>
            <a:off x="6410656" y="3470909"/>
            <a:ext cx="5781344" cy="3094789"/>
          </a:xfrm>
          <a:prstGeom prst="frame">
            <a:avLst>
              <a:gd name="adj1" fmla="val 453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963896" y="455368"/>
            <a:ext cx="5595857" cy="26705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最終調整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残った要素を順に代入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「右配列」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要素の内容を代入し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添え字を＋１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7480315" y="3669788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921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-0.38034 -0.280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23" y="-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855406" y="373457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45911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0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角丸四角形 29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2" name="下矢印 31"/>
          <p:cNvSpPr/>
          <p:nvPr/>
        </p:nvSpPr>
        <p:spPr>
          <a:xfrm rot="10800000">
            <a:off x="7591599" y="4748924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下矢印 32"/>
          <p:cNvSpPr/>
          <p:nvPr/>
        </p:nvSpPr>
        <p:spPr>
          <a:xfrm rot="10800000">
            <a:off x="2827139" y="4654764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下矢印 33"/>
          <p:cNvSpPr/>
          <p:nvPr/>
        </p:nvSpPr>
        <p:spPr>
          <a:xfrm rot="10800000">
            <a:off x="2967067" y="3373440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1853051" y="371552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872101" y="373457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1" name="フレーム 40"/>
          <p:cNvSpPr/>
          <p:nvPr/>
        </p:nvSpPr>
        <p:spPr>
          <a:xfrm>
            <a:off x="6410656" y="3470909"/>
            <a:ext cx="5781344" cy="3094789"/>
          </a:xfrm>
          <a:prstGeom prst="frame">
            <a:avLst>
              <a:gd name="adj1" fmla="val 453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963896" y="455368"/>
            <a:ext cx="5595857" cy="26705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最終調整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残った要素を順に代入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「右配列」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要素の内容を代入し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添え字を＋１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7480315" y="3669788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290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855406" y="373457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45911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角丸四角形 29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2" name="下矢印 31"/>
          <p:cNvSpPr/>
          <p:nvPr/>
        </p:nvSpPr>
        <p:spPr>
          <a:xfrm rot="10800000">
            <a:off x="8465530" y="4688899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下矢印 32"/>
          <p:cNvSpPr/>
          <p:nvPr/>
        </p:nvSpPr>
        <p:spPr>
          <a:xfrm rot="10800000">
            <a:off x="2827139" y="4654764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下矢印 33"/>
          <p:cNvSpPr/>
          <p:nvPr/>
        </p:nvSpPr>
        <p:spPr>
          <a:xfrm rot="10800000">
            <a:off x="4146942" y="3358091"/>
            <a:ext cx="517946" cy="42942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1853051" y="371552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872101" y="373457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1" name="フレーム 40"/>
          <p:cNvSpPr/>
          <p:nvPr/>
        </p:nvSpPr>
        <p:spPr>
          <a:xfrm>
            <a:off x="6410656" y="3470909"/>
            <a:ext cx="5781344" cy="3094789"/>
          </a:xfrm>
          <a:prstGeom prst="frame">
            <a:avLst>
              <a:gd name="adj1" fmla="val 453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963896" y="455368"/>
            <a:ext cx="5595857" cy="26705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最終調整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残った要素を順に代入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「右配列」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要素の内容を代入し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添え字を＋１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7480315" y="3669788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683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296459" y="3414544"/>
            <a:ext cx="572464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</a:t>
            </a:r>
            <a:r>
              <a:rPr kumimoji="1" lang="ja-JP" altLang="en-US" sz="4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配列の並び替えが完了</a:t>
            </a:r>
            <a:endParaRPr kumimoji="1" lang="en-US" altLang="ja-JP" sz="40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0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</a:t>
            </a:r>
            <a:r>
              <a:rPr kumimoji="1" lang="ja-JP" altLang="en-US" sz="4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の処理に戻る</a:t>
            </a:r>
            <a:endParaRPr kumimoji="1" lang="en-US" altLang="ja-JP" sz="4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5890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929441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6</a:t>
            </a:r>
            <a:endParaRPr kumimoji="1" lang="ja-JP" altLang="en-US" sz="4000" b="1" dirty="0"/>
          </a:p>
        </p:txBody>
      </p:sp>
      <p:sp>
        <p:nvSpPr>
          <p:cNvPr id="5" name="角丸四角形 4"/>
          <p:cNvSpPr/>
          <p:nvPr/>
        </p:nvSpPr>
        <p:spPr>
          <a:xfrm>
            <a:off x="5415802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3</a:t>
            </a:r>
            <a:endParaRPr kumimoji="1" lang="ja-JP" altLang="en-US" sz="4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5902163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9</a:t>
            </a:r>
            <a:endParaRPr kumimoji="1" lang="ja-JP" altLang="en-US" sz="4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6388524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874885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2</a:t>
            </a:r>
            <a:endParaRPr kumimoji="1" lang="ja-JP" altLang="en-US" sz="4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93371" y="692200"/>
            <a:ext cx="3292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8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936868" y="213625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423229" y="213625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>
                <a:solidFill>
                  <a:srgbClr val="FF0000"/>
                </a:solidFill>
              </a:rPr>
              <a:t>6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0649" y="233050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2706376" y="364769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6</a:t>
            </a:r>
            <a:endParaRPr kumimoji="1" lang="ja-JP" altLang="en-US" sz="4000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0157" y="384194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3666409" y="460052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/>
              <a:t>3</a:t>
            </a:r>
            <a:endParaRPr kumimoji="1" lang="ja-JP" altLang="en-US" sz="40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50190" y="479477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右矢印 17"/>
          <p:cNvSpPr/>
          <p:nvPr/>
        </p:nvSpPr>
        <p:spPr>
          <a:xfrm rot="2451518">
            <a:off x="6461937" y="1525102"/>
            <a:ext cx="1008871" cy="59317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8371168" y="2052234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/>
              <a:t>9</a:t>
            </a:r>
            <a:endParaRPr kumimoji="1" lang="ja-JP" altLang="en-US" sz="4000" b="1" dirty="0"/>
          </a:p>
        </p:txBody>
      </p:sp>
      <p:sp>
        <p:nvSpPr>
          <p:cNvPr id="23" name="角丸四角形 22"/>
          <p:cNvSpPr/>
          <p:nvPr/>
        </p:nvSpPr>
        <p:spPr>
          <a:xfrm>
            <a:off x="8857529" y="2052234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854949" y="2246484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9324840" y="2059779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2</a:t>
            </a:r>
            <a:endParaRPr kumimoji="1" lang="ja-JP" altLang="en-US" sz="4000" b="1" dirty="0"/>
          </a:p>
        </p:txBody>
      </p:sp>
      <p:sp>
        <p:nvSpPr>
          <p:cNvPr id="26" name="角丸四角形 25"/>
          <p:cNvSpPr/>
          <p:nvPr/>
        </p:nvSpPr>
        <p:spPr>
          <a:xfrm>
            <a:off x="7202479" y="3350058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/>
              <a:t>9</a:t>
            </a:r>
            <a:endParaRPr kumimoji="1" lang="ja-JP" altLang="en-US" sz="4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686260" y="3544308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637845" y="3447635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rgbClr val="FF0000"/>
                </a:solidFill>
              </a:rPr>
              <a:t>1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121626" y="3641885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1142364" y="3451194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rgbClr val="FF0000"/>
                </a:solidFill>
              </a:rPr>
              <a:t>2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34" name="右矢印 33"/>
          <p:cNvSpPr/>
          <p:nvPr/>
        </p:nvSpPr>
        <p:spPr>
          <a:xfrm rot="2414422">
            <a:off x="9807994" y="2930971"/>
            <a:ext cx="776995" cy="59317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8522571" y="4666909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06352" y="4861159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1183698" y="5513076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/>
              <a:t>2</a:t>
            </a:r>
            <a:endParaRPr kumimoji="1" lang="ja-JP" altLang="en-US" sz="4000" b="1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667479" y="5707326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右矢印 39"/>
          <p:cNvSpPr/>
          <p:nvPr/>
        </p:nvSpPr>
        <p:spPr>
          <a:xfrm rot="4858954">
            <a:off x="10715139" y="4855417"/>
            <a:ext cx="996651" cy="22257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36"/>
          <p:cNvSpPr/>
          <p:nvPr/>
        </p:nvSpPr>
        <p:spPr>
          <a:xfrm rot="12871774">
            <a:off x="10080065" y="2548050"/>
            <a:ext cx="776995" cy="59317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右矢印 40"/>
          <p:cNvSpPr/>
          <p:nvPr/>
        </p:nvSpPr>
        <p:spPr>
          <a:xfrm rot="7880935">
            <a:off x="7648548" y="3023059"/>
            <a:ext cx="746620" cy="225198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右矢印 41"/>
          <p:cNvSpPr/>
          <p:nvPr/>
        </p:nvSpPr>
        <p:spPr>
          <a:xfrm rot="8481760">
            <a:off x="3952361" y="1702159"/>
            <a:ext cx="1418282" cy="23906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43" name="右矢印 42"/>
          <p:cNvSpPr/>
          <p:nvPr/>
        </p:nvSpPr>
        <p:spPr>
          <a:xfrm rot="4649094">
            <a:off x="2970159" y="3625058"/>
            <a:ext cx="1364244" cy="33176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 rot="6271345">
            <a:off x="2414968" y="3120258"/>
            <a:ext cx="722681" cy="28404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矢印 44"/>
          <p:cNvSpPr/>
          <p:nvPr/>
        </p:nvSpPr>
        <p:spPr>
          <a:xfrm rot="17285597">
            <a:off x="2683482" y="3098486"/>
            <a:ext cx="722681" cy="28404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右矢印 45"/>
          <p:cNvSpPr/>
          <p:nvPr/>
        </p:nvSpPr>
        <p:spPr>
          <a:xfrm rot="15376025">
            <a:off x="3259513" y="3517482"/>
            <a:ext cx="1364244" cy="33176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/>
          <p:cNvSpPr/>
          <p:nvPr/>
        </p:nvSpPr>
        <p:spPr>
          <a:xfrm rot="19223895">
            <a:off x="4108600" y="1909715"/>
            <a:ext cx="1418282" cy="23906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48" name="右矢印 47"/>
          <p:cNvSpPr/>
          <p:nvPr/>
        </p:nvSpPr>
        <p:spPr>
          <a:xfrm rot="18770791">
            <a:off x="7815462" y="3262545"/>
            <a:ext cx="746620" cy="225198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 rot="9145283">
            <a:off x="9169008" y="4364760"/>
            <a:ext cx="1115188" cy="30383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右矢印 49"/>
          <p:cNvSpPr/>
          <p:nvPr/>
        </p:nvSpPr>
        <p:spPr>
          <a:xfrm rot="19829167">
            <a:off x="9236742" y="4686492"/>
            <a:ext cx="1115188" cy="30383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右矢印 50"/>
          <p:cNvSpPr/>
          <p:nvPr/>
        </p:nvSpPr>
        <p:spPr>
          <a:xfrm rot="15668078">
            <a:off x="11036268" y="4808379"/>
            <a:ext cx="996651" cy="22257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603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テキスト ボックス 31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00355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04901" y="19236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3428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214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3428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8273211" y="530430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860297" y="584113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4303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9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4996" y="1127884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1: 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要素が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なるまで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分割を繰り返す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855406" y="373457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9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71670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8972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フレーム 18"/>
          <p:cNvSpPr/>
          <p:nvPr/>
        </p:nvSpPr>
        <p:spPr>
          <a:xfrm>
            <a:off x="6480878" y="3414544"/>
            <a:ext cx="3141168" cy="2874657"/>
          </a:xfrm>
          <a:prstGeom prst="frame">
            <a:avLst>
              <a:gd name="adj1" fmla="val 453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829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9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855406" y="373457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9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71670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8972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9227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9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855406" y="373457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9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71670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8972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角丸四角形 34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6" name="下矢印 35"/>
          <p:cNvSpPr/>
          <p:nvPr/>
        </p:nvSpPr>
        <p:spPr>
          <a:xfrm rot="10800000">
            <a:off x="7288054" y="4766022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下矢印 36"/>
          <p:cNvSpPr/>
          <p:nvPr/>
        </p:nvSpPr>
        <p:spPr>
          <a:xfrm rot="10800000">
            <a:off x="1893199" y="4676469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下矢印 37"/>
          <p:cNvSpPr/>
          <p:nvPr/>
        </p:nvSpPr>
        <p:spPr>
          <a:xfrm rot="10800000">
            <a:off x="1115756" y="3335843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388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9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855406" y="373457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9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71670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8972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角丸四角形 34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6" name="下矢印 35"/>
          <p:cNvSpPr/>
          <p:nvPr/>
        </p:nvSpPr>
        <p:spPr>
          <a:xfrm rot="10800000">
            <a:off x="7288054" y="4766022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下矢印 36"/>
          <p:cNvSpPr/>
          <p:nvPr/>
        </p:nvSpPr>
        <p:spPr>
          <a:xfrm rot="10800000">
            <a:off x="1893199" y="4676469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下矢印 37"/>
          <p:cNvSpPr/>
          <p:nvPr/>
        </p:nvSpPr>
        <p:spPr>
          <a:xfrm rot="10800000">
            <a:off x="1115756" y="3335843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6169701" y="261697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左配列と右配列で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「中身の値が小さい方」を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7147877" y="367742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969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-0.49649 -0.28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31" y="-1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9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855406" y="373457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9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71670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8972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0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角丸四角形 34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0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6" name="下矢印 35"/>
          <p:cNvSpPr/>
          <p:nvPr/>
        </p:nvSpPr>
        <p:spPr>
          <a:xfrm rot="10800000">
            <a:off x="7288054" y="4766022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下矢印 36"/>
          <p:cNvSpPr/>
          <p:nvPr/>
        </p:nvSpPr>
        <p:spPr>
          <a:xfrm rot="10800000">
            <a:off x="1893199" y="4676469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下矢印 37"/>
          <p:cNvSpPr/>
          <p:nvPr/>
        </p:nvSpPr>
        <p:spPr>
          <a:xfrm rot="10800000">
            <a:off x="1115756" y="3335843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6169701" y="261697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左配列と右配列で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「中身の値が小さい方」を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7147877" y="367742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143525" y="177294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6158754" y="262271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代入元の添え字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966229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9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855406" y="373457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9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71670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8972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角丸四角形 34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6" name="下矢印 35"/>
          <p:cNvSpPr/>
          <p:nvPr/>
        </p:nvSpPr>
        <p:spPr>
          <a:xfrm rot="10800000">
            <a:off x="8018259" y="4766022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下矢印 36"/>
          <p:cNvSpPr/>
          <p:nvPr/>
        </p:nvSpPr>
        <p:spPr>
          <a:xfrm rot="10800000">
            <a:off x="1893199" y="4676469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下矢印 37"/>
          <p:cNvSpPr/>
          <p:nvPr/>
        </p:nvSpPr>
        <p:spPr>
          <a:xfrm rot="10800000">
            <a:off x="2900903" y="3367169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6169701" y="261697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左配列と右配列で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「中身の値が小さい方」を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7147877" y="367742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143525" y="177294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6158754" y="262271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代入元の添え字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229033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6158754" y="262271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代入元の添え字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9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855406" y="373457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9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71670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8972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角丸四角形 34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6" name="下矢印 35"/>
          <p:cNvSpPr/>
          <p:nvPr/>
        </p:nvSpPr>
        <p:spPr>
          <a:xfrm rot="10800000">
            <a:off x="8018259" y="4766022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下矢印 36"/>
          <p:cNvSpPr/>
          <p:nvPr/>
        </p:nvSpPr>
        <p:spPr>
          <a:xfrm rot="10800000">
            <a:off x="1893199" y="4676469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下矢印 37"/>
          <p:cNvSpPr/>
          <p:nvPr/>
        </p:nvSpPr>
        <p:spPr>
          <a:xfrm rot="10800000">
            <a:off x="2900903" y="3367169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6169701" y="261697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左配列と右配列で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「中身の値が小さい方」を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7147877" y="367742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143525" y="177294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7932241" y="3676195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490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-0.4125 -0.281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25" y="-1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/>
          <p:cNvSpPr/>
          <p:nvPr/>
        </p:nvSpPr>
        <p:spPr>
          <a:xfrm>
            <a:off x="6169701" y="261697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左配列と右配列で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「中身の値が小さい方」を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9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855406" y="373457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9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71670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8972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角丸四角形 34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6" name="下矢印 35"/>
          <p:cNvSpPr/>
          <p:nvPr/>
        </p:nvSpPr>
        <p:spPr>
          <a:xfrm rot="10800000">
            <a:off x="8018259" y="4766022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下矢印 36"/>
          <p:cNvSpPr/>
          <p:nvPr/>
        </p:nvSpPr>
        <p:spPr>
          <a:xfrm rot="10800000">
            <a:off x="1893199" y="4676469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下矢印 37"/>
          <p:cNvSpPr/>
          <p:nvPr/>
        </p:nvSpPr>
        <p:spPr>
          <a:xfrm rot="10800000">
            <a:off x="2900903" y="3367169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7147877" y="367742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143525" y="177294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7932241" y="3676195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6158754" y="262271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代入元の添え字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3094496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/>
          <p:cNvSpPr/>
          <p:nvPr/>
        </p:nvSpPr>
        <p:spPr>
          <a:xfrm>
            <a:off x="6169701" y="261697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左配列と右配列で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「中身の値が小さい方」を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9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855406" y="373457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9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71670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8972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角丸四角形 34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6" name="下矢印 35"/>
          <p:cNvSpPr/>
          <p:nvPr/>
        </p:nvSpPr>
        <p:spPr>
          <a:xfrm rot="10800000">
            <a:off x="8878097" y="4766022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下矢印 36"/>
          <p:cNvSpPr/>
          <p:nvPr/>
        </p:nvSpPr>
        <p:spPr>
          <a:xfrm rot="10800000">
            <a:off x="1893199" y="4676469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下矢印 37"/>
          <p:cNvSpPr/>
          <p:nvPr/>
        </p:nvSpPr>
        <p:spPr>
          <a:xfrm rot="10800000">
            <a:off x="4649450" y="3345018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7147877" y="367742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143525" y="177294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7932241" y="3676195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6158754" y="262271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代入元の添え字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1165909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/>
          <p:cNvSpPr/>
          <p:nvPr/>
        </p:nvSpPr>
        <p:spPr>
          <a:xfrm>
            <a:off x="6169701" y="261697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左配列と右配列で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「中身の値が小さい方」を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9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855406" y="373457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9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71670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8972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角丸四角形 34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6" name="下矢印 35"/>
          <p:cNvSpPr/>
          <p:nvPr/>
        </p:nvSpPr>
        <p:spPr>
          <a:xfrm rot="10800000">
            <a:off x="8878097" y="4766022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下矢印 36"/>
          <p:cNvSpPr/>
          <p:nvPr/>
        </p:nvSpPr>
        <p:spPr>
          <a:xfrm rot="10800000">
            <a:off x="1893199" y="4676469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下矢印 37"/>
          <p:cNvSpPr/>
          <p:nvPr/>
        </p:nvSpPr>
        <p:spPr>
          <a:xfrm rot="10800000">
            <a:off x="4649450" y="3345018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7147877" y="367742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143525" y="177294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7932241" y="3676195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6158754" y="262271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代入元の添え字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3785620" y="2126777"/>
            <a:ext cx="4077833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片方の配列の添え字が</a:t>
            </a:r>
            <a:endParaRPr kumimoji="1" lang="en-US" altLang="ja-JP" sz="2800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要素数以上になったので</a:t>
            </a:r>
            <a:endParaRPr kumimoji="1" lang="en-US" altLang="ja-JP" sz="2800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繰り返し処理を抜ける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1938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00355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04901" y="1943217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3428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214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3428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下矢印 31"/>
          <p:cNvSpPr/>
          <p:nvPr/>
        </p:nvSpPr>
        <p:spPr>
          <a:xfrm>
            <a:off x="6504029" y="2512874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988952" y="211983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下矢印 39"/>
          <p:cNvSpPr/>
          <p:nvPr/>
        </p:nvSpPr>
        <p:spPr>
          <a:xfrm rot="10800000">
            <a:off x="8273211" y="530430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860297" y="584113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4917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フレーム 45"/>
          <p:cNvSpPr/>
          <p:nvPr/>
        </p:nvSpPr>
        <p:spPr>
          <a:xfrm>
            <a:off x="474996" y="3509210"/>
            <a:ext cx="5781344" cy="3094789"/>
          </a:xfrm>
          <a:prstGeom prst="frame">
            <a:avLst>
              <a:gd name="adj1" fmla="val 453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9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855406" y="373457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9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71670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8972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角丸四角形 34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6" name="下矢印 35"/>
          <p:cNvSpPr/>
          <p:nvPr/>
        </p:nvSpPr>
        <p:spPr>
          <a:xfrm rot="10800000">
            <a:off x="8878097" y="4766022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下矢印 36"/>
          <p:cNvSpPr/>
          <p:nvPr/>
        </p:nvSpPr>
        <p:spPr>
          <a:xfrm rot="10800000">
            <a:off x="1893199" y="4676469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下矢印 37"/>
          <p:cNvSpPr/>
          <p:nvPr/>
        </p:nvSpPr>
        <p:spPr>
          <a:xfrm rot="10800000">
            <a:off x="4649450" y="3345018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7147877" y="367742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143525" y="177294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7932241" y="3676195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960093" y="262350"/>
            <a:ext cx="4241905" cy="26705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最終調整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残った要素を順に代入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「左配列」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要素の内容を代入し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添え字を＋１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855406" y="373457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9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992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0.21797 -0.28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98" y="-1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フレーム 45"/>
          <p:cNvSpPr/>
          <p:nvPr/>
        </p:nvSpPr>
        <p:spPr>
          <a:xfrm>
            <a:off x="474996" y="3509210"/>
            <a:ext cx="5781344" cy="3094789"/>
          </a:xfrm>
          <a:prstGeom prst="frame">
            <a:avLst>
              <a:gd name="adj1" fmla="val 453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9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 smtClean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855406" y="373457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9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71670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8972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0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角丸四角形 34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6" name="下矢印 35"/>
          <p:cNvSpPr/>
          <p:nvPr/>
        </p:nvSpPr>
        <p:spPr>
          <a:xfrm rot="10800000">
            <a:off x="8878097" y="4766022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下矢印 36"/>
          <p:cNvSpPr/>
          <p:nvPr/>
        </p:nvSpPr>
        <p:spPr>
          <a:xfrm rot="10800000">
            <a:off x="1893199" y="4676469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下矢印 37"/>
          <p:cNvSpPr/>
          <p:nvPr/>
        </p:nvSpPr>
        <p:spPr>
          <a:xfrm rot="10800000">
            <a:off x="4649450" y="3345018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7147877" y="367742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143525" y="177294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7932241" y="3676195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960093" y="262350"/>
            <a:ext cx="4241905" cy="26705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最終調整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残った要素を順に代入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「左配列」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要素の内容を代入し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添え字を＋１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4520703" y="177294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9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327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フレーム 45"/>
          <p:cNvSpPr/>
          <p:nvPr/>
        </p:nvSpPr>
        <p:spPr>
          <a:xfrm>
            <a:off x="474996" y="3509210"/>
            <a:ext cx="5781344" cy="3094789"/>
          </a:xfrm>
          <a:prstGeom prst="frame">
            <a:avLst>
              <a:gd name="adj1" fmla="val 453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9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 smtClean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855406" y="373457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9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71670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8972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角丸四角形 34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3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6" name="下矢印 35"/>
          <p:cNvSpPr/>
          <p:nvPr/>
        </p:nvSpPr>
        <p:spPr>
          <a:xfrm rot="10800000">
            <a:off x="8878097" y="4766022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下矢印 36"/>
          <p:cNvSpPr/>
          <p:nvPr/>
        </p:nvSpPr>
        <p:spPr>
          <a:xfrm rot="10800000">
            <a:off x="2695411" y="4691415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下矢印 37"/>
          <p:cNvSpPr/>
          <p:nvPr/>
        </p:nvSpPr>
        <p:spPr>
          <a:xfrm rot="10800000">
            <a:off x="5420915" y="3310655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7147877" y="367742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143525" y="177294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7932241" y="3676195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960093" y="262350"/>
            <a:ext cx="4241905" cy="26705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最終調整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残った要素を順に代入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「左配列」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要素の内容を代入し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添え字を＋１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4520703" y="177294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9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400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フレーム 45"/>
          <p:cNvSpPr/>
          <p:nvPr/>
        </p:nvSpPr>
        <p:spPr>
          <a:xfrm>
            <a:off x="6242863" y="3502808"/>
            <a:ext cx="5781344" cy="3094789"/>
          </a:xfrm>
          <a:prstGeom prst="frame">
            <a:avLst>
              <a:gd name="adj1" fmla="val 453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9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 smtClean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855406" y="373457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9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71670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8972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角丸四角形 34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6" name="下矢印 35"/>
          <p:cNvSpPr/>
          <p:nvPr/>
        </p:nvSpPr>
        <p:spPr>
          <a:xfrm rot="10800000">
            <a:off x="8878097" y="4766022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下矢印 36"/>
          <p:cNvSpPr/>
          <p:nvPr/>
        </p:nvSpPr>
        <p:spPr>
          <a:xfrm rot="10800000">
            <a:off x="2695411" y="4691415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下矢印 37"/>
          <p:cNvSpPr/>
          <p:nvPr/>
        </p:nvSpPr>
        <p:spPr>
          <a:xfrm rot="10800000">
            <a:off x="5420915" y="3310655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7147877" y="367742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143525" y="177294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7932241" y="3676195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4520703" y="177294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9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5840899" y="532147"/>
            <a:ext cx="4609913" cy="26705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最終調整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残った要素を順に代入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「右配列」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要素の内容を代入し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添え字を＋１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6796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9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 smtClean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143525" y="177294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4520703" y="177294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9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4296459" y="3414544"/>
            <a:ext cx="572464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</a:t>
            </a:r>
            <a:r>
              <a:rPr kumimoji="1" lang="ja-JP" altLang="en-US" sz="4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配列の並び替えが完了</a:t>
            </a:r>
            <a:endParaRPr kumimoji="1" lang="en-US" altLang="ja-JP" sz="40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0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</a:t>
            </a:r>
            <a:r>
              <a:rPr kumimoji="1" lang="ja-JP" altLang="en-US" sz="4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の処理に戻る</a:t>
            </a:r>
            <a:endParaRPr kumimoji="1" lang="en-US" altLang="ja-JP" sz="4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8415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929441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6</a:t>
            </a:r>
            <a:endParaRPr kumimoji="1" lang="ja-JP" altLang="en-US" sz="4000" b="1" dirty="0"/>
          </a:p>
        </p:txBody>
      </p:sp>
      <p:sp>
        <p:nvSpPr>
          <p:cNvPr id="5" name="角丸四角形 4"/>
          <p:cNvSpPr/>
          <p:nvPr/>
        </p:nvSpPr>
        <p:spPr>
          <a:xfrm>
            <a:off x="5415802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3</a:t>
            </a:r>
            <a:endParaRPr kumimoji="1" lang="ja-JP" altLang="en-US" sz="4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5902163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9</a:t>
            </a:r>
            <a:endParaRPr kumimoji="1" lang="ja-JP" altLang="en-US" sz="4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6388524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874885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/>
              <a:t>2</a:t>
            </a:r>
            <a:endParaRPr kumimoji="1" lang="ja-JP" altLang="en-US" sz="4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93371" y="692200"/>
            <a:ext cx="3292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8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936868" y="213625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423229" y="213625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>
                <a:solidFill>
                  <a:srgbClr val="FF0000"/>
                </a:solidFill>
              </a:rPr>
              <a:t>6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0649" y="233050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2706376" y="364769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6</a:t>
            </a:r>
            <a:endParaRPr kumimoji="1" lang="ja-JP" altLang="en-US" sz="4000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0157" y="384194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3666409" y="460052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/>
              <a:t>3</a:t>
            </a:r>
            <a:endParaRPr kumimoji="1" lang="ja-JP" altLang="en-US" sz="40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50190" y="479477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右矢印 17"/>
          <p:cNvSpPr/>
          <p:nvPr/>
        </p:nvSpPr>
        <p:spPr>
          <a:xfrm rot="2451518">
            <a:off x="6461937" y="1525102"/>
            <a:ext cx="1008871" cy="59317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8371168" y="2052234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rgbClr val="FF0000"/>
                </a:solidFill>
              </a:rPr>
              <a:t>1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8857529" y="2052234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>
                <a:solidFill>
                  <a:srgbClr val="FF0000"/>
                </a:solidFill>
              </a:rPr>
              <a:t>2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854949" y="2246484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9324840" y="2059779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>
                <a:solidFill>
                  <a:srgbClr val="FF0000"/>
                </a:solidFill>
              </a:rPr>
              <a:t>9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7202479" y="3350058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/>
              <a:t>9</a:t>
            </a:r>
            <a:endParaRPr kumimoji="1" lang="ja-JP" altLang="en-US" sz="4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686260" y="3544308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637845" y="3447635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rgbClr val="FF0000"/>
                </a:solidFill>
              </a:rPr>
              <a:t>1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121626" y="3641885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1142364" y="3451194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rgbClr val="FF0000"/>
                </a:solidFill>
              </a:rPr>
              <a:t>2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34" name="右矢印 33"/>
          <p:cNvSpPr/>
          <p:nvPr/>
        </p:nvSpPr>
        <p:spPr>
          <a:xfrm rot="2414422">
            <a:off x="9616041" y="3172209"/>
            <a:ext cx="880571" cy="28162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8522571" y="4666909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06352" y="4861159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1183698" y="5513076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/>
              <a:t>2</a:t>
            </a:r>
            <a:endParaRPr kumimoji="1" lang="ja-JP" altLang="en-US" sz="4000" b="1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667479" y="5707326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右矢印 41"/>
          <p:cNvSpPr/>
          <p:nvPr/>
        </p:nvSpPr>
        <p:spPr>
          <a:xfrm rot="13304846">
            <a:off x="7228382" y="1336226"/>
            <a:ext cx="776995" cy="59317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角丸四角形 42"/>
          <p:cNvSpPr/>
          <p:nvPr/>
        </p:nvSpPr>
        <p:spPr>
          <a:xfrm>
            <a:off x="11142364" y="3451194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rgbClr val="FF0000"/>
                </a:solidFill>
              </a:rPr>
              <a:t>2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44" name="右矢印 43"/>
          <p:cNvSpPr/>
          <p:nvPr/>
        </p:nvSpPr>
        <p:spPr>
          <a:xfrm rot="4858954">
            <a:off x="10715139" y="4855417"/>
            <a:ext cx="996651" cy="22257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矢印 44"/>
          <p:cNvSpPr/>
          <p:nvPr/>
        </p:nvSpPr>
        <p:spPr>
          <a:xfrm rot="7880935">
            <a:off x="7648548" y="3023059"/>
            <a:ext cx="746620" cy="225198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右矢印 45"/>
          <p:cNvSpPr/>
          <p:nvPr/>
        </p:nvSpPr>
        <p:spPr>
          <a:xfrm rot="8481760">
            <a:off x="3952361" y="1702159"/>
            <a:ext cx="1418282" cy="23906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47" name="右矢印 46"/>
          <p:cNvSpPr/>
          <p:nvPr/>
        </p:nvSpPr>
        <p:spPr>
          <a:xfrm rot="4649094">
            <a:off x="2970159" y="3625058"/>
            <a:ext cx="1364244" cy="33176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/>
          <p:cNvSpPr/>
          <p:nvPr/>
        </p:nvSpPr>
        <p:spPr>
          <a:xfrm rot="6271345">
            <a:off x="2414968" y="3120258"/>
            <a:ext cx="722681" cy="28404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 rot="17285597">
            <a:off x="2683482" y="3098486"/>
            <a:ext cx="722681" cy="28404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右矢印 49"/>
          <p:cNvSpPr/>
          <p:nvPr/>
        </p:nvSpPr>
        <p:spPr>
          <a:xfrm rot="15376025">
            <a:off x="3259513" y="3517482"/>
            <a:ext cx="1364244" cy="33176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右矢印 51"/>
          <p:cNvSpPr/>
          <p:nvPr/>
        </p:nvSpPr>
        <p:spPr>
          <a:xfrm rot="18770791">
            <a:off x="7815462" y="3262545"/>
            <a:ext cx="746620" cy="225198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右矢印 52"/>
          <p:cNvSpPr/>
          <p:nvPr/>
        </p:nvSpPr>
        <p:spPr>
          <a:xfrm rot="9145283">
            <a:off x="9169008" y="4364760"/>
            <a:ext cx="1115188" cy="30383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右矢印 53"/>
          <p:cNvSpPr/>
          <p:nvPr/>
        </p:nvSpPr>
        <p:spPr>
          <a:xfrm rot="19829167">
            <a:off x="9236742" y="4686492"/>
            <a:ext cx="1115188" cy="30383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右矢印 54"/>
          <p:cNvSpPr/>
          <p:nvPr/>
        </p:nvSpPr>
        <p:spPr>
          <a:xfrm rot="15668078">
            <a:off x="11036268" y="4808379"/>
            <a:ext cx="996651" cy="22257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右矢印 55"/>
          <p:cNvSpPr/>
          <p:nvPr/>
        </p:nvSpPr>
        <p:spPr>
          <a:xfrm rot="13260762">
            <a:off x="9937773" y="2952077"/>
            <a:ext cx="880571" cy="28162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右矢印 56"/>
          <p:cNvSpPr/>
          <p:nvPr/>
        </p:nvSpPr>
        <p:spPr>
          <a:xfrm rot="19280803">
            <a:off x="4104761" y="1854559"/>
            <a:ext cx="1418282" cy="23906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561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4996" y="1127884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1: 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要素が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なるまで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分割を繰り返す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6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68241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9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フレーム 24"/>
          <p:cNvSpPr/>
          <p:nvPr/>
        </p:nvSpPr>
        <p:spPr>
          <a:xfrm>
            <a:off x="6435456" y="3398000"/>
            <a:ext cx="3141168" cy="2874657"/>
          </a:xfrm>
          <a:prstGeom prst="frame">
            <a:avLst>
              <a:gd name="adj1" fmla="val 453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654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6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68241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9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4647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6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68241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9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角丸四角形 39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1" name="下矢印 40"/>
          <p:cNvSpPr/>
          <p:nvPr/>
        </p:nvSpPr>
        <p:spPr>
          <a:xfrm rot="10800000">
            <a:off x="6978689" y="4669748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下矢印 41"/>
          <p:cNvSpPr/>
          <p:nvPr/>
        </p:nvSpPr>
        <p:spPr>
          <a:xfrm rot="10800000">
            <a:off x="1594727" y="4730316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下矢印 42"/>
          <p:cNvSpPr/>
          <p:nvPr/>
        </p:nvSpPr>
        <p:spPr>
          <a:xfrm rot="10800000">
            <a:off x="1115756" y="3335843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931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6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68241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9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角丸四角形 39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1" name="下矢印 40"/>
          <p:cNvSpPr/>
          <p:nvPr/>
        </p:nvSpPr>
        <p:spPr>
          <a:xfrm rot="10800000">
            <a:off x="6978689" y="4669748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下矢印 41"/>
          <p:cNvSpPr/>
          <p:nvPr/>
        </p:nvSpPr>
        <p:spPr>
          <a:xfrm rot="10800000">
            <a:off x="1594727" y="4730316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下矢印 42"/>
          <p:cNvSpPr/>
          <p:nvPr/>
        </p:nvSpPr>
        <p:spPr>
          <a:xfrm rot="10800000">
            <a:off x="1115756" y="3335843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6584133" y="261697"/>
            <a:ext cx="5267543" cy="1336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左配列と右配列で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「中身の値が小さい方」を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対象配列に代入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805105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565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48148E-6 L -0.46836 -0.278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24" y="-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テキスト ボックス 45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00355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04901" y="1912737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36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下矢印 31"/>
          <p:cNvSpPr/>
          <p:nvPr/>
        </p:nvSpPr>
        <p:spPr>
          <a:xfrm>
            <a:off x="6504029" y="2512874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988952" y="211983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5990531" y="289560"/>
            <a:ext cx="5785993" cy="28638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079384" y="26999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149261" y="233469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765319" y="233469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7083118" y="1333749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40" name="角丸四角形 39"/>
          <p:cNvSpPr/>
          <p:nvPr/>
        </p:nvSpPr>
        <p:spPr>
          <a:xfrm>
            <a:off x="8699176" y="1325406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1</a:t>
            </a:r>
            <a:endParaRPr kumimoji="1" lang="ja-JP" altLang="en-US" sz="6000" b="1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020607" y="1578838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058306" y="189263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237834" y="219160"/>
            <a:ext cx="4596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右が大きい状態にする為に、</a:t>
            </a:r>
            <a:r>
              <a:rPr kumimoji="1" lang="en-US" altLang="ja-JP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中身を入れ替える</a:t>
            </a:r>
          </a:p>
        </p:txBody>
      </p:sp>
      <p:sp>
        <p:nvSpPr>
          <p:cNvPr id="48" name="下矢印 47"/>
          <p:cNvSpPr/>
          <p:nvPr/>
        </p:nvSpPr>
        <p:spPr>
          <a:xfrm rot="10800000">
            <a:off x="8273211" y="530430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860297" y="584113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782683" y="2705717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364240" y="2722733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actionIndex+1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9701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7" grpId="0"/>
      <p:bldP spid="38" grpId="0"/>
      <p:bldP spid="39" grpId="0" animBg="1"/>
      <p:bldP spid="40" grpId="0" animBg="1"/>
      <p:bldP spid="41" grpId="0"/>
      <p:bldP spid="42" grpId="0"/>
      <p:bldP spid="43" grpId="0"/>
      <p:bldP spid="50" grpId="0"/>
      <p:bldP spid="51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1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6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68241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9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0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角丸四角形 39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0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1" name="下矢印 40"/>
          <p:cNvSpPr/>
          <p:nvPr/>
        </p:nvSpPr>
        <p:spPr>
          <a:xfrm rot="10800000">
            <a:off x="6978689" y="4669748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下矢印 41"/>
          <p:cNvSpPr/>
          <p:nvPr/>
        </p:nvSpPr>
        <p:spPr>
          <a:xfrm rot="10800000">
            <a:off x="1594727" y="4730316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下矢印 42"/>
          <p:cNvSpPr/>
          <p:nvPr/>
        </p:nvSpPr>
        <p:spPr>
          <a:xfrm rot="10800000">
            <a:off x="1115756" y="3335843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6584133" y="261697"/>
            <a:ext cx="5267543" cy="1336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左配列と右配列で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「中身の値が小さい方」を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対象配列に代入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805105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6584133" y="260220"/>
            <a:ext cx="5229528" cy="13191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sz="28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の添え字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代入元の添え字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</a:t>
            </a:r>
            <a:r>
              <a:rPr kumimoji="1" lang="en-US" altLang="ja-JP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3003399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1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6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68241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9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角丸四角形 39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1" name="下矢印 40"/>
          <p:cNvSpPr/>
          <p:nvPr/>
        </p:nvSpPr>
        <p:spPr>
          <a:xfrm rot="10800000">
            <a:off x="7686982" y="4707333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下矢印 41"/>
          <p:cNvSpPr/>
          <p:nvPr/>
        </p:nvSpPr>
        <p:spPr>
          <a:xfrm rot="10800000">
            <a:off x="1594727" y="4730316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下矢印 42"/>
          <p:cNvSpPr/>
          <p:nvPr/>
        </p:nvSpPr>
        <p:spPr>
          <a:xfrm rot="10800000">
            <a:off x="2932423" y="3396164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6584133" y="261697"/>
            <a:ext cx="5267543" cy="1336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左配列と右配列で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「中身の値が小さい方」を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対象配列に代入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805105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6584133" y="260220"/>
            <a:ext cx="5229528" cy="13191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sz="28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の添え字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代入元の添え字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</a:t>
            </a:r>
            <a:r>
              <a:rPr kumimoji="1" lang="en-US" altLang="ja-JP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1705722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正方形/長方形 45"/>
          <p:cNvSpPr/>
          <p:nvPr/>
        </p:nvSpPr>
        <p:spPr>
          <a:xfrm>
            <a:off x="6584133" y="260220"/>
            <a:ext cx="5229528" cy="13191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sz="28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の添え字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代入元の添え字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</a:t>
            </a:r>
            <a:r>
              <a:rPr kumimoji="1" lang="en-US" altLang="ja-JP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1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6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68241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9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角丸四角形 39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1" name="下矢印 40"/>
          <p:cNvSpPr/>
          <p:nvPr/>
        </p:nvSpPr>
        <p:spPr>
          <a:xfrm rot="10800000">
            <a:off x="7686982" y="4707333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下矢印 41"/>
          <p:cNvSpPr/>
          <p:nvPr/>
        </p:nvSpPr>
        <p:spPr>
          <a:xfrm rot="10800000">
            <a:off x="1594727" y="4730316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下矢印 42"/>
          <p:cNvSpPr/>
          <p:nvPr/>
        </p:nvSpPr>
        <p:spPr>
          <a:xfrm rot="10800000">
            <a:off x="2932423" y="3396164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6584133" y="261697"/>
            <a:ext cx="5267543" cy="1336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左配列と右配列で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「中身の値が小さい方」を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対象配列に代入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805105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53531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7576733" y="371509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892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-0.38633 -0.280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23" y="-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6584133" y="261697"/>
            <a:ext cx="5267543" cy="1336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左配列と右配列で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「中身の値が小さい方」を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対象配列に代入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1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6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68241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9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角丸四角形 39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1" name="下矢印 40"/>
          <p:cNvSpPr/>
          <p:nvPr/>
        </p:nvSpPr>
        <p:spPr>
          <a:xfrm rot="10800000">
            <a:off x="7686982" y="4707333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下矢印 41"/>
          <p:cNvSpPr/>
          <p:nvPr/>
        </p:nvSpPr>
        <p:spPr>
          <a:xfrm rot="10800000">
            <a:off x="1594727" y="4730316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下矢印 42"/>
          <p:cNvSpPr/>
          <p:nvPr/>
        </p:nvSpPr>
        <p:spPr>
          <a:xfrm rot="10800000">
            <a:off x="2932423" y="3396164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6805105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53531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7576733" y="371509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6584133" y="260220"/>
            <a:ext cx="5229528" cy="13191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sz="28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の添え字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代入元の添え字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</a:t>
            </a:r>
            <a:r>
              <a:rPr kumimoji="1" lang="en-US" altLang="ja-JP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4145405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6584133" y="261697"/>
            <a:ext cx="5267543" cy="1336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左配列と右配列で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「中身の値が小さい方」を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対象配列に代入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1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6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68241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9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角丸四角形 39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1" name="下矢印 40"/>
          <p:cNvSpPr/>
          <p:nvPr/>
        </p:nvSpPr>
        <p:spPr>
          <a:xfrm rot="10800000">
            <a:off x="8426851" y="4707333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下矢印 41"/>
          <p:cNvSpPr/>
          <p:nvPr/>
        </p:nvSpPr>
        <p:spPr>
          <a:xfrm rot="10800000">
            <a:off x="1594727" y="4730316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下矢印 42"/>
          <p:cNvSpPr/>
          <p:nvPr/>
        </p:nvSpPr>
        <p:spPr>
          <a:xfrm rot="10800000">
            <a:off x="4591308" y="3360482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6805105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53531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7576733" y="371509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6584133" y="260220"/>
            <a:ext cx="5229528" cy="13191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sz="28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の添え字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代入元の添え字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</a:t>
            </a:r>
            <a:r>
              <a:rPr kumimoji="1" lang="en-US" altLang="ja-JP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2449517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正方形/長方形 45"/>
          <p:cNvSpPr/>
          <p:nvPr/>
        </p:nvSpPr>
        <p:spPr>
          <a:xfrm>
            <a:off x="6584133" y="260220"/>
            <a:ext cx="5229528" cy="13191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sz="28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の添え字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代入元の添え字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</a:t>
            </a:r>
            <a:r>
              <a:rPr kumimoji="1" lang="en-US" altLang="ja-JP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1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6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68241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9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0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角丸四角形 39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1" name="下矢印 40"/>
          <p:cNvSpPr/>
          <p:nvPr/>
        </p:nvSpPr>
        <p:spPr>
          <a:xfrm rot="10800000">
            <a:off x="8426851" y="4707333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下矢印 41"/>
          <p:cNvSpPr/>
          <p:nvPr/>
        </p:nvSpPr>
        <p:spPr>
          <a:xfrm rot="10800000">
            <a:off x="1594727" y="4730316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下矢印 42"/>
          <p:cNvSpPr/>
          <p:nvPr/>
        </p:nvSpPr>
        <p:spPr>
          <a:xfrm rot="10800000">
            <a:off x="4591308" y="3360482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6805105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53531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7576733" y="371509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6584133" y="261697"/>
            <a:ext cx="5267543" cy="1336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左配列と右配列で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「中身の値が小さい方」を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対象配列に代入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39536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812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25768 -0.296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78" y="-1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6584133" y="261697"/>
            <a:ext cx="5267543" cy="1336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左配列と右配列で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「中身の値が小さい方」を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対象配列に代入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1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6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68241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9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0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角丸四角形 39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1" name="下矢印 40"/>
          <p:cNvSpPr/>
          <p:nvPr/>
        </p:nvSpPr>
        <p:spPr>
          <a:xfrm rot="10800000">
            <a:off x="8426851" y="4707333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下矢印 41"/>
          <p:cNvSpPr/>
          <p:nvPr/>
        </p:nvSpPr>
        <p:spPr>
          <a:xfrm rot="10800000">
            <a:off x="1594727" y="4730316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下矢印 42"/>
          <p:cNvSpPr/>
          <p:nvPr/>
        </p:nvSpPr>
        <p:spPr>
          <a:xfrm rot="10800000">
            <a:off x="4591308" y="3360482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6805105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53531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7576733" y="371509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39536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6584133" y="260220"/>
            <a:ext cx="5229528" cy="13191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sz="28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の添え字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代入元の添え字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</a:t>
            </a:r>
            <a:r>
              <a:rPr kumimoji="1" lang="en-US" altLang="ja-JP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1756831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6584133" y="261697"/>
            <a:ext cx="5267543" cy="1336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左配列と右配列で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「中身の値が小さい方」を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対象配列に代入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1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6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68241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9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角丸四角形 39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1" name="下矢印 40"/>
          <p:cNvSpPr/>
          <p:nvPr/>
        </p:nvSpPr>
        <p:spPr>
          <a:xfrm rot="10800000">
            <a:off x="8426851" y="4707333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下矢印 41"/>
          <p:cNvSpPr/>
          <p:nvPr/>
        </p:nvSpPr>
        <p:spPr>
          <a:xfrm rot="10800000">
            <a:off x="2298541" y="4766022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下矢印 42"/>
          <p:cNvSpPr/>
          <p:nvPr/>
        </p:nvSpPr>
        <p:spPr>
          <a:xfrm rot="10800000">
            <a:off x="6325160" y="3360774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6805105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53531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7576733" y="371509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39536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6584133" y="260220"/>
            <a:ext cx="5229528" cy="13191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sz="28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の添え字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代入元の添え字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</a:t>
            </a:r>
            <a:r>
              <a:rPr kumimoji="1" lang="en-US" altLang="ja-JP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1589203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正方形/長方形 45"/>
          <p:cNvSpPr/>
          <p:nvPr/>
        </p:nvSpPr>
        <p:spPr>
          <a:xfrm>
            <a:off x="6584133" y="260220"/>
            <a:ext cx="5229528" cy="13191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sz="28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の添え字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代入元の添え字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</a:t>
            </a:r>
            <a:r>
              <a:rPr kumimoji="1" lang="en-US" altLang="ja-JP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1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6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68241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9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角丸四角形 39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1" name="下矢印 40"/>
          <p:cNvSpPr/>
          <p:nvPr/>
        </p:nvSpPr>
        <p:spPr>
          <a:xfrm rot="10800000">
            <a:off x="8426851" y="4707333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下矢印 41"/>
          <p:cNvSpPr/>
          <p:nvPr/>
        </p:nvSpPr>
        <p:spPr>
          <a:xfrm rot="10800000">
            <a:off x="2298541" y="4766022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下矢印 42"/>
          <p:cNvSpPr/>
          <p:nvPr/>
        </p:nvSpPr>
        <p:spPr>
          <a:xfrm rot="10800000">
            <a:off x="6325160" y="3360774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6805105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53531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7576733" y="371509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39536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6584133" y="261697"/>
            <a:ext cx="5267543" cy="1336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左配列と右配列で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「中身の値が小さい方」を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対象配列に代入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2146311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6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850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96296E-6 L 0.33464 -0.28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32" y="-1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6584133" y="261697"/>
            <a:ext cx="5267543" cy="1336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左配列と右配列で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「中身の値が小さい方」を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対象配列に代入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1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6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68241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9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角丸四角形 39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1" name="下矢印 40"/>
          <p:cNvSpPr/>
          <p:nvPr/>
        </p:nvSpPr>
        <p:spPr>
          <a:xfrm rot="10800000">
            <a:off x="8426851" y="4707333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下矢印 41"/>
          <p:cNvSpPr/>
          <p:nvPr/>
        </p:nvSpPr>
        <p:spPr>
          <a:xfrm rot="10800000">
            <a:off x="2298541" y="4766022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下矢印 42"/>
          <p:cNvSpPr/>
          <p:nvPr/>
        </p:nvSpPr>
        <p:spPr>
          <a:xfrm rot="10800000">
            <a:off x="6325160" y="3360774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6805105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53531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7576733" y="371509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39536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2146311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6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6584133" y="260220"/>
            <a:ext cx="5229528" cy="13191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sz="28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の添え字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代入元の添え字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</a:t>
            </a:r>
            <a:r>
              <a:rPr kumimoji="1" lang="en-US" altLang="ja-JP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3416314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テキスト ボックス 45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00355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04901" y="1927977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6476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5191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6476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下矢印 31"/>
          <p:cNvSpPr/>
          <p:nvPr/>
        </p:nvSpPr>
        <p:spPr>
          <a:xfrm>
            <a:off x="6504029" y="2512874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988952" y="211983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下矢印 47"/>
          <p:cNvSpPr/>
          <p:nvPr/>
        </p:nvSpPr>
        <p:spPr>
          <a:xfrm rot="10800000">
            <a:off x="8273211" y="530430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860297" y="584113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5990531" y="289560"/>
            <a:ext cx="5785993" cy="28638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角丸四角形 61"/>
          <p:cNvSpPr/>
          <p:nvPr/>
        </p:nvSpPr>
        <p:spPr>
          <a:xfrm>
            <a:off x="7083118" y="1333749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63" name="角丸四角形 62"/>
          <p:cNvSpPr/>
          <p:nvPr/>
        </p:nvSpPr>
        <p:spPr>
          <a:xfrm>
            <a:off x="8699176" y="1325406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1</a:t>
            </a:r>
            <a:endParaRPr kumimoji="1" lang="ja-JP" altLang="en-US" sz="6000" b="1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8020607" y="1578838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237834" y="219160"/>
            <a:ext cx="4596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右が大きい状態にする為に、</a:t>
            </a:r>
            <a:r>
              <a:rPr kumimoji="1" lang="en-US" altLang="ja-JP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中身を入れ替える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058306" y="189263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149261" y="233469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8765319" y="233469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6079384" y="26999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6782683" y="2705717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8364240" y="2722733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actionIndex+1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7977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6584133" y="261697"/>
            <a:ext cx="5267543" cy="1336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左配列と右配列で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「中身の値が小さい方」を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対象配列に代入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1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6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68241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9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角丸四角形 39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4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1" name="下矢印 40"/>
          <p:cNvSpPr/>
          <p:nvPr/>
        </p:nvSpPr>
        <p:spPr>
          <a:xfrm rot="10800000">
            <a:off x="8426851" y="4707333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下矢印 41"/>
          <p:cNvSpPr/>
          <p:nvPr/>
        </p:nvSpPr>
        <p:spPr>
          <a:xfrm rot="10800000">
            <a:off x="2874244" y="4762244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下矢印 42"/>
          <p:cNvSpPr/>
          <p:nvPr/>
        </p:nvSpPr>
        <p:spPr>
          <a:xfrm rot="10800000">
            <a:off x="8098582" y="3323197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6805105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53531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7576733" y="371509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39536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2146311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6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6584133" y="260220"/>
            <a:ext cx="5229528" cy="13191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sz="28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の添え字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代入元の添え字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</a:t>
            </a:r>
            <a:r>
              <a:rPr kumimoji="1" lang="en-US" altLang="ja-JP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4235750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6584133" y="261697"/>
            <a:ext cx="5267543" cy="1336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左配列と右配列で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「中身の値が小さい方」を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対象配列に代入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1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6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68241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9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角丸四角形 39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4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1" name="下矢印 40"/>
          <p:cNvSpPr/>
          <p:nvPr/>
        </p:nvSpPr>
        <p:spPr>
          <a:xfrm rot="10800000">
            <a:off x="8426851" y="4707333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下矢印 41"/>
          <p:cNvSpPr/>
          <p:nvPr/>
        </p:nvSpPr>
        <p:spPr>
          <a:xfrm rot="10800000">
            <a:off x="2874244" y="4762244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下矢印 42"/>
          <p:cNvSpPr/>
          <p:nvPr/>
        </p:nvSpPr>
        <p:spPr>
          <a:xfrm rot="10800000">
            <a:off x="8098582" y="3323197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6805105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53531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7576733" y="371509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39536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2146311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6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6584133" y="260220"/>
            <a:ext cx="5229528" cy="13191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sz="28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の添え字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代入元の添え字</a:t>
            </a:r>
            <a:endParaRPr kumimoji="1" lang="en-US" altLang="ja-JP" sz="28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</a:t>
            </a:r>
            <a:r>
              <a:rPr kumimoji="1" lang="en-US" altLang="ja-JP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3785620" y="2126777"/>
            <a:ext cx="4077833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片方の配列の添え字が</a:t>
            </a:r>
            <a:endParaRPr kumimoji="1" lang="en-US" altLang="ja-JP" sz="2800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要素数以上になったので</a:t>
            </a:r>
            <a:endParaRPr kumimoji="1" lang="en-US" altLang="ja-JP" sz="2800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繰り返し処理を抜ける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4720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1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6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68241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9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角丸四角形 39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4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1" name="下矢印 40"/>
          <p:cNvSpPr/>
          <p:nvPr/>
        </p:nvSpPr>
        <p:spPr>
          <a:xfrm rot="10800000">
            <a:off x="8426851" y="4707333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下矢印 41"/>
          <p:cNvSpPr/>
          <p:nvPr/>
        </p:nvSpPr>
        <p:spPr>
          <a:xfrm rot="10800000">
            <a:off x="2874244" y="4762244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下矢印 42"/>
          <p:cNvSpPr/>
          <p:nvPr/>
        </p:nvSpPr>
        <p:spPr>
          <a:xfrm rot="10800000">
            <a:off x="8098582" y="3323197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6805105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53531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7576733" y="371509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39536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2146311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6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993747" y="204883"/>
            <a:ext cx="4241905" cy="26705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最終調整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残った要素を順に代入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「左配列」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要素の内容を代入し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添え字を＋１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フレーム 53"/>
          <p:cNvSpPr/>
          <p:nvPr/>
        </p:nvSpPr>
        <p:spPr>
          <a:xfrm>
            <a:off x="474996" y="3509210"/>
            <a:ext cx="5781344" cy="3094789"/>
          </a:xfrm>
          <a:prstGeom prst="frame">
            <a:avLst>
              <a:gd name="adj1" fmla="val 453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189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1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6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68241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9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角丸四角形 39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4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1" name="下矢印 40"/>
          <p:cNvSpPr/>
          <p:nvPr/>
        </p:nvSpPr>
        <p:spPr>
          <a:xfrm rot="10800000">
            <a:off x="8426851" y="4707333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下矢印 41"/>
          <p:cNvSpPr/>
          <p:nvPr/>
        </p:nvSpPr>
        <p:spPr>
          <a:xfrm rot="10800000">
            <a:off x="2874244" y="4762244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下矢印 42"/>
          <p:cNvSpPr/>
          <p:nvPr/>
        </p:nvSpPr>
        <p:spPr>
          <a:xfrm rot="10800000">
            <a:off x="8098582" y="3323197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6805105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53531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7576733" y="371509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39536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2146311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6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993747" y="204883"/>
            <a:ext cx="4241905" cy="26705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最終調整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残った要素を順に代入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「右配列」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要素の内容を代入し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添え字を＋１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フレーム 53"/>
          <p:cNvSpPr/>
          <p:nvPr/>
        </p:nvSpPr>
        <p:spPr>
          <a:xfrm>
            <a:off x="6136613" y="3505662"/>
            <a:ext cx="5781344" cy="3094789"/>
          </a:xfrm>
          <a:prstGeom prst="frame">
            <a:avLst>
              <a:gd name="adj1" fmla="val 453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8339371" y="37316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9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130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-0.02669 -0.282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1" y="-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1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6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68241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9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角丸四角形 39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4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1" name="下矢印 40"/>
          <p:cNvSpPr/>
          <p:nvPr/>
        </p:nvSpPr>
        <p:spPr>
          <a:xfrm rot="10800000">
            <a:off x="8426851" y="4707333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下矢印 41"/>
          <p:cNvSpPr/>
          <p:nvPr/>
        </p:nvSpPr>
        <p:spPr>
          <a:xfrm rot="10800000">
            <a:off x="2874244" y="4762244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下矢印 42"/>
          <p:cNvSpPr/>
          <p:nvPr/>
        </p:nvSpPr>
        <p:spPr>
          <a:xfrm rot="10800000">
            <a:off x="8098582" y="3323197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6805105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53531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7576733" y="371509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39536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2146311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6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993747" y="204883"/>
            <a:ext cx="4241905" cy="26705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最終調整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残った要素を順に代入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「右配列」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要素の内容を代入し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添え字を＋１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フレーム 53"/>
          <p:cNvSpPr/>
          <p:nvPr/>
        </p:nvSpPr>
        <p:spPr>
          <a:xfrm>
            <a:off x="6136613" y="3505662"/>
            <a:ext cx="5781344" cy="3094789"/>
          </a:xfrm>
          <a:prstGeom prst="frame">
            <a:avLst>
              <a:gd name="adj1" fmla="val 453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8339371" y="37316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9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341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1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6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68241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9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角丸四角形 39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5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1" name="下矢印 40"/>
          <p:cNvSpPr/>
          <p:nvPr/>
        </p:nvSpPr>
        <p:spPr>
          <a:xfrm rot="10800000">
            <a:off x="9113758" y="4798774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下矢印 41"/>
          <p:cNvSpPr/>
          <p:nvPr/>
        </p:nvSpPr>
        <p:spPr>
          <a:xfrm rot="10800000">
            <a:off x="2874244" y="4762244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6805105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53531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7576733" y="371509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39536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2146311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6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993747" y="204883"/>
            <a:ext cx="4241905" cy="26705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最終調整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残った要素を順に代入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「右配列」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要素の内容を代入し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添え字を＋１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フレーム 53"/>
          <p:cNvSpPr/>
          <p:nvPr/>
        </p:nvSpPr>
        <p:spPr>
          <a:xfrm>
            <a:off x="6136613" y="3505662"/>
            <a:ext cx="5781344" cy="3094789"/>
          </a:xfrm>
          <a:prstGeom prst="frame">
            <a:avLst>
              <a:gd name="adj1" fmla="val 453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8339371" y="37316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9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3" name="下矢印 42"/>
          <p:cNvSpPr/>
          <p:nvPr/>
        </p:nvSpPr>
        <p:spPr>
          <a:xfrm rot="10800000">
            <a:off x="8841577" y="3345513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8842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3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6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9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74996" y="1127884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元の配列に上書きする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4127530" y="4386094"/>
            <a:ext cx="572464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</a:t>
            </a:r>
            <a:r>
              <a:rPr kumimoji="1" lang="ja-JP" altLang="en-US" sz="4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配列の並び替えが完了</a:t>
            </a:r>
            <a:endParaRPr kumimoji="1" lang="en-US" altLang="ja-JP" sz="40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0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</a:t>
            </a:r>
            <a:r>
              <a:rPr kumimoji="1" lang="ja-JP" altLang="en-US" sz="4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の処理に戻る</a:t>
            </a:r>
            <a:endParaRPr kumimoji="1" lang="en-US" altLang="ja-JP" sz="4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0067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929441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rgbClr val="FF0000"/>
                </a:solidFill>
              </a:rPr>
              <a:t>6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5415802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>
                <a:solidFill>
                  <a:srgbClr val="FF0000"/>
                </a:solidFill>
              </a:rPr>
              <a:t>3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902163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>
                <a:solidFill>
                  <a:srgbClr val="FF0000"/>
                </a:solidFill>
              </a:rPr>
              <a:t>9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6388524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>
                <a:solidFill>
                  <a:srgbClr val="FF0000"/>
                </a:solidFill>
              </a:rPr>
              <a:t>1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74885" y="56391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>
                <a:solidFill>
                  <a:srgbClr val="FF0000"/>
                </a:solidFill>
              </a:rPr>
              <a:t>2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93371" y="692200"/>
            <a:ext cx="3292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8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936868" y="213625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423229" y="213625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>
                <a:solidFill>
                  <a:srgbClr val="FF0000"/>
                </a:solidFill>
              </a:rPr>
              <a:t>6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0649" y="233050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2706376" y="364769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6</a:t>
            </a:r>
            <a:endParaRPr kumimoji="1" lang="ja-JP" altLang="en-US" sz="4000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0157" y="384194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3666409" y="4600520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/>
              <a:t>3</a:t>
            </a:r>
            <a:endParaRPr kumimoji="1" lang="ja-JP" altLang="en-US" sz="40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50190" y="4794770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右矢印 17"/>
          <p:cNvSpPr/>
          <p:nvPr/>
        </p:nvSpPr>
        <p:spPr>
          <a:xfrm rot="2451518">
            <a:off x="6703564" y="1623591"/>
            <a:ext cx="1167822" cy="34807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8371168" y="2052234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rgbClr val="FF0000"/>
                </a:solidFill>
              </a:rPr>
              <a:t>1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8857529" y="2052234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>
                <a:solidFill>
                  <a:srgbClr val="FF0000"/>
                </a:solidFill>
              </a:rPr>
              <a:t>2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854949" y="2246484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9324840" y="2059779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>
                <a:solidFill>
                  <a:srgbClr val="FF0000"/>
                </a:solidFill>
              </a:rPr>
              <a:t>9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7202479" y="3350058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/>
              <a:t>9</a:t>
            </a:r>
            <a:endParaRPr kumimoji="1" lang="ja-JP" altLang="en-US" sz="4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686260" y="3544308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637845" y="3447635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rgbClr val="FF0000"/>
                </a:solidFill>
              </a:rPr>
              <a:t>1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121626" y="3641885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1142364" y="3451194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rgbClr val="FF0000"/>
                </a:solidFill>
              </a:rPr>
              <a:t>2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522571" y="4666909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/>
              <a:t>1</a:t>
            </a:r>
            <a:endParaRPr kumimoji="1" lang="ja-JP" altLang="en-US" sz="40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06352" y="4861159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1183698" y="5513076"/>
            <a:ext cx="486361" cy="78486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/>
              <a:t>2</a:t>
            </a:r>
            <a:endParaRPr kumimoji="1" lang="ja-JP" altLang="en-US" sz="4000" b="1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667479" y="5707326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0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右矢印 41"/>
          <p:cNvSpPr/>
          <p:nvPr/>
        </p:nvSpPr>
        <p:spPr>
          <a:xfrm rot="12594506">
            <a:off x="4005732" y="-53246"/>
            <a:ext cx="776995" cy="59317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36"/>
          <p:cNvSpPr/>
          <p:nvPr/>
        </p:nvSpPr>
        <p:spPr>
          <a:xfrm rot="2414422">
            <a:off x="9616041" y="3172209"/>
            <a:ext cx="880571" cy="28162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右矢印 40"/>
          <p:cNvSpPr/>
          <p:nvPr/>
        </p:nvSpPr>
        <p:spPr>
          <a:xfrm rot="4858954">
            <a:off x="10715139" y="4855417"/>
            <a:ext cx="996651" cy="22257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右矢印 42"/>
          <p:cNvSpPr/>
          <p:nvPr/>
        </p:nvSpPr>
        <p:spPr>
          <a:xfrm rot="7880935">
            <a:off x="7648548" y="3023059"/>
            <a:ext cx="746620" cy="225198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 rot="8481760">
            <a:off x="3952361" y="1702159"/>
            <a:ext cx="1418282" cy="23906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45" name="右矢印 44"/>
          <p:cNvSpPr/>
          <p:nvPr/>
        </p:nvSpPr>
        <p:spPr>
          <a:xfrm rot="4649094">
            <a:off x="2970159" y="3625058"/>
            <a:ext cx="1364244" cy="33176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右矢印 45"/>
          <p:cNvSpPr/>
          <p:nvPr/>
        </p:nvSpPr>
        <p:spPr>
          <a:xfrm rot="6271345">
            <a:off x="2414968" y="3120258"/>
            <a:ext cx="722681" cy="28404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/>
          <p:cNvSpPr/>
          <p:nvPr/>
        </p:nvSpPr>
        <p:spPr>
          <a:xfrm rot="17285597">
            <a:off x="2683482" y="3098486"/>
            <a:ext cx="722681" cy="28404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/>
          <p:cNvSpPr/>
          <p:nvPr/>
        </p:nvSpPr>
        <p:spPr>
          <a:xfrm rot="15376025">
            <a:off x="3259513" y="3517482"/>
            <a:ext cx="1364244" cy="33176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 rot="18770791">
            <a:off x="7815462" y="3262545"/>
            <a:ext cx="746620" cy="225198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右矢印 49"/>
          <p:cNvSpPr/>
          <p:nvPr/>
        </p:nvSpPr>
        <p:spPr>
          <a:xfrm rot="9145283">
            <a:off x="9169008" y="4364760"/>
            <a:ext cx="1115188" cy="30383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右矢印 50"/>
          <p:cNvSpPr/>
          <p:nvPr/>
        </p:nvSpPr>
        <p:spPr>
          <a:xfrm rot="19829167">
            <a:off x="9236742" y="4686492"/>
            <a:ext cx="1115188" cy="30383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右矢印 51"/>
          <p:cNvSpPr/>
          <p:nvPr/>
        </p:nvSpPr>
        <p:spPr>
          <a:xfrm rot="15668078">
            <a:off x="11036268" y="4808379"/>
            <a:ext cx="996651" cy="22257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右矢印 52"/>
          <p:cNvSpPr/>
          <p:nvPr/>
        </p:nvSpPr>
        <p:spPr>
          <a:xfrm rot="13260762">
            <a:off x="9937773" y="2952077"/>
            <a:ext cx="880571" cy="28162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右矢印 53"/>
          <p:cNvSpPr/>
          <p:nvPr/>
        </p:nvSpPr>
        <p:spPr>
          <a:xfrm rot="19280803">
            <a:off x="4104761" y="1854559"/>
            <a:ext cx="1418282" cy="23906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55" name="右矢印 54"/>
          <p:cNvSpPr/>
          <p:nvPr/>
        </p:nvSpPr>
        <p:spPr>
          <a:xfrm rot="13128356">
            <a:off x="7330097" y="1471190"/>
            <a:ext cx="1167822" cy="34807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770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76177" y="3333919"/>
            <a:ext cx="11569434" cy="2938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76177" y="449376"/>
            <a:ext cx="110209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課題に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チャレンジ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endParaRPr kumimoji="1" lang="en-US" altLang="ja-JP" sz="4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自分の理解度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認識の抜け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を確認しよう！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373486" y="2004889"/>
            <a:ext cx="10572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課題は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まで出来たら一旦、先生にチェックして貰いましょう！</a:t>
            </a:r>
            <a:endParaRPr kumimoji="1" lang="en-US" altLang="ja-JP" sz="32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1202" y="2795310"/>
            <a:ext cx="11016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より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レベルアップ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して欲しいので出来る限り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以下のルールを守って下さい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39785" y="3502848"/>
            <a:ext cx="60757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インデント</a:t>
            </a:r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は必ず合わせる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39785" y="4210734"/>
            <a:ext cx="73613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・変数名は</a:t>
            </a:r>
            <a:r>
              <a:rPr kumimoji="1"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意味のある名前</a:t>
            </a:r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にする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39785" y="4857885"/>
            <a:ext cx="107997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・出来る限り変数などを使い</a:t>
            </a:r>
            <a:r>
              <a:rPr kumimoji="1"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数字を直接使わない</a:t>
            </a:r>
            <a:endParaRPr lang="ja-JP" altLang="en-US" sz="40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17608" y="5505035"/>
            <a:ext cx="82493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・ソースコードを</a:t>
            </a:r>
            <a:r>
              <a:rPr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短く見やすく</a:t>
            </a:r>
            <a:r>
              <a:rPr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追求する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8461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097058" y="3764454"/>
            <a:ext cx="10455215" cy="22773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731262" y="1563916"/>
            <a:ext cx="101523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・バブルソートのアルゴリズム</a:t>
            </a:r>
            <a:endParaRPr lang="en-US" altLang="ja-JP" sz="4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・マージソートのアルゴリズム</a:t>
            </a:r>
            <a:endParaRPr lang="en-US" altLang="ja-JP" sz="4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8160" y="533400"/>
            <a:ext cx="2127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お品書き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097058" y="3933645"/>
            <a:ext cx="1063303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今回の講義の目的</a:t>
            </a:r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：アルゴリズムの必要性</a:t>
            </a:r>
            <a:endParaRPr kumimoji="1" lang="en-US" altLang="ja-JP" sz="4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　　　　　　　　　　　より効率的なアルゴリズムの</a:t>
            </a:r>
            <a:endParaRPr kumimoji="1" lang="en-US" altLang="ja-JP" sz="4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4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						</a:t>
            </a:r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仕組みを考える力を付ける</a:t>
            </a:r>
            <a:endParaRPr kumimoji="1" lang="en-US" altLang="ja-JP" sz="4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6224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テキスト ボックス 45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00355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04901" y="1912737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36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下矢印 31"/>
          <p:cNvSpPr/>
          <p:nvPr/>
        </p:nvSpPr>
        <p:spPr>
          <a:xfrm>
            <a:off x="6504029" y="2512874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988952" y="211983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下矢印 47"/>
          <p:cNvSpPr/>
          <p:nvPr/>
        </p:nvSpPr>
        <p:spPr>
          <a:xfrm rot="10800000">
            <a:off x="8273211" y="530430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860297" y="584113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5990531" y="289560"/>
            <a:ext cx="5785993" cy="28638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角丸四角形 53"/>
          <p:cNvSpPr/>
          <p:nvPr/>
        </p:nvSpPr>
        <p:spPr>
          <a:xfrm>
            <a:off x="7083118" y="1333749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55" name="角丸四角形 54"/>
          <p:cNvSpPr/>
          <p:nvPr/>
        </p:nvSpPr>
        <p:spPr>
          <a:xfrm>
            <a:off x="8699176" y="1325406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1</a:t>
            </a:r>
            <a:endParaRPr kumimoji="1" lang="ja-JP" altLang="en-US" sz="6000" b="1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020607" y="1578838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237834" y="219160"/>
            <a:ext cx="4596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右が大きい状態にする為に、</a:t>
            </a:r>
            <a:r>
              <a:rPr kumimoji="1" lang="en-US" altLang="ja-JP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中身を入れ替える</a:t>
            </a: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058306" y="189263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7149261" y="233469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765319" y="233469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079384" y="26999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782683" y="2705717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364240" y="2722733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actionIndex+1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5583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テキスト ボックス 31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00355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04901" y="1912737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1904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0619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1904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 rot="10800000">
            <a:off x="8273211" y="530430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860297" y="584113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8114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テキスト ボックス 33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00355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04901" y="1912737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3428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214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3428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0858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下矢印 35"/>
          <p:cNvSpPr/>
          <p:nvPr/>
        </p:nvSpPr>
        <p:spPr>
          <a:xfrm rot="10800000">
            <a:off x="8273211" y="530430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860297" y="584113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4520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0.15052 -0.002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6" y="-13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33333E-6 L 0.14128 -0.000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5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28" grpId="0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6461390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65936" y="1927977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3428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214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3428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0858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下矢印 32"/>
          <p:cNvSpPr/>
          <p:nvPr/>
        </p:nvSpPr>
        <p:spPr>
          <a:xfrm>
            <a:off x="8349188" y="252311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834111" y="2130075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下矢印 37"/>
          <p:cNvSpPr/>
          <p:nvPr/>
        </p:nvSpPr>
        <p:spPr>
          <a:xfrm rot="10800000">
            <a:off x="8273211" y="530430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860297" y="584113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6746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6461390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65936" y="2141337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36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2382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下矢印 32"/>
          <p:cNvSpPr/>
          <p:nvPr/>
        </p:nvSpPr>
        <p:spPr>
          <a:xfrm>
            <a:off x="8349188" y="252311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834111" y="2130075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6058306" y="225406"/>
            <a:ext cx="5775950" cy="2805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149261" y="22799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765319" y="22799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7083118" y="126379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41" name="角丸四角形 40"/>
          <p:cNvSpPr/>
          <p:nvPr/>
        </p:nvSpPr>
        <p:spPr>
          <a:xfrm>
            <a:off x="8699176" y="125545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020607" y="150888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058306" y="195509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237834" y="225406"/>
            <a:ext cx="46725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右が大きい状態にする為に、</a:t>
            </a:r>
            <a:r>
              <a:rPr kumimoji="1" lang="en-US" altLang="ja-JP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中身を入れ替える</a:t>
            </a:r>
          </a:p>
        </p:txBody>
      </p:sp>
      <p:sp>
        <p:nvSpPr>
          <p:cNvPr id="49" name="下矢印 48"/>
          <p:cNvSpPr/>
          <p:nvPr/>
        </p:nvSpPr>
        <p:spPr>
          <a:xfrm rot="10800000">
            <a:off x="8273211" y="530430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860297" y="584113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079384" y="26999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782683" y="2705717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8364240" y="2722733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actionIndex+1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6737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6461390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65936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36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2382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下矢印 32"/>
          <p:cNvSpPr/>
          <p:nvPr/>
        </p:nvSpPr>
        <p:spPr>
          <a:xfrm>
            <a:off x="8349188" y="252311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834111" y="2130075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下矢印 48"/>
          <p:cNvSpPr/>
          <p:nvPr/>
        </p:nvSpPr>
        <p:spPr>
          <a:xfrm rot="10800000">
            <a:off x="8273211" y="530430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860297" y="584113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058306" y="197209"/>
            <a:ext cx="5775950" cy="2805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149261" y="224949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765319" y="224949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7083118" y="126379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56" name="角丸四角形 55"/>
          <p:cNvSpPr/>
          <p:nvPr/>
        </p:nvSpPr>
        <p:spPr>
          <a:xfrm>
            <a:off x="8699176" y="125545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020607" y="150888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058306" y="195509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7237834" y="225406"/>
            <a:ext cx="46725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右が大きい状態にする為に、</a:t>
            </a:r>
            <a:r>
              <a:rPr kumimoji="1" lang="en-US" altLang="ja-JP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中身を入れ替える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079384" y="26237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782683" y="2629517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8364240" y="2646533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actionIndex+1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5680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6461390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65936" y="214133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6476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5191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6476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3906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下矢印 32"/>
          <p:cNvSpPr/>
          <p:nvPr/>
        </p:nvSpPr>
        <p:spPr>
          <a:xfrm>
            <a:off x="8349188" y="2523119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834111" y="2130075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下矢印 48"/>
          <p:cNvSpPr/>
          <p:nvPr/>
        </p:nvSpPr>
        <p:spPr>
          <a:xfrm rot="10800000">
            <a:off x="8273211" y="530430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860297" y="584113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082036" y="170323"/>
            <a:ext cx="5775950" cy="2805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172991" y="225309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765319" y="22799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7083118" y="126379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56" name="角丸四角形 55"/>
          <p:cNvSpPr/>
          <p:nvPr/>
        </p:nvSpPr>
        <p:spPr>
          <a:xfrm>
            <a:off x="8699176" y="125545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020607" y="150888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058306" y="195509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7237834" y="225406"/>
            <a:ext cx="46725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右が大きい状態にする為に、</a:t>
            </a:r>
            <a:r>
              <a:rPr kumimoji="1" lang="en-US" altLang="ja-JP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中身を入れ替える</a:t>
            </a: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079384" y="26237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782683" y="2629517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364240" y="2646533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actionIndex+1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7163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6461390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65936" y="1927977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36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2382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下矢印 34"/>
          <p:cNvSpPr/>
          <p:nvPr/>
        </p:nvSpPr>
        <p:spPr>
          <a:xfrm rot="10800000">
            <a:off x="8273211" y="530430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860297" y="584113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6093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6461390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65936" y="1912737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36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2382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43025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下矢印 36"/>
          <p:cNvSpPr/>
          <p:nvPr/>
        </p:nvSpPr>
        <p:spPr>
          <a:xfrm rot="10800000">
            <a:off x="8273211" y="530430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860297" y="584113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6116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0.14792 -0.002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13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1418 0.0030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28" grpId="0"/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8212638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617184" y="1912737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3428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214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3428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0858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14710" y="494088"/>
            <a:ext cx="3397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来た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4150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461390" y="1443281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最大値を確定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下矢印 37"/>
          <p:cNvSpPr/>
          <p:nvPr/>
        </p:nvSpPr>
        <p:spPr>
          <a:xfrm rot="10800000">
            <a:off x="8273211" y="530430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860297" y="584113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8092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00050" y="438150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この科目の目的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600" y="1408331"/>
            <a:ext cx="6838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プログラミング基礎能力を付ける！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990850" y="2170331"/>
            <a:ext cx="70599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ja-JP" altLang="en-US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の完成が目的ではありません！</a:t>
            </a:r>
            <a:endParaRPr kumimoji="1" lang="en-US" altLang="ja-JP" sz="3600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あくまでチェックポイントです</a:t>
            </a:r>
            <a:endParaRPr kumimoji="1" lang="en-US" altLang="ja-JP" sz="3600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実力を付ける事に意識しましょう！！</a:t>
            </a:r>
            <a:endParaRPr kumimoji="1" lang="ja-JP" altLang="en-US" sz="36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90600" y="4192548"/>
            <a:ext cx="764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読みやすく効率的な制作力を付ける！！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990850" y="4859477"/>
            <a:ext cx="7295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動けばＯＫという訳ではありません！！</a:t>
            </a:r>
            <a:endParaRPr kumimoji="1" lang="ja-JP" altLang="en-US" sz="36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「チェック」のマーク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525" y="2495907"/>
            <a:ext cx="1905000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「注意」のマーク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206" y="4705104"/>
            <a:ext cx="1571494" cy="98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443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7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251204" y="5352202"/>
            <a:ext cx="618476" cy="5325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799337" y="594452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8212638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617184" y="1912737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36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2382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43025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305396" y="733656"/>
            <a:ext cx="2512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つ前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に移動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5836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13776 -0.003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88" y="-20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-0.12683 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34" grpId="0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8212638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617184" y="1912737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36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2382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43025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848540" y="712385"/>
            <a:ext cx="2911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先頭に設定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42335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下矢印 41"/>
          <p:cNvSpPr/>
          <p:nvPr/>
        </p:nvSpPr>
        <p:spPr>
          <a:xfrm rot="10800000">
            <a:off x="6474891" y="530430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061977" y="584113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8166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207062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608" y="1912737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3428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214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3428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0858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4150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848540" y="712385"/>
            <a:ext cx="2911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先頭に設定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40811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下矢印 39"/>
          <p:cNvSpPr/>
          <p:nvPr/>
        </p:nvSpPr>
        <p:spPr>
          <a:xfrm rot="10800000">
            <a:off x="6474891" y="530430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061977" y="584113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8336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207062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608" y="1912737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6476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5191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6476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3906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44549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43859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>
            <a:off x="3005514" y="2534381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490437" y="2141337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下矢印 40"/>
          <p:cNvSpPr/>
          <p:nvPr/>
        </p:nvSpPr>
        <p:spPr>
          <a:xfrm rot="10800000">
            <a:off x="6474891" y="530430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061977" y="584113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278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テキスト ボックス 50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207062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608" y="1912737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36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2382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43025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42335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>
            <a:off x="3005514" y="2534381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490437" y="2141337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968468" y="216113"/>
            <a:ext cx="5159316" cy="29065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149261" y="238665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765319" y="237141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7083118" y="135523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46" name="角丸四角形 45"/>
          <p:cNvSpPr/>
          <p:nvPr/>
        </p:nvSpPr>
        <p:spPr>
          <a:xfrm>
            <a:off x="8699176" y="134689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20607" y="160032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058306" y="195509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340170" y="182513"/>
            <a:ext cx="33092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右が大きいので</a:t>
            </a:r>
            <a:endParaRPr kumimoji="1" lang="en-US" altLang="ja-JP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何もしない</a:t>
            </a:r>
          </a:p>
        </p:txBody>
      </p:sp>
      <p:sp>
        <p:nvSpPr>
          <p:cNvPr id="53" name="下矢印 52"/>
          <p:cNvSpPr/>
          <p:nvPr/>
        </p:nvSpPr>
        <p:spPr>
          <a:xfrm rot="10800000">
            <a:off x="6474891" y="530430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061977" y="584113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079384" y="273046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782683" y="2736197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364240" y="2753213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actionIndex+1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7587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/>
      <p:bldP spid="43" grpId="0"/>
      <p:bldP spid="44" grpId="0" animBg="1"/>
      <p:bldP spid="46" grpId="0" animBg="1"/>
      <p:bldP spid="47" grpId="0"/>
      <p:bldP spid="48" grpId="0"/>
      <p:bldP spid="49" grpId="0"/>
      <p:bldP spid="55" grpId="0"/>
      <p:bldP spid="56" grpId="0"/>
      <p:bldP spid="5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207062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608" y="1912737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6476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5191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6476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3906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44549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43859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44502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下矢印 38"/>
          <p:cNvSpPr/>
          <p:nvPr/>
        </p:nvSpPr>
        <p:spPr>
          <a:xfrm rot="10800000">
            <a:off x="6474891" y="530430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061977" y="584113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110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07407E-6 L 0.14948 -0.002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4" y="-13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33333E-6 L 0.14636 -0.000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1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49" grpId="0"/>
      <p:bldP spid="5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85485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90031" y="1912737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36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2382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43025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42335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42978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>
            <a:off x="4789159" y="2510308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274082" y="2117264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下矢印 40"/>
          <p:cNvSpPr/>
          <p:nvPr/>
        </p:nvSpPr>
        <p:spPr>
          <a:xfrm rot="10800000">
            <a:off x="6474891" y="530430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061977" y="584113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7817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テキスト ボックス 50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85485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90031" y="1912737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36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2382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43025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42335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42978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>
            <a:off x="4789159" y="2510308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274082" y="2117264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6131855" y="276424"/>
            <a:ext cx="5489953" cy="2866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149261" y="238665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765319" y="238665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7083118" y="135523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44" name="角丸四角形 43"/>
          <p:cNvSpPr/>
          <p:nvPr/>
        </p:nvSpPr>
        <p:spPr>
          <a:xfrm>
            <a:off x="8699176" y="134689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1</a:t>
            </a:r>
            <a:endParaRPr kumimoji="1" lang="ja-JP" altLang="en-US" sz="6000" b="1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020607" y="160032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058306" y="195509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237834" y="225406"/>
            <a:ext cx="4604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右が大きい状態にする為に、</a:t>
            </a:r>
            <a:r>
              <a:rPr kumimoji="1" lang="en-US" altLang="ja-JP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中身を入れ替える</a:t>
            </a:r>
          </a:p>
        </p:txBody>
      </p:sp>
      <p:sp>
        <p:nvSpPr>
          <p:cNvPr id="53" name="下矢印 52"/>
          <p:cNvSpPr/>
          <p:nvPr/>
        </p:nvSpPr>
        <p:spPr>
          <a:xfrm rot="10800000">
            <a:off x="6474891" y="530430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061977" y="584113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079384" y="26999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782683" y="2705717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364240" y="2722733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actionIndex+1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6984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/>
      <p:bldP spid="42" grpId="0"/>
      <p:bldP spid="43" grpId="0" animBg="1"/>
      <p:bldP spid="44" grpId="0" animBg="1"/>
      <p:bldP spid="46" grpId="0"/>
      <p:bldP spid="47" grpId="0"/>
      <p:bldP spid="48" grpId="0"/>
      <p:bldP spid="55" grpId="0"/>
      <p:bldP spid="56" grpId="0"/>
      <p:bldP spid="5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6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85485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90031" y="1927977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36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2382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43025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42335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42978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>
            <a:off x="4789159" y="2510308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274082" y="2117264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下矢印 53"/>
          <p:cNvSpPr/>
          <p:nvPr/>
        </p:nvSpPr>
        <p:spPr>
          <a:xfrm rot="10800000">
            <a:off x="6474891" y="530430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061977" y="584113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6131856" y="233666"/>
            <a:ext cx="5489953" cy="2866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角丸四角形 59"/>
          <p:cNvSpPr/>
          <p:nvPr/>
        </p:nvSpPr>
        <p:spPr>
          <a:xfrm>
            <a:off x="7083118" y="135523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61" name="角丸四角形 60"/>
          <p:cNvSpPr/>
          <p:nvPr/>
        </p:nvSpPr>
        <p:spPr>
          <a:xfrm>
            <a:off x="8699176" y="134689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1</a:t>
            </a:r>
            <a:endParaRPr kumimoji="1" lang="ja-JP" altLang="en-US" sz="6000" b="1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020607" y="160032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058306" y="195509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7237834" y="225406"/>
            <a:ext cx="4604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右が大きい状態にする為に、</a:t>
            </a:r>
            <a:r>
              <a:rPr kumimoji="1" lang="en-US" altLang="ja-JP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中身を入れ替える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079384" y="26999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782683" y="2705717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8364240" y="2722733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actionIndex+1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149261" y="238665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8765319" y="238665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531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85485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90031" y="1912737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36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2382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43025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42335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42978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下矢印 33"/>
          <p:cNvSpPr/>
          <p:nvPr/>
        </p:nvSpPr>
        <p:spPr>
          <a:xfrm>
            <a:off x="4789159" y="2510308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274082" y="2117264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下矢印 53"/>
          <p:cNvSpPr/>
          <p:nvPr/>
        </p:nvSpPr>
        <p:spPr>
          <a:xfrm rot="10800000">
            <a:off x="6474891" y="530430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061977" y="584113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6131856" y="233666"/>
            <a:ext cx="5489953" cy="2866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7149261" y="23561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765319" y="23561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7083118" y="135523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63" name="角丸四角形 62"/>
          <p:cNvSpPr/>
          <p:nvPr/>
        </p:nvSpPr>
        <p:spPr>
          <a:xfrm>
            <a:off x="8699176" y="134689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1</a:t>
            </a:r>
            <a:endParaRPr kumimoji="1" lang="ja-JP" altLang="en-US" sz="6000" b="1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8020607" y="160032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058306" y="195509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237834" y="225406"/>
            <a:ext cx="4604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右が大きい状態にする為に、</a:t>
            </a:r>
            <a:r>
              <a:rPr kumimoji="1" lang="en-US" altLang="ja-JP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中身を入れ替える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079384" y="26999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782683" y="2705717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8364240" y="2722733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actionIndex+1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3898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47729" y="2095871"/>
            <a:ext cx="101248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バブルソートのアルゴリズム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213285" y="3916680"/>
            <a:ext cx="7159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普段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課題までやっている人には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として！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3120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85485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90031" y="1912737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36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2382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43025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42335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42978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42289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下矢印 38"/>
          <p:cNvSpPr/>
          <p:nvPr/>
        </p:nvSpPr>
        <p:spPr>
          <a:xfrm rot="10800000">
            <a:off x="6474891" y="530430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061977" y="584113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9905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0.14323 -0.0006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-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07407E-6 L 0.1483 -0.002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0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51" grpId="0"/>
      <p:bldP spid="5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24638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29184" y="1912737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36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2382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43025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42335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42978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42289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下矢印 52"/>
          <p:cNvSpPr/>
          <p:nvPr/>
        </p:nvSpPr>
        <p:spPr>
          <a:xfrm>
            <a:off x="6516565" y="2512874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001488" y="211983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下矢印 39"/>
          <p:cNvSpPr/>
          <p:nvPr/>
        </p:nvSpPr>
        <p:spPr>
          <a:xfrm rot="10800000">
            <a:off x="6474891" y="530430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061977" y="584113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4452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24638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29184" y="1912737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800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671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800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543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460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4538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4602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4533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下矢印 52"/>
          <p:cNvSpPr/>
          <p:nvPr/>
        </p:nvSpPr>
        <p:spPr>
          <a:xfrm>
            <a:off x="6516565" y="2512874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001488" y="211983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6122906" y="200951"/>
            <a:ext cx="5498902" cy="2816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149261" y="22647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765319" y="22647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7083118" y="127903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43" name="角丸四角形 42"/>
          <p:cNvSpPr/>
          <p:nvPr/>
        </p:nvSpPr>
        <p:spPr>
          <a:xfrm>
            <a:off x="8699176" y="127069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020607" y="152412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058306" y="195509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37833" y="225406"/>
            <a:ext cx="4383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右が大きい状態にする為に、</a:t>
            </a:r>
            <a:r>
              <a:rPr kumimoji="1" lang="en-US" altLang="ja-JP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中身を入れ替える</a:t>
            </a:r>
          </a:p>
        </p:txBody>
      </p:sp>
      <p:sp>
        <p:nvSpPr>
          <p:cNvPr id="55" name="下矢印 54"/>
          <p:cNvSpPr/>
          <p:nvPr/>
        </p:nvSpPr>
        <p:spPr>
          <a:xfrm rot="10800000">
            <a:off x="6474891" y="530430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061977" y="584113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079384" y="259853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782683" y="2619992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364240" y="2637008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actionIndex+1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1194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/>
      <p:bldP spid="41" grpId="0"/>
      <p:bldP spid="42" grpId="0" animBg="1"/>
      <p:bldP spid="43" grpId="0" animBg="1"/>
      <p:bldP spid="44" grpId="0"/>
      <p:bldP spid="46" grpId="0"/>
      <p:bldP spid="47" grpId="0"/>
      <p:bldP spid="60" grpId="0"/>
      <p:bldP spid="61" grpId="0"/>
      <p:bldP spid="6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24638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29184" y="1912737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6476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5191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6476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3906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44549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43859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44502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438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下矢印 52"/>
          <p:cNvSpPr/>
          <p:nvPr/>
        </p:nvSpPr>
        <p:spPr>
          <a:xfrm>
            <a:off x="6516565" y="2512874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001488" y="211983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下矢印 55"/>
          <p:cNvSpPr/>
          <p:nvPr/>
        </p:nvSpPr>
        <p:spPr>
          <a:xfrm rot="10800000">
            <a:off x="6474891" y="530430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061977" y="584113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6122906" y="200951"/>
            <a:ext cx="5498902" cy="2816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7149261" y="22799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765319" y="22799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7083118" y="127903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63" name="角丸四角形 62"/>
          <p:cNvSpPr/>
          <p:nvPr/>
        </p:nvSpPr>
        <p:spPr>
          <a:xfrm>
            <a:off x="8699176" y="127069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8020607" y="152412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058306" y="195509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237833" y="225406"/>
            <a:ext cx="4383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右が大きい状態にする為に、</a:t>
            </a:r>
            <a:r>
              <a:rPr kumimoji="1" lang="en-US" altLang="ja-JP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中身を入れ替える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079384" y="266950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782683" y="2675237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8364240" y="2692253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actionIndex+1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0918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24638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29184" y="1912737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6476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5191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6476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3906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44549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43859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44502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438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下矢印 52"/>
          <p:cNvSpPr/>
          <p:nvPr/>
        </p:nvSpPr>
        <p:spPr>
          <a:xfrm>
            <a:off x="6516565" y="2512874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001488" y="211983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下矢印 55"/>
          <p:cNvSpPr/>
          <p:nvPr/>
        </p:nvSpPr>
        <p:spPr>
          <a:xfrm rot="10800000">
            <a:off x="6474891" y="530430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061977" y="584113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6122906" y="200951"/>
            <a:ext cx="5498902" cy="2816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7149261" y="224949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765319" y="224949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7083118" y="127903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63" name="角丸四角形 62"/>
          <p:cNvSpPr/>
          <p:nvPr/>
        </p:nvSpPr>
        <p:spPr>
          <a:xfrm>
            <a:off x="8699176" y="127069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8020607" y="152412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058306" y="195509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237833" y="225406"/>
            <a:ext cx="4383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右が大きい状態にする為に、</a:t>
            </a:r>
            <a:r>
              <a:rPr kumimoji="1" lang="en-US" altLang="ja-JP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中身を入れ替える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079384" y="266950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782683" y="2675237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8364240" y="2692253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actionIndex+1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6990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24638" y="257045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29184" y="1927977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36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2382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43025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42335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42978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42289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17468" y="242805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</a:p>
        </p:txBody>
      </p:sp>
      <p:sp>
        <p:nvSpPr>
          <p:cNvPr id="40" name="下矢印 39"/>
          <p:cNvSpPr/>
          <p:nvPr/>
        </p:nvSpPr>
        <p:spPr>
          <a:xfrm rot="10800000">
            <a:off x="6474891" y="530430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061977" y="584113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998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7.40741E-7 L 0.14454 -0.002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-13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33333E-6 L 0.14141 0.0030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48" grpId="0"/>
      <p:bldP spid="5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6463367" y="2520162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67913" y="1862441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3428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214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3428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0858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4150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40811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41454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40765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414710" y="494088"/>
            <a:ext cx="3397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来た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461390" y="1443281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最大値を確定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0417468" y="241281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</a:p>
        </p:txBody>
      </p:sp>
      <p:sp>
        <p:nvSpPr>
          <p:cNvPr id="43" name="下矢印 42"/>
          <p:cNvSpPr/>
          <p:nvPr/>
        </p:nvSpPr>
        <p:spPr>
          <a:xfrm rot="10800000">
            <a:off x="6474891" y="530430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061977" y="584113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3522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6463367" y="2520162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67913" y="1862441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6476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5191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6476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3906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44549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43859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44502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438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010055" y="712385"/>
            <a:ext cx="2512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つ前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に移動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417468" y="244329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10417468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下矢印 42"/>
          <p:cNvSpPr/>
          <p:nvPr/>
        </p:nvSpPr>
        <p:spPr>
          <a:xfrm rot="10800000">
            <a:off x="6422404" y="5352202"/>
            <a:ext cx="618476" cy="5325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970537" y="594452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164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13776 -0.003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88" y="-20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-0.12683 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 animBg="1"/>
      <p:bldP spid="43" grpId="0" animBg="1"/>
      <p:bldP spid="4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6463367" y="2520162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67913" y="1862441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3428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214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3428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0858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4150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40811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41454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40765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848540" y="712385"/>
            <a:ext cx="2911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先頭に設定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4112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下矢印 41"/>
          <p:cNvSpPr/>
          <p:nvPr/>
        </p:nvSpPr>
        <p:spPr>
          <a:xfrm rot="10800000">
            <a:off x="4752771" y="536526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339857" y="590209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8483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207062" y="2541777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608" y="1884056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6476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5191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6476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3906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44549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43859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44502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438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4417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下矢印 35"/>
          <p:cNvSpPr/>
          <p:nvPr/>
        </p:nvSpPr>
        <p:spPr>
          <a:xfrm>
            <a:off x="3005514" y="2534381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490437" y="2141337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下矢印 45"/>
          <p:cNvSpPr/>
          <p:nvPr/>
        </p:nvSpPr>
        <p:spPr>
          <a:xfrm rot="10800000">
            <a:off x="4752771" y="536526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39857" y="590209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6896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71413" y="712144"/>
            <a:ext cx="2975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159160" y="2555967"/>
            <a:ext cx="776366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6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隣り合う要素</a:t>
            </a:r>
            <a:r>
              <a:rPr lang="ja-JP" altLang="en-US" sz="4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の大小</a:t>
            </a:r>
            <a:r>
              <a:rPr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lang="en-US" altLang="ja-JP" sz="4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r>
              <a:rPr lang="ja-JP" altLang="en-US" sz="4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しながら整列させること</a:t>
            </a:r>
          </a:p>
        </p:txBody>
      </p:sp>
      <p:pic>
        <p:nvPicPr>
          <p:cNvPr id="1026" name="Picture 2" descr="犬にシャンプーをする人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990" y="228406"/>
            <a:ext cx="2480913" cy="25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285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テキスト ボックス 54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207062" y="2541777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608" y="1884056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3428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214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3428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0858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4150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40811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41454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40765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4112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下矢印 35"/>
          <p:cNvSpPr/>
          <p:nvPr/>
        </p:nvSpPr>
        <p:spPr>
          <a:xfrm>
            <a:off x="3005514" y="2534381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490437" y="2141337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6058305" y="197209"/>
            <a:ext cx="5563503" cy="2970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149261" y="232569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765319" y="232569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7083118" y="129427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47" name="角丸四角形 46"/>
          <p:cNvSpPr/>
          <p:nvPr/>
        </p:nvSpPr>
        <p:spPr>
          <a:xfrm>
            <a:off x="8699176" y="128593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1</a:t>
            </a:r>
            <a:endParaRPr kumimoji="1" lang="ja-JP" altLang="en-US" sz="6000" b="1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8020607" y="153936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058306" y="195509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237833" y="225406"/>
            <a:ext cx="45844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右が大きい状態にする為に、</a:t>
            </a:r>
            <a:r>
              <a:rPr kumimoji="1" lang="en-US" altLang="ja-JP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中身を入れ替える</a:t>
            </a:r>
          </a:p>
        </p:txBody>
      </p:sp>
      <p:sp>
        <p:nvSpPr>
          <p:cNvPr id="57" name="下矢印 56"/>
          <p:cNvSpPr/>
          <p:nvPr/>
        </p:nvSpPr>
        <p:spPr>
          <a:xfrm rot="10800000">
            <a:off x="4752771" y="536526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339857" y="590209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079384" y="26999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782683" y="2705717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364240" y="2722733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actionIndex+1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4263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/>
      <p:bldP spid="44" grpId="0"/>
      <p:bldP spid="46" grpId="0" animBg="1"/>
      <p:bldP spid="47" grpId="0" animBg="1"/>
      <p:bldP spid="48" grpId="0"/>
      <p:bldP spid="51" grpId="0"/>
      <p:bldP spid="53" grpId="0"/>
      <p:bldP spid="59" grpId="0"/>
      <p:bldP spid="60" grpId="0"/>
      <p:bldP spid="6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テキスト ボックス 54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207062" y="2541777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608" y="1884056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038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3909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038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3781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3845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3776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3840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3771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3807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下矢印 35"/>
          <p:cNvSpPr/>
          <p:nvPr/>
        </p:nvSpPr>
        <p:spPr>
          <a:xfrm>
            <a:off x="3005514" y="2534381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490437" y="2141337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下矢印 56"/>
          <p:cNvSpPr/>
          <p:nvPr/>
        </p:nvSpPr>
        <p:spPr>
          <a:xfrm rot="10800000">
            <a:off x="4752771" y="536526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339857" y="590209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058305" y="197209"/>
            <a:ext cx="5563503" cy="2970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149261" y="23409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765319" y="23409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7083118" y="129427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64" name="角丸四角形 63"/>
          <p:cNvSpPr/>
          <p:nvPr/>
        </p:nvSpPr>
        <p:spPr>
          <a:xfrm>
            <a:off x="8699176" y="128593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1</a:t>
            </a:r>
            <a:endParaRPr kumimoji="1" lang="ja-JP" altLang="en-US" sz="6000" b="1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8020607" y="153936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058306" y="195509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237833" y="225406"/>
            <a:ext cx="45844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右が大きい状態にする為に、</a:t>
            </a:r>
            <a:r>
              <a:rPr kumimoji="1" lang="en-US" altLang="ja-JP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中身を入れ替える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079384" y="26999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6782683" y="2705717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8364240" y="2722733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actionIndex+1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0655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テキスト ボックス 54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207062" y="2541777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608" y="1899296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36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2382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43025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42335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42978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42289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42649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下矢印 35"/>
          <p:cNvSpPr/>
          <p:nvPr/>
        </p:nvSpPr>
        <p:spPr>
          <a:xfrm>
            <a:off x="3005514" y="2534381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490437" y="2141337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下矢印 56"/>
          <p:cNvSpPr/>
          <p:nvPr/>
        </p:nvSpPr>
        <p:spPr>
          <a:xfrm rot="10800000">
            <a:off x="4752771" y="536526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339857" y="590209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058305" y="197209"/>
            <a:ext cx="5563503" cy="2970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149261" y="22799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765319" y="22799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7083118" y="129427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64" name="角丸四角形 63"/>
          <p:cNvSpPr/>
          <p:nvPr/>
        </p:nvSpPr>
        <p:spPr>
          <a:xfrm>
            <a:off x="8699176" y="128593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1</a:t>
            </a:r>
            <a:endParaRPr kumimoji="1" lang="ja-JP" altLang="en-US" sz="6000" b="1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8020607" y="153936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058306" y="195509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237833" y="225406"/>
            <a:ext cx="45844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右が大きい状態にする為に、</a:t>
            </a:r>
            <a:r>
              <a:rPr kumimoji="1" lang="en-US" altLang="ja-JP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中身を入れ替える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079384" y="26999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6782683" y="2705717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8364240" y="2722733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actionIndex+1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4519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207062" y="2541777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608" y="1899296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3428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214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3428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0858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4150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40811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41454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40765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4112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39151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下矢印 41"/>
          <p:cNvSpPr/>
          <p:nvPr/>
        </p:nvSpPr>
        <p:spPr>
          <a:xfrm rot="10800000">
            <a:off x="4752771" y="536526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339857" y="590209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235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0.14844 0.0016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2" y="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33333E-6 L 0.14636 -0.0099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18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54" grpId="0"/>
      <p:bldP spid="5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892272" y="257671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96818" y="1934237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800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671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800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543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460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4538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4602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4533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4569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43723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下矢印 38"/>
          <p:cNvSpPr/>
          <p:nvPr/>
        </p:nvSpPr>
        <p:spPr>
          <a:xfrm>
            <a:off x="4695946" y="2523258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180869" y="2130214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下矢印 43"/>
          <p:cNvSpPr/>
          <p:nvPr/>
        </p:nvSpPr>
        <p:spPr>
          <a:xfrm rot="10800000">
            <a:off x="4752771" y="536526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339857" y="590209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698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892272" y="257671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96818" y="1934237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800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671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8000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5430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4607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45383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46026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4533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4569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43723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下矢印 38"/>
          <p:cNvSpPr/>
          <p:nvPr/>
        </p:nvSpPr>
        <p:spPr>
          <a:xfrm>
            <a:off x="4695946" y="2523258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180869" y="2130214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6058305" y="197209"/>
            <a:ext cx="5563503" cy="2959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149261" y="23561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765319" y="23561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083118" y="132475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48" name="角丸四角形 47"/>
          <p:cNvSpPr/>
          <p:nvPr/>
        </p:nvSpPr>
        <p:spPr>
          <a:xfrm>
            <a:off x="8699176" y="131641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020607" y="156984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058306" y="195509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237833" y="225406"/>
            <a:ext cx="45503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右が大きい状態にする為に、</a:t>
            </a:r>
            <a:r>
              <a:rPr kumimoji="1" lang="en-US" altLang="ja-JP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中身を入れ替える</a:t>
            </a:r>
          </a:p>
        </p:txBody>
      </p:sp>
      <p:sp>
        <p:nvSpPr>
          <p:cNvPr id="60" name="下矢印 59"/>
          <p:cNvSpPr/>
          <p:nvPr/>
        </p:nvSpPr>
        <p:spPr>
          <a:xfrm rot="10800000">
            <a:off x="4752771" y="536526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339857" y="590209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6079384" y="26999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782683" y="2705717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8364240" y="2722733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actionIndex+1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6737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/>
      <p:bldP spid="46" grpId="0"/>
      <p:bldP spid="47" grpId="0" animBg="1"/>
      <p:bldP spid="48" grpId="0" animBg="1"/>
      <p:bldP spid="51" grpId="0"/>
      <p:bldP spid="53" grpId="0"/>
      <p:bldP spid="56" grpId="0"/>
      <p:bldP spid="62" grpId="0"/>
      <p:bldP spid="63" grpId="0"/>
      <p:bldP spid="6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892272" y="257671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96818" y="1918997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36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2382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43025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42335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42978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42289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42649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40675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下矢印 38"/>
          <p:cNvSpPr/>
          <p:nvPr/>
        </p:nvSpPr>
        <p:spPr>
          <a:xfrm>
            <a:off x="4695946" y="2523258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180869" y="2130214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下矢印 59"/>
          <p:cNvSpPr/>
          <p:nvPr/>
        </p:nvSpPr>
        <p:spPr>
          <a:xfrm rot="10800000">
            <a:off x="4752771" y="536526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339857" y="590209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6058305" y="197209"/>
            <a:ext cx="5563503" cy="2959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7149261" y="232569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8765319" y="232569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7083118" y="132475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75" name="角丸四角形 74"/>
          <p:cNvSpPr/>
          <p:nvPr/>
        </p:nvSpPr>
        <p:spPr>
          <a:xfrm>
            <a:off x="8699176" y="131641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020607" y="156984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6058306" y="195509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7237833" y="225406"/>
            <a:ext cx="45503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右が大きい状態にする為に、</a:t>
            </a:r>
            <a:r>
              <a:rPr kumimoji="1" lang="en-US" altLang="ja-JP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中身を入れ替える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6079384" y="26999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782683" y="2705717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8364240" y="2722733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actionIndex+1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2153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892272" y="257671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96818" y="1918997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3428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214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3428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0858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4150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40811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41454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40765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4112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39151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下矢印 38"/>
          <p:cNvSpPr/>
          <p:nvPr/>
        </p:nvSpPr>
        <p:spPr>
          <a:xfrm>
            <a:off x="4695946" y="2523258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180869" y="2130214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下矢印 59"/>
          <p:cNvSpPr/>
          <p:nvPr/>
        </p:nvSpPr>
        <p:spPr>
          <a:xfrm rot="10800000">
            <a:off x="4752771" y="536526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339857" y="590209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6058305" y="197209"/>
            <a:ext cx="5563503" cy="2959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7149261" y="23561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8765319" y="23561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7083118" y="132475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67" name="角丸四角形 66"/>
          <p:cNvSpPr/>
          <p:nvPr/>
        </p:nvSpPr>
        <p:spPr>
          <a:xfrm>
            <a:off x="8699176" y="131641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020607" y="156984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6058306" y="195509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7237833" y="225406"/>
            <a:ext cx="45503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右が大きい状態にする為に、</a:t>
            </a:r>
            <a:r>
              <a:rPr kumimoji="1" lang="en-US" altLang="ja-JP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err="1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中身を入れ替える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079384" y="26999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6782683" y="2705717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8364240" y="2722733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actionIndex+1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4156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892272" y="2576718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96818" y="1918997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3428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214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3428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0858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4150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40811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41454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40765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4112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39151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430589" y="24064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下矢印 41"/>
          <p:cNvSpPr/>
          <p:nvPr/>
        </p:nvSpPr>
        <p:spPr>
          <a:xfrm rot="10800000">
            <a:off x="4752771" y="536526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339857" y="590209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2984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0.15092 -0.0034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39" y="-18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14688 -0.008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44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57" grpId="0"/>
      <p:bldP spid="5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24638" y="2572271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29184" y="1914550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6476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5191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6476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3906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44549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43859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44502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438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4417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42199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414710" y="494088"/>
            <a:ext cx="3397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来た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461390" y="1443281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最大値を確定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0430589" y="2436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下矢印 45"/>
          <p:cNvSpPr/>
          <p:nvPr/>
        </p:nvSpPr>
        <p:spPr>
          <a:xfrm rot="10800000">
            <a:off x="4752771" y="536526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39857" y="590209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0730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下矢印 16"/>
          <p:cNvSpPr/>
          <p:nvPr/>
        </p:nvSpPr>
        <p:spPr>
          <a:xfrm rot="10800000">
            <a:off x="8273211" y="530430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860297" y="584113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26987" y="1341134"/>
            <a:ext cx="5711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96803" y="791225"/>
            <a:ext cx="29258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</a:t>
            </a:r>
            <a:r>
              <a:rPr kumimoji="1" lang="ja-JP" altLang="en-US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未確定</a:t>
            </a:r>
            <a:r>
              <a:rPr kumimoji="1" lang="ja-JP" altLang="en-US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末尾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に設定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6669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5" grpId="0" animBg="1"/>
      <p:bldP spid="26" grpId="0"/>
      <p:bldP spid="2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24638" y="2572271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29184" y="1914550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6476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5191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6476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3906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44549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43859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44502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438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4417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42199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56360" y="56664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0430589" y="2436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010055" y="712385"/>
            <a:ext cx="2512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つ前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に移動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下矢印 43"/>
          <p:cNvSpPr/>
          <p:nvPr/>
        </p:nvSpPr>
        <p:spPr>
          <a:xfrm rot="10800000">
            <a:off x="4746004" y="5352202"/>
            <a:ext cx="618476" cy="5325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294137" y="594452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4350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13776 -0.003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88" y="-20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-0.12683 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42" grpId="0"/>
      <p:bldP spid="44" grpId="0" animBg="1"/>
      <p:bldP spid="4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4724638" y="2572271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16528" y="1924993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36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2382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43025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42335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42978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42289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42649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40675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56360" y="56664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0430589" y="242169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848540" y="712385"/>
            <a:ext cx="2911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に設定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433361" y="24127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下矢印 45"/>
          <p:cNvSpPr/>
          <p:nvPr/>
        </p:nvSpPr>
        <p:spPr>
          <a:xfrm rot="10800000">
            <a:off x="2939211" y="536526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526297" y="590209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1631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3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テキスト ボックス 45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207062" y="2530132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608" y="1872411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36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2382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43025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42335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42978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42289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42649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40675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56360" y="56664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0430589" y="242169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433361" y="24127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下矢印 41"/>
          <p:cNvSpPr/>
          <p:nvPr/>
        </p:nvSpPr>
        <p:spPr>
          <a:xfrm>
            <a:off x="3060796" y="2494055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545719" y="2101011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下矢印 47"/>
          <p:cNvSpPr/>
          <p:nvPr/>
        </p:nvSpPr>
        <p:spPr>
          <a:xfrm rot="10800000">
            <a:off x="2969691" y="536526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556777" y="590209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6711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テキスト ボックス 60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207062" y="2530132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608" y="1887651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3428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214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3428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0858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4150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40811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41454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40765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4112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39151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56360" y="56664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0430589" y="24064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433361" y="239747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下矢印 41"/>
          <p:cNvSpPr/>
          <p:nvPr/>
        </p:nvSpPr>
        <p:spPr>
          <a:xfrm>
            <a:off x="3060796" y="2494055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545719" y="2101011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6058306" y="197209"/>
            <a:ext cx="5376870" cy="29298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149261" y="23409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765319" y="23409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7083118" y="135523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54" name="角丸四角形 53"/>
          <p:cNvSpPr/>
          <p:nvPr/>
        </p:nvSpPr>
        <p:spPr>
          <a:xfrm>
            <a:off x="8699176" y="134689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020607" y="160032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058306" y="195509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7340170" y="182513"/>
            <a:ext cx="33601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右が大きいので</a:t>
            </a:r>
            <a:endParaRPr kumimoji="1" lang="en-US" altLang="ja-JP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何もしない</a:t>
            </a:r>
          </a:p>
        </p:txBody>
      </p:sp>
      <p:sp>
        <p:nvSpPr>
          <p:cNvPr id="63" name="下矢印 62"/>
          <p:cNvSpPr/>
          <p:nvPr/>
        </p:nvSpPr>
        <p:spPr>
          <a:xfrm rot="10800000">
            <a:off x="2984931" y="536526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572017" y="590209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079384" y="26999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782683" y="2705717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8364240" y="2722733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actionIndex+1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9924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/>
      <p:bldP spid="51" grpId="0"/>
      <p:bldP spid="53" grpId="0" animBg="1"/>
      <p:bldP spid="54" grpId="0" animBg="1"/>
      <p:bldP spid="56" grpId="0"/>
      <p:bldP spid="57" grpId="0"/>
      <p:bldP spid="59" grpId="0"/>
      <p:bldP spid="65" grpId="0"/>
      <p:bldP spid="66" grpId="0"/>
      <p:bldP spid="6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207062" y="2491129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608" y="1833408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36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2382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43025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42335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42978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42289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42649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40675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56360" y="56664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0430589" y="242169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433361" y="24127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432771" y="72133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位置を進める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0423854" y="242610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下矢印 45"/>
          <p:cNvSpPr/>
          <p:nvPr/>
        </p:nvSpPr>
        <p:spPr>
          <a:xfrm rot="10800000">
            <a:off x="2984931" y="536526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572017" y="590209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1707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0.14636 -0.0020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18" y="-11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7.40741E-7 L 0.1444 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60" grpId="0"/>
      <p:bldP spid="6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テキスト ボックス 45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72883" y="2528375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77429" y="1885894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36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2382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43025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42335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42978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42289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42649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40675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56360" y="56664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0430589" y="242169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433361" y="24127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0423854" y="242610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414710" y="494088"/>
            <a:ext cx="3397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来た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461390" y="1443281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最大値を確定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下矢印 47"/>
          <p:cNvSpPr/>
          <p:nvPr/>
        </p:nvSpPr>
        <p:spPr>
          <a:xfrm rot="10800000">
            <a:off x="2984931" y="536526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572017" y="590209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994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テキスト ボックス 45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72883" y="2528375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77429" y="1870654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36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2382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43025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42335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42978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42289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42649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40675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56360" y="56664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0430589" y="242169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433361" y="24127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0423854" y="242610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414710" y="494088"/>
            <a:ext cx="3397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来た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461390" y="1443281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最大値を確定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下矢印 47"/>
          <p:cNvSpPr/>
          <p:nvPr/>
        </p:nvSpPr>
        <p:spPr>
          <a:xfrm rot="10800000">
            <a:off x="2984931" y="536526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572017" y="590209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2270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72883" y="2528375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77429" y="1885894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36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2382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43025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42335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42978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42289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42649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40675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56360" y="56664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0430589" y="242169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433361" y="24127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0423854" y="242610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010055" y="712385"/>
            <a:ext cx="2512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つ前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に移動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430589" y="56759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下矢印 47"/>
          <p:cNvSpPr/>
          <p:nvPr/>
        </p:nvSpPr>
        <p:spPr>
          <a:xfrm rot="10800000">
            <a:off x="3008644" y="5352202"/>
            <a:ext cx="618476" cy="5325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556777" y="594452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8460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-0.13776 -0.003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88" y="-20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-0.12682 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 animBg="1"/>
      <p:bldP spid="48" grpId="0" animBg="1"/>
      <p:bldP spid="5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72883" y="2528375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77429" y="1870654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3667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4952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2382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43025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42335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42978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42289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42649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40675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56360" y="56664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0430589" y="242169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433361" y="241271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0423854" y="242610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010055" y="712385"/>
            <a:ext cx="2542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まできた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430589" y="56759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7010055" y="1723010"/>
            <a:ext cx="2042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整列完了！</a:t>
            </a:r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下矢印 50"/>
          <p:cNvSpPr/>
          <p:nvPr/>
        </p:nvSpPr>
        <p:spPr>
          <a:xfrm rot="10800000">
            <a:off x="1171371" y="536526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58457" y="590209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7234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1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</a:rPr>
              <a:t>2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3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6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solidFill>
                  <a:schemeClr val="bg1"/>
                </a:solidFill>
              </a:rPr>
              <a:t>9</a:t>
            </a:r>
            <a:endParaRPr kumimoji="1" lang="ja-JP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2972883" y="2528375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377429" y="1870654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6476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404347" y="245191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0404346" y="246476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404346" y="2439065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404346" y="244549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0417468" y="58078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04346" y="2438598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404345" y="244502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417468" y="243813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440097" y="57435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440096" y="24417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430589" y="242199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10456360" y="56664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0430589" y="2436936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433361" y="2427950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10423854" y="2441343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010055" y="712385"/>
            <a:ext cx="2542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まできた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430589" y="567592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7010055" y="1723010"/>
            <a:ext cx="2042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整列完了！</a:t>
            </a:r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下矢印 56"/>
          <p:cNvSpPr/>
          <p:nvPr/>
        </p:nvSpPr>
        <p:spPr>
          <a:xfrm rot="10800000">
            <a:off x="1171371" y="536526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758457" y="590209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0329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065429" y="2552240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17468" y="2433029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69975" y="194023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848540" y="712385"/>
            <a:ext cx="2911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に設定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下矢印 26"/>
          <p:cNvSpPr/>
          <p:nvPr/>
        </p:nvSpPr>
        <p:spPr>
          <a:xfrm rot="10800000">
            <a:off x="8273211" y="530430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860297" y="584113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1104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3" grpId="0"/>
      <p:bldP spid="3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424934" y="619364"/>
            <a:ext cx="85170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D,C,B 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課題は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バブルソートの仕組みを順番に理解しよう！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という内容です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424934" y="3036777"/>
            <a:ext cx="832150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D: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データの準備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C: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一番大きい値を一番後ろにする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B: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残りのデータでＣの内容を繰り返す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Picture 2" descr="犬にシャンプーをする人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30" y="1496527"/>
            <a:ext cx="2949579" cy="308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59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66084" y="2152276"/>
            <a:ext cx="496161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</a:t>
            </a:r>
            <a:endParaRPr lang="en-US" altLang="ja-JP" sz="66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sz="6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(2</a:t>
            </a:r>
            <a:r>
              <a:rPr lang="ja-JP" altLang="en-US" sz="6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分割整列</a:t>
            </a:r>
            <a:r>
              <a:rPr lang="en-US" altLang="ja-JP" sz="6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6773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26688" y="358461"/>
            <a:ext cx="3408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マージソートとは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03480" y="358461"/>
            <a:ext cx="665278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データを</a:t>
            </a:r>
            <a:r>
              <a:rPr kumimoji="1" lang="en-US" altLang="ja-JP" sz="4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4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分割にして</a:t>
            </a:r>
            <a:endParaRPr kumimoji="1" lang="en-US" altLang="ja-JP" sz="4400" b="1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後から結果を組み合わせる</a:t>
            </a:r>
            <a:endParaRPr kumimoji="1" lang="en-US" altLang="ja-JP" sz="4400" b="1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データ整列の手法</a:t>
            </a:r>
            <a:endParaRPr kumimoji="1" lang="ja-JP" altLang="en-US" sz="4400" b="1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8" name="Picture 4" descr="パズルを組み合わせる人たち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458" y="761799"/>
            <a:ext cx="2010763" cy="172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727938" y="2518803"/>
            <a:ext cx="1295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129543" y="2488649"/>
            <a:ext cx="413286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要素が１つになるまで</a:t>
            </a:r>
            <a:endParaRPr kumimoji="1" lang="en-US" altLang="ja-JP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データの</a:t>
            </a:r>
            <a:r>
              <a:rPr kumimoji="1" lang="en-US" altLang="ja-JP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分割を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16034" y="2519037"/>
            <a:ext cx="1295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手順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8036324" y="2518803"/>
            <a:ext cx="356219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再帰的に</a:t>
            </a:r>
            <a:endParaRPr kumimoji="1" lang="en-US" altLang="ja-JP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データを組み合わせる</a:t>
            </a:r>
            <a:endParaRPr kumimoji="1" lang="en-US" altLang="ja-JP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161874" y="3537620"/>
            <a:ext cx="386773" cy="430963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6</a:t>
            </a:r>
            <a:endParaRPr kumimoji="1" lang="ja-JP" altLang="en-US" b="1" dirty="0"/>
          </a:p>
        </p:txBody>
      </p:sp>
      <p:sp>
        <p:nvSpPr>
          <p:cNvPr id="12" name="角丸四角形 11"/>
          <p:cNvSpPr/>
          <p:nvPr/>
        </p:nvSpPr>
        <p:spPr>
          <a:xfrm>
            <a:off x="2524952" y="3537620"/>
            <a:ext cx="386773" cy="430963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3</a:t>
            </a:r>
            <a:endParaRPr kumimoji="1" lang="ja-JP" altLang="en-US" b="1" dirty="0"/>
          </a:p>
        </p:txBody>
      </p:sp>
      <p:sp>
        <p:nvSpPr>
          <p:cNvPr id="13" name="角丸四角形 12"/>
          <p:cNvSpPr/>
          <p:nvPr/>
        </p:nvSpPr>
        <p:spPr>
          <a:xfrm>
            <a:off x="2909729" y="3537620"/>
            <a:ext cx="386773" cy="430963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9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3299497" y="3537620"/>
            <a:ext cx="386773" cy="430963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3696572" y="3536184"/>
            <a:ext cx="386773" cy="430963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1568417" y="4404750"/>
            <a:ext cx="386773" cy="430963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6</a:t>
            </a:r>
            <a:endParaRPr kumimoji="1" lang="ja-JP" altLang="en-US" b="1" dirty="0"/>
          </a:p>
        </p:txBody>
      </p:sp>
      <p:sp>
        <p:nvSpPr>
          <p:cNvPr id="22" name="角丸四角形 21"/>
          <p:cNvSpPr/>
          <p:nvPr/>
        </p:nvSpPr>
        <p:spPr>
          <a:xfrm>
            <a:off x="1931495" y="4404750"/>
            <a:ext cx="386773" cy="430963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3</a:t>
            </a:r>
            <a:endParaRPr kumimoji="1" lang="ja-JP" altLang="en-US" b="1" dirty="0"/>
          </a:p>
        </p:txBody>
      </p:sp>
      <p:sp>
        <p:nvSpPr>
          <p:cNvPr id="23" name="角丸四角形 22"/>
          <p:cNvSpPr/>
          <p:nvPr/>
        </p:nvSpPr>
        <p:spPr>
          <a:xfrm>
            <a:off x="3586272" y="4404750"/>
            <a:ext cx="386773" cy="430963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9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3976040" y="4404750"/>
            <a:ext cx="386773" cy="430963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373115" y="4403314"/>
            <a:ext cx="386773" cy="430963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307131" y="5254575"/>
            <a:ext cx="386773" cy="430963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6</a:t>
            </a:r>
            <a:endParaRPr kumimoji="1" lang="ja-JP" altLang="en-US" b="1" dirty="0"/>
          </a:p>
        </p:txBody>
      </p:sp>
      <p:sp>
        <p:nvSpPr>
          <p:cNvPr id="27" name="角丸四角形 26"/>
          <p:cNvSpPr/>
          <p:nvPr/>
        </p:nvSpPr>
        <p:spPr>
          <a:xfrm>
            <a:off x="2103871" y="5254575"/>
            <a:ext cx="386773" cy="430963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3</a:t>
            </a:r>
            <a:endParaRPr kumimoji="1" lang="ja-JP" altLang="en-US" b="1" dirty="0"/>
          </a:p>
        </p:txBody>
      </p:sp>
      <p:sp>
        <p:nvSpPr>
          <p:cNvPr id="28" name="角丸四角形 27"/>
          <p:cNvSpPr/>
          <p:nvPr/>
        </p:nvSpPr>
        <p:spPr>
          <a:xfrm>
            <a:off x="3230672" y="5242950"/>
            <a:ext cx="386773" cy="430963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9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4280840" y="5242950"/>
            <a:ext cx="386773" cy="430963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4677915" y="5241514"/>
            <a:ext cx="386773" cy="430963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4169426" y="6054224"/>
            <a:ext cx="386773" cy="430963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4961810" y="6054223"/>
            <a:ext cx="386773" cy="430963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6961171" y="3506686"/>
            <a:ext cx="386773" cy="430963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6</a:t>
            </a:r>
            <a:endParaRPr kumimoji="1" lang="ja-JP" altLang="en-US" b="1" dirty="0"/>
          </a:p>
        </p:txBody>
      </p:sp>
      <p:sp>
        <p:nvSpPr>
          <p:cNvPr id="34" name="角丸四角形 33"/>
          <p:cNvSpPr/>
          <p:nvPr/>
        </p:nvSpPr>
        <p:spPr>
          <a:xfrm>
            <a:off x="7757911" y="3506686"/>
            <a:ext cx="386773" cy="430963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3</a:t>
            </a:r>
            <a:endParaRPr kumimoji="1" lang="ja-JP" altLang="en-US" b="1" dirty="0"/>
          </a:p>
        </p:txBody>
      </p:sp>
      <p:sp>
        <p:nvSpPr>
          <p:cNvPr id="36" name="角丸四角形 35"/>
          <p:cNvSpPr/>
          <p:nvPr/>
        </p:nvSpPr>
        <p:spPr>
          <a:xfrm>
            <a:off x="10243785" y="3561468"/>
            <a:ext cx="386773" cy="430963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1062876" y="3561469"/>
            <a:ext cx="386773" cy="430963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2417017" y="4036059"/>
            <a:ext cx="301321" cy="3012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H="1">
            <a:off x="1466100" y="4894536"/>
            <a:ext cx="301321" cy="3012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3435611" y="4888724"/>
            <a:ext cx="301321" cy="3012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H="1">
            <a:off x="4373115" y="5713461"/>
            <a:ext cx="301321" cy="3012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3361978" y="4038328"/>
            <a:ext cx="255467" cy="2989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2034140" y="4894536"/>
            <a:ext cx="255467" cy="2989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4313869" y="4888422"/>
            <a:ext cx="255467" cy="2989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4857061" y="5713461"/>
            <a:ext cx="255467" cy="2989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角丸四角形 50"/>
          <p:cNvSpPr/>
          <p:nvPr/>
        </p:nvSpPr>
        <p:spPr>
          <a:xfrm>
            <a:off x="7370181" y="4277990"/>
            <a:ext cx="386773" cy="430963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3</a:t>
            </a:r>
            <a:endParaRPr kumimoji="1" lang="ja-JP" altLang="en-US" b="1" dirty="0"/>
          </a:p>
        </p:txBody>
      </p:sp>
      <p:sp>
        <p:nvSpPr>
          <p:cNvPr id="52" name="角丸四角形 51"/>
          <p:cNvSpPr/>
          <p:nvPr/>
        </p:nvSpPr>
        <p:spPr>
          <a:xfrm>
            <a:off x="7758659" y="4281995"/>
            <a:ext cx="386773" cy="430963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6</a:t>
            </a:r>
            <a:endParaRPr kumimoji="1" lang="ja-JP" altLang="en-US" b="1" dirty="0"/>
          </a:p>
        </p:txBody>
      </p:sp>
      <p:sp>
        <p:nvSpPr>
          <p:cNvPr id="53" name="角丸四角形 52"/>
          <p:cNvSpPr/>
          <p:nvPr/>
        </p:nvSpPr>
        <p:spPr>
          <a:xfrm>
            <a:off x="10627701" y="4285369"/>
            <a:ext cx="386773" cy="430963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1024776" y="4285369"/>
            <a:ext cx="386773" cy="430963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10230626" y="5195751"/>
            <a:ext cx="386773" cy="430963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10627701" y="5195751"/>
            <a:ext cx="386773" cy="430963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9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9074905" y="3540931"/>
            <a:ext cx="386773" cy="430963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9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9857012" y="5187368"/>
            <a:ext cx="386773" cy="430963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036324" y="5960068"/>
            <a:ext cx="386773" cy="430963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414526" y="5965371"/>
            <a:ext cx="386773" cy="430963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8802407" y="5960771"/>
            <a:ext cx="386773" cy="430963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3</a:t>
            </a:r>
            <a:endParaRPr kumimoji="1" lang="ja-JP" altLang="en-US" b="1" dirty="0"/>
          </a:p>
        </p:txBody>
      </p:sp>
      <p:sp>
        <p:nvSpPr>
          <p:cNvPr id="64" name="角丸四角形 63"/>
          <p:cNvSpPr/>
          <p:nvPr/>
        </p:nvSpPr>
        <p:spPr>
          <a:xfrm>
            <a:off x="9186244" y="5958599"/>
            <a:ext cx="386773" cy="430963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6</a:t>
            </a:r>
            <a:endParaRPr kumimoji="1" lang="ja-JP" altLang="en-US" b="1" dirty="0"/>
          </a:p>
        </p:txBody>
      </p:sp>
      <p:sp>
        <p:nvSpPr>
          <p:cNvPr id="65" name="角丸四角形 64"/>
          <p:cNvSpPr/>
          <p:nvPr/>
        </p:nvSpPr>
        <p:spPr>
          <a:xfrm>
            <a:off x="9568521" y="5957751"/>
            <a:ext cx="386773" cy="430963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9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66" name="直線矢印コネクタ 65"/>
          <p:cNvCxnSpPr>
            <a:stCxn id="34" idx="2"/>
          </p:cNvCxnSpPr>
          <p:nvPr/>
        </p:nvCxnSpPr>
        <p:spPr>
          <a:xfrm flipH="1">
            <a:off x="7857710" y="3937649"/>
            <a:ext cx="93588" cy="3390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 flipH="1">
            <a:off x="11218162" y="3998231"/>
            <a:ext cx="93588" cy="3390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 flipH="1">
            <a:off x="10575756" y="4664755"/>
            <a:ext cx="438718" cy="5309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 flipH="1">
            <a:off x="9332836" y="5672477"/>
            <a:ext cx="969091" cy="2840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endCxn id="51" idx="0"/>
          </p:cNvCxnSpPr>
          <p:nvPr/>
        </p:nvCxnSpPr>
        <p:spPr>
          <a:xfrm>
            <a:off x="7189305" y="3885690"/>
            <a:ext cx="374263" cy="3923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7724449" y="4664755"/>
            <a:ext cx="1086508" cy="1290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endCxn id="55" idx="0"/>
          </p:cNvCxnSpPr>
          <p:nvPr/>
        </p:nvCxnSpPr>
        <p:spPr>
          <a:xfrm>
            <a:off x="9232366" y="4011014"/>
            <a:ext cx="1191647" cy="11847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>
            <a:endCxn id="53" idx="0"/>
          </p:cNvCxnSpPr>
          <p:nvPr/>
        </p:nvCxnSpPr>
        <p:spPr>
          <a:xfrm>
            <a:off x="10502979" y="3971602"/>
            <a:ext cx="318109" cy="3137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818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6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31594" y="2519213"/>
            <a:ext cx="98251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なんで他の並び替えを考える必要があるの？</a:t>
            </a:r>
            <a:endParaRPr kumimoji="1" lang="en-US" altLang="ja-JP" sz="4000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バブルソートでいいじゃ</a:t>
            </a:r>
            <a:r>
              <a:rPr kumimoji="1" lang="ja-JP" altLang="en-US" sz="40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ん</a:t>
            </a:r>
            <a:endParaRPr kumimoji="1" lang="ja-JP" altLang="en-US" sz="40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87" y="1186121"/>
            <a:ext cx="2166275" cy="266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682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66800" y="770043"/>
            <a:ext cx="60740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バブルソートの場合、</a:t>
            </a:r>
            <a:endParaRPr kumimoji="1" lang="en-US" altLang="ja-JP" sz="32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入れ替えに必要な処理回数は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113" y="905215"/>
            <a:ext cx="2701410" cy="139572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746759" y="3849019"/>
            <a:ext cx="60740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マージソートの場合、</a:t>
            </a:r>
            <a:endParaRPr kumimoji="1" lang="en-US" altLang="ja-JP" sz="32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入れ替えに必要な処理回数は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414" y="3949884"/>
            <a:ext cx="3569290" cy="97635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9113" y="905215"/>
            <a:ext cx="2646310" cy="1332956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2539589" y="1863860"/>
            <a:ext cx="7503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実装は簡単だ</a:t>
            </a:r>
            <a:r>
              <a:rPr lang="ja-JP" altLang="en-US" sz="4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endParaRPr lang="en-US" altLang="ja-JP" sz="4000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4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データが多い場合遅くて</a:t>
            </a:r>
            <a:r>
              <a:rPr lang="ja-JP" altLang="en-US" sz="40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非実用的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920303" y="4926237"/>
            <a:ext cx="674255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平均・最悪のパターンも同じで</a:t>
            </a:r>
            <a:endParaRPr lang="en-US" altLang="ja-JP" sz="4000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4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安定している</a:t>
            </a:r>
            <a:endParaRPr lang="ja-JP" altLang="en-US" sz="40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3100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30" name="角丸四角形 29"/>
          <p:cNvSpPr/>
          <p:nvPr/>
        </p:nvSpPr>
        <p:spPr>
          <a:xfrm>
            <a:off x="68241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3964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30" name="角丸四角形 29"/>
          <p:cNvSpPr/>
          <p:nvPr/>
        </p:nvSpPr>
        <p:spPr>
          <a:xfrm>
            <a:off x="68241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2" name="フレーム 1"/>
          <p:cNvSpPr/>
          <p:nvPr/>
        </p:nvSpPr>
        <p:spPr>
          <a:xfrm>
            <a:off x="714502" y="3584363"/>
            <a:ext cx="2865434" cy="2709757"/>
          </a:xfrm>
          <a:prstGeom prst="frame">
            <a:avLst>
              <a:gd name="adj1" fmla="val 304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フレーム 24"/>
          <p:cNvSpPr/>
          <p:nvPr/>
        </p:nvSpPr>
        <p:spPr>
          <a:xfrm>
            <a:off x="6443731" y="3553882"/>
            <a:ext cx="3036593" cy="2709757"/>
          </a:xfrm>
          <a:prstGeom prst="frame">
            <a:avLst>
              <a:gd name="adj1" fmla="val 304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493289" y="3635377"/>
            <a:ext cx="2593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現時点でそれぞれ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配列内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並び替えたい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これをバブルソートで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一旦実現するのが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0242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3</a:t>
            </a:r>
            <a:endParaRPr kumimoji="1" lang="ja-JP" altLang="en-US" sz="48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30" name="角丸四角形 29"/>
          <p:cNvSpPr/>
          <p:nvPr/>
        </p:nvSpPr>
        <p:spPr>
          <a:xfrm>
            <a:off x="68241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2" name="フレーム 1"/>
          <p:cNvSpPr/>
          <p:nvPr/>
        </p:nvSpPr>
        <p:spPr>
          <a:xfrm>
            <a:off x="714502" y="3584363"/>
            <a:ext cx="2865434" cy="2709757"/>
          </a:xfrm>
          <a:prstGeom prst="frame">
            <a:avLst>
              <a:gd name="adj1" fmla="val 304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フレーム 24"/>
          <p:cNvSpPr/>
          <p:nvPr/>
        </p:nvSpPr>
        <p:spPr>
          <a:xfrm>
            <a:off x="6443731" y="3553882"/>
            <a:ext cx="3036593" cy="2709757"/>
          </a:xfrm>
          <a:prstGeom prst="frame">
            <a:avLst>
              <a:gd name="adj1" fmla="val 304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3" name="Picture 2" descr="犬にシャンプーをする人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620" y="3728349"/>
            <a:ext cx="1803099" cy="188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3803378" y="5559503"/>
            <a:ext cx="240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kumimoji="1" lang="ja-JP" altLang="en-US" sz="2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された状態</a:t>
            </a:r>
            <a:endParaRPr kumimoji="1" lang="ja-JP" altLang="en-US" sz="2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292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3</a:t>
            </a:r>
            <a:endParaRPr kumimoji="1" lang="ja-JP" altLang="en-US" sz="48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30" name="角丸四角形 29"/>
          <p:cNvSpPr/>
          <p:nvPr/>
        </p:nvSpPr>
        <p:spPr>
          <a:xfrm>
            <a:off x="68241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8109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3</a:t>
            </a:r>
            <a:endParaRPr kumimoji="1" lang="ja-JP" altLang="en-US" sz="48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30" name="角丸四角形 29"/>
          <p:cNvSpPr/>
          <p:nvPr/>
        </p:nvSpPr>
        <p:spPr>
          <a:xfrm>
            <a:off x="68241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202780" y="804718"/>
            <a:ext cx="2377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並び替えた要素を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から比較し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の配列に上書きする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この処理が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0</a:t>
            </a:r>
            <a:endParaRPr kumimoji="1" lang="ja-JP" altLang="en-US" sz="4800" b="1" dirty="0"/>
          </a:p>
        </p:txBody>
      </p:sp>
      <p:sp>
        <p:nvSpPr>
          <p:cNvPr id="40" name="角丸四角形 39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0</a:t>
            </a:r>
            <a:endParaRPr kumimoji="1" lang="ja-JP" altLang="en-US" sz="4800" b="1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角丸四角形 44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0</a:t>
            </a:r>
            <a:endParaRPr kumimoji="1" lang="ja-JP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318349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0417468" y="56015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065429" y="2552240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10404347" y="243428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下矢印 27"/>
          <p:cNvSpPr/>
          <p:nvPr/>
        </p:nvSpPr>
        <p:spPr>
          <a:xfrm>
            <a:off x="3028058" y="2523033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12981" y="2129989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69975" y="192499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486368" y="925635"/>
            <a:ext cx="33522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隣の値と比較</a:t>
            </a:r>
            <a:endParaRPr kumimoji="1" lang="en-US" altLang="ja-JP" sz="2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必ず右が大きい状態にしたい</a:t>
            </a:r>
            <a:endParaRPr kumimoji="1" lang="en-US" altLang="ja-JP" sz="20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下矢印 29"/>
          <p:cNvSpPr/>
          <p:nvPr/>
        </p:nvSpPr>
        <p:spPr>
          <a:xfrm rot="10800000">
            <a:off x="8273211" y="530430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860297" y="584113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9048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996" y="481553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3</a:t>
            </a:r>
            <a:endParaRPr kumimoji="1" lang="ja-JP" altLang="en-US" sz="48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30" name="角丸四角形 29"/>
          <p:cNvSpPr/>
          <p:nvPr/>
        </p:nvSpPr>
        <p:spPr>
          <a:xfrm>
            <a:off x="6824163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232282" y="734704"/>
            <a:ext cx="2377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並び替えた要素を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先頭から比較し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の配列に上書きする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この処理が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0</a:t>
            </a:r>
            <a:endParaRPr kumimoji="1" lang="ja-JP" altLang="en-US" sz="4800" b="1" dirty="0"/>
          </a:p>
        </p:txBody>
      </p:sp>
      <p:sp>
        <p:nvSpPr>
          <p:cNvPr id="40" name="角丸四角形 39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0</a:t>
            </a:r>
            <a:endParaRPr kumimoji="1" lang="ja-JP" altLang="en-US" sz="4800" b="1" dirty="0"/>
          </a:p>
        </p:txBody>
      </p:sp>
      <p:sp>
        <p:nvSpPr>
          <p:cNvPr id="41" name="下矢印 40"/>
          <p:cNvSpPr/>
          <p:nvPr/>
        </p:nvSpPr>
        <p:spPr>
          <a:xfrm rot="10800000">
            <a:off x="1581108" y="4583687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下矢印 41"/>
          <p:cNvSpPr/>
          <p:nvPr/>
        </p:nvSpPr>
        <p:spPr>
          <a:xfrm rot="10800000">
            <a:off x="6899136" y="4583687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角丸四角形 44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0</a:t>
            </a:r>
            <a:endParaRPr kumimoji="1" lang="ja-JP" altLang="en-US" sz="4800" b="1" dirty="0"/>
          </a:p>
        </p:txBody>
      </p:sp>
      <p:sp>
        <p:nvSpPr>
          <p:cNvPr id="46" name="下矢印 45"/>
          <p:cNvSpPr/>
          <p:nvPr/>
        </p:nvSpPr>
        <p:spPr>
          <a:xfrm rot="10800000">
            <a:off x="1180225" y="3243000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569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48" name="角丸四角形 47"/>
          <p:cNvSpPr/>
          <p:nvPr/>
        </p:nvSpPr>
        <p:spPr>
          <a:xfrm>
            <a:off x="6804938" y="371493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47687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3</a:t>
            </a:r>
            <a:endParaRPr kumimoji="1" lang="ja-JP" altLang="en-US" sz="48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30" name="角丸四角形 29"/>
          <p:cNvSpPr/>
          <p:nvPr/>
        </p:nvSpPr>
        <p:spPr>
          <a:xfrm>
            <a:off x="6800970" y="3710609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0</a:t>
            </a:r>
            <a:endParaRPr kumimoji="1" lang="ja-JP" altLang="en-US" sz="4800" b="1" dirty="0"/>
          </a:p>
        </p:txBody>
      </p:sp>
      <p:sp>
        <p:nvSpPr>
          <p:cNvPr id="40" name="角丸四角形 39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0</a:t>
            </a:r>
            <a:endParaRPr kumimoji="1" lang="ja-JP" altLang="en-US" sz="4800" b="1" dirty="0"/>
          </a:p>
        </p:txBody>
      </p:sp>
      <p:sp>
        <p:nvSpPr>
          <p:cNvPr id="41" name="下矢印 40"/>
          <p:cNvSpPr/>
          <p:nvPr/>
        </p:nvSpPr>
        <p:spPr>
          <a:xfrm rot="10800000">
            <a:off x="1581108" y="4583687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下矢印 41"/>
          <p:cNvSpPr/>
          <p:nvPr/>
        </p:nvSpPr>
        <p:spPr>
          <a:xfrm rot="10800000">
            <a:off x="6899136" y="4583687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232282" y="734704"/>
            <a:ext cx="2377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並び替えた要素を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先頭から比較し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の配列に上書きする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この処理が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角丸四角形 45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0</a:t>
            </a:r>
            <a:endParaRPr kumimoji="1" lang="ja-JP" altLang="en-US" sz="4800" b="1" dirty="0"/>
          </a:p>
        </p:txBody>
      </p:sp>
      <p:sp>
        <p:nvSpPr>
          <p:cNvPr id="47" name="下矢印 46"/>
          <p:cNvSpPr/>
          <p:nvPr/>
        </p:nvSpPr>
        <p:spPr>
          <a:xfrm rot="10800000">
            <a:off x="1180225" y="3243000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158754" y="262271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左配列と右配列で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「中身の値が小さい方」を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8856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6 L -0.46406 -0.282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03" y="-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48" name="角丸四角形 47"/>
          <p:cNvSpPr/>
          <p:nvPr/>
        </p:nvSpPr>
        <p:spPr>
          <a:xfrm>
            <a:off x="6804938" y="371493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47687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3</a:t>
            </a:r>
            <a:endParaRPr kumimoji="1" lang="ja-JP" altLang="en-US" sz="48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30" name="角丸四角形 29"/>
          <p:cNvSpPr/>
          <p:nvPr/>
        </p:nvSpPr>
        <p:spPr>
          <a:xfrm>
            <a:off x="1144127" y="1783185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0</a:t>
            </a:r>
            <a:endParaRPr kumimoji="1" lang="ja-JP" altLang="en-US" sz="4800" b="1" dirty="0"/>
          </a:p>
        </p:txBody>
      </p:sp>
      <p:sp>
        <p:nvSpPr>
          <p:cNvPr id="40" name="角丸四角形 39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0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1" name="下矢印 40"/>
          <p:cNvSpPr/>
          <p:nvPr/>
        </p:nvSpPr>
        <p:spPr>
          <a:xfrm rot="10800000">
            <a:off x="1581108" y="4583687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下矢印 41"/>
          <p:cNvSpPr/>
          <p:nvPr/>
        </p:nvSpPr>
        <p:spPr>
          <a:xfrm rot="10800000">
            <a:off x="6899136" y="4583687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232282" y="734704"/>
            <a:ext cx="2377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並び替えた要素を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先頭から比較し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の配列に上書きする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この処理が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角丸四角形 45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0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7" name="下矢印 46"/>
          <p:cNvSpPr/>
          <p:nvPr/>
        </p:nvSpPr>
        <p:spPr>
          <a:xfrm rot="10800000">
            <a:off x="1180225" y="3243000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158754" y="262271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代入元の添え字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3232497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48" name="角丸四角形 47"/>
          <p:cNvSpPr/>
          <p:nvPr/>
        </p:nvSpPr>
        <p:spPr>
          <a:xfrm>
            <a:off x="6804938" y="371493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47687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3</a:t>
            </a:r>
            <a:endParaRPr kumimoji="1" lang="ja-JP" altLang="en-US" sz="48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30" name="角丸四角形 29"/>
          <p:cNvSpPr/>
          <p:nvPr/>
        </p:nvSpPr>
        <p:spPr>
          <a:xfrm>
            <a:off x="1144127" y="1783185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0</a:t>
            </a:r>
            <a:endParaRPr kumimoji="1" lang="ja-JP" altLang="en-US" sz="4800" b="1" dirty="0"/>
          </a:p>
        </p:txBody>
      </p:sp>
      <p:sp>
        <p:nvSpPr>
          <p:cNvPr id="40" name="角丸四角形 39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1" name="下矢印 40"/>
          <p:cNvSpPr/>
          <p:nvPr/>
        </p:nvSpPr>
        <p:spPr>
          <a:xfrm rot="10800000">
            <a:off x="1581108" y="4583687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下矢印 41"/>
          <p:cNvSpPr/>
          <p:nvPr/>
        </p:nvSpPr>
        <p:spPr>
          <a:xfrm rot="10800000">
            <a:off x="7675359" y="4537043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232282" y="734704"/>
            <a:ext cx="2377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並び替えた要素を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先頭から比較し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の配列に上書きする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この処理が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角丸四角形 45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7" name="下矢印 46"/>
          <p:cNvSpPr/>
          <p:nvPr/>
        </p:nvSpPr>
        <p:spPr>
          <a:xfrm rot="10800000">
            <a:off x="2925093" y="3326318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158754" y="262271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代入元の添え字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3376510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48" name="角丸四角形 47"/>
          <p:cNvSpPr/>
          <p:nvPr/>
        </p:nvSpPr>
        <p:spPr>
          <a:xfrm>
            <a:off x="6804938" y="371493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47687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3</a:t>
            </a:r>
            <a:endParaRPr kumimoji="1" lang="ja-JP" altLang="en-US" sz="48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30" name="角丸四角形 29"/>
          <p:cNvSpPr/>
          <p:nvPr/>
        </p:nvSpPr>
        <p:spPr>
          <a:xfrm>
            <a:off x="1144127" y="1783185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0</a:t>
            </a:r>
            <a:endParaRPr kumimoji="1" lang="ja-JP" altLang="en-US" sz="4800" b="1" dirty="0"/>
          </a:p>
        </p:txBody>
      </p:sp>
      <p:sp>
        <p:nvSpPr>
          <p:cNvPr id="40" name="角丸四角形 39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1" name="下矢印 40"/>
          <p:cNvSpPr/>
          <p:nvPr/>
        </p:nvSpPr>
        <p:spPr>
          <a:xfrm rot="10800000">
            <a:off x="1581108" y="4583687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232282" y="734704"/>
            <a:ext cx="2377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並び替えた要素を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先頭から比較し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の配列に上書きする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この処理が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角丸四角形 45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7" name="下矢印 46"/>
          <p:cNvSpPr/>
          <p:nvPr/>
        </p:nvSpPr>
        <p:spPr>
          <a:xfrm rot="10800000">
            <a:off x="2925093" y="3326318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158754" y="262271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代入元の添え字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6169701" y="261697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左配列と右配列で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「中身の値が小さい方」を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7537071" y="370655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2" name="下矢印 41"/>
          <p:cNvSpPr/>
          <p:nvPr/>
        </p:nvSpPr>
        <p:spPr>
          <a:xfrm rot="10800000">
            <a:off x="7675359" y="4537043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295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38308 -0.278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54" y="-1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/>
          <p:cNvSpPr/>
          <p:nvPr/>
        </p:nvSpPr>
        <p:spPr>
          <a:xfrm>
            <a:off x="6169701" y="261697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左配列と右配列で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「中身の値が小さい方」を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48" name="角丸四角形 47"/>
          <p:cNvSpPr/>
          <p:nvPr/>
        </p:nvSpPr>
        <p:spPr>
          <a:xfrm>
            <a:off x="6804938" y="371493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47687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3</a:t>
            </a:r>
            <a:endParaRPr kumimoji="1" lang="ja-JP" altLang="en-US" sz="48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30" name="角丸四角形 29"/>
          <p:cNvSpPr/>
          <p:nvPr/>
        </p:nvSpPr>
        <p:spPr>
          <a:xfrm>
            <a:off x="1144127" y="1783185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0</a:t>
            </a:r>
            <a:endParaRPr kumimoji="1" lang="ja-JP" altLang="en-US" sz="4800" b="1" dirty="0"/>
          </a:p>
        </p:txBody>
      </p:sp>
      <p:sp>
        <p:nvSpPr>
          <p:cNvPr id="40" name="角丸四角形 39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1" name="下矢印 40"/>
          <p:cNvSpPr/>
          <p:nvPr/>
        </p:nvSpPr>
        <p:spPr>
          <a:xfrm rot="10800000">
            <a:off x="1581108" y="4583687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232282" y="734704"/>
            <a:ext cx="2377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並び替えた要素を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先頭から比較し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の配列に上書きする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この処理が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角丸四角形 45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7" name="下矢印 46"/>
          <p:cNvSpPr/>
          <p:nvPr/>
        </p:nvSpPr>
        <p:spPr>
          <a:xfrm rot="10800000">
            <a:off x="2925093" y="3326318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158754" y="262271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代入元の添え字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</a:p>
        </p:txBody>
      </p:sp>
      <p:sp>
        <p:nvSpPr>
          <p:cNvPr id="50" name="角丸四角形 49"/>
          <p:cNvSpPr/>
          <p:nvPr/>
        </p:nvSpPr>
        <p:spPr>
          <a:xfrm>
            <a:off x="2880769" y="1772774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2" name="下矢印 41"/>
          <p:cNvSpPr/>
          <p:nvPr/>
        </p:nvSpPr>
        <p:spPr>
          <a:xfrm rot="10800000">
            <a:off x="7675359" y="4537043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494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/>
          <p:cNvSpPr/>
          <p:nvPr/>
        </p:nvSpPr>
        <p:spPr>
          <a:xfrm>
            <a:off x="6169701" y="261697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左配列と右配列で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「中身の値が小さい方」を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48" name="角丸四角形 47"/>
          <p:cNvSpPr/>
          <p:nvPr/>
        </p:nvSpPr>
        <p:spPr>
          <a:xfrm>
            <a:off x="6804938" y="371493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47687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3</a:t>
            </a:r>
            <a:endParaRPr kumimoji="1" lang="ja-JP" altLang="en-US" sz="48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30" name="角丸四角形 29"/>
          <p:cNvSpPr/>
          <p:nvPr/>
        </p:nvSpPr>
        <p:spPr>
          <a:xfrm>
            <a:off x="1144127" y="1783185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0</a:t>
            </a:r>
            <a:endParaRPr kumimoji="1" lang="ja-JP" altLang="en-US" sz="4800" b="1" dirty="0"/>
          </a:p>
        </p:txBody>
      </p:sp>
      <p:sp>
        <p:nvSpPr>
          <p:cNvPr id="40" name="角丸四角形 39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1" name="下矢印 40"/>
          <p:cNvSpPr/>
          <p:nvPr/>
        </p:nvSpPr>
        <p:spPr>
          <a:xfrm rot="10800000">
            <a:off x="1581108" y="4583687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232282" y="734704"/>
            <a:ext cx="2377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並び替えた要素を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先頭から比較し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の配列に上書きする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この処理が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角丸四角形 45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7" name="下矢印 46"/>
          <p:cNvSpPr/>
          <p:nvPr/>
        </p:nvSpPr>
        <p:spPr>
          <a:xfrm rot="10800000">
            <a:off x="4616745" y="3341144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158754" y="262271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代入元の添え字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</a:p>
        </p:txBody>
      </p:sp>
      <p:sp>
        <p:nvSpPr>
          <p:cNvPr id="50" name="角丸四角形 49"/>
          <p:cNvSpPr/>
          <p:nvPr/>
        </p:nvSpPr>
        <p:spPr>
          <a:xfrm>
            <a:off x="2880769" y="1772774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2" name="下矢印 41"/>
          <p:cNvSpPr/>
          <p:nvPr/>
        </p:nvSpPr>
        <p:spPr>
          <a:xfrm rot="10800000">
            <a:off x="8403212" y="4541401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194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158754" y="262271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代入元の添え字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</a:p>
        </p:txBody>
      </p:sp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48" name="角丸四角形 47"/>
          <p:cNvSpPr/>
          <p:nvPr/>
        </p:nvSpPr>
        <p:spPr>
          <a:xfrm>
            <a:off x="6804938" y="371493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47687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30" name="角丸四角形 29"/>
          <p:cNvSpPr/>
          <p:nvPr/>
        </p:nvSpPr>
        <p:spPr>
          <a:xfrm>
            <a:off x="1144127" y="1783185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/>
              <a:t>0</a:t>
            </a:r>
            <a:endParaRPr kumimoji="1" lang="ja-JP" altLang="en-US" sz="4800" b="1" dirty="0"/>
          </a:p>
        </p:txBody>
      </p:sp>
      <p:sp>
        <p:nvSpPr>
          <p:cNvPr id="40" name="角丸四角形 39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232282" y="734704"/>
            <a:ext cx="2377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並び替えた要素を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先頭から比較し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の配列に上書きする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この処理が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角丸四角形 45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7" name="下矢印 46"/>
          <p:cNvSpPr/>
          <p:nvPr/>
        </p:nvSpPr>
        <p:spPr>
          <a:xfrm rot="10800000">
            <a:off x="4616745" y="3341144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>
          <a:xfrm>
            <a:off x="2880769" y="1772774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2" name="下矢印 41"/>
          <p:cNvSpPr/>
          <p:nvPr/>
        </p:nvSpPr>
        <p:spPr>
          <a:xfrm rot="10800000">
            <a:off x="8403212" y="4541401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6169701" y="261697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左配列と右配列で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「中身の値が小さい方」を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424670" y="3781078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1" name="下矢印 40"/>
          <p:cNvSpPr/>
          <p:nvPr/>
        </p:nvSpPr>
        <p:spPr>
          <a:xfrm rot="10800000">
            <a:off x="1581108" y="4583687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327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25534 -0.29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/>
          <p:cNvSpPr/>
          <p:nvPr/>
        </p:nvSpPr>
        <p:spPr>
          <a:xfrm>
            <a:off x="6169701" y="261697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左配列と右配列で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「中身の値が小さい方」を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48" name="角丸四角形 47"/>
          <p:cNvSpPr/>
          <p:nvPr/>
        </p:nvSpPr>
        <p:spPr>
          <a:xfrm>
            <a:off x="6804938" y="371493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47687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30" name="角丸四角形 29"/>
          <p:cNvSpPr/>
          <p:nvPr/>
        </p:nvSpPr>
        <p:spPr>
          <a:xfrm>
            <a:off x="1144127" y="1783185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0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232282" y="734704"/>
            <a:ext cx="2377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並び替えた要素を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先頭から比較し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の配列に上書きする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この処理が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角丸四角形 45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7" name="下矢印 46"/>
          <p:cNvSpPr/>
          <p:nvPr/>
        </p:nvSpPr>
        <p:spPr>
          <a:xfrm rot="10800000">
            <a:off x="4616745" y="3341144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>
          <a:xfrm>
            <a:off x="2880769" y="1772774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2" name="下矢印 41"/>
          <p:cNvSpPr/>
          <p:nvPr/>
        </p:nvSpPr>
        <p:spPr>
          <a:xfrm rot="10800000">
            <a:off x="8403212" y="4541401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4526177" y="1763458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1" name="下矢印 40"/>
          <p:cNvSpPr/>
          <p:nvPr/>
        </p:nvSpPr>
        <p:spPr>
          <a:xfrm rot="10800000">
            <a:off x="1581108" y="4583687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158754" y="262271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代入元の添え字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4055862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/>
          <p:cNvSpPr/>
          <p:nvPr/>
        </p:nvSpPr>
        <p:spPr>
          <a:xfrm>
            <a:off x="6169701" y="261697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左配列と右配列で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「中身の値が小さい方」を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48" name="角丸四角形 47"/>
          <p:cNvSpPr/>
          <p:nvPr/>
        </p:nvSpPr>
        <p:spPr>
          <a:xfrm>
            <a:off x="6804938" y="371493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47687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30" name="角丸四角形 29"/>
          <p:cNvSpPr/>
          <p:nvPr/>
        </p:nvSpPr>
        <p:spPr>
          <a:xfrm>
            <a:off x="1144127" y="1783185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232282" y="734704"/>
            <a:ext cx="2377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並び替えた要素を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先頭から比較し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の配列に上書きする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この処理が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角丸四角形 45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3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7" name="下矢印 46"/>
          <p:cNvSpPr/>
          <p:nvPr/>
        </p:nvSpPr>
        <p:spPr>
          <a:xfrm rot="10800000">
            <a:off x="6380454" y="3335843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>
          <a:xfrm>
            <a:off x="2880769" y="1772774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2" name="下矢印 41"/>
          <p:cNvSpPr/>
          <p:nvPr/>
        </p:nvSpPr>
        <p:spPr>
          <a:xfrm rot="10800000">
            <a:off x="8403212" y="4541401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4526177" y="1763458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1" name="下矢印 40"/>
          <p:cNvSpPr/>
          <p:nvPr/>
        </p:nvSpPr>
        <p:spPr>
          <a:xfrm rot="10800000">
            <a:off x="2296296" y="4541402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158754" y="262271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代入元の添え字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3231533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2505905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テキスト ボックス 43"/>
          <p:cNvSpPr txBox="1"/>
          <p:nvPr/>
        </p:nvSpPr>
        <p:spPr>
          <a:xfrm>
            <a:off x="9963231" y="1722372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87087" y="370285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81553"/>
            <a:ext cx="5816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バブル</a:t>
            </a:r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2396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3</a:t>
            </a:r>
            <a:endParaRPr kumimoji="1" lang="ja-JP" altLang="en-US" sz="6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2781549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9</a:t>
            </a:r>
            <a:endParaRPr kumimoji="1" lang="ja-JP" altLang="en-US" sz="6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2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6</a:t>
            </a:r>
            <a:endParaRPr kumimoji="1" lang="ja-JP" altLang="en-US" sz="6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5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1</a:t>
            </a:r>
            <a:endParaRPr kumimoji="1" lang="ja-JP" altLang="en-US" sz="6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8" y="3203504"/>
            <a:ext cx="1129553" cy="143883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/>
              <a:t>2</a:t>
            </a:r>
            <a:endParaRPr kumimoji="1" lang="ja-JP" altLang="en-US" sz="6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987" y="1341134"/>
            <a:ext cx="5905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順に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最大値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を右に移す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177" y="47830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07062" y="480506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72883" y="481845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8704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61390" y="484264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0543" y="48426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84" y="590631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角丸四角形 24"/>
          <p:cNvSpPr/>
          <p:nvPr/>
        </p:nvSpPr>
        <p:spPr>
          <a:xfrm>
            <a:off x="10417468" y="590631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065429" y="2552240"/>
            <a:ext cx="807092" cy="63304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69975" y="1940239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404347" y="2434287"/>
            <a:ext cx="962553" cy="53725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下矢印 27"/>
          <p:cNvSpPr/>
          <p:nvPr/>
        </p:nvSpPr>
        <p:spPr>
          <a:xfrm>
            <a:off x="3028058" y="2523033"/>
            <a:ext cx="807092" cy="6330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6058306" y="165545"/>
            <a:ext cx="5451950" cy="2805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184376" y="219697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149261" y="221901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765319" y="221901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7083118" y="1218075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/>
              <a:t>3</a:t>
            </a:r>
            <a:endParaRPr kumimoji="1" lang="ja-JP" altLang="en-US" sz="6000" b="1" dirty="0"/>
          </a:p>
        </p:txBody>
      </p:sp>
      <p:sp>
        <p:nvSpPr>
          <p:cNvPr id="39" name="角丸四角形 38"/>
          <p:cNvSpPr/>
          <p:nvPr/>
        </p:nvSpPr>
        <p:spPr>
          <a:xfrm>
            <a:off x="8699176" y="1209732"/>
            <a:ext cx="858765" cy="102909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 smtClean="0"/>
              <a:t>9</a:t>
            </a:r>
            <a:endParaRPr kumimoji="1" lang="ja-JP" altLang="en-US" sz="6000" b="1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020607" y="1463164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058306" y="256469"/>
            <a:ext cx="125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340170" y="243473"/>
            <a:ext cx="26330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右が大きいので</a:t>
            </a:r>
            <a:endParaRPr kumimoji="1" lang="en-US" altLang="ja-JP" sz="2800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何もしな</a:t>
            </a:r>
            <a:r>
              <a:rPr kumimoji="1" lang="ja-JP" altLang="en-US" sz="28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512981" y="2129989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比較元の値の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位置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  <a:endParaRPr kumimoji="1" lang="ja-JP" altLang="en-US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下矢印 46"/>
          <p:cNvSpPr/>
          <p:nvPr/>
        </p:nvSpPr>
        <p:spPr>
          <a:xfrm rot="10800000">
            <a:off x="8273211" y="5304304"/>
            <a:ext cx="648956" cy="39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860297" y="584113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確定させる位置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fixIndex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615043" y="2568557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8196600" y="2585573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actionIndex+1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6237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/>
      <p:bldP spid="37" grpId="0"/>
      <p:bldP spid="38" grpId="0" animBg="1"/>
      <p:bldP spid="39" grpId="0" animBg="1"/>
      <p:bldP spid="40" grpId="0"/>
      <p:bldP spid="41" grpId="0"/>
      <p:bldP spid="42" grpId="0"/>
      <p:bldP spid="49" grpId="0"/>
      <p:bldP spid="50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158754" y="262271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代入元の添え字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</a:p>
        </p:txBody>
      </p:sp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48" name="角丸四角形 47"/>
          <p:cNvSpPr/>
          <p:nvPr/>
        </p:nvSpPr>
        <p:spPr>
          <a:xfrm>
            <a:off x="6804938" y="371493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47687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6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144127" y="1783185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1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232282" y="734704"/>
            <a:ext cx="2377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並び替えた要素を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先頭から比較し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の配列に上書きする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この処理が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角丸四角形 45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7" name="下矢印 46"/>
          <p:cNvSpPr/>
          <p:nvPr/>
        </p:nvSpPr>
        <p:spPr>
          <a:xfrm rot="10800000">
            <a:off x="6380454" y="3335843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>
          <a:xfrm>
            <a:off x="2880769" y="1772774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2" name="下矢印 41"/>
          <p:cNvSpPr/>
          <p:nvPr/>
        </p:nvSpPr>
        <p:spPr>
          <a:xfrm rot="10800000">
            <a:off x="8403212" y="4541401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4526177" y="1763458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169701" y="261697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左配列と右配列で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「中身の値が小さい方」を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164153" y="376573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6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1" name="下矢印 40"/>
          <p:cNvSpPr/>
          <p:nvPr/>
        </p:nvSpPr>
        <p:spPr>
          <a:xfrm rot="10800000">
            <a:off x="2296296" y="4541402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302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85185E-6 L 0.33972 -0.289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79" y="-1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/>
          <p:cNvSpPr/>
          <p:nvPr/>
        </p:nvSpPr>
        <p:spPr>
          <a:xfrm>
            <a:off x="6169701" y="261697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左配列と右配列で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「中身の値が小さい方」を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48" name="角丸四角形 47"/>
          <p:cNvSpPr/>
          <p:nvPr/>
        </p:nvSpPr>
        <p:spPr>
          <a:xfrm>
            <a:off x="6804938" y="371493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47687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6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144127" y="1783185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232282" y="734704"/>
            <a:ext cx="2377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並び替えた要素を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先頭から比較し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の配列に上書きする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この処理が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角丸四角形 45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3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7" name="下矢印 46"/>
          <p:cNvSpPr/>
          <p:nvPr/>
        </p:nvSpPr>
        <p:spPr>
          <a:xfrm rot="10800000">
            <a:off x="6380454" y="3335843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>
          <a:xfrm>
            <a:off x="2880769" y="1772774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2" name="下矢印 41"/>
          <p:cNvSpPr/>
          <p:nvPr/>
        </p:nvSpPr>
        <p:spPr>
          <a:xfrm rot="10800000">
            <a:off x="8403212" y="4541401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4526177" y="1763458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6256340" y="1769455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6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1" name="下矢印 40"/>
          <p:cNvSpPr/>
          <p:nvPr/>
        </p:nvSpPr>
        <p:spPr>
          <a:xfrm rot="10800000">
            <a:off x="2296296" y="4541402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158754" y="262271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代入元の添え字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29474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/>
          <p:cNvSpPr/>
          <p:nvPr/>
        </p:nvSpPr>
        <p:spPr>
          <a:xfrm>
            <a:off x="6169701" y="261697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左配列と右配列で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「中身の値が小さい方」を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48" name="角丸四角形 47"/>
          <p:cNvSpPr/>
          <p:nvPr/>
        </p:nvSpPr>
        <p:spPr>
          <a:xfrm>
            <a:off x="6804938" y="371493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47687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6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144127" y="1783185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232282" y="734704"/>
            <a:ext cx="2377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並び替えた要素を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先頭から比較し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の配列に上書きする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この処理が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角丸四角形 45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4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7" name="下矢印 46"/>
          <p:cNvSpPr/>
          <p:nvPr/>
        </p:nvSpPr>
        <p:spPr>
          <a:xfrm rot="10800000">
            <a:off x="8142854" y="3317327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>
          <a:xfrm>
            <a:off x="2880769" y="1772774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2" name="下矢印 41"/>
          <p:cNvSpPr/>
          <p:nvPr/>
        </p:nvSpPr>
        <p:spPr>
          <a:xfrm rot="10800000">
            <a:off x="8403212" y="4541401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4526177" y="1763458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6256340" y="1769455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6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1" name="下矢印 40"/>
          <p:cNvSpPr/>
          <p:nvPr/>
        </p:nvSpPr>
        <p:spPr>
          <a:xfrm rot="10800000">
            <a:off x="3020649" y="4644723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158754" y="262271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代入元の添え字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4200325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/>
          <p:cNvSpPr/>
          <p:nvPr/>
        </p:nvSpPr>
        <p:spPr>
          <a:xfrm>
            <a:off x="6169701" y="261697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左配列と右配列で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「中身の値が小さい方」を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48" name="角丸四角形 47"/>
          <p:cNvSpPr/>
          <p:nvPr/>
        </p:nvSpPr>
        <p:spPr>
          <a:xfrm>
            <a:off x="6804938" y="371493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47687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6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144127" y="1783185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232282" y="734704"/>
            <a:ext cx="2377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並び替えた要素を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先頭から比較し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の配列に上書きする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この処理が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角丸四角形 45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4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7" name="下矢印 46"/>
          <p:cNvSpPr/>
          <p:nvPr/>
        </p:nvSpPr>
        <p:spPr>
          <a:xfrm rot="10800000">
            <a:off x="8142854" y="3317327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>
          <a:xfrm>
            <a:off x="2880769" y="1772774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2" name="下矢印 41"/>
          <p:cNvSpPr/>
          <p:nvPr/>
        </p:nvSpPr>
        <p:spPr>
          <a:xfrm rot="10800000">
            <a:off x="8403212" y="4541401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4526177" y="1763458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6256340" y="1769455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6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1" name="下矢印 40"/>
          <p:cNvSpPr/>
          <p:nvPr/>
        </p:nvSpPr>
        <p:spPr>
          <a:xfrm rot="10800000">
            <a:off x="3020649" y="4644723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158754" y="262271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代入元の添え字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3752094" y="2178029"/>
            <a:ext cx="4077833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片方の配列の添え字が</a:t>
            </a:r>
            <a:endParaRPr kumimoji="1" lang="en-US" altLang="ja-JP" sz="2800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要素数以上になったので</a:t>
            </a:r>
            <a:endParaRPr kumimoji="1" lang="en-US" altLang="ja-JP" sz="2800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繰り返し処理を抜ける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8403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/>
          <p:cNvSpPr/>
          <p:nvPr/>
        </p:nvSpPr>
        <p:spPr>
          <a:xfrm>
            <a:off x="6169701" y="261697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左配列と右配列で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「中身の値が小さい方」を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48" name="角丸四角形 47"/>
          <p:cNvSpPr/>
          <p:nvPr/>
        </p:nvSpPr>
        <p:spPr>
          <a:xfrm>
            <a:off x="6804938" y="371493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47687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6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144127" y="1783185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232282" y="734704"/>
            <a:ext cx="2377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並び替えた要素を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先頭から比較し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の配列に上書きする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この処理が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角丸四角形 45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4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7" name="下矢印 46"/>
          <p:cNvSpPr/>
          <p:nvPr/>
        </p:nvSpPr>
        <p:spPr>
          <a:xfrm rot="10800000">
            <a:off x="8142854" y="3317327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>
          <a:xfrm>
            <a:off x="2880769" y="1772774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2" name="下矢印 41"/>
          <p:cNvSpPr/>
          <p:nvPr/>
        </p:nvSpPr>
        <p:spPr>
          <a:xfrm rot="10800000">
            <a:off x="8403212" y="4541401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4526177" y="1763458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6256340" y="1769455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6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1" name="下矢印 40"/>
          <p:cNvSpPr/>
          <p:nvPr/>
        </p:nvSpPr>
        <p:spPr>
          <a:xfrm rot="10800000">
            <a:off x="3020649" y="4644723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158754" y="262271"/>
            <a:ext cx="5595857" cy="1565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</a:t>
            </a:r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代入元の添え字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+1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6188145" y="261697"/>
            <a:ext cx="5595857" cy="26705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最終調整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残った要素を順に代入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「左配列」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要素の内容を代入し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添え字を＋１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フレーム 9"/>
          <p:cNvSpPr/>
          <p:nvPr/>
        </p:nvSpPr>
        <p:spPr>
          <a:xfrm>
            <a:off x="474996" y="3509210"/>
            <a:ext cx="5781344" cy="3094789"/>
          </a:xfrm>
          <a:prstGeom prst="frame">
            <a:avLst>
              <a:gd name="adj1" fmla="val 453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32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48" name="角丸四角形 47"/>
          <p:cNvSpPr/>
          <p:nvPr/>
        </p:nvSpPr>
        <p:spPr>
          <a:xfrm>
            <a:off x="6804938" y="371493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47687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6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144127" y="1783185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9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232282" y="734704"/>
            <a:ext cx="2377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並び替えた要素を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先頭から比較し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の配列に上書きする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この処理が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角丸四角形 45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4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7" name="下矢印 46"/>
          <p:cNvSpPr/>
          <p:nvPr/>
        </p:nvSpPr>
        <p:spPr>
          <a:xfrm rot="10800000">
            <a:off x="8142854" y="3317327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>
          <a:xfrm>
            <a:off x="2880769" y="1772774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2" name="下矢印 41"/>
          <p:cNvSpPr/>
          <p:nvPr/>
        </p:nvSpPr>
        <p:spPr>
          <a:xfrm rot="10800000">
            <a:off x="8403212" y="4541401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4526177" y="1763458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6256340" y="1769455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6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1" name="下矢印 40"/>
          <p:cNvSpPr/>
          <p:nvPr/>
        </p:nvSpPr>
        <p:spPr>
          <a:xfrm rot="10800000">
            <a:off x="3020649" y="4644723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548338" y="213323"/>
            <a:ext cx="5595857" cy="29325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最終調整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残った要素を順に代入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「右配列」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要素の内容を代入し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配列添</a:t>
            </a:r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字と</a:t>
            </a:r>
            <a:endParaRPr kumimoji="1" lang="en-US" altLang="ja-JP" sz="3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対象配列添字を＋１</a:t>
            </a:r>
            <a:endParaRPr kumimoji="1" lang="en-US" altLang="ja-JP" sz="3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8302770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9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55" name="フレーム 54"/>
          <p:cNvSpPr/>
          <p:nvPr/>
        </p:nvSpPr>
        <p:spPr>
          <a:xfrm>
            <a:off x="6125061" y="3613362"/>
            <a:ext cx="5781344" cy="2973705"/>
          </a:xfrm>
          <a:prstGeom prst="frame">
            <a:avLst>
              <a:gd name="adj1" fmla="val 453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235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-0.02891 -0.273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5" y="-1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48" name="角丸四角形 47"/>
          <p:cNvSpPr/>
          <p:nvPr/>
        </p:nvSpPr>
        <p:spPr>
          <a:xfrm>
            <a:off x="6804938" y="371493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47687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6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144127" y="1783185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9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232282" y="734704"/>
            <a:ext cx="2377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並び替えた要素を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先頭から比較し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の配列に上書きする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この処理が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角丸四角形 45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4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7" name="下矢印 46"/>
          <p:cNvSpPr/>
          <p:nvPr/>
        </p:nvSpPr>
        <p:spPr>
          <a:xfrm rot="10800000">
            <a:off x="8142854" y="3317327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>
          <a:xfrm>
            <a:off x="2880769" y="1772774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2" name="下矢印 41"/>
          <p:cNvSpPr/>
          <p:nvPr/>
        </p:nvSpPr>
        <p:spPr>
          <a:xfrm rot="10800000">
            <a:off x="8403212" y="4541401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4526177" y="1763458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6256340" y="1769455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6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1" name="下矢印 40"/>
          <p:cNvSpPr/>
          <p:nvPr/>
        </p:nvSpPr>
        <p:spPr>
          <a:xfrm rot="10800000">
            <a:off x="3020649" y="4644723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548338" y="213323"/>
            <a:ext cx="5595857" cy="29325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最終調整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残った要素を順に代入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「右配列」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要素の内容を代入し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右配列添字と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対象配列添字を＋１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8302770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9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55" name="フレーム 54"/>
          <p:cNvSpPr/>
          <p:nvPr/>
        </p:nvSpPr>
        <p:spPr>
          <a:xfrm>
            <a:off x="6125061" y="3613362"/>
            <a:ext cx="5781344" cy="2973705"/>
          </a:xfrm>
          <a:prstGeom prst="frame">
            <a:avLst>
              <a:gd name="adj1" fmla="val 453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7994013" y="1782304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9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259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48" name="角丸四角形 47"/>
          <p:cNvSpPr/>
          <p:nvPr/>
        </p:nvSpPr>
        <p:spPr>
          <a:xfrm>
            <a:off x="6804938" y="371493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47687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6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144127" y="1783185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9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232282" y="734704"/>
            <a:ext cx="2377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並び替えた要素を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先頭から比較し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の配列に上書きする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この処理が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角丸四角形 45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5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2880769" y="1772774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2" name="下矢印 41"/>
          <p:cNvSpPr/>
          <p:nvPr/>
        </p:nvSpPr>
        <p:spPr>
          <a:xfrm rot="10800000">
            <a:off x="9011777" y="4558368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4526177" y="1763458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6256340" y="1769455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6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1" name="下矢印 40"/>
          <p:cNvSpPr/>
          <p:nvPr/>
        </p:nvSpPr>
        <p:spPr>
          <a:xfrm rot="10800000">
            <a:off x="3020649" y="4644723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548338" y="213323"/>
            <a:ext cx="5595857" cy="29325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最終調整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残った要素を順に代入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「右配列」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要素の内容を代入し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右配列添字と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対象配列添字を＋１</a:t>
            </a:r>
            <a:endParaRPr kumimoji="1" lang="en-US" altLang="ja-JP" sz="3200" dirty="0" smtClean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8302770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9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55" name="フレーム 54"/>
          <p:cNvSpPr/>
          <p:nvPr/>
        </p:nvSpPr>
        <p:spPr>
          <a:xfrm>
            <a:off x="6125061" y="3613362"/>
            <a:ext cx="5781344" cy="2973705"/>
          </a:xfrm>
          <a:prstGeom prst="frame">
            <a:avLst>
              <a:gd name="adj1" fmla="val 453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7994013" y="1782304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9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7" name="下矢印 46"/>
          <p:cNvSpPr/>
          <p:nvPr/>
        </p:nvSpPr>
        <p:spPr>
          <a:xfrm rot="10800000">
            <a:off x="9025591" y="3168097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372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48" name="角丸四角形 47"/>
          <p:cNvSpPr/>
          <p:nvPr/>
        </p:nvSpPr>
        <p:spPr>
          <a:xfrm>
            <a:off x="6804938" y="371493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47687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6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144127" y="1783185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9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232282" y="734704"/>
            <a:ext cx="2377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並び替えた要素を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先頭から比較し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の配列に上書きする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この処理が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角丸四角形 45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5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2880769" y="1772774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2" name="下矢印 41"/>
          <p:cNvSpPr/>
          <p:nvPr/>
        </p:nvSpPr>
        <p:spPr>
          <a:xfrm rot="10800000">
            <a:off x="9011777" y="4558368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4526177" y="1763458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6256340" y="1769455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6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1" name="下矢印 40"/>
          <p:cNvSpPr/>
          <p:nvPr/>
        </p:nvSpPr>
        <p:spPr>
          <a:xfrm rot="10800000">
            <a:off x="3020649" y="4644723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角丸四角形 55"/>
          <p:cNvSpPr/>
          <p:nvPr/>
        </p:nvSpPr>
        <p:spPr>
          <a:xfrm>
            <a:off x="8302770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9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7994013" y="1782304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9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7" name="下矢印 46"/>
          <p:cNvSpPr/>
          <p:nvPr/>
        </p:nvSpPr>
        <p:spPr>
          <a:xfrm rot="10800000">
            <a:off x="9025591" y="3168097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09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84" y="4302737"/>
            <a:ext cx="1446125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114349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6</a:t>
            </a:r>
            <a:endParaRPr kumimoji="1" lang="ja-JP" altLang="en-US" sz="4800" b="1" dirty="0"/>
          </a:p>
        </p:txBody>
      </p:sp>
      <p:sp>
        <p:nvSpPr>
          <p:cNvPr id="48" name="角丸四角形 47"/>
          <p:cNvSpPr/>
          <p:nvPr/>
        </p:nvSpPr>
        <p:spPr>
          <a:xfrm>
            <a:off x="6804938" y="3714932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96" y="447687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マージ</a:t>
            </a:r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ソート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step1 : 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概念を知ろう</a:t>
            </a:r>
            <a:endParaRPr lang="en-US" altLang="ja-JP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882652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3</a:t>
            </a:r>
            <a:endParaRPr kumimoji="1" lang="ja-JP" altLang="en-US" sz="48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520703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9</a:t>
            </a:r>
            <a:endParaRPr kumimoji="1" lang="ja-JP" altLang="en-US" sz="4800" b="1" dirty="0"/>
          </a:p>
        </p:txBody>
      </p:sp>
      <p:sp>
        <p:nvSpPr>
          <p:cNvPr id="8" name="角丸四角形 7"/>
          <p:cNvSpPr/>
          <p:nvPr/>
        </p:nvSpPr>
        <p:spPr>
          <a:xfrm>
            <a:off x="6259856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1</a:t>
            </a:r>
            <a:endParaRPr kumimoji="1" lang="ja-JP" altLang="en-US" sz="4800" b="1" dirty="0"/>
          </a:p>
        </p:txBody>
      </p:sp>
      <p:sp>
        <p:nvSpPr>
          <p:cNvPr id="9" name="角丸四角形 8"/>
          <p:cNvSpPr/>
          <p:nvPr/>
        </p:nvSpPr>
        <p:spPr>
          <a:xfrm>
            <a:off x="7999009" y="176784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/>
              <a:t>2</a:t>
            </a:r>
            <a:endParaRPr kumimoji="1" lang="ja-JP" altLang="en-US" sz="4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977" y="2952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39422" y="291530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52155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4218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63371" y="295287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6040" y="2915302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71" y="4361034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935898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分割の左側の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</a:t>
            </a:r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eftArray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14719" y="546717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分割の右側の</a:t>
            </a:r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rightArray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4144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2147219" y="3782666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6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144127" y="1783185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1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7554368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282221" y="3693590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9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293521" y="3430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課題の流れで説明</a:t>
            </a:r>
            <a:endParaRPr kumimoji="1" lang="ja-JP" altLang="en-US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4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>
            <a:off x="3674589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leftIndex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9" y="4662286"/>
            <a:ext cx="1419881" cy="12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/>
          <p:cNvSpPr txBox="1"/>
          <p:nvPr/>
        </p:nvSpPr>
        <p:spPr>
          <a:xfrm>
            <a:off x="9844334" y="579033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右配列の添字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rightIndex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884568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2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073500" y="4302736"/>
            <a:ext cx="636135" cy="747467"/>
          </a:xfrm>
          <a:prstGeom prst="round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3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232282" y="734704"/>
            <a:ext cx="2377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並び替えた要素を</a:t>
            </a:r>
            <a:endParaRPr kumimoji="1" lang="en-US" altLang="ja-JP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先頭から比較し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元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の配列に上書きする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この処理が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059198" y="329019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対象配列の添字</a:t>
            </a:r>
            <a:endParaRPr kumimoji="1" lang="en-US" altLang="ja-JP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targetIndex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32" y="2301241"/>
            <a:ext cx="1124112" cy="10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角丸四角形 45"/>
          <p:cNvSpPr/>
          <p:nvPr/>
        </p:nvSpPr>
        <p:spPr>
          <a:xfrm>
            <a:off x="10570377" y="1971843"/>
            <a:ext cx="636135" cy="74746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chemeClr val="tx1"/>
                </a:solidFill>
              </a:rPr>
              <a:t>5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2880769" y="1772774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2" name="下矢印 41"/>
          <p:cNvSpPr/>
          <p:nvPr/>
        </p:nvSpPr>
        <p:spPr>
          <a:xfrm rot="10800000">
            <a:off x="9011777" y="4558368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4526177" y="1763458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6256340" y="1769455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6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1" name="下矢印 40"/>
          <p:cNvSpPr/>
          <p:nvPr/>
        </p:nvSpPr>
        <p:spPr>
          <a:xfrm rot="10800000">
            <a:off x="3020649" y="4644723"/>
            <a:ext cx="491529" cy="5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角丸四角形 55"/>
          <p:cNvSpPr/>
          <p:nvPr/>
        </p:nvSpPr>
        <p:spPr>
          <a:xfrm>
            <a:off x="8302770" y="3692113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9</a:t>
            </a:r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7994013" y="1782304"/>
            <a:ext cx="733512" cy="101522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FF0000"/>
                </a:solidFill>
              </a:rPr>
              <a:t>9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47" name="下矢印 46"/>
          <p:cNvSpPr/>
          <p:nvPr/>
        </p:nvSpPr>
        <p:spPr>
          <a:xfrm rot="10800000">
            <a:off x="9025591" y="3168097"/>
            <a:ext cx="517946" cy="4329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2196282" y="3466809"/>
            <a:ext cx="6607671" cy="23462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これを更に</a:t>
            </a:r>
            <a:endParaRPr kumimoji="1" lang="en-US" altLang="ja-JP" sz="4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再帰関数で実現しよう</a:t>
            </a:r>
            <a:endParaRPr kumimoji="1" lang="en-US" altLang="ja-JP" sz="4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というのがＸ課題</a:t>
            </a:r>
            <a:endParaRPr kumimoji="1" lang="ja-JP" altLang="en-US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0151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57674</TotalTime>
  <Words>15615</Words>
  <Application>Microsoft Office PowerPoint</Application>
  <PresentationFormat>ワイド画面</PresentationFormat>
  <Paragraphs>5850</Paragraphs>
  <Slides>198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198</vt:i4>
      </vt:variant>
    </vt:vector>
  </HeadingPairs>
  <TitlesOfParts>
    <vt:vector size="206" baseType="lpstr"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Office Theme</vt:lpstr>
      <vt:lpstr>プログラミング基礎演習I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2988</cp:revision>
  <dcterms:created xsi:type="dcterms:W3CDTF">2020-03-04T08:20:15Z</dcterms:created>
  <dcterms:modified xsi:type="dcterms:W3CDTF">2022-07-20T05:58:44Z</dcterms:modified>
</cp:coreProperties>
</file>