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87"/>
  </p:notesMasterIdLst>
  <p:handoutMasterIdLst>
    <p:handoutMasterId r:id="rId88"/>
  </p:handoutMasterIdLst>
  <p:sldIdLst>
    <p:sldId id="309" r:id="rId2"/>
    <p:sldId id="360" r:id="rId3"/>
    <p:sldId id="361" r:id="rId4"/>
    <p:sldId id="362" r:id="rId5"/>
    <p:sldId id="363" r:id="rId6"/>
    <p:sldId id="365" r:id="rId7"/>
    <p:sldId id="367" r:id="rId8"/>
    <p:sldId id="366" r:id="rId9"/>
    <p:sldId id="387" r:id="rId10"/>
    <p:sldId id="389" r:id="rId11"/>
    <p:sldId id="308" r:id="rId12"/>
    <p:sldId id="373" r:id="rId13"/>
    <p:sldId id="334" r:id="rId14"/>
    <p:sldId id="335" r:id="rId15"/>
    <p:sldId id="257" r:id="rId16"/>
    <p:sldId id="264" r:id="rId17"/>
    <p:sldId id="295" r:id="rId18"/>
    <p:sldId id="297" r:id="rId19"/>
    <p:sldId id="304" r:id="rId20"/>
    <p:sldId id="298" r:id="rId21"/>
    <p:sldId id="275" r:id="rId22"/>
    <p:sldId id="307" r:id="rId23"/>
    <p:sldId id="382" r:id="rId24"/>
    <p:sldId id="336" r:id="rId25"/>
    <p:sldId id="311" r:id="rId26"/>
    <p:sldId id="312" r:id="rId27"/>
    <p:sldId id="313" r:id="rId28"/>
    <p:sldId id="314" r:id="rId29"/>
    <p:sldId id="383" r:id="rId30"/>
    <p:sldId id="337" r:id="rId31"/>
    <p:sldId id="338" r:id="rId32"/>
    <p:sldId id="380" r:id="rId33"/>
    <p:sldId id="318" r:id="rId34"/>
    <p:sldId id="319" r:id="rId35"/>
    <p:sldId id="320" r:id="rId36"/>
    <p:sldId id="339" r:id="rId37"/>
    <p:sldId id="324" r:id="rId38"/>
    <p:sldId id="392" r:id="rId39"/>
    <p:sldId id="393" r:id="rId40"/>
    <p:sldId id="398" r:id="rId41"/>
    <p:sldId id="397" r:id="rId42"/>
    <p:sldId id="399" r:id="rId43"/>
    <p:sldId id="400" r:id="rId44"/>
    <p:sldId id="401" r:id="rId45"/>
    <p:sldId id="402" r:id="rId46"/>
    <p:sldId id="403" r:id="rId47"/>
    <p:sldId id="404" r:id="rId48"/>
    <p:sldId id="323" r:id="rId49"/>
    <p:sldId id="374" r:id="rId50"/>
    <p:sldId id="342" r:id="rId51"/>
    <p:sldId id="343" r:id="rId52"/>
    <p:sldId id="344" r:id="rId53"/>
    <p:sldId id="345" r:id="rId54"/>
    <p:sldId id="346" r:id="rId55"/>
    <p:sldId id="347" r:id="rId56"/>
    <p:sldId id="405" r:id="rId57"/>
    <p:sldId id="406" r:id="rId58"/>
    <p:sldId id="408" r:id="rId59"/>
    <p:sldId id="409" r:id="rId60"/>
    <p:sldId id="410" r:id="rId61"/>
    <p:sldId id="411" r:id="rId62"/>
    <p:sldId id="412" r:id="rId63"/>
    <p:sldId id="413" r:id="rId64"/>
    <p:sldId id="369" r:id="rId65"/>
    <p:sldId id="351" r:id="rId66"/>
    <p:sldId id="376" r:id="rId67"/>
    <p:sldId id="377" r:id="rId68"/>
    <p:sldId id="414" r:id="rId69"/>
    <p:sldId id="415" r:id="rId70"/>
    <p:sldId id="416" r:id="rId71"/>
    <p:sldId id="417" r:id="rId72"/>
    <p:sldId id="418" r:id="rId73"/>
    <p:sldId id="419" r:id="rId74"/>
    <p:sldId id="420" r:id="rId75"/>
    <p:sldId id="421" r:id="rId76"/>
    <p:sldId id="422" r:id="rId77"/>
    <p:sldId id="423" r:id="rId78"/>
    <p:sldId id="424" r:id="rId79"/>
    <p:sldId id="425" r:id="rId80"/>
    <p:sldId id="426" r:id="rId81"/>
    <p:sldId id="427" r:id="rId82"/>
    <p:sldId id="428" r:id="rId83"/>
    <p:sldId id="429" r:id="rId84"/>
    <p:sldId id="378" r:id="rId85"/>
    <p:sldId id="388" r:id="rId8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645" autoAdjust="0"/>
  </p:normalViewPr>
  <p:slideViewPr>
    <p:cSldViewPr snapToGrid="0">
      <p:cViewPr varScale="1">
        <p:scale>
          <a:sx n="53" d="100"/>
          <a:sy n="53" d="100"/>
        </p:scale>
        <p:origin x="96" y="6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C70-1948-44F0-86EE-029C29C1942B}" type="datetimeFigureOut">
              <a:rPr kumimoji="1" lang="ja-JP" altLang="en-US" smtClean="0"/>
              <a:t>2022/4/8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CAE8D-5DE2-4F5E-A259-6FC9E2B4E1D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8933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785B-D559-45A4-A544-D4A297F8A73F}" type="datetimeFigureOut">
              <a:rPr kumimoji="1" lang="ja-JP" altLang="en-US" smtClean="0"/>
              <a:t>2022/4/8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A40F-AE3B-4A40-9CF4-3363CFCAFD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02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97708" y="230659"/>
            <a:ext cx="11780109" cy="6392563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92D05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8505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650789" y="3693255"/>
            <a:ext cx="10783330" cy="302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8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05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02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45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457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792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2022/4/8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934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2022/4/8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4061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2022/4/8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2157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030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32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04788" y="222251"/>
            <a:ext cx="11768138" cy="638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7C06-29B6-4A3A-A61B-06215483D6D1}" type="datetimeFigureOut">
              <a:rPr kumimoji="1" lang="ja-JP" altLang="en-US" smtClean="0"/>
              <a:t>2022/4/8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59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プログラミング演習</a:t>
            </a:r>
            <a:r>
              <a:rPr lang="en-US" altLang="ja-JP" dirty="0" smtClean="0"/>
              <a:t>I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 smtClean="0"/>
              <a:t>第</a:t>
            </a:r>
            <a:r>
              <a:rPr lang="en-US" altLang="ja-JP" sz="3600" dirty="0"/>
              <a:t>1</a:t>
            </a:r>
            <a:r>
              <a:rPr lang="ja-JP" altLang="en-US" sz="3600" dirty="0" smtClean="0"/>
              <a:t>回　環境設定と画面出力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282018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30352" y="481372"/>
            <a:ext cx="88697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みんなの</a:t>
            </a:r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レベルアップ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を阻害しない為に・・・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37163" y="1489339"/>
            <a:ext cx="2997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授業ルール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111524" y="38594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692658" y="1408328"/>
            <a:ext cx="83006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説明中以外は周りとの相談を推奨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AutoShape 2" descr="笑い合う3人の女性のイラスト【線画＋塗り】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106" y="4041917"/>
            <a:ext cx="3240725" cy="2367074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43982" y="2566777"/>
            <a:ext cx="87350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相談し合うことはとても大切な能力です！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今の内に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コミュニケーション能力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を鍛えよう！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授業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に関係ない</a:t>
            </a:r>
            <a:r>
              <a:rPr kumimoji="1" lang="ja-JP" altLang="en-US" sz="3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雑談ばかりは</a:t>
            </a:r>
            <a:r>
              <a:rPr kumimoji="1" lang="en-US" altLang="ja-JP" sz="3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NG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671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847164" y="1183341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今回の講義目的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13924" y="2690270"/>
            <a:ext cx="86485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Java</a:t>
            </a:r>
            <a:r>
              <a:rPr kumimoji="1" lang="ja-JP" altLang="en-US" sz="4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言語の理解と</a:t>
            </a:r>
            <a:endParaRPr kumimoji="1" lang="en-US" altLang="ja-JP" sz="4400" b="1" dirty="0" smtClean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r>
              <a:rPr kumimoji="1" lang="ja-JP" altLang="en-US" sz="4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コンパイル方法と出力方法の理解</a:t>
            </a:r>
            <a:endParaRPr kumimoji="1" lang="ja-JP" altLang="en-US" sz="4400" b="1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289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4853" y="817955"/>
            <a:ext cx="5998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今日の内容で出来るようになる事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833" y="1729924"/>
            <a:ext cx="1810629" cy="175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3199186" y="1983613"/>
            <a:ext cx="7520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のプログラムを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出来るようになる！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83350" y="4716385"/>
            <a:ext cx="6361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指定した文字を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出来るようになる！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" name="Picture 2" descr="モニタを見せて案内する店員のイラスト（男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880" y="3278454"/>
            <a:ext cx="3280313" cy="309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7649895" y="4334211"/>
            <a:ext cx="1856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おススメ</a:t>
            </a:r>
            <a:endParaRPr kumimoji="1" lang="en-US" altLang="ja-JP" sz="20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商品はこちら！</a:t>
            </a:r>
            <a:endParaRPr kumimoji="1" lang="ja-JP" altLang="en-US" sz="2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764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47164" y="712694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今回のキーワード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71102" y="1509692"/>
            <a:ext cx="705513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・</a:t>
            </a:r>
            <a:r>
              <a:rPr lang="en-US" altLang="ja-JP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Java</a:t>
            </a:r>
            <a:endParaRPr kumimoji="1" lang="en-US" altLang="ja-JP" sz="5400" b="1" dirty="0" smtClean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endParaRPr lang="en-US" altLang="ja-JP" sz="5400" b="1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r>
              <a:rPr kumimoji="1"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・コンパイル</a:t>
            </a:r>
            <a:endParaRPr lang="en-US" altLang="ja-JP" sz="5400" b="1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endParaRPr lang="en-US" altLang="ja-JP" sz="5400" b="1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r>
              <a:rPr kumimoji="1"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・</a:t>
            </a:r>
            <a:r>
              <a:rPr kumimoji="1" lang="en-US" altLang="ja-JP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print()</a:t>
            </a:r>
            <a:r>
              <a:rPr kumimoji="1"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</a:t>
            </a:r>
            <a:r>
              <a:rPr kumimoji="1" lang="en-US" altLang="ja-JP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println()</a:t>
            </a:r>
            <a:endParaRPr kumimoji="1" lang="ja-JP" altLang="en-US" sz="5400" b="1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820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2165839" y="2001594"/>
            <a:ext cx="7883769" cy="2387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80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Java</a:t>
            </a:r>
            <a:r>
              <a:rPr lang="ja-JP" altLang="en-US" sz="8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って</a:t>
            </a:r>
            <a:r>
              <a:rPr lang="en-US" altLang="ja-JP" sz="8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/>
            </a:r>
            <a:br>
              <a:rPr lang="en-US" altLang="ja-JP" sz="8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</a:br>
            <a:r>
              <a:rPr lang="ja-JP" altLang="en-US" sz="8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何が作れるの？</a:t>
            </a:r>
            <a:endParaRPr lang="ja-JP" altLang="en-US" sz="80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111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631" y="291349"/>
            <a:ext cx="3234546" cy="2172104"/>
          </a:xfrm>
          <a:prstGeom prst="rect">
            <a:avLst/>
          </a:prstGeom>
        </p:spPr>
      </p:pic>
      <p:sp>
        <p:nvSpPr>
          <p:cNvPr id="5" name="AutoShape 4" descr="「android」の画像検索結果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426" y="593544"/>
            <a:ext cx="3955419" cy="262261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963" y="392010"/>
            <a:ext cx="2071443" cy="2071443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73" y="3844475"/>
            <a:ext cx="2259107" cy="2259107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824" y="3960532"/>
            <a:ext cx="3709729" cy="2468656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123" y="4597622"/>
            <a:ext cx="3082879" cy="193222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538" y="2180492"/>
            <a:ext cx="3571278" cy="246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2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9212" y="2019632"/>
            <a:ext cx="10428711" cy="2969745"/>
          </a:xfrm>
        </p:spPr>
        <p:txBody>
          <a:bodyPr>
            <a:noAutofit/>
          </a:bodyPr>
          <a:lstStyle/>
          <a:p>
            <a:r>
              <a:rPr lang="ja-JP" altLang="en-US" sz="115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意外</a:t>
            </a:r>
            <a:r>
              <a:rPr lang="ja-JP" altLang="en-US" sz="115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と結構多い</a:t>
            </a:r>
            <a:endParaRPr kumimoji="1" lang="ja-JP" altLang="en-US" sz="115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548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8609" y="1829692"/>
            <a:ext cx="11191875" cy="2969745"/>
          </a:xfrm>
        </p:spPr>
        <p:txBody>
          <a:bodyPr>
            <a:noAutofit/>
          </a:bodyPr>
          <a:lstStyle/>
          <a:p>
            <a:r>
              <a:rPr lang="en-US" altLang="ja-JP" sz="9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Java</a:t>
            </a:r>
            <a:r>
              <a:rPr lang="ja-JP" altLang="en-US" sz="9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で</a:t>
            </a:r>
            <a:r>
              <a:rPr lang="en-US" altLang="ja-JP" sz="9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/>
            </a:r>
            <a:br>
              <a:rPr lang="en-US" altLang="ja-JP" sz="9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</a:br>
            <a:r>
              <a:rPr lang="ja-JP" altLang="en-US" sz="9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メリットあるの？</a:t>
            </a:r>
            <a:endParaRPr kumimoji="1" lang="ja-JP" altLang="en-US" sz="9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026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097" y="3506028"/>
            <a:ext cx="2451903" cy="301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62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41" y="1302208"/>
            <a:ext cx="4326311" cy="287896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529" y="1302208"/>
            <a:ext cx="5535706" cy="302278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726141" y="4972826"/>
            <a:ext cx="11187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環境に依存せず</a:t>
            </a:r>
            <a:r>
              <a:rPr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プログラムが</a:t>
            </a:r>
            <a:r>
              <a:rPr lang="ja-JP" altLang="en-US" sz="5400" dirty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動かせる</a:t>
            </a:r>
            <a:endParaRPr kumimoji="1" lang="ja-JP" altLang="en-US" sz="5400" dirty="0">
              <a:solidFill>
                <a:schemeClr val="accent2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799093" y="826714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Windows PC  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「〇」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616063" y="839134"/>
            <a:ext cx="1976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MAC PC  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「〇」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531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17434" y="350307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50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オブジェクト指向である</a:t>
            </a:r>
            <a:endParaRPr kumimoji="1" lang="ja-JP" altLang="en-US" sz="3600" dirty="0">
              <a:solidFill>
                <a:schemeClr val="accent6">
                  <a:lumMod val="50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70" y="3162299"/>
            <a:ext cx="1967754" cy="196775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842" y="2321858"/>
            <a:ext cx="1967754" cy="196775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842" y="4439771"/>
            <a:ext cx="1967754" cy="196775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514" y="2321858"/>
            <a:ext cx="1967754" cy="196775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325" y="4439771"/>
            <a:ext cx="1967754" cy="1967754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2062652" y="1040559"/>
            <a:ext cx="828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・</a:t>
            </a:r>
            <a:r>
              <a:rPr kumimoji="1" lang="ja-JP" altLang="en-US" sz="4000" b="1" dirty="0" smtClean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複数人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での開発で</a:t>
            </a:r>
            <a:r>
              <a:rPr kumimoji="1" lang="ja-JP" altLang="en-US" sz="4000" b="1" dirty="0" smtClean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作業効率があがる</a:t>
            </a:r>
            <a:endParaRPr kumimoji="1" lang="en-US" altLang="ja-JP" sz="4000" b="1" dirty="0" smtClean="0">
              <a:solidFill>
                <a:schemeClr val="accent2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062652" y="1725525"/>
            <a:ext cx="96231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・プログラムの</a:t>
            </a:r>
            <a:r>
              <a:rPr lang="ja-JP" altLang="en-US" sz="4000" b="1" dirty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管理を細かく行う</a:t>
            </a:r>
            <a:r>
              <a:rPr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ことが出来る</a:t>
            </a:r>
            <a:endParaRPr kumimoji="1" lang="ja-JP" altLang="en-US" sz="4800" b="1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395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23828" y="895546"/>
            <a:ext cx="540724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そもそも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この科目の目的って何？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796" y="1464932"/>
            <a:ext cx="4784102" cy="478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0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787197" y="4935071"/>
            <a:ext cx="64940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就職・転職</a:t>
            </a:r>
            <a:r>
              <a:rPr kumimoji="1" lang="ja-JP" altLang="en-US" sz="54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に強い</a:t>
            </a:r>
            <a:endParaRPr kumimoji="1" lang="ja-JP" altLang="en-US" sz="54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52" y="248770"/>
            <a:ext cx="4133442" cy="363742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212" y="648821"/>
            <a:ext cx="3497356" cy="349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7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16362" y="2238440"/>
            <a:ext cx="8972550" cy="2969745"/>
          </a:xfrm>
        </p:spPr>
        <p:txBody>
          <a:bodyPr>
            <a:noAutofit/>
          </a:bodyPr>
          <a:lstStyle/>
          <a:p>
            <a:r>
              <a:rPr lang="ja-JP" altLang="en-US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本授業はあくまで</a:t>
            </a:r>
            <a:r>
              <a:rPr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/>
            </a:r>
            <a:br>
              <a:rPr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</a:br>
            <a:r>
              <a:rPr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/>
            </a:r>
            <a:br>
              <a:rPr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</a:br>
            <a:r>
              <a:rPr lang="ja-JP" altLang="en-US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の勉強です</a:t>
            </a:r>
            <a:endParaRPr kumimoji="1" lang="ja-JP" altLang="en-US" sz="60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04996" y="913100"/>
            <a:ext cx="3422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繰り返しますが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216362" y="3123147"/>
            <a:ext cx="87747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7200" b="1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プログラム</a:t>
            </a:r>
            <a:r>
              <a:rPr lang="ja-JP" altLang="en-US" sz="7200" b="1" dirty="0" smtClean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思考</a:t>
            </a:r>
            <a:endParaRPr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15225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32753" y="912475"/>
            <a:ext cx="1051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8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開発する言語の選択肢の１つです！</a:t>
            </a:r>
            <a:endParaRPr lang="ja-JP" altLang="en-US" sz="4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32753" y="1743472"/>
            <a:ext cx="10515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お作法を理解すれば</a:t>
            </a:r>
            <a:endParaRPr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他</a:t>
            </a:r>
            <a:r>
              <a:rPr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の言語の習得スピード</a:t>
            </a:r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が格段に上がります</a:t>
            </a:r>
            <a:endParaRPr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282065" y="3897908"/>
            <a:ext cx="10515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勉強した先を見据えながら</a:t>
            </a:r>
            <a:endParaRPr lang="en-US" altLang="ja-JP" sz="4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学んでいきましょう！</a:t>
            </a:r>
            <a:endParaRPr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入り組んだ迷路を歩く人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401" y="3066911"/>
            <a:ext cx="3148671" cy="349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51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299446" y="1210237"/>
            <a:ext cx="783419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まずは一緒に</a:t>
            </a:r>
            <a:endParaRPr kumimoji="1" lang="en-US" altLang="ja-JP" sz="4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開発環境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を整えましょう！！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50776" y="3702356"/>
            <a:ext cx="6277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00_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環境設定」フォルダを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デスクトップにコピーしましょう！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065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2530" y="3001282"/>
            <a:ext cx="112646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プログラム</a:t>
            </a:r>
            <a:r>
              <a:rPr lang="ja-JP" altLang="en-US" sz="72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実行までの流れ</a:t>
            </a:r>
            <a:endParaRPr kumimoji="1" lang="ja-JP" altLang="en-US" sz="72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～プログラムの基礎知識編～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604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829" y="1432067"/>
            <a:ext cx="3038285" cy="3705226"/>
          </a:xfrm>
          <a:prstGeom prst="rect">
            <a:avLst/>
          </a:prstGeom>
        </p:spPr>
      </p:pic>
      <p:sp>
        <p:nvSpPr>
          <p:cNvPr id="5" name="四角形吹き出し 4"/>
          <p:cNvSpPr/>
          <p:nvPr/>
        </p:nvSpPr>
        <p:spPr>
          <a:xfrm>
            <a:off x="7019365" y="429744"/>
            <a:ext cx="3563470" cy="2057400"/>
          </a:xfrm>
          <a:prstGeom prst="wedgeRectCallout">
            <a:avLst>
              <a:gd name="adj1" fmla="val -127062"/>
              <a:gd name="adj2" fmla="val 6838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な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に使うの？？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7019365" y="3728755"/>
            <a:ext cx="3563470" cy="2057400"/>
          </a:xfrm>
          <a:prstGeom prst="wedgeRectCallout">
            <a:avLst>
              <a:gd name="adj1" fmla="val -125930"/>
              <a:gd name="adj2" fmla="val -7148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どう使うの？？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～プログラム実行までの流れ～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639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829" y="1458444"/>
            <a:ext cx="3038285" cy="3705226"/>
          </a:xfrm>
          <a:prstGeom prst="rect">
            <a:avLst/>
          </a:prstGeom>
        </p:spPr>
      </p:pic>
      <p:sp>
        <p:nvSpPr>
          <p:cNvPr id="8" name="四角形吹き出し 7"/>
          <p:cNvSpPr/>
          <p:nvPr/>
        </p:nvSpPr>
        <p:spPr>
          <a:xfrm>
            <a:off x="7019365" y="429744"/>
            <a:ext cx="3563470" cy="2057400"/>
          </a:xfrm>
          <a:prstGeom prst="wedgeRectCallout">
            <a:avLst>
              <a:gd name="adj1" fmla="val -127062"/>
              <a:gd name="adj2" fmla="val 6838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な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に使うの？？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四角形吹き出し 8"/>
          <p:cNvSpPr/>
          <p:nvPr/>
        </p:nvSpPr>
        <p:spPr>
          <a:xfrm>
            <a:off x="7019365" y="3728755"/>
            <a:ext cx="3563470" cy="2057400"/>
          </a:xfrm>
          <a:prstGeom prst="wedgeRectCallout">
            <a:avLst>
              <a:gd name="adj1" fmla="val -125930"/>
              <a:gd name="adj2" fmla="val -7148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どう使うの？？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2057400" y="1408575"/>
            <a:ext cx="8175811" cy="26255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書いたこと</a:t>
            </a:r>
            <a:r>
              <a:rPr kumimoji="1" lang="ja-JP" altLang="en-US" sz="7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しか</a:t>
            </a:r>
            <a:endParaRPr kumimoji="1" lang="en-US" altLang="ja-JP" sz="7200" b="1" dirty="0" smtClean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algn="ctr"/>
            <a:r>
              <a:rPr kumimoji="1" lang="ja-JP" altLang="en-US" sz="7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出来ない</a:t>
            </a:r>
            <a:endParaRPr kumimoji="1" lang="ja-JP" altLang="en-US" sz="7200" b="1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～プログラム実行までの流れ～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034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499" y="1471891"/>
            <a:ext cx="3038285" cy="370522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71" y="1939738"/>
            <a:ext cx="3237379" cy="3237379"/>
          </a:xfrm>
          <a:prstGeom prst="rect">
            <a:avLst/>
          </a:prstGeom>
        </p:spPr>
      </p:pic>
      <p:sp>
        <p:nvSpPr>
          <p:cNvPr id="6" name="角丸四角形吹き出し 5"/>
          <p:cNvSpPr/>
          <p:nvPr/>
        </p:nvSpPr>
        <p:spPr>
          <a:xfrm>
            <a:off x="3060822" y="1041436"/>
            <a:ext cx="6015037" cy="1663233"/>
          </a:xfrm>
          <a:prstGeom prst="wedgeRoundRectCallout">
            <a:avLst>
              <a:gd name="adj1" fmla="val -45871"/>
              <a:gd name="adj2" fmla="val 9047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Public static void main(String[] args){</a:t>
            </a:r>
          </a:p>
          <a:p>
            <a:pPr algn="ctr"/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System.out.println(“Hello”);</a:t>
            </a:r>
          </a:p>
          <a:p>
            <a:pPr algn="ctr"/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～プログラム実行までの流れ～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125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499" y="1471891"/>
            <a:ext cx="3038285" cy="370522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71" y="1939738"/>
            <a:ext cx="3237379" cy="3237379"/>
          </a:xfrm>
          <a:prstGeom prst="rect">
            <a:avLst/>
          </a:prstGeom>
        </p:spPr>
      </p:pic>
      <p:sp>
        <p:nvSpPr>
          <p:cNvPr id="2" name="右矢印 1"/>
          <p:cNvSpPr/>
          <p:nvPr/>
        </p:nvSpPr>
        <p:spPr>
          <a:xfrm>
            <a:off x="5114926" y="3128962"/>
            <a:ext cx="2728912" cy="1385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683517" y="362383"/>
            <a:ext cx="81438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9900" b="1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kumimoji="1" lang="ja-JP" altLang="en-US" sz="19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3060822" y="1041436"/>
            <a:ext cx="6015037" cy="1663233"/>
          </a:xfrm>
          <a:prstGeom prst="wedgeRoundRectCallout">
            <a:avLst>
              <a:gd name="adj1" fmla="val -45871"/>
              <a:gd name="adj2" fmla="val 9047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Public static void main(String[] args){</a:t>
            </a:r>
          </a:p>
          <a:p>
            <a:pPr algn="ctr"/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System.out.println(“Hello”);</a:t>
            </a:r>
          </a:p>
          <a:p>
            <a:pPr algn="ctr"/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572193" y="5247467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ナニイッテルノコイツ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～プログラム実行までの流れ～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484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499" y="1471891"/>
            <a:ext cx="3038285" cy="370522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71" y="1939738"/>
            <a:ext cx="3237379" cy="3237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286" y="3755510"/>
            <a:ext cx="2843213" cy="2843213"/>
          </a:xfrm>
          <a:prstGeom prst="rect">
            <a:avLst/>
          </a:prstGeom>
        </p:spPr>
      </p:pic>
      <p:sp>
        <p:nvSpPr>
          <p:cNvPr id="8" name="右矢印 7"/>
          <p:cNvSpPr/>
          <p:nvPr/>
        </p:nvSpPr>
        <p:spPr>
          <a:xfrm rot="1811600">
            <a:off x="3757557" y="4637453"/>
            <a:ext cx="1433210" cy="1079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750205" y="6003962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翻訳機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角丸四角形吹き出し 11"/>
          <p:cNvSpPr/>
          <p:nvPr/>
        </p:nvSpPr>
        <p:spPr>
          <a:xfrm>
            <a:off x="3060822" y="1041436"/>
            <a:ext cx="6015037" cy="1663233"/>
          </a:xfrm>
          <a:prstGeom prst="wedgeRoundRectCallout">
            <a:avLst>
              <a:gd name="adj1" fmla="val -45871"/>
              <a:gd name="adj2" fmla="val 9047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Public static void main(String[] args){</a:t>
            </a:r>
          </a:p>
          <a:p>
            <a:pPr algn="ctr"/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System.out.println(“Hello”);</a:t>
            </a:r>
          </a:p>
          <a:p>
            <a:pPr algn="ctr"/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4474162" y="1362482"/>
            <a:ext cx="4074458" cy="1962022"/>
          </a:xfrm>
          <a:prstGeom prst="wedgeRoundRectCallout">
            <a:avLst>
              <a:gd name="adj1" fmla="val -2770"/>
              <a:gd name="adj2" fmla="val 10345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０１０１０１１０００１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１１０１０００１０１０１</a:t>
            </a:r>
            <a:endParaRPr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１１００１００１１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～プログラム実行までの流れ～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8189231" y="4933154"/>
            <a:ext cx="2604654" cy="1348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ファイル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832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14399" y="970961"/>
            <a:ext cx="78406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み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例えばエンジニアとして活躍する為に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どのような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知識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技術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が必要だと思いますか？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9" y="2295524"/>
            <a:ext cx="4161934" cy="416193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501030" y="3568171"/>
            <a:ext cx="7274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プログラミング言語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をたくさん知ってるかかな？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88666" y="4862528"/>
            <a:ext cx="6425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それとも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プログラム言語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さえ知っていれば大丈夫？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120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499" y="1471891"/>
            <a:ext cx="3038285" cy="370522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71" y="1939738"/>
            <a:ext cx="3237379" cy="3237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286" y="3755510"/>
            <a:ext cx="2843213" cy="2843213"/>
          </a:xfrm>
          <a:prstGeom prst="rect">
            <a:avLst/>
          </a:prstGeom>
        </p:spPr>
      </p:pic>
      <p:sp>
        <p:nvSpPr>
          <p:cNvPr id="8" name="右矢印 7"/>
          <p:cNvSpPr/>
          <p:nvPr/>
        </p:nvSpPr>
        <p:spPr>
          <a:xfrm rot="1811600">
            <a:off x="3757557" y="4637453"/>
            <a:ext cx="1433210" cy="1079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750205" y="6003962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翻訳機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角丸四角形吹き出し 11"/>
          <p:cNvSpPr/>
          <p:nvPr/>
        </p:nvSpPr>
        <p:spPr>
          <a:xfrm>
            <a:off x="3060822" y="1041436"/>
            <a:ext cx="6015037" cy="1663233"/>
          </a:xfrm>
          <a:prstGeom prst="wedgeRoundRectCallout">
            <a:avLst>
              <a:gd name="adj1" fmla="val -45871"/>
              <a:gd name="adj2" fmla="val 9047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Public static void main(String[] args){</a:t>
            </a:r>
          </a:p>
          <a:p>
            <a:pPr algn="ctr"/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System.out.println(“Hello”);</a:t>
            </a:r>
          </a:p>
          <a:p>
            <a:pPr algn="ctr"/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4474162" y="1362482"/>
            <a:ext cx="4074458" cy="1962022"/>
          </a:xfrm>
          <a:prstGeom prst="wedgeRoundRectCallout">
            <a:avLst>
              <a:gd name="adj1" fmla="val -2770"/>
              <a:gd name="adj2" fmla="val 10345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０１０１０１１０００１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１１０１０００１０１０１</a:t>
            </a:r>
            <a:endParaRPr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１１００１００１１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878874" y="917893"/>
            <a:ext cx="12282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b="1" dirty="0" smtClean="0">
                <a:solidFill>
                  <a:schemeClr val="accent6">
                    <a:lumMod val="75000"/>
                  </a:schemeClr>
                </a:solidFill>
              </a:rPr>
              <a:t>ok</a:t>
            </a:r>
            <a:endParaRPr kumimoji="1" lang="ja-JP" altLang="en-US" sz="8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075859" y="5210707"/>
            <a:ext cx="22557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マカセテ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～プログラム実行までの流れ～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049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499" y="1471891"/>
            <a:ext cx="3038285" cy="370522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71" y="1939738"/>
            <a:ext cx="3237379" cy="3237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286" y="3755510"/>
            <a:ext cx="2843213" cy="2843213"/>
          </a:xfrm>
          <a:prstGeom prst="rect">
            <a:avLst/>
          </a:prstGeom>
        </p:spPr>
      </p:pic>
      <p:sp>
        <p:nvSpPr>
          <p:cNvPr id="8" name="右矢印 7"/>
          <p:cNvSpPr/>
          <p:nvPr/>
        </p:nvSpPr>
        <p:spPr>
          <a:xfrm rot="1811600">
            <a:off x="3757557" y="4637453"/>
            <a:ext cx="1433210" cy="1079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750205" y="6003962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翻訳機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角丸四角形吹き出し 11"/>
          <p:cNvSpPr/>
          <p:nvPr/>
        </p:nvSpPr>
        <p:spPr>
          <a:xfrm>
            <a:off x="3060822" y="1041436"/>
            <a:ext cx="6015037" cy="1663233"/>
          </a:xfrm>
          <a:prstGeom prst="wedgeRoundRectCallout">
            <a:avLst>
              <a:gd name="adj1" fmla="val -45871"/>
              <a:gd name="adj2" fmla="val 9047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Public static void main(String[] args){</a:t>
            </a:r>
          </a:p>
          <a:p>
            <a:pPr algn="ctr"/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System.out.println(“Hello”);</a:t>
            </a:r>
          </a:p>
          <a:p>
            <a:pPr algn="ctr"/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4474162" y="1362482"/>
            <a:ext cx="4074458" cy="1962022"/>
          </a:xfrm>
          <a:prstGeom prst="wedgeRoundRectCallout">
            <a:avLst>
              <a:gd name="adj1" fmla="val -2770"/>
              <a:gd name="adj2" fmla="val 10345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０１０１０１１０００１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１１０１０００１０１０１</a:t>
            </a:r>
            <a:endParaRPr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１１００１００１１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878874" y="917893"/>
            <a:ext cx="12282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b="1" dirty="0" smtClean="0">
                <a:solidFill>
                  <a:schemeClr val="accent6">
                    <a:lumMod val="75000"/>
                  </a:schemeClr>
                </a:solidFill>
              </a:rPr>
              <a:t>ok</a:t>
            </a:r>
            <a:endParaRPr kumimoji="1" lang="ja-JP" altLang="en-US" sz="8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2138082" y="1487437"/>
            <a:ext cx="8608257" cy="27450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これが</a:t>
            </a:r>
            <a:r>
              <a:rPr kumimoji="1" lang="ja-JP" altLang="en-US" sz="72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コンパイル</a:t>
            </a:r>
            <a:endParaRPr kumimoji="1" lang="ja-JP" altLang="en-US" sz="7200" b="1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～プログラム実行までの流れ～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843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～プログラム実行までの流れ～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722" y="2576778"/>
            <a:ext cx="3038285" cy="3705226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021976" y="1894020"/>
            <a:ext cx="5849471" cy="390693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9278" y="1370800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ファイル名：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Test01.java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250577" y="2241200"/>
            <a:ext cx="5378823" cy="2720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50577" y="2345946"/>
            <a:ext cx="210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Test01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494930" y="847580"/>
            <a:ext cx="5320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ファイル名と同じクラスを読み込み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430071" y="2859852"/>
            <a:ext cx="2864223" cy="19542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29430" y="2934880"/>
            <a:ext cx="1923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ain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524145" y="1450569"/>
            <a:ext cx="3906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その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メソッドを実行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186953" y="4668765"/>
            <a:ext cx="5496743" cy="142538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541071" y="4940771"/>
            <a:ext cx="51427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ファイル名とクラス名が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異なると読み込まないので注意！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フレーム 1"/>
          <p:cNvSpPr/>
          <p:nvPr/>
        </p:nvSpPr>
        <p:spPr>
          <a:xfrm>
            <a:off x="2057399" y="1266054"/>
            <a:ext cx="1483671" cy="70773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フレーム 16"/>
          <p:cNvSpPr/>
          <p:nvPr/>
        </p:nvSpPr>
        <p:spPr>
          <a:xfrm>
            <a:off x="1250577" y="2196659"/>
            <a:ext cx="1241622" cy="70773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05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8" grpId="0"/>
      <p:bldP spid="10" grpId="0"/>
      <p:bldP spid="11" grpId="0" animBg="1"/>
      <p:bldP spid="13" grpId="0"/>
      <p:bldP spid="14" grpId="0"/>
      <p:bldP spid="16" grpId="0" animBg="1"/>
      <p:bldP spid="2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004" y="1794620"/>
            <a:ext cx="3038285" cy="3705226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67" y="3115515"/>
            <a:ext cx="3107112" cy="3107112"/>
          </a:xfrm>
          <a:prstGeom prst="rect">
            <a:avLst/>
          </a:prstGeom>
        </p:spPr>
      </p:pic>
      <p:sp>
        <p:nvSpPr>
          <p:cNvPr id="6" name="角丸四角形吹き出し 5"/>
          <p:cNvSpPr/>
          <p:nvPr/>
        </p:nvSpPr>
        <p:spPr>
          <a:xfrm>
            <a:off x="1581804" y="989341"/>
            <a:ext cx="6172200" cy="2331527"/>
          </a:xfrm>
          <a:prstGeom prst="wedgeRoundRectCallout">
            <a:avLst>
              <a:gd name="adj1" fmla="val -28878"/>
              <a:gd name="adj2" fmla="val 8342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ｐ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ublic static void main(String[] args){</a:t>
            </a:r>
          </a:p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System.out.println(“Hello</a:t>
            </a:r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  <a:p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System.out.println(“ECC”);</a:t>
            </a:r>
          </a:p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</a:p>
        </p:txBody>
      </p:sp>
      <p:sp>
        <p:nvSpPr>
          <p:cNvPr id="3" name="左矢印 2"/>
          <p:cNvSpPr/>
          <p:nvPr/>
        </p:nvSpPr>
        <p:spPr>
          <a:xfrm>
            <a:off x="7056308" y="1318303"/>
            <a:ext cx="1008530" cy="6816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60573" y="5499846"/>
            <a:ext cx="4036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ain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メソッドダナ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～プログラム実行までの流れ～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0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004" y="1794620"/>
            <a:ext cx="3038285" cy="3705226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67" y="3115515"/>
            <a:ext cx="3107112" cy="3107112"/>
          </a:xfrm>
          <a:prstGeom prst="rect">
            <a:avLst/>
          </a:prstGeom>
        </p:spPr>
      </p:pic>
      <p:sp>
        <p:nvSpPr>
          <p:cNvPr id="12" name="角丸四角形吹き出し 11"/>
          <p:cNvSpPr/>
          <p:nvPr/>
        </p:nvSpPr>
        <p:spPr>
          <a:xfrm>
            <a:off x="1581804" y="989341"/>
            <a:ext cx="6172200" cy="2331527"/>
          </a:xfrm>
          <a:prstGeom prst="wedgeRoundRectCallout">
            <a:avLst>
              <a:gd name="adj1" fmla="val -28878"/>
              <a:gd name="adj2" fmla="val 8342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ｐ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ublic static void main(String[] args){</a:t>
            </a:r>
          </a:p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System.out.println(“Hello</a:t>
            </a:r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  <a:p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System.out.println(“ECC”);</a:t>
            </a:r>
          </a:p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</a:p>
        </p:txBody>
      </p:sp>
      <p:sp>
        <p:nvSpPr>
          <p:cNvPr id="13" name="左矢印 12"/>
          <p:cNvSpPr/>
          <p:nvPr/>
        </p:nvSpPr>
        <p:spPr>
          <a:xfrm>
            <a:off x="6212246" y="1705165"/>
            <a:ext cx="1008530" cy="6816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390188" y="5453186"/>
            <a:ext cx="4350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を出力ダナ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角丸四角形吹き出し 14"/>
          <p:cNvSpPr/>
          <p:nvPr/>
        </p:nvSpPr>
        <p:spPr>
          <a:xfrm>
            <a:off x="7675684" y="290079"/>
            <a:ext cx="3779880" cy="1259057"/>
          </a:xfrm>
          <a:prstGeom prst="wedgeRoundRectCallout">
            <a:avLst>
              <a:gd name="adj1" fmla="val -91546"/>
              <a:gd name="adj2" fmla="val 7671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セミコロン（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）で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命令の終わりを明示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～プログラム実行までの流れ～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546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004" y="1794620"/>
            <a:ext cx="3038285" cy="3705226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67" y="3115515"/>
            <a:ext cx="3107112" cy="3107112"/>
          </a:xfrm>
          <a:prstGeom prst="rect">
            <a:avLst/>
          </a:prstGeom>
        </p:spPr>
      </p:pic>
      <p:sp>
        <p:nvSpPr>
          <p:cNvPr id="8" name="角丸四角形吹き出し 7"/>
          <p:cNvSpPr/>
          <p:nvPr/>
        </p:nvSpPr>
        <p:spPr>
          <a:xfrm>
            <a:off x="1581804" y="989341"/>
            <a:ext cx="6172200" cy="2331527"/>
          </a:xfrm>
          <a:prstGeom prst="wedgeRoundRectCallout">
            <a:avLst>
              <a:gd name="adj1" fmla="val -28878"/>
              <a:gd name="adj2" fmla="val 8342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ｐ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ublic static void main(String[] args){</a:t>
            </a:r>
          </a:p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System.out.println(“Hello</a:t>
            </a:r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  <a:p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System.out.println(“ECC”);</a:t>
            </a:r>
          </a:p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</a:p>
        </p:txBody>
      </p:sp>
      <p:sp>
        <p:nvSpPr>
          <p:cNvPr id="9" name="左矢印 8"/>
          <p:cNvSpPr/>
          <p:nvPr/>
        </p:nvSpPr>
        <p:spPr>
          <a:xfrm>
            <a:off x="5992438" y="1995310"/>
            <a:ext cx="1008530" cy="6816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350113" y="5499846"/>
            <a:ext cx="4431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</a:t>
            </a:r>
            <a:r>
              <a:rPr kumimoji="1" lang="en-US" altLang="ja-JP" sz="4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を出力ダナ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7675684" y="290079"/>
            <a:ext cx="3779880" cy="1259057"/>
          </a:xfrm>
          <a:prstGeom prst="wedgeRoundRectCallout">
            <a:avLst>
              <a:gd name="adj1" fmla="val -95733"/>
              <a:gd name="adj2" fmla="val 10324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セミコロン（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）で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命令の終わりを明示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～プログラム実行までの流れ～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199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004" y="1794620"/>
            <a:ext cx="3038285" cy="3705226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67" y="3115515"/>
            <a:ext cx="3107112" cy="3107112"/>
          </a:xfrm>
          <a:prstGeom prst="rect">
            <a:avLst/>
          </a:prstGeom>
        </p:spPr>
      </p:pic>
      <p:sp>
        <p:nvSpPr>
          <p:cNvPr id="8" name="角丸四角形吹き出し 7"/>
          <p:cNvSpPr/>
          <p:nvPr/>
        </p:nvSpPr>
        <p:spPr>
          <a:xfrm>
            <a:off x="1581804" y="989341"/>
            <a:ext cx="6172200" cy="2331527"/>
          </a:xfrm>
          <a:prstGeom prst="wedgeRoundRectCallout">
            <a:avLst>
              <a:gd name="adj1" fmla="val -28878"/>
              <a:gd name="adj2" fmla="val 8342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ｐ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ublic static void main(String[] args){</a:t>
            </a:r>
          </a:p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System.out.println(“Hello</a:t>
            </a:r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  <a:p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System.out.println(“ECC”);</a:t>
            </a:r>
          </a:p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</a:p>
        </p:txBody>
      </p:sp>
      <p:sp>
        <p:nvSpPr>
          <p:cNvPr id="9" name="左矢印 8"/>
          <p:cNvSpPr/>
          <p:nvPr/>
        </p:nvSpPr>
        <p:spPr>
          <a:xfrm>
            <a:off x="5992438" y="1995310"/>
            <a:ext cx="1008530" cy="6816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1852438" y="3536767"/>
            <a:ext cx="7420708" cy="15801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lang="ja-JP" altLang="en-US" sz="5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命令</a:t>
            </a:r>
            <a:r>
              <a:rPr lang="ja-JP" altLang="en-US" sz="5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ずつ</a:t>
            </a:r>
            <a:r>
              <a:rPr lang="ja-JP" altLang="en-US" sz="5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読んでいく</a:t>
            </a:r>
            <a:endParaRPr kumimoji="1" lang="ja-JP" altLang="en-US" sz="5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000968" y="5535684"/>
            <a:ext cx="49103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一気ニハ読メナイゾ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～プログラム実行までの流れ～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216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1033174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3160389" y="1095088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↓同じものを作ってみましょう！↓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69278" y="3039987"/>
            <a:ext cx="2239256" cy="12594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指定した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文字を表示する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2652966" y="1974140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1" name="Picture 2" descr="モニタを見せて案内する店員のイラスト（男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21" y="3906158"/>
            <a:ext cx="2667791" cy="251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486111" y="4846745"/>
            <a:ext cx="1604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ECC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488403" y="5235174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701675" y="5246855"/>
            <a:ext cx="4488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処理を行う部屋のようなもの</a:t>
            </a:r>
          </a:p>
        </p:txBody>
      </p:sp>
      <p:pic>
        <p:nvPicPr>
          <p:cNvPr id="15" name="Picture 2" descr="フローリングの部屋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639" y="4607369"/>
            <a:ext cx="1805656" cy="181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4738" y="2224981"/>
            <a:ext cx="4925666" cy="189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6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フローリングの部屋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639" y="4607369"/>
            <a:ext cx="1805656" cy="181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1033174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3160389" y="1095088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↓同じものを作ってみましょう！↓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69278" y="3039987"/>
            <a:ext cx="2239256" cy="12594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指定した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文字を表示する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2652966" y="1974140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1" name="Picture 2" descr="モニタを見せて案内する店員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21" y="3906158"/>
            <a:ext cx="2667791" cy="251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486111" y="4846745"/>
            <a:ext cx="1604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ECC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52793" y="4604857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553149" y="4636486"/>
            <a:ext cx="4488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処理を行う部屋のようなもの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1874" y="2204349"/>
            <a:ext cx="8834068" cy="1995178"/>
          </a:xfrm>
          <a:prstGeom prst="rect">
            <a:avLst/>
          </a:prstGeom>
        </p:spPr>
      </p:pic>
      <p:pic>
        <p:nvPicPr>
          <p:cNvPr id="16" name="Picture 2" descr="汚い会社の机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525" y="5235174"/>
            <a:ext cx="920803" cy="96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3129676" y="5198953"/>
            <a:ext cx="2412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357877" y="5192614"/>
            <a:ext cx="48311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このクラスで最初に実行される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の塊のようなもの</a:t>
            </a:r>
          </a:p>
        </p:txBody>
      </p:sp>
    </p:spTree>
    <p:extLst>
      <p:ext uri="{BB962C8B-B14F-4D97-AF65-F5344CB8AC3E}">
        <p14:creationId xmlns:p14="http://schemas.microsoft.com/office/powerpoint/2010/main" val="394277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フローリングの部屋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639" y="4607369"/>
            <a:ext cx="1805656" cy="181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1033174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3160389" y="1095088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↓同じものを作ってみましょう！↓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69278" y="3039987"/>
            <a:ext cx="2239256" cy="12594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指定した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文字を表示する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2652966" y="1974140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1" name="Picture 2" descr="モニタを見せて案内する店員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21" y="3906158"/>
            <a:ext cx="2667791" cy="251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486111" y="4846745"/>
            <a:ext cx="1604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ECC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52793" y="4604857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553149" y="4636486"/>
            <a:ext cx="4488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処理を行う部屋のようなもの</a:t>
            </a:r>
          </a:p>
        </p:txBody>
      </p:sp>
      <p:pic>
        <p:nvPicPr>
          <p:cNvPr id="16" name="Picture 2" descr="汚い会社の机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525" y="5235174"/>
            <a:ext cx="920803" cy="96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3129676" y="5198953"/>
            <a:ext cx="2412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357877" y="5192614"/>
            <a:ext cx="48311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このクラスで最初に実行される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の塊のようなもの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8091" y="2176375"/>
            <a:ext cx="9004403" cy="20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8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54142" y="810704"/>
            <a:ext cx="1199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実は！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775" y="3139125"/>
            <a:ext cx="2861034" cy="286103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711221" y="3158894"/>
            <a:ext cx="4690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(Java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,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flutter,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ｋ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otlin,python)</a:t>
            </a: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69042" y="4547034"/>
            <a:ext cx="3227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アプリの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UI(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レイアウト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211234" y="3105889"/>
            <a:ext cx="3103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データベースの使い方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267977" y="4120508"/>
            <a:ext cx="3849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通知設定の為に証明書発行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27954" y="5819205"/>
            <a:ext cx="7859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つの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プログラム言語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だけでは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活躍できない</a:t>
            </a:r>
            <a:endParaRPr kumimoji="1" lang="ja-JP" altLang="en-US" sz="3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607489" y="509630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通信の方法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711221" y="132588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プログラミング言語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の種類って</a:t>
            </a:r>
            <a:endParaRPr kumimoji="1" lang="en-US" altLang="ja-JP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そこまで重要ではありません</a:t>
            </a:r>
          </a:p>
        </p:txBody>
      </p:sp>
    </p:spTree>
    <p:extLst>
      <p:ext uri="{BB962C8B-B14F-4D97-AF65-F5344CB8AC3E}">
        <p14:creationId xmlns:p14="http://schemas.microsoft.com/office/powerpoint/2010/main" val="345213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652966" y="1974140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091" y="2176375"/>
            <a:ext cx="9004403" cy="202415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80665" y="380394"/>
            <a:ext cx="5944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理解出来ているか確認！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52793" y="4604857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29676" y="5198953"/>
            <a:ext cx="2412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85822" y="1133823"/>
            <a:ext cx="74334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Q1.</a:t>
            </a:r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クラスってどういうもの？？</a:t>
            </a:r>
            <a:endParaRPr kumimoji="1" lang="ja-JP" altLang="en-US" sz="4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258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652966" y="1974140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091" y="2176375"/>
            <a:ext cx="9004403" cy="202415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80665" y="380394"/>
            <a:ext cx="5944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理解出来ているか確認！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52793" y="4604857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29676" y="5198953"/>
            <a:ext cx="2412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85822" y="1133823"/>
            <a:ext cx="74334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Q1.</a:t>
            </a:r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クラスってどういうもの？？</a:t>
            </a:r>
            <a:endParaRPr kumimoji="1" lang="ja-JP" altLang="en-US" sz="4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53149" y="4636486"/>
            <a:ext cx="4488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処理を行う部屋のようなもの</a:t>
            </a:r>
          </a:p>
        </p:txBody>
      </p:sp>
    </p:spTree>
    <p:extLst>
      <p:ext uri="{BB962C8B-B14F-4D97-AF65-F5344CB8AC3E}">
        <p14:creationId xmlns:p14="http://schemas.microsoft.com/office/powerpoint/2010/main" val="369858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652966" y="1974140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091" y="2176375"/>
            <a:ext cx="9004403" cy="202415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80665" y="380394"/>
            <a:ext cx="5944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理解出来ているか確認！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52793" y="4604857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29676" y="5198953"/>
            <a:ext cx="2412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85822" y="1133823"/>
            <a:ext cx="80682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Q2.</a:t>
            </a:r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クラスってどこからどこまで？</a:t>
            </a:r>
            <a:endParaRPr kumimoji="1" lang="ja-JP" altLang="en-US" sz="4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53149" y="4636486"/>
            <a:ext cx="4488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処理を行う部屋のようなもの</a:t>
            </a:r>
          </a:p>
        </p:txBody>
      </p:sp>
    </p:spTree>
    <p:extLst>
      <p:ext uri="{BB962C8B-B14F-4D97-AF65-F5344CB8AC3E}">
        <p14:creationId xmlns:p14="http://schemas.microsoft.com/office/powerpoint/2010/main" val="154773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652966" y="1974140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091" y="2176375"/>
            <a:ext cx="9004403" cy="202415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80665" y="380394"/>
            <a:ext cx="5944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理解出来ているか確認！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52793" y="4604857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29676" y="5198953"/>
            <a:ext cx="2412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85822" y="1133823"/>
            <a:ext cx="80682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Q2.</a:t>
            </a:r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クラスってどこからどこまで？</a:t>
            </a:r>
            <a:endParaRPr kumimoji="1" lang="ja-JP" altLang="en-US" sz="4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53149" y="4636486"/>
            <a:ext cx="4488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処理を行う部屋のようなもの</a:t>
            </a:r>
          </a:p>
        </p:txBody>
      </p:sp>
      <p:sp>
        <p:nvSpPr>
          <p:cNvPr id="3" name="角丸四角形 2"/>
          <p:cNvSpPr/>
          <p:nvPr/>
        </p:nvSpPr>
        <p:spPr>
          <a:xfrm>
            <a:off x="2672016" y="2119225"/>
            <a:ext cx="9079528" cy="2198273"/>
          </a:xfrm>
          <a:prstGeom prst="roundRect">
            <a:avLst/>
          </a:prstGeom>
          <a:solidFill>
            <a:schemeClr val="accent2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ドーナツ 9"/>
          <p:cNvSpPr/>
          <p:nvPr/>
        </p:nvSpPr>
        <p:spPr>
          <a:xfrm>
            <a:off x="5272421" y="1889016"/>
            <a:ext cx="952500" cy="890675"/>
          </a:xfrm>
          <a:prstGeom prst="donut">
            <a:avLst>
              <a:gd name="adj" fmla="val 729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ドーナツ 10"/>
          <p:cNvSpPr/>
          <p:nvPr/>
        </p:nvSpPr>
        <p:spPr>
          <a:xfrm>
            <a:off x="2333675" y="3571908"/>
            <a:ext cx="952500" cy="890675"/>
          </a:xfrm>
          <a:prstGeom prst="donut">
            <a:avLst>
              <a:gd name="adj" fmla="val 729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2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652966" y="1974140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091" y="2176375"/>
            <a:ext cx="9004403" cy="202415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80665" y="380394"/>
            <a:ext cx="5944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理解出来ているか確認！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52793" y="4604857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29676" y="5198953"/>
            <a:ext cx="2412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85822" y="1133823"/>
            <a:ext cx="79415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Q3.main</a:t>
            </a:r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メソッドってどんなの？</a:t>
            </a:r>
            <a:endParaRPr kumimoji="1" lang="ja-JP" altLang="en-US" sz="4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53149" y="4636486"/>
            <a:ext cx="4488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処理を行う部屋のようなもの</a:t>
            </a:r>
          </a:p>
        </p:txBody>
      </p:sp>
    </p:spTree>
    <p:extLst>
      <p:ext uri="{BB962C8B-B14F-4D97-AF65-F5344CB8AC3E}">
        <p14:creationId xmlns:p14="http://schemas.microsoft.com/office/powerpoint/2010/main" val="302499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652966" y="1974140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091" y="2176375"/>
            <a:ext cx="9004403" cy="202415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80665" y="380394"/>
            <a:ext cx="5944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理解出来ているか確認！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52793" y="4604857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29676" y="5198953"/>
            <a:ext cx="2412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85822" y="1133823"/>
            <a:ext cx="79415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Q3.main</a:t>
            </a:r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メソッドってどんなの？</a:t>
            </a:r>
            <a:endParaRPr kumimoji="1" lang="ja-JP" altLang="en-US" sz="4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53149" y="4636486"/>
            <a:ext cx="4488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処理を行う部屋のようなもの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5542516" y="5198953"/>
            <a:ext cx="5315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このクラスで最初に実行される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処理の塊のようなもの</a:t>
            </a:r>
          </a:p>
        </p:txBody>
      </p:sp>
    </p:spTree>
    <p:extLst>
      <p:ext uri="{BB962C8B-B14F-4D97-AF65-F5344CB8AC3E}">
        <p14:creationId xmlns:p14="http://schemas.microsoft.com/office/powerpoint/2010/main" val="415872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652966" y="1974140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091" y="2176375"/>
            <a:ext cx="9004403" cy="202415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80665" y="380394"/>
            <a:ext cx="5944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理解出来ているか確認！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52793" y="4604857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29676" y="5198953"/>
            <a:ext cx="2412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85822" y="1133823"/>
            <a:ext cx="98203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Q4.main</a:t>
            </a:r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メソッドってどこからどこまで？</a:t>
            </a:r>
            <a:endParaRPr kumimoji="1" lang="ja-JP" altLang="en-US" sz="4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53149" y="4636486"/>
            <a:ext cx="4488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処理を行う部屋のようなもの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5542516" y="5198953"/>
            <a:ext cx="5315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このクラスで最初に実行される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処理の塊のようなもの</a:t>
            </a:r>
          </a:p>
        </p:txBody>
      </p:sp>
    </p:spTree>
    <p:extLst>
      <p:ext uri="{BB962C8B-B14F-4D97-AF65-F5344CB8AC3E}">
        <p14:creationId xmlns:p14="http://schemas.microsoft.com/office/powerpoint/2010/main" val="373419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652966" y="1974140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091" y="2176375"/>
            <a:ext cx="9004403" cy="202415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80665" y="380394"/>
            <a:ext cx="5944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理解出来ているか確認！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52793" y="4604857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29676" y="5198953"/>
            <a:ext cx="2412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85822" y="1133823"/>
            <a:ext cx="98203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Q4.main</a:t>
            </a:r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メソッドってどこからどこまで？</a:t>
            </a:r>
            <a:endParaRPr kumimoji="1" lang="ja-JP" altLang="en-US" sz="4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53149" y="4636486"/>
            <a:ext cx="4488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処理を行う部屋のようなもの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5542516" y="5198953"/>
            <a:ext cx="5315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このクラスで最初に実行される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処理の塊のようなもの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3429000" y="2545368"/>
            <a:ext cx="8322544" cy="1226532"/>
          </a:xfrm>
          <a:prstGeom prst="roundRect">
            <a:avLst/>
          </a:prstGeom>
          <a:solidFill>
            <a:schemeClr val="accent2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ドーナツ 10"/>
          <p:cNvSpPr/>
          <p:nvPr/>
        </p:nvSpPr>
        <p:spPr>
          <a:xfrm>
            <a:off x="11375640" y="2285721"/>
            <a:ext cx="952500" cy="890675"/>
          </a:xfrm>
          <a:prstGeom prst="donut">
            <a:avLst>
              <a:gd name="adj" fmla="val 729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ドーナツ 11"/>
          <p:cNvSpPr/>
          <p:nvPr/>
        </p:nvSpPr>
        <p:spPr>
          <a:xfrm>
            <a:off x="3129676" y="3233407"/>
            <a:ext cx="952500" cy="890675"/>
          </a:xfrm>
          <a:prstGeom prst="donut">
            <a:avLst>
              <a:gd name="adj" fmla="val 729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56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03998" y="2736967"/>
            <a:ext cx="912942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print()</a:t>
            </a:r>
            <a:r>
              <a:rPr lang="ja-JP" altLang="en-US" sz="80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lang="en-US" altLang="ja-JP" sz="80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println()</a:t>
            </a:r>
            <a:endParaRPr lang="ja-JP" altLang="en-US" sz="80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715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287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print()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println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endParaRPr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57881" y="567276"/>
            <a:ext cx="5404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プログラミング初めの第一歩！</a:t>
            </a:r>
            <a:endParaRPr kumimoji="1" lang="en-US" altLang="ja-JP" sz="3200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855259" y="2236321"/>
            <a:ext cx="1728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rintln()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55259" y="1525912"/>
            <a:ext cx="1428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rint()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271703" y="3845205"/>
            <a:ext cx="9932903" cy="23533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55259" y="326043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544078" y="4076037"/>
            <a:ext cx="9108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System.out.print(“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表示したい文字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")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544078" y="5207867"/>
            <a:ext cx="96071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System.out.println(“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表示したい文字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")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283855" y="1332608"/>
            <a:ext cx="727314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コンソール上に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するものです。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583617" y="2026027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コンソール上に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　　　　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末尾で改行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するものです。</a:t>
            </a:r>
          </a:p>
        </p:txBody>
      </p:sp>
    </p:spTree>
    <p:extLst>
      <p:ext uri="{BB962C8B-B14F-4D97-AF65-F5344CB8AC3E}">
        <p14:creationId xmlns:p14="http://schemas.microsoft.com/office/powerpoint/2010/main" val="367229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23828" y="895546"/>
            <a:ext cx="6027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の言語を学べばいいの？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796" y="1464932"/>
            <a:ext cx="4784102" cy="478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08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023" y="1367460"/>
            <a:ext cx="8162547" cy="2233255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2567891" y="1295458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677249" y="4448382"/>
            <a:ext cx="4027469" cy="2023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30394" y="405091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出力結果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94" y="1033174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角丸四角形 2"/>
          <p:cNvSpPr/>
          <p:nvPr/>
        </p:nvSpPr>
        <p:spPr>
          <a:xfrm>
            <a:off x="4011287" y="2047874"/>
            <a:ext cx="5570863" cy="44783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7450721" y="3303165"/>
            <a:ext cx="4262857" cy="946239"/>
          </a:xfrm>
          <a:prstGeom prst="wedgeRoundRectCallout">
            <a:avLst>
              <a:gd name="adj1" fmla="val -35607"/>
              <a:gd name="adj2" fmla="val -13636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（）内に記述された値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コンソール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に表示</a:t>
            </a:r>
            <a:endParaRPr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61604" y="4618667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 </a:t>
            </a:r>
            <a:endParaRPr kumimoji="1" lang="ja-JP" altLang="en-US" sz="36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44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023" y="1367460"/>
            <a:ext cx="8162547" cy="2233255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2567891" y="1295458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30394" y="405091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出力結果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94" y="1033174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角丸四角形 2"/>
          <p:cNvSpPr/>
          <p:nvPr/>
        </p:nvSpPr>
        <p:spPr>
          <a:xfrm>
            <a:off x="4011286" y="2443118"/>
            <a:ext cx="5570863" cy="44783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7450721" y="3303165"/>
            <a:ext cx="4262857" cy="946239"/>
          </a:xfrm>
          <a:prstGeom prst="wedgeRoundRectCallout">
            <a:avLst>
              <a:gd name="adj1" fmla="val -34937"/>
              <a:gd name="adj2" fmla="val -9106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（）内に記述された値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コンソール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に表示</a:t>
            </a:r>
            <a:endParaRPr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77249" y="4422005"/>
            <a:ext cx="4027469" cy="2023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61604" y="4618667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 </a:t>
            </a:r>
            <a:endParaRPr kumimoji="1" lang="ja-JP" altLang="en-US" sz="36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337232" y="4618666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ECC! </a:t>
            </a:r>
            <a:endParaRPr kumimoji="1" lang="ja-JP" altLang="en-US" sz="36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331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68" y="3247729"/>
            <a:ext cx="8274334" cy="2257663"/>
          </a:xfrm>
          <a:prstGeom prst="rect">
            <a:avLst/>
          </a:prstGeom>
        </p:spPr>
      </p:pic>
      <p:pic>
        <p:nvPicPr>
          <p:cNvPr id="2050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94" y="1033174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3291642" y="1713414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↓同じものに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変更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してみましょう！↓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991568" y="3925753"/>
            <a:ext cx="523657" cy="808172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10518" y="5592896"/>
            <a:ext cx="3943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今度は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ｒ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intln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数字じゃなく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の小文字だよ！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5" name="直線矢印コネクタ 4"/>
          <p:cNvCxnSpPr/>
          <p:nvPr/>
        </p:nvCxnSpPr>
        <p:spPr>
          <a:xfrm flipH="1" flipV="1">
            <a:off x="7253396" y="4800600"/>
            <a:ext cx="9525" cy="70479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2382125" y="3148637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511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119" y="1447199"/>
            <a:ext cx="8274334" cy="2257663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30394" y="405091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出力結果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94" y="1033174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215045" y="3758529"/>
            <a:ext cx="6846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先程と出力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結果の違い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がわかるかな？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629437" y="1375777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906847" y="4512582"/>
            <a:ext cx="4027469" cy="2023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99995" y="4709244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 </a:t>
            </a:r>
            <a:endParaRPr kumimoji="1" lang="ja-JP" altLang="en-US" sz="36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14422" y="5402676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ECC! </a:t>
            </a:r>
            <a:endParaRPr kumimoji="1" lang="ja-JP" altLang="en-US" sz="36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687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119" y="1447199"/>
            <a:ext cx="8274334" cy="2257663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>
          <a:xfrm>
            <a:off x="2637691" y="1375776"/>
            <a:ext cx="9135745" cy="253883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906847" y="4512582"/>
            <a:ext cx="4027469" cy="2023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30394" y="405091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出力結果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94" y="1033174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角丸四角形 8"/>
          <p:cNvSpPr/>
          <p:nvPr/>
        </p:nvSpPr>
        <p:spPr>
          <a:xfrm>
            <a:off x="4106536" y="2132957"/>
            <a:ext cx="5570863" cy="44783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吹き出し 11"/>
          <p:cNvSpPr/>
          <p:nvPr/>
        </p:nvSpPr>
        <p:spPr>
          <a:xfrm>
            <a:off x="7032550" y="3455419"/>
            <a:ext cx="4783230" cy="869748"/>
          </a:xfrm>
          <a:prstGeom prst="wedgeRoundRectCallout">
            <a:avLst>
              <a:gd name="adj1" fmla="val -542"/>
              <a:gd name="adj2" fmla="val -15430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（）内に記述され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た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値を表示し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末尾で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改行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45611" y="47092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FF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改行</a:t>
            </a:r>
            <a:endParaRPr kumimoji="1" lang="ja-JP" altLang="en-US" dirty="0">
              <a:solidFill>
                <a:srgbClr val="FFFF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99995" y="4709244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 </a:t>
            </a:r>
            <a:endParaRPr kumimoji="1" lang="ja-JP" altLang="en-US" sz="36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128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4" grpId="0"/>
      <p:bldP spid="1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119" y="1447199"/>
            <a:ext cx="8274334" cy="2257663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2629437" y="1375777"/>
            <a:ext cx="9144000" cy="249118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7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94" y="1033174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角丸四角形 8"/>
          <p:cNvSpPr/>
          <p:nvPr/>
        </p:nvSpPr>
        <p:spPr>
          <a:xfrm>
            <a:off x="4058911" y="2528188"/>
            <a:ext cx="5570863" cy="44783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吹き出し 11"/>
          <p:cNvSpPr/>
          <p:nvPr/>
        </p:nvSpPr>
        <p:spPr>
          <a:xfrm>
            <a:off x="7032550" y="3455419"/>
            <a:ext cx="4783230" cy="869748"/>
          </a:xfrm>
          <a:prstGeom prst="wedgeRoundRectCallout">
            <a:avLst>
              <a:gd name="adj1" fmla="val -23243"/>
              <a:gd name="adj2" fmla="val -9845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（）内に記述され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た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値を表示し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末尾で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改行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906847" y="4512582"/>
            <a:ext cx="4027469" cy="2023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30394" y="405091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出力結果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45611" y="47092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FF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改行</a:t>
            </a:r>
            <a:endParaRPr kumimoji="1" lang="ja-JP" altLang="en-US" dirty="0">
              <a:solidFill>
                <a:srgbClr val="FFFF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99995" y="4709244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 </a:t>
            </a:r>
            <a:endParaRPr kumimoji="1" lang="ja-JP" altLang="en-US" sz="36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4422" y="5402676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ECC! </a:t>
            </a:r>
            <a:endParaRPr kumimoji="1" lang="ja-JP" altLang="en-US" sz="36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597415" y="53395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FF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改行</a:t>
            </a:r>
            <a:endParaRPr kumimoji="1" lang="ja-JP" altLang="en-US" dirty="0">
              <a:solidFill>
                <a:srgbClr val="FFFF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605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9" grpId="0"/>
      <p:bldP spid="2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80665" y="380394"/>
            <a:ext cx="5944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理解出来ているか確認！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85822" y="1133823"/>
            <a:ext cx="79592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Q1.print()</a:t>
            </a:r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ってどういうもの？？</a:t>
            </a:r>
            <a:endParaRPr kumimoji="1" lang="ja-JP" altLang="en-US" sz="4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586941" y="1903264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676" y="1994887"/>
            <a:ext cx="8162547" cy="2233255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3443293" y="4729630"/>
            <a:ext cx="16321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rint()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69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80665" y="380394"/>
            <a:ext cx="5944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理解出来ているか確認！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85822" y="1133823"/>
            <a:ext cx="79592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Q1.print()</a:t>
            </a:r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ってどういうもの？？</a:t>
            </a:r>
            <a:endParaRPr kumimoji="1" lang="ja-JP" altLang="en-US" sz="4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586941" y="1903264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676" y="1994887"/>
            <a:ext cx="8162547" cy="2233255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3443293" y="4729630"/>
            <a:ext cx="16321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rint()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038083" y="4549370"/>
            <a:ext cx="66928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コンソール上に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もの。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471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80665" y="380394"/>
            <a:ext cx="5944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理解出来ているか確認！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85822" y="1133823"/>
            <a:ext cx="93843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Q2.print()</a:t>
            </a:r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の実行結果はどうなる？？</a:t>
            </a:r>
            <a:endParaRPr kumimoji="1" lang="ja-JP" altLang="en-US" sz="4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586941" y="1903264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676" y="1994887"/>
            <a:ext cx="8162547" cy="2233255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3443293" y="4729630"/>
            <a:ext cx="16321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rint()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038083" y="4549370"/>
            <a:ext cx="66928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コンソール上に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もの。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85822" y="414612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出力結果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04081" y="4579767"/>
            <a:ext cx="2825595" cy="1725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982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80665" y="380394"/>
            <a:ext cx="5944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理解出来ているか確認！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85822" y="1133823"/>
            <a:ext cx="93843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Q2.print()</a:t>
            </a:r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の実行結果はどうなる？？</a:t>
            </a:r>
            <a:endParaRPr kumimoji="1" lang="ja-JP" altLang="en-US" sz="4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586941" y="1903264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676" y="1994887"/>
            <a:ext cx="8162547" cy="2233255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3443293" y="4729630"/>
            <a:ext cx="16321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rint()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038083" y="4549370"/>
            <a:ext cx="66928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コンソール上に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もの。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85822" y="414612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出力結果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04081" y="4579767"/>
            <a:ext cx="2825595" cy="1725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85822" y="4820583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 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406359" y="4820583"/>
            <a:ext cx="1220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ECC! 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299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レーム 1"/>
          <p:cNvSpPr/>
          <p:nvPr/>
        </p:nvSpPr>
        <p:spPr>
          <a:xfrm>
            <a:off x="758394" y="2745072"/>
            <a:ext cx="2818127" cy="1891044"/>
          </a:xfrm>
          <a:prstGeom prst="frame">
            <a:avLst>
              <a:gd name="adj1" fmla="val 452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98137" y="5099901"/>
            <a:ext cx="2844309" cy="10601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授業では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プログラミング思考を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学びます！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7" name="直線矢印コネクタ 6"/>
          <p:cNvCxnSpPr>
            <a:stCxn id="4" idx="0"/>
          </p:cNvCxnSpPr>
          <p:nvPr/>
        </p:nvCxnSpPr>
        <p:spPr>
          <a:xfrm flipH="1" flipV="1">
            <a:off x="1894434" y="4636117"/>
            <a:ext cx="125858" cy="463784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707012" y="791852"/>
            <a:ext cx="92143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言語ではなく、</a:t>
            </a:r>
            <a:endParaRPr kumimoji="1"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プログラミング的思考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を学びましょう！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Picture 2" descr="「java」の画像検索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377" y="3073138"/>
            <a:ext cx="1850921" cy="123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「kotolin」の画像検索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514" y="3008547"/>
            <a:ext cx="2697996" cy="154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「C」の画像検索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745" y="3073138"/>
            <a:ext cx="1309868" cy="130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「Ruby」の画像検索結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278" y="3008547"/>
            <a:ext cx="1821135" cy="136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3651583" y="4854256"/>
            <a:ext cx="44278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どれも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基礎は同じ！</a:t>
            </a:r>
            <a:endParaRPr kumimoji="1" lang="en-US" altLang="ja-JP" sz="4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表現方法が違うだけ！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11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80665" y="380394"/>
            <a:ext cx="5944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理解出来ているか確認！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85822" y="1133823"/>
            <a:ext cx="85090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Q3.print</a:t>
            </a:r>
            <a:r>
              <a:rPr kumimoji="1" lang="en-US" altLang="ja-JP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ln</a:t>
            </a:r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ってどういうもの？？</a:t>
            </a:r>
            <a:endParaRPr kumimoji="1" lang="ja-JP" altLang="en-US" sz="4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586941" y="1903264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676" y="1994887"/>
            <a:ext cx="8162547" cy="2233255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3443293" y="4729630"/>
            <a:ext cx="16321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rint()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038083" y="4549370"/>
            <a:ext cx="66928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コンソール上に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もの。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505253" y="5472699"/>
            <a:ext cx="1728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rintln()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369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80665" y="380394"/>
            <a:ext cx="5944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理解出来ているか確認！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85822" y="1133823"/>
            <a:ext cx="85090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Q3.print</a:t>
            </a:r>
            <a:r>
              <a:rPr kumimoji="1" lang="en-US" altLang="ja-JP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ln</a:t>
            </a:r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ってどういうもの？？</a:t>
            </a:r>
            <a:endParaRPr kumimoji="1" lang="ja-JP" altLang="en-US" sz="4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586941" y="1903264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676" y="1994887"/>
            <a:ext cx="8162547" cy="2233255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3443293" y="4729630"/>
            <a:ext cx="16321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rint()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038083" y="4549370"/>
            <a:ext cx="66928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コンソール上に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もの。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505253" y="5472699"/>
            <a:ext cx="1728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rintln()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196223" y="5252850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コンソール上に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　　　　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末尾で改行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するものです。</a:t>
            </a:r>
          </a:p>
        </p:txBody>
      </p:sp>
    </p:spTree>
    <p:extLst>
      <p:ext uri="{BB962C8B-B14F-4D97-AF65-F5344CB8AC3E}">
        <p14:creationId xmlns:p14="http://schemas.microsoft.com/office/powerpoint/2010/main" val="237640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80665" y="380394"/>
            <a:ext cx="5944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理解出来ているか確認！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85822" y="1133823"/>
            <a:ext cx="99341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Q4.print</a:t>
            </a:r>
            <a:r>
              <a:rPr kumimoji="1" lang="en-US" altLang="ja-JP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ln</a:t>
            </a:r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の実行結果はどうなる？？</a:t>
            </a:r>
            <a:endParaRPr kumimoji="1" lang="ja-JP" altLang="en-US" sz="4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586941" y="1903264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676" y="1994887"/>
            <a:ext cx="8162547" cy="2233255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3443293" y="4729630"/>
            <a:ext cx="16321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rint()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038083" y="4549370"/>
            <a:ext cx="66928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コンソール上に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もの。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505253" y="5472699"/>
            <a:ext cx="1728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rintln()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196223" y="5252850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コンソール上に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　　　　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末尾で改行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するものです。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85822" y="414612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出力結果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04081" y="4579767"/>
            <a:ext cx="2825595" cy="1725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085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80665" y="380394"/>
            <a:ext cx="5944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理解出来ているか確認！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85822" y="1133823"/>
            <a:ext cx="99341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Q4.print</a:t>
            </a:r>
            <a:r>
              <a:rPr kumimoji="1" lang="en-US" altLang="ja-JP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ln</a:t>
            </a:r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の実行結果はどうなる？？</a:t>
            </a:r>
            <a:endParaRPr kumimoji="1" lang="ja-JP" altLang="en-US" sz="4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586941" y="1903264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676" y="1994887"/>
            <a:ext cx="8162547" cy="2233255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3443293" y="4729630"/>
            <a:ext cx="16321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rint()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038083" y="4549370"/>
            <a:ext cx="66928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コンソール上に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もの。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505253" y="5472699"/>
            <a:ext cx="1728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rintln()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196223" y="5252850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コンソール上に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　　　　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末尾で改行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するものです。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85822" y="414612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出力結果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04081" y="4579767"/>
            <a:ext cx="2825595" cy="1725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088411" y="47092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FF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改行</a:t>
            </a:r>
            <a:endParaRPr kumimoji="1" lang="ja-JP" altLang="en-US" dirty="0">
              <a:solidFill>
                <a:srgbClr val="FFFF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2795" y="4709244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 </a:t>
            </a:r>
            <a:endParaRPr kumimoji="1" lang="ja-JP" altLang="en-US" sz="36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57222" y="5402676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ECC! </a:t>
            </a:r>
            <a:endParaRPr kumimoji="1" lang="ja-JP" altLang="en-US" sz="36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140215" y="53395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FF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改行</a:t>
            </a:r>
            <a:endParaRPr kumimoji="1" lang="ja-JP" altLang="en-US" dirty="0">
              <a:solidFill>
                <a:srgbClr val="FFFF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37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7" grpId="0"/>
      <p:bldP spid="1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39460" y="1993490"/>
            <a:ext cx="53896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改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めて自己紹介を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でやってみよう！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177" y="380999"/>
            <a:ext cx="4829624" cy="626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2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278" y="395654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～質問について～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5807" y="1399413"/>
            <a:ext cx="4698722" cy="764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 smtClean="0">
                <a:solidFill>
                  <a:srgbClr val="92D05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・</a:t>
            </a:r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質問は早めにする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こと！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02433" y="5476551"/>
            <a:ext cx="10071988" cy="8481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>
                <a:solidFill>
                  <a:srgbClr val="92D05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・</a:t>
            </a:r>
            <a:r>
              <a:rPr kumimoji="1" lang="en-US" altLang="ja-JP" sz="36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10</a:t>
            </a:r>
            <a:r>
              <a:rPr kumimoji="1" lang="ja-JP" altLang="en-US" sz="36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分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考えて前に進まなかったら高確率で</a:t>
            </a:r>
            <a:r>
              <a:rPr kumimoji="1" lang="ja-JP" altLang="en-US" sz="36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突破しない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。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02433" y="3741389"/>
            <a:ext cx="118477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rgbClr val="92D05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・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ただし、考えなしに質問するのは勉強にならない。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　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悪い例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：「どう書けば動きますか？」⇒</a:t>
            </a:r>
            <a:r>
              <a:rPr kumimoji="1" lang="ja-JP" altLang="en-US" sz="32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ただ答えを聞いてる</a:t>
            </a:r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だけ</a:t>
            </a:r>
            <a:endParaRPr kumimoji="1" lang="en-US" altLang="ja-JP" sz="3200" dirty="0">
              <a:solidFill>
                <a:schemeClr val="accent2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　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良い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例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：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「〇〇だと思って△△を試したのですが、何が原因だと思いますか？」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485807" y="3017830"/>
            <a:ext cx="9828332" cy="764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rgbClr val="92D05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・</a:t>
            </a:r>
            <a:r>
              <a:rPr kumimoji="1" lang="ja-JP" altLang="en-US" sz="32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「どこが間違っているかわからない」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も</a:t>
            </a:r>
            <a:r>
              <a:rPr kumimoji="1" lang="ja-JP" altLang="en-US" sz="32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立派な質問</a:t>
            </a:r>
            <a:endParaRPr kumimoji="1" lang="en-US" altLang="ja-JP" sz="3200" dirty="0">
              <a:solidFill>
                <a:schemeClr val="accent2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02433" y="2082882"/>
            <a:ext cx="1075166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>
                <a:solidFill>
                  <a:srgbClr val="92D05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・</a:t>
            </a:r>
            <a:r>
              <a:rPr kumimoji="1" lang="ja-JP" altLang="en-US" sz="40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深夜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や</a:t>
            </a:r>
            <a:r>
              <a:rPr kumimoji="1" lang="ja-JP" altLang="en-US" sz="40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早朝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、</a:t>
            </a:r>
            <a:r>
              <a:rPr kumimoji="1" lang="ja-JP" altLang="en-US" sz="40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休日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に質問しても</a:t>
            </a:r>
            <a:r>
              <a:rPr kumimoji="1" lang="ja-JP" altLang="en-US" sz="40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答えられません。</a:t>
            </a:r>
            <a:endParaRPr kumimoji="1" lang="en-US" altLang="ja-JP" sz="4000" dirty="0">
              <a:solidFill>
                <a:schemeClr val="accent2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824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  <p:bldP spid="6" grpId="0"/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591597" y="2698340"/>
            <a:ext cx="97914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課題を完成させる情報が揃いました！</a:t>
            </a:r>
            <a:endParaRPr kumimoji="1" lang="en-US" altLang="ja-JP" sz="4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チャレンジ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977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594876" y="2904099"/>
            <a:ext cx="53671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本日のまとめ！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804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652966" y="1974140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091" y="2176375"/>
            <a:ext cx="9004403" cy="202415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80665" y="380394"/>
            <a:ext cx="5944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理解出来ているか確認！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52793" y="4604857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29676" y="5198953"/>
            <a:ext cx="2412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85822" y="1133823"/>
            <a:ext cx="74334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Q1.</a:t>
            </a:r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クラスってどういうもの？？</a:t>
            </a:r>
            <a:endParaRPr kumimoji="1" lang="ja-JP" altLang="en-US" sz="4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382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652966" y="1974140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091" y="2176375"/>
            <a:ext cx="9004403" cy="202415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80665" y="380394"/>
            <a:ext cx="5944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理解出来ているか確認！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52793" y="4604857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29676" y="5198953"/>
            <a:ext cx="2412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85822" y="1133823"/>
            <a:ext cx="74334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Q1.</a:t>
            </a:r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クラスってどういうもの？？</a:t>
            </a:r>
            <a:endParaRPr kumimoji="1" lang="ja-JP" altLang="en-US" sz="4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53149" y="4636486"/>
            <a:ext cx="4488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処理を行う部屋のようなもの</a:t>
            </a:r>
          </a:p>
        </p:txBody>
      </p:sp>
    </p:spTree>
    <p:extLst>
      <p:ext uri="{BB962C8B-B14F-4D97-AF65-F5344CB8AC3E}">
        <p14:creationId xmlns:p14="http://schemas.microsoft.com/office/powerpoint/2010/main" val="80827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48" y="1974126"/>
            <a:ext cx="2743200" cy="27432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23828" y="895546"/>
            <a:ext cx="8717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rgbClr val="0070C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伸び悩んでいる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エンジニアの共通点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2355" y="2452493"/>
            <a:ext cx="49808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不明点を</a:t>
            </a:r>
            <a:r>
              <a:rPr kumimoji="1" lang="ja-JP" altLang="en-US" sz="40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そのままにする</a:t>
            </a:r>
            <a:endParaRPr kumimoji="1" lang="ja-JP" altLang="en-US" sz="40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435848" y="2195866"/>
            <a:ext cx="4168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基礎</a:t>
            </a:r>
            <a:r>
              <a:rPr kumimoji="1" lang="ja-JP" altLang="en-US" sz="40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ばかり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勉強する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93099" y="4458272"/>
            <a:ext cx="37593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質問内容が</a:t>
            </a:r>
            <a:r>
              <a:rPr kumimoji="1" lang="ja-JP" altLang="en-US" sz="40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丸投げ</a:t>
            </a:r>
            <a:endParaRPr kumimoji="1" lang="ja-JP" altLang="en-US" sz="40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435848" y="3640108"/>
            <a:ext cx="42098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わかったつもりになって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0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メモを取らない</a:t>
            </a:r>
            <a:endParaRPr kumimoji="1" lang="en-US" altLang="ja-JP" sz="4000" dirty="0" smtClean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64248" y="5132321"/>
            <a:ext cx="5445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新しい知識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技術を</a:t>
            </a:r>
            <a:r>
              <a:rPr kumimoji="1" lang="ja-JP" altLang="en-US" sz="40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試さない</a:t>
            </a:r>
            <a:endParaRPr kumimoji="1" lang="en-US" altLang="ja-JP" sz="4000" dirty="0" smtClean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138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652966" y="1974140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091" y="2176375"/>
            <a:ext cx="9004403" cy="202415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80665" y="380394"/>
            <a:ext cx="5944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理解出来ているか確認！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52793" y="4604857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29676" y="5198953"/>
            <a:ext cx="2412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85822" y="1133823"/>
            <a:ext cx="80682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Q2.</a:t>
            </a:r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クラスってどこからどこまで？</a:t>
            </a:r>
            <a:endParaRPr kumimoji="1" lang="ja-JP" altLang="en-US" sz="4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53149" y="4636486"/>
            <a:ext cx="4488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処理を行う部屋のようなもの</a:t>
            </a:r>
          </a:p>
        </p:txBody>
      </p:sp>
    </p:spTree>
    <p:extLst>
      <p:ext uri="{BB962C8B-B14F-4D97-AF65-F5344CB8AC3E}">
        <p14:creationId xmlns:p14="http://schemas.microsoft.com/office/powerpoint/2010/main" val="36787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652966" y="1974140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091" y="2176375"/>
            <a:ext cx="9004403" cy="202415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80665" y="380394"/>
            <a:ext cx="5944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理解出来ているか確認！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52793" y="4604857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29676" y="5198953"/>
            <a:ext cx="2412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85822" y="1133823"/>
            <a:ext cx="80682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Q2.</a:t>
            </a:r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クラスってどこからどこまで？</a:t>
            </a:r>
            <a:endParaRPr kumimoji="1" lang="ja-JP" altLang="en-US" sz="4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53149" y="4636486"/>
            <a:ext cx="4488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処理を行う部屋のようなもの</a:t>
            </a:r>
          </a:p>
        </p:txBody>
      </p:sp>
      <p:sp>
        <p:nvSpPr>
          <p:cNvPr id="3" name="角丸四角形 2"/>
          <p:cNvSpPr/>
          <p:nvPr/>
        </p:nvSpPr>
        <p:spPr>
          <a:xfrm>
            <a:off x="2672016" y="2119225"/>
            <a:ext cx="9079528" cy="2198273"/>
          </a:xfrm>
          <a:prstGeom prst="roundRect">
            <a:avLst/>
          </a:prstGeom>
          <a:solidFill>
            <a:schemeClr val="accent2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ドーナツ 9"/>
          <p:cNvSpPr/>
          <p:nvPr/>
        </p:nvSpPr>
        <p:spPr>
          <a:xfrm>
            <a:off x="5272421" y="1889016"/>
            <a:ext cx="952500" cy="890675"/>
          </a:xfrm>
          <a:prstGeom prst="donut">
            <a:avLst>
              <a:gd name="adj" fmla="val 729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ドーナツ 10"/>
          <p:cNvSpPr/>
          <p:nvPr/>
        </p:nvSpPr>
        <p:spPr>
          <a:xfrm>
            <a:off x="2333675" y="3571908"/>
            <a:ext cx="952500" cy="890675"/>
          </a:xfrm>
          <a:prstGeom prst="donut">
            <a:avLst>
              <a:gd name="adj" fmla="val 729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69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652966" y="1974140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091" y="2176375"/>
            <a:ext cx="9004403" cy="202415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80665" y="380394"/>
            <a:ext cx="5944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理解出来ているか確認！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52793" y="4604857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29676" y="5198953"/>
            <a:ext cx="2412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85822" y="1133823"/>
            <a:ext cx="79415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Q3.main</a:t>
            </a:r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メソッドってどんなの？</a:t>
            </a:r>
            <a:endParaRPr kumimoji="1" lang="ja-JP" altLang="en-US" sz="4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53149" y="4636486"/>
            <a:ext cx="4488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処理を行う部屋のようなもの</a:t>
            </a:r>
          </a:p>
        </p:txBody>
      </p:sp>
    </p:spTree>
    <p:extLst>
      <p:ext uri="{BB962C8B-B14F-4D97-AF65-F5344CB8AC3E}">
        <p14:creationId xmlns:p14="http://schemas.microsoft.com/office/powerpoint/2010/main" val="224204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652966" y="1974140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091" y="2176375"/>
            <a:ext cx="9004403" cy="202415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80665" y="380394"/>
            <a:ext cx="5944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理解出来ているか確認！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52793" y="4604857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29676" y="5198953"/>
            <a:ext cx="2412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85822" y="1133823"/>
            <a:ext cx="79415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Q3.main</a:t>
            </a:r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メソッドってどんなの？</a:t>
            </a:r>
            <a:endParaRPr kumimoji="1" lang="ja-JP" altLang="en-US" sz="4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53149" y="4636486"/>
            <a:ext cx="4488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処理を行う部屋のようなもの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5542516" y="5198953"/>
            <a:ext cx="5315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このクラスで最初に実行される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処理の塊のようなもの</a:t>
            </a:r>
          </a:p>
        </p:txBody>
      </p:sp>
    </p:spTree>
    <p:extLst>
      <p:ext uri="{BB962C8B-B14F-4D97-AF65-F5344CB8AC3E}">
        <p14:creationId xmlns:p14="http://schemas.microsoft.com/office/powerpoint/2010/main" val="91020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652966" y="1974140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091" y="2176375"/>
            <a:ext cx="9004403" cy="202415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80665" y="380394"/>
            <a:ext cx="5944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理解出来ているか確認！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52793" y="4604857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29676" y="5198953"/>
            <a:ext cx="2412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85822" y="1133823"/>
            <a:ext cx="98203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Q4.main</a:t>
            </a:r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メソッドってどこからどこまで？</a:t>
            </a:r>
            <a:endParaRPr kumimoji="1" lang="ja-JP" altLang="en-US" sz="4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53149" y="4636486"/>
            <a:ext cx="4488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処理を行う部屋のようなもの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5542516" y="5198953"/>
            <a:ext cx="5315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このクラスで最初に実行される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処理の塊のようなもの</a:t>
            </a:r>
          </a:p>
        </p:txBody>
      </p:sp>
    </p:spTree>
    <p:extLst>
      <p:ext uri="{BB962C8B-B14F-4D97-AF65-F5344CB8AC3E}">
        <p14:creationId xmlns:p14="http://schemas.microsoft.com/office/powerpoint/2010/main" val="41457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652966" y="1974140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091" y="2176375"/>
            <a:ext cx="9004403" cy="202415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80665" y="380394"/>
            <a:ext cx="5944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理解出来ているか確認！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52793" y="4604857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29676" y="5198953"/>
            <a:ext cx="2412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85822" y="1133823"/>
            <a:ext cx="98203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Q4.main</a:t>
            </a:r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メソッドってどこからどこまで？</a:t>
            </a:r>
            <a:endParaRPr kumimoji="1" lang="ja-JP" altLang="en-US" sz="4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53149" y="4636486"/>
            <a:ext cx="4488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処理を行う部屋のようなもの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5542516" y="5198953"/>
            <a:ext cx="5315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このクラスで最初に実行される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処理の塊のようなもの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3429000" y="2545368"/>
            <a:ext cx="8322544" cy="1226532"/>
          </a:xfrm>
          <a:prstGeom prst="roundRect">
            <a:avLst/>
          </a:prstGeom>
          <a:solidFill>
            <a:schemeClr val="accent2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ドーナツ 10"/>
          <p:cNvSpPr/>
          <p:nvPr/>
        </p:nvSpPr>
        <p:spPr>
          <a:xfrm>
            <a:off x="11375640" y="2285721"/>
            <a:ext cx="952500" cy="890675"/>
          </a:xfrm>
          <a:prstGeom prst="donut">
            <a:avLst>
              <a:gd name="adj" fmla="val 729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ドーナツ 11"/>
          <p:cNvSpPr/>
          <p:nvPr/>
        </p:nvSpPr>
        <p:spPr>
          <a:xfrm>
            <a:off x="3129676" y="3233407"/>
            <a:ext cx="952500" cy="890675"/>
          </a:xfrm>
          <a:prstGeom prst="donut">
            <a:avLst>
              <a:gd name="adj" fmla="val 729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15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80665" y="380394"/>
            <a:ext cx="5944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理解出来ているか確認！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85822" y="1133823"/>
            <a:ext cx="79592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Q5.print()</a:t>
            </a:r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ってどういうもの？？</a:t>
            </a:r>
            <a:endParaRPr kumimoji="1" lang="ja-JP" altLang="en-US" sz="4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586941" y="1903264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676" y="1994887"/>
            <a:ext cx="8162547" cy="2233255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3443293" y="4729630"/>
            <a:ext cx="16321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rint()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114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80665" y="380394"/>
            <a:ext cx="5944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理解出来ているか確認！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85822" y="1133823"/>
            <a:ext cx="79592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Q5.print()</a:t>
            </a:r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ってどういうもの？？</a:t>
            </a:r>
            <a:endParaRPr kumimoji="1" lang="ja-JP" altLang="en-US" sz="4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586941" y="1903264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676" y="1994887"/>
            <a:ext cx="8162547" cy="2233255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3443293" y="4729630"/>
            <a:ext cx="16321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rint()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038083" y="4549370"/>
            <a:ext cx="66928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コンソール上に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もの。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94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80665" y="380394"/>
            <a:ext cx="5944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理解出来ているか確認！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85822" y="1133823"/>
            <a:ext cx="93843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Q6.print()</a:t>
            </a:r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の実行結果はどうなる？？</a:t>
            </a:r>
            <a:endParaRPr kumimoji="1" lang="ja-JP" altLang="en-US" sz="4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586941" y="1903264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676" y="1994887"/>
            <a:ext cx="8162547" cy="2233255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3443293" y="4729630"/>
            <a:ext cx="16321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rint()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038083" y="4549370"/>
            <a:ext cx="66928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コンソール上に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もの。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85822" y="414612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出力結果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04081" y="4579767"/>
            <a:ext cx="2825595" cy="1725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158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80665" y="380394"/>
            <a:ext cx="5944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理解出来ているか確認！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85822" y="1133823"/>
            <a:ext cx="93843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Q6.print()</a:t>
            </a:r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の実行結果はどうなる？？</a:t>
            </a:r>
            <a:endParaRPr kumimoji="1" lang="ja-JP" altLang="en-US" sz="4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586941" y="1903264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676" y="1994887"/>
            <a:ext cx="8162547" cy="2233255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3443293" y="4729630"/>
            <a:ext cx="16321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rint()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038083" y="4549370"/>
            <a:ext cx="66928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コンソール上に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もの。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85822" y="414612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出力結果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04081" y="4579767"/>
            <a:ext cx="2825595" cy="1725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85822" y="4820583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 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406359" y="4820583"/>
            <a:ext cx="1220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ECC! 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293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20" y="2341410"/>
            <a:ext cx="3446743" cy="3446743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23828" y="895546"/>
            <a:ext cx="7962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活躍している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エンジニアの共通点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5889" y="2343987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プログラミング的思考力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が高い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422131" y="4675805"/>
            <a:ext cx="2321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検索力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が高い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969741" y="2365042"/>
            <a:ext cx="3560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常に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か開発している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50" name="Picture 2" descr="「Google」の画像検索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880" y="5214657"/>
            <a:ext cx="864206" cy="86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雲形吹き出し 8"/>
          <p:cNvSpPr/>
          <p:nvPr/>
        </p:nvSpPr>
        <p:spPr>
          <a:xfrm>
            <a:off x="1350834" y="2713319"/>
            <a:ext cx="1762083" cy="1010496"/>
          </a:xfrm>
          <a:prstGeom prst="cloudCallout">
            <a:avLst>
              <a:gd name="adj1" fmla="val -39557"/>
              <a:gd name="adj2" fmla="val 550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983" y="2528653"/>
            <a:ext cx="1652998" cy="1652998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594254" y="4414195"/>
            <a:ext cx="3187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知識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発信している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680" y="4414195"/>
            <a:ext cx="1888569" cy="18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7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80665" y="380394"/>
            <a:ext cx="5944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理解出来ているか確認！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85822" y="1133823"/>
            <a:ext cx="85090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Q7.print</a:t>
            </a:r>
            <a:r>
              <a:rPr kumimoji="1" lang="en-US" altLang="ja-JP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ln</a:t>
            </a:r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ってどういうもの？？</a:t>
            </a:r>
            <a:endParaRPr kumimoji="1" lang="ja-JP" altLang="en-US" sz="4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586941" y="1903264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676" y="1994887"/>
            <a:ext cx="8162547" cy="2233255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3443293" y="4729630"/>
            <a:ext cx="16321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rint()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038083" y="4549370"/>
            <a:ext cx="66928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コンソール上に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もの。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505253" y="5472699"/>
            <a:ext cx="1728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rintln()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667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80665" y="380394"/>
            <a:ext cx="5944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理解出来ているか確認！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85822" y="1133823"/>
            <a:ext cx="85090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Q7.print</a:t>
            </a:r>
            <a:r>
              <a:rPr kumimoji="1" lang="en-US" altLang="ja-JP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ln</a:t>
            </a:r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ってどういうもの？？</a:t>
            </a:r>
            <a:endParaRPr kumimoji="1" lang="ja-JP" altLang="en-US" sz="4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586941" y="1903264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676" y="1994887"/>
            <a:ext cx="8162547" cy="2233255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3443293" y="4729630"/>
            <a:ext cx="16321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rint()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038083" y="4549370"/>
            <a:ext cx="66928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コンソール上に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もの。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505253" y="5472699"/>
            <a:ext cx="1728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rintln()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196223" y="5252850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コンソール上に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　　　　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末尾で改行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するものです。</a:t>
            </a:r>
          </a:p>
        </p:txBody>
      </p:sp>
    </p:spTree>
    <p:extLst>
      <p:ext uri="{BB962C8B-B14F-4D97-AF65-F5344CB8AC3E}">
        <p14:creationId xmlns:p14="http://schemas.microsoft.com/office/powerpoint/2010/main" val="331731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80665" y="380394"/>
            <a:ext cx="5944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理解出来ているか確認！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85822" y="1133823"/>
            <a:ext cx="99341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Q8.print</a:t>
            </a:r>
            <a:r>
              <a:rPr kumimoji="1" lang="en-US" altLang="ja-JP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ln</a:t>
            </a:r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の実行結果はどうなる？？</a:t>
            </a:r>
            <a:endParaRPr kumimoji="1" lang="ja-JP" altLang="en-US" sz="4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586941" y="1903264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676" y="1994887"/>
            <a:ext cx="8162547" cy="2233255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3443293" y="4729630"/>
            <a:ext cx="16321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rint()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038083" y="4549370"/>
            <a:ext cx="66928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コンソール上に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もの。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505253" y="5472699"/>
            <a:ext cx="1728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rintln()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196223" y="5252850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コンソール上に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　　　　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末尾で改行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するものです。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85822" y="414612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出力結果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04081" y="4579767"/>
            <a:ext cx="2825595" cy="1725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941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80665" y="380394"/>
            <a:ext cx="5944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理解出来ているか確認！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85822" y="1133823"/>
            <a:ext cx="99341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Q8.print</a:t>
            </a:r>
            <a:r>
              <a:rPr kumimoji="1" lang="en-US" altLang="ja-JP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ln</a:t>
            </a:r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の実行結果はどうなる？？</a:t>
            </a:r>
            <a:endParaRPr kumimoji="1" lang="ja-JP" altLang="en-US" sz="4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586941" y="1903264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676" y="1994887"/>
            <a:ext cx="8162547" cy="2233255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3443293" y="4729630"/>
            <a:ext cx="16321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rint()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038083" y="4549370"/>
            <a:ext cx="66928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コンソール上に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もの。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505253" y="5472699"/>
            <a:ext cx="1728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rintln()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196223" y="5252850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コンソール上に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　　　　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末尾で改行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するものです。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85822" y="414612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出力結果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04081" y="4579767"/>
            <a:ext cx="2825595" cy="1725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088411" y="47092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FF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改行</a:t>
            </a:r>
            <a:endParaRPr kumimoji="1" lang="ja-JP" altLang="en-US" dirty="0">
              <a:solidFill>
                <a:srgbClr val="FFFF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2795" y="4709244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 </a:t>
            </a:r>
            <a:endParaRPr kumimoji="1" lang="ja-JP" altLang="en-US" sz="36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57222" y="5402676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ECC! </a:t>
            </a:r>
            <a:endParaRPr kumimoji="1" lang="ja-JP" altLang="en-US" sz="36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140215" y="53395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FF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改行</a:t>
            </a:r>
            <a:endParaRPr kumimoji="1" lang="ja-JP" altLang="en-US" dirty="0">
              <a:solidFill>
                <a:srgbClr val="FFFF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752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7" grpId="0"/>
      <p:bldP spid="18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287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print()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println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endParaRPr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57881" y="567276"/>
            <a:ext cx="5404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プログラミング初めの第一歩！</a:t>
            </a:r>
            <a:endParaRPr kumimoji="1" lang="en-US" altLang="ja-JP" sz="3200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855259" y="2236321"/>
            <a:ext cx="1728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rintln()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55259" y="1525912"/>
            <a:ext cx="1428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rint()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271703" y="3845205"/>
            <a:ext cx="9932903" cy="23533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55259" y="326043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544078" y="4076037"/>
            <a:ext cx="9108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System.out.print(“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表示したい文字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")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544078" y="5207867"/>
            <a:ext cx="96071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System.out.println(“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表示したい文字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")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283855" y="1446908"/>
            <a:ext cx="75296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コンソール上に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指定した文字を表示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するものです。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583617" y="2159377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コンソール上に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指定した文字を表示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　　　　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末尾で改行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するものです。</a:t>
            </a:r>
          </a:p>
        </p:txBody>
      </p:sp>
    </p:spTree>
    <p:extLst>
      <p:ext uri="{BB962C8B-B14F-4D97-AF65-F5344CB8AC3E}">
        <p14:creationId xmlns:p14="http://schemas.microsoft.com/office/powerpoint/2010/main" val="229152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4853" y="817955"/>
            <a:ext cx="6353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今日の内容で出来るようになった事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833" y="1729924"/>
            <a:ext cx="1810629" cy="175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3199186" y="1983613"/>
            <a:ext cx="7520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のプログラムを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出来るようになる！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83350" y="4716385"/>
            <a:ext cx="6361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指定した文字を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出来るようになる！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" name="Picture 2" descr="モニタを見せて案内する店員のイラスト（男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880" y="3278454"/>
            <a:ext cx="3280313" cy="309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7649895" y="4334211"/>
            <a:ext cx="1856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おススメ</a:t>
            </a:r>
            <a:endParaRPr kumimoji="1" lang="en-US" altLang="ja-JP" sz="20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商品はこちら！</a:t>
            </a:r>
            <a:endParaRPr kumimoji="1" lang="ja-JP" altLang="en-US" sz="2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875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30352" y="481372"/>
            <a:ext cx="88697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みんなの</a:t>
            </a:r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レベルアップ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を阻害しない為に・・・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95528" y="1489339"/>
            <a:ext cx="2997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授業ルール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111524" y="38594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857404" y="1397007"/>
            <a:ext cx="72955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先生が説明中は静かに聞く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95528" y="3166943"/>
            <a:ext cx="83393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他の人にも</a:t>
            </a:r>
            <a:r>
              <a:rPr lang="ja-JP" altLang="en-US" sz="3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迷惑</a:t>
            </a:r>
            <a:r>
              <a:rPr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になり</a:t>
            </a:r>
            <a:endParaRPr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自分</a:t>
            </a:r>
            <a:r>
              <a:rPr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にとっても有益な情報を聞き逃して</a:t>
            </a:r>
            <a:endParaRPr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3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損する</a:t>
            </a:r>
            <a:r>
              <a:rPr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ことになるよ！！</a:t>
            </a:r>
            <a:endParaRPr lang="en-US" altLang="ja-JP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807" y="2982277"/>
            <a:ext cx="2530785" cy="268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14129</TotalTime>
  <Words>2513</Words>
  <Application>Microsoft Office PowerPoint</Application>
  <PresentationFormat>ワイド画面</PresentationFormat>
  <Paragraphs>470</Paragraphs>
  <Slides>85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85</vt:i4>
      </vt:variant>
    </vt:vector>
  </HeadingPairs>
  <TitlesOfParts>
    <vt:vector size="93" baseType="lpstr">
      <vt:lpstr>UD デジタル 教科書体 NK-B</vt:lpstr>
      <vt:lpstr>UD デジタル 教科書体 NP-B</vt:lpstr>
      <vt:lpstr>游ゴシック</vt:lpstr>
      <vt:lpstr>游ゴシック Light</vt:lpstr>
      <vt:lpstr>Arial</vt:lpstr>
      <vt:lpstr>Calibri</vt:lpstr>
      <vt:lpstr>Calibri Light</vt:lpstr>
      <vt:lpstr>Office Theme</vt:lpstr>
      <vt:lpstr>プログラミング演習I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意外と結構多い</vt:lpstr>
      <vt:lpstr>Javaで メリットあるの？</vt:lpstr>
      <vt:lpstr>PowerPoint プレゼンテーション</vt:lpstr>
      <vt:lpstr>PowerPoint プレゼンテーション</vt:lpstr>
      <vt:lpstr>PowerPoint プレゼンテーション</vt:lpstr>
      <vt:lpstr>本授業はあくまで  の勉強です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Javaって 何が作れるの？</dc:title>
  <dc:creator>石田 雄太</dc:creator>
  <cp:lastModifiedBy>石田 雄太</cp:lastModifiedBy>
  <cp:revision>190</cp:revision>
  <dcterms:created xsi:type="dcterms:W3CDTF">2020-03-04T08:20:15Z</dcterms:created>
  <dcterms:modified xsi:type="dcterms:W3CDTF">2022-04-08T03:09:33Z</dcterms:modified>
</cp:coreProperties>
</file>