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73"/>
  </p:notesMasterIdLst>
  <p:handoutMasterIdLst>
    <p:handoutMasterId r:id="rId74"/>
  </p:handoutMasterIdLst>
  <p:sldIdLst>
    <p:sldId id="309" r:id="rId2"/>
    <p:sldId id="626" r:id="rId3"/>
    <p:sldId id="627" r:id="rId4"/>
    <p:sldId id="440" r:id="rId5"/>
    <p:sldId id="622" r:id="rId6"/>
    <p:sldId id="624" r:id="rId7"/>
    <p:sldId id="629" r:id="rId8"/>
    <p:sldId id="630" r:id="rId9"/>
    <p:sldId id="631" r:id="rId10"/>
    <p:sldId id="444" r:id="rId11"/>
    <p:sldId id="541" r:id="rId12"/>
    <p:sldId id="542" r:id="rId13"/>
    <p:sldId id="543" r:id="rId14"/>
    <p:sldId id="544" r:id="rId15"/>
    <p:sldId id="545" r:id="rId16"/>
    <p:sldId id="546" r:id="rId17"/>
    <p:sldId id="547" r:id="rId18"/>
    <p:sldId id="548" r:id="rId19"/>
    <p:sldId id="549" r:id="rId20"/>
    <p:sldId id="550" r:id="rId21"/>
    <p:sldId id="551" r:id="rId22"/>
    <p:sldId id="578" r:id="rId23"/>
    <p:sldId id="579" r:id="rId24"/>
    <p:sldId id="580" r:id="rId25"/>
    <p:sldId id="581" r:id="rId26"/>
    <p:sldId id="582" r:id="rId27"/>
    <p:sldId id="583" r:id="rId28"/>
    <p:sldId id="584" r:id="rId29"/>
    <p:sldId id="585" r:id="rId30"/>
    <p:sldId id="586" r:id="rId31"/>
    <p:sldId id="587" r:id="rId32"/>
    <p:sldId id="588" r:id="rId33"/>
    <p:sldId id="540" r:id="rId34"/>
    <p:sldId id="361" r:id="rId35"/>
    <p:sldId id="589" r:id="rId36"/>
    <p:sldId id="590" r:id="rId37"/>
    <p:sldId id="591" r:id="rId38"/>
    <p:sldId id="592" r:id="rId39"/>
    <p:sldId id="593" r:id="rId40"/>
    <p:sldId id="594" r:id="rId41"/>
    <p:sldId id="595" r:id="rId42"/>
    <p:sldId id="596" r:id="rId43"/>
    <p:sldId id="600" r:id="rId44"/>
    <p:sldId id="597" r:id="rId45"/>
    <p:sldId id="601" r:id="rId46"/>
    <p:sldId id="604" r:id="rId47"/>
    <p:sldId id="602" r:id="rId48"/>
    <p:sldId id="598" r:id="rId49"/>
    <p:sldId id="605" r:id="rId50"/>
    <p:sldId id="599" r:id="rId51"/>
    <p:sldId id="603" r:id="rId52"/>
    <p:sldId id="606" r:id="rId53"/>
    <p:sldId id="607" r:id="rId54"/>
    <p:sldId id="608" r:id="rId55"/>
    <p:sldId id="483" r:id="rId56"/>
    <p:sldId id="454" r:id="rId57"/>
    <p:sldId id="609" r:id="rId58"/>
    <p:sldId id="610" r:id="rId59"/>
    <p:sldId id="611" r:id="rId60"/>
    <p:sldId id="612" r:id="rId61"/>
    <p:sldId id="613" r:id="rId62"/>
    <p:sldId id="614" r:id="rId63"/>
    <p:sldId id="615" r:id="rId64"/>
    <p:sldId id="616" r:id="rId65"/>
    <p:sldId id="617" r:id="rId66"/>
    <p:sldId id="618" r:id="rId67"/>
    <p:sldId id="619" r:id="rId68"/>
    <p:sldId id="620" r:id="rId69"/>
    <p:sldId id="621" r:id="rId70"/>
    <p:sldId id="529" r:id="rId71"/>
    <p:sldId id="628" r:id="rId7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1036" autoAdjust="0"/>
  </p:normalViewPr>
  <p:slideViewPr>
    <p:cSldViewPr snapToGrid="0">
      <p:cViewPr>
        <p:scale>
          <a:sx n="50" d="100"/>
          <a:sy n="50" d="100"/>
        </p:scale>
        <p:origin x="408" y="7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D6C70-1948-44F0-86EE-029C29C1942B}" type="datetimeFigureOut">
              <a:rPr kumimoji="1" lang="ja-JP" altLang="en-US" smtClean="0"/>
              <a:t>2022/4/20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CAE8D-5DE2-4F5E-A259-6FC9E2B4E1D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289332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9785B-D559-45A4-A544-D4A297F8A73F}" type="datetimeFigureOut">
              <a:rPr kumimoji="1" lang="ja-JP" altLang="en-US" smtClean="0"/>
              <a:t>2022/4/20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BA40F-AE3B-4A40-9CF4-3363CFCAFDB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0279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8355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 dirty="0"/>
          </a:p>
        </p:txBody>
      </p:sp>
      <p:sp>
        <p:nvSpPr>
          <p:cNvPr id="216068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fld id="{8F682D72-4409-42B8-A84F-D9B249B94331}" type="slidenum">
              <a:rPr lang="ja-JP" altLang="en-US">
                <a:latin typeface="Calibri" panose="020F0502020204030204" pitchFamily="34" charset="0"/>
              </a:rPr>
              <a:pPr eaLnBrk="1" hangingPunct="1"/>
              <a:t>58</a:t>
            </a:fld>
            <a:endParaRPr lang="ja-JP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016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8355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 dirty="0"/>
          </a:p>
        </p:txBody>
      </p:sp>
      <p:sp>
        <p:nvSpPr>
          <p:cNvPr id="216068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fld id="{8F682D72-4409-42B8-A84F-D9B249B94331}" type="slidenum">
              <a:rPr lang="ja-JP" altLang="en-US">
                <a:latin typeface="Calibri" panose="020F0502020204030204" pitchFamily="34" charset="0"/>
              </a:rPr>
              <a:pPr eaLnBrk="1" hangingPunct="1"/>
              <a:t>59</a:t>
            </a:fld>
            <a:endParaRPr lang="ja-JP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233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197708" y="230659"/>
            <a:ext cx="11780109" cy="6392563"/>
          </a:xfrm>
          <a:prstGeom prst="rect">
            <a:avLst/>
          </a:prstGeom>
          <a:solidFill>
            <a:srgbClr val="92D05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rgbClr val="92D050"/>
          </a:solidFill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8505"/>
            <a:ext cx="914400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2022/4/20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650789" y="3693255"/>
            <a:ext cx="10783330" cy="3024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18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2022/4/20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80517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2022/4/20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0260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2022/4/20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58450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2022/4/20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94578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2022/4/20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57928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2022/4/20</a:t>
            </a:fld>
            <a:endParaRPr kumimoji="1" lang="ja-JP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69342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2022/4/20</a:t>
            </a:fld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4061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2022/4/20</a:t>
            </a:fld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82157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2022/4/20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0300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dirty="0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2022/4/20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3232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204788" y="222251"/>
            <a:ext cx="11768138" cy="6388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67C06-29B6-4A3A-A61B-06215483D6D1}" type="datetimeFigureOut">
              <a:rPr kumimoji="1" lang="ja-JP" altLang="en-US" smtClean="0"/>
              <a:t>2022/4/20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75952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3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プログラミング基礎演習</a:t>
            </a:r>
            <a:r>
              <a:rPr lang="en-US" altLang="ja-JP" dirty="0"/>
              <a:t>I</a:t>
            </a:r>
            <a:endParaRPr kumimoji="1" lang="ja-JP" altLang="en-US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ja-JP" altLang="en-US" sz="4000" dirty="0" smtClean="0"/>
              <a:t>第</a:t>
            </a:r>
            <a:r>
              <a:rPr lang="en-US" altLang="ja-JP" sz="4000" dirty="0"/>
              <a:t>4</a:t>
            </a:r>
            <a:r>
              <a:rPr lang="ja-JP" altLang="en-US" sz="4000" dirty="0" smtClean="0"/>
              <a:t>回　</a:t>
            </a:r>
            <a:r>
              <a:rPr lang="en-US" altLang="ja-JP" sz="4000" dirty="0" smtClean="0"/>
              <a:t>String</a:t>
            </a:r>
            <a:r>
              <a:rPr lang="ja-JP" altLang="en-US" sz="4000" dirty="0" smtClean="0"/>
              <a:t>型とキーボード入力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820184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920239" y="2395728"/>
            <a:ext cx="868699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まずは前回の復習から！</a:t>
            </a:r>
            <a:endParaRPr kumimoji="1" lang="ja-JP" altLang="en-US" sz="6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397592" y="4626864"/>
            <a:ext cx="4487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前回のノートを開こう！</a:t>
            </a:r>
            <a:endParaRPr kumimoji="1" lang="ja-JP" altLang="en-US" sz="36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54441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303807" y="2605635"/>
            <a:ext cx="78726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エスケープ</a:t>
            </a:r>
            <a:r>
              <a:rPr lang="ja-JP" altLang="en-US" sz="6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シーケンス</a:t>
            </a:r>
            <a:endParaRPr kumimoji="1" lang="ja-JP" altLang="en-US" sz="6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8906256" y="3713631"/>
            <a:ext cx="14571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 smtClean="0"/>
              <a:t>P.32</a:t>
            </a:r>
            <a:endParaRPr kumimoji="1" lang="ja-JP" altLang="en-US" sz="60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930892" y="31521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前回の復習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31349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576994" y="899108"/>
            <a:ext cx="52325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もしこんな場合どうなる・・・？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923543" y="2693020"/>
            <a:ext cx="3685033" cy="17556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267289" y="2970679"/>
            <a:ext cx="29033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200" dirty="0" smtClean="0">
                <a:solidFill>
                  <a:schemeClr val="bg1"/>
                </a:solidFill>
              </a:rPr>
              <a:t>“Hello”</a:t>
            </a:r>
            <a:endParaRPr kumimoji="1" lang="ja-JP" altLang="en-US" sz="7200" dirty="0">
              <a:solidFill>
                <a:schemeClr val="bg1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54218" y="198356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表示結果</a:t>
            </a:r>
            <a:endParaRPr kumimoji="1" lang="ja-JP" altLang="en-US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212080" y="1629624"/>
            <a:ext cx="5803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左のように出力したい・・・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26" name="Picture 2" descr="考える人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967" y="2543668"/>
            <a:ext cx="320992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/>
          <p:cNvSpPr txBox="1"/>
          <p:nvPr/>
        </p:nvSpPr>
        <p:spPr>
          <a:xfrm>
            <a:off x="1603107" y="4726327"/>
            <a:ext cx="4639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みんなはどう書く？？</a:t>
            </a:r>
            <a:endParaRPr kumimoji="1" lang="ja-JP" altLang="en-US" sz="40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76568" y="327493"/>
            <a:ext cx="299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エスケープシーケンス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271299" y="298613"/>
            <a:ext cx="692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P.32</a:t>
            </a:r>
            <a:endParaRPr kumimoji="1" lang="ja-JP" altLang="en-US" sz="24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930892" y="31521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前回の復習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49339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19" y="1163431"/>
            <a:ext cx="11413797" cy="26096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角丸四角形 4"/>
          <p:cNvSpPr/>
          <p:nvPr/>
        </p:nvSpPr>
        <p:spPr>
          <a:xfrm>
            <a:off x="7756268" y="2177129"/>
            <a:ext cx="288603" cy="483590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9347200" y="2187491"/>
            <a:ext cx="272720" cy="483590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859316" y="3123688"/>
            <a:ext cx="5373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ﾀﾞﾌﾞﾙｺｰﾃｰｼｮﾝで囲われた部分が文字列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76568" y="327493"/>
            <a:ext cx="299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エスケープシーケンス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271299" y="298613"/>
            <a:ext cx="692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P.32</a:t>
            </a:r>
            <a:endParaRPr kumimoji="1" lang="ja-JP" altLang="en-US" sz="24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930892" y="31521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前回の復習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355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19" y="1163431"/>
            <a:ext cx="11413797" cy="26096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角丸四角形 4"/>
          <p:cNvSpPr/>
          <p:nvPr/>
        </p:nvSpPr>
        <p:spPr>
          <a:xfrm>
            <a:off x="7771987" y="2148684"/>
            <a:ext cx="254413" cy="483590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9347200" y="2183116"/>
            <a:ext cx="263548" cy="483590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859316" y="3123688"/>
            <a:ext cx="5373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ﾀﾞﾌﾞﾙｺｰﾃｰｼｮﾝで囲われた部分が文字列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右矢印 1"/>
          <p:cNvSpPr/>
          <p:nvPr/>
        </p:nvSpPr>
        <p:spPr>
          <a:xfrm rot="5400000">
            <a:off x="7654429" y="1516296"/>
            <a:ext cx="489527" cy="5080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右矢印 6"/>
          <p:cNvSpPr/>
          <p:nvPr/>
        </p:nvSpPr>
        <p:spPr>
          <a:xfrm rot="5400000">
            <a:off x="9225622" y="1539087"/>
            <a:ext cx="489527" cy="5080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322584" y="648114"/>
            <a:ext cx="4910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「閉じ」ではなくて文字にしたい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76568" y="327493"/>
            <a:ext cx="299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エスケープシーケンス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271299" y="298613"/>
            <a:ext cx="692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P.32</a:t>
            </a:r>
            <a:endParaRPr kumimoji="1" lang="ja-JP" altLang="en-US" sz="24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930892" y="31521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前回の復習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3432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19" y="1163431"/>
            <a:ext cx="11413797" cy="26096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テキスト ボックス 7"/>
          <p:cNvSpPr txBox="1"/>
          <p:nvPr/>
        </p:nvSpPr>
        <p:spPr>
          <a:xfrm>
            <a:off x="4859316" y="3123688"/>
            <a:ext cx="5373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ﾀﾞﾌﾞﾙｺｰﾃｰｼｮﾝで囲われた部分が文字列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450109" y="4329661"/>
            <a:ext cx="9134764" cy="1681018"/>
          </a:xfrm>
          <a:prstGeom prst="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</a:t>
            </a:r>
            <a:r>
              <a:rPr kumimoji="1" lang="ja-JP" altLang="en-US" sz="32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￥</a:t>
            </a:r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」を前に記述して特殊文字として認識させる</a:t>
            </a:r>
            <a:endParaRPr kumimoji="1" lang="en-US" altLang="ja-JP" sz="32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76568" y="327493"/>
            <a:ext cx="299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エスケープシーケンス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271299" y="298613"/>
            <a:ext cx="692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P.32</a:t>
            </a:r>
            <a:endParaRPr kumimoji="1" lang="ja-JP" altLang="en-US" sz="2400" dirty="0"/>
          </a:p>
        </p:txBody>
      </p:sp>
      <p:sp>
        <p:nvSpPr>
          <p:cNvPr id="13" name="角丸四角形 12"/>
          <p:cNvSpPr/>
          <p:nvPr/>
        </p:nvSpPr>
        <p:spPr>
          <a:xfrm>
            <a:off x="7771987" y="2148684"/>
            <a:ext cx="254413" cy="483590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角丸四角形 13"/>
          <p:cNvSpPr/>
          <p:nvPr/>
        </p:nvSpPr>
        <p:spPr>
          <a:xfrm>
            <a:off x="9347200" y="2183116"/>
            <a:ext cx="263548" cy="483590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右矢印 14"/>
          <p:cNvSpPr/>
          <p:nvPr/>
        </p:nvSpPr>
        <p:spPr>
          <a:xfrm rot="5400000">
            <a:off x="7654429" y="1516296"/>
            <a:ext cx="489527" cy="5080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右矢印 15"/>
          <p:cNvSpPr/>
          <p:nvPr/>
        </p:nvSpPr>
        <p:spPr>
          <a:xfrm rot="5400000">
            <a:off x="9225622" y="1539087"/>
            <a:ext cx="489527" cy="5080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322584" y="648114"/>
            <a:ext cx="4910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「閉じ」ではなくて文字にしたい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9930892" y="31521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前回の復習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65782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100" y="1191491"/>
            <a:ext cx="11443129" cy="26061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角丸四角形 4"/>
          <p:cNvSpPr/>
          <p:nvPr/>
        </p:nvSpPr>
        <p:spPr>
          <a:xfrm>
            <a:off x="7511407" y="2224966"/>
            <a:ext cx="2870265" cy="511237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859316" y="3123688"/>
            <a:ext cx="5373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ﾀﾞﾌﾞﾙｺｰﾃｰｼｮﾝで囲われた部分が文字列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右矢印 1"/>
          <p:cNvSpPr/>
          <p:nvPr/>
        </p:nvSpPr>
        <p:spPr>
          <a:xfrm rot="5400000">
            <a:off x="7616260" y="1693492"/>
            <a:ext cx="489527" cy="508000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右矢印 6"/>
          <p:cNvSpPr/>
          <p:nvPr/>
        </p:nvSpPr>
        <p:spPr>
          <a:xfrm rot="5400000">
            <a:off x="9028855" y="1753911"/>
            <a:ext cx="489527" cy="508000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053255" y="622797"/>
            <a:ext cx="5498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文字の「“」</a:t>
            </a:r>
            <a:r>
              <a:rPr kumimoji="1" lang="en-US" altLang="ja-JP" sz="28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8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ダブルコーテーション</a:t>
            </a:r>
            <a:r>
              <a:rPr kumimoji="1" lang="en-US" altLang="ja-JP" sz="28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sz="28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76568" y="327493"/>
            <a:ext cx="299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エスケープシーケンス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271299" y="298613"/>
            <a:ext cx="692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P.32</a:t>
            </a:r>
            <a:endParaRPr kumimoji="1" lang="ja-JP" altLang="en-US" sz="2400" dirty="0"/>
          </a:p>
        </p:txBody>
      </p:sp>
      <p:sp>
        <p:nvSpPr>
          <p:cNvPr id="14" name="角丸四角形 13"/>
          <p:cNvSpPr/>
          <p:nvPr/>
        </p:nvSpPr>
        <p:spPr>
          <a:xfrm>
            <a:off x="7712672" y="2269158"/>
            <a:ext cx="313728" cy="483590"/>
          </a:xfrm>
          <a:prstGeom prst="roundRect">
            <a:avLst/>
          </a:prstGeom>
          <a:solidFill>
            <a:schemeClr val="accent5">
              <a:lumMod val="75000"/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角丸四角形 14"/>
          <p:cNvSpPr/>
          <p:nvPr/>
        </p:nvSpPr>
        <p:spPr>
          <a:xfrm>
            <a:off x="9557245" y="2250686"/>
            <a:ext cx="325664" cy="483590"/>
          </a:xfrm>
          <a:prstGeom prst="roundRect">
            <a:avLst/>
          </a:prstGeom>
          <a:solidFill>
            <a:schemeClr val="accent5">
              <a:lumMod val="75000"/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9930892" y="31521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前回の復習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97022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100" y="1191491"/>
            <a:ext cx="11443129" cy="26061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角丸四角形 4"/>
          <p:cNvSpPr/>
          <p:nvPr/>
        </p:nvSpPr>
        <p:spPr>
          <a:xfrm>
            <a:off x="7511407" y="2224966"/>
            <a:ext cx="2870265" cy="511237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859316" y="3123688"/>
            <a:ext cx="5373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ﾀﾞﾌﾞﾙｺｰﾃｰｼｮﾝで囲われた部分が文字列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右矢印 1"/>
          <p:cNvSpPr/>
          <p:nvPr/>
        </p:nvSpPr>
        <p:spPr>
          <a:xfrm rot="5400000">
            <a:off x="7616260" y="1693492"/>
            <a:ext cx="489527" cy="508000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右矢印 6"/>
          <p:cNvSpPr/>
          <p:nvPr/>
        </p:nvSpPr>
        <p:spPr>
          <a:xfrm rot="5400000">
            <a:off x="9028855" y="1753911"/>
            <a:ext cx="489527" cy="508000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053255" y="622797"/>
            <a:ext cx="5498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文字の「“」</a:t>
            </a:r>
            <a:r>
              <a:rPr kumimoji="1" lang="en-US" altLang="ja-JP" sz="28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8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ダブルコーテーション</a:t>
            </a:r>
            <a:r>
              <a:rPr kumimoji="1" lang="en-US" altLang="ja-JP" sz="28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sz="28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76568" y="327493"/>
            <a:ext cx="299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エスケープシーケンス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271299" y="298613"/>
            <a:ext cx="692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P.32</a:t>
            </a:r>
            <a:endParaRPr kumimoji="1" lang="ja-JP" altLang="en-US" sz="2400" dirty="0"/>
          </a:p>
        </p:txBody>
      </p:sp>
      <p:sp>
        <p:nvSpPr>
          <p:cNvPr id="14" name="角丸四角形 13"/>
          <p:cNvSpPr/>
          <p:nvPr/>
        </p:nvSpPr>
        <p:spPr>
          <a:xfrm>
            <a:off x="7712672" y="2269158"/>
            <a:ext cx="313728" cy="483590"/>
          </a:xfrm>
          <a:prstGeom prst="roundRect">
            <a:avLst/>
          </a:prstGeom>
          <a:solidFill>
            <a:schemeClr val="accent5">
              <a:lumMod val="75000"/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角丸四角形 14"/>
          <p:cNvSpPr/>
          <p:nvPr/>
        </p:nvSpPr>
        <p:spPr>
          <a:xfrm>
            <a:off x="9557245" y="2250686"/>
            <a:ext cx="325664" cy="483590"/>
          </a:xfrm>
          <a:prstGeom prst="roundRect">
            <a:avLst/>
          </a:prstGeom>
          <a:solidFill>
            <a:schemeClr val="accent5">
              <a:lumMod val="75000"/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1450109" y="4329661"/>
            <a:ext cx="9134764" cy="1681018"/>
          </a:xfrm>
          <a:prstGeom prst="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</a:t>
            </a:r>
            <a:r>
              <a:rPr kumimoji="1" lang="ja-JP" altLang="en-US" sz="32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￥</a:t>
            </a:r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」を前に記述して特殊文字として認識させる</a:t>
            </a:r>
            <a:endParaRPr kumimoji="1" lang="en-US" altLang="ja-JP" sz="32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これを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エスケープシーケンス</a:t>
            </a:r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</a:t>
            </a:r>
            <a:endParaRPr kumimoji="1" lang="ja-JP" altLang="en-US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9930892" y="31521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前回の復習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99708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_jun\work\2010misc\00misc\Java図表画面データ\1巻\2章\表2-1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278" y="1176986"/>
            <a:ext cx="9723418" cy="44017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276568" y="327493"/>
            <a:ext cx="299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エスケープシーケンス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271299" y="298613"/>
            <a:ext cx="692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P.32</a:t>
            </a:r>
            <a:endParaRPr kumimoji="1" lang="ja-JP" altLang="en-US" sz="2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930892" y="31521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前回の復習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22312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671" y="1523205"/>
            <a:ext cx="11112098" cy="31067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テキスト ボックス 3"/>
          <p:cNvSpPr txBox="1"/>
          <p:nvPr/>
        </p:nvSpPr>
        <p:spPr>
          <a:xfrm>
            <a:off x="285229" y="721353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理解度チェック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90550" y="4728682"/>
            <a:ext cx="5011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A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コンパイルエラー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698604" y="4728682"/>
            <a:ext cx="49135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B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3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「</a:t>
            </a:r>
            <a:r>
              <a:rPr kumimoji="1" lang="en-US" altLang="ja-JP" sz="2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Hello\nECC\n</a:t>
            </a:r>
            <a:r>
              <a:rPr kumimoji="1" lang="ja-JP" altLang="en-US" sz="2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」と表示</a:t>
            </a:r>
            <a:endParaRPr kumimoji="1" lang="en-US" altLang="ja-JP" sz="2400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90550" y="5353441"/>
            <a:ext cx="3858749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C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「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Hellon</a:t>
            </a:r>
          </a:p>
          <a:p>
            <a:r>
              <a:rPr kumimoji="1" lang="en-US" altLang="ja-JP" sz="28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  </a:t>
            </a:r>
            <a:r>
              <a:rPr kumimoji="1" lang="ja-JP" altLang="en-US" sz="28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     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ECCn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」と表示</a:t>
            </a:r>
            <a:endParaRPr kumimoji="1" lang="ja-JP" altLang="en-US" sz="28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698604" y="5436568"/>
            <a:ext cx="3627916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D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「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Hello</a:t>
            </a:r>
          </a:p>
          <a:p>
            <a:r>
              <a:rPr kumimoji="1" lang="en-US" altLang="ja-JP" sz="28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         ECC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」と表示</a:t>
            </a:r>
            <a:endParaRPr kumimoji="1" lang="ja-JP" altLang="en-US" sz="28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4338" name="Picture 2" descr="クエスチョンマークの帽子を被っている男性のイラスト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6077" y="2705864"/>
            <a:ext cx="1362399" cy="22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/>
          <p:cNvSpPr txBox="1"/>
          <p:nvPr/>
        </p:nvSpPr>
        <p:spPr>
          <a:xfrm>
            <a:off x="276568" y="327493"/>
            <a:ext cx="299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エスケープシーケンス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271299" y="298613"/>
            <a:ext cx="692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P.32</a:t>
            </a:r>
            <a:endParaRPr kumimoji="1" lang="ja-JP" altLang="en-US" sz="24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930892" y="31521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前回の復習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21247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382849" y="1692729"/>
            <a:ext cx="59923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X</a:t>
            </a:r>
            <a:r>
              <a:rPr kumimoji="1" lang="ja-JP" altLang="en-US" sz="4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課題のフィードバック</a:t>
            </a:r>
            <a:endParaRPr kumimoji="1" lang="ja-JP" altLang="en-US" sz="4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19959" y="4047643"/>
            <a:ext cx="112133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配布</a:t>
            </a:r>
            <a:r>
              <a:rPr kumimoji="1" lang="en-US" altLang="ja-JP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&gt;IT&gt;</a:t>
            </a:r>
            <a:r>
              <a:rPr kumimoji="1" lang="ja-JP" altLang="en-US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プログラミング基礎</a:t>
            </a:r>
            <a:r>
              <a:rPr kumimoji="1" lang="en-US" altLang="ja-JP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&gt;99_</a:t>
            </a:r>
            <a:r>
              <a:rPr kumimoji="1" lang="ja-JP" altLang="en-US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フィードバック</a:t>
            </a:r>
            <a:endParaRPr kumimoji="1" lang="ja-JP" altLang="en-US" sz="4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83380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671" y="1523205"/>
            <a:ext cx="11112098" cy="31067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テキスト ボックス 3"/>
          <p:cNvSpPr txBox="1"/>
          <p:nvPr/>
        </p:nvSpPr>
        <p:spPr>
          <a:xfrm>
            <a:off x="285229" y="721353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理解度チェック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90550" y="4728682"/>
            <a:ext cx="5011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A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コンパイルエラー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698604" y="4728682"/>
            <a:ext cx="49135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B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3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「</a:t>
            </a:r>
            <a:r>
              <a:rPr kumimoji="1" lang="en-US" altLang="ja-JP" sz="2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Hello\nECC\n</a:t>
            </a:r>
            <a:r>
              <a:rPr kumimoji="1" lang="ja-JP" altLang="en-US" sz="2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」と表示</a:t>
            </a:r>
            <a:endParaRPr kumimoji="1" lang="en-US" altLang="ja-JP" sz="2400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90550" y="5353441"/>
            <a:ext cx="3858749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C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「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Hellon</a:t>
            </a:r>
          </a:p>
          <a:p>
            <a:r>
              <a:rPr kumimoji="1" lang="en-US" altLang="ja-JP" sz="28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  </a:t>
            </a:r>
            <a:r>
              <a:rPr kumimoji="1" lang="ja-JP" altLang="en-US" sz="28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     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ECCn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」と表示</a:t>
            </a:r>
            <a:endParaRPr kumimoji="1" lang="ja-JP" altLang="en-US" sz="28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698604" y="5436568"/>
            <a:ext cx="3627916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D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「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Hello</a:t>
            </a:r>
          </a:p>
          <a:p>
            <a:r>
              <a:rPr kumimoji="1" lang="en-US" altLang="ja-JP" sz="28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         ECC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」と表示</a:t>
            </a:r>
            <a:endParaRPr kumimoji="1" lang="ja-JP" altLang="en-US" sz="28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4338" name="Picture 2" descr="クエスチョンマークの帽子を被っている男性のイラスト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6077" y="2705864"/>
            <a:ext cx="1362399" cy="22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/>
          <p:cNvSpPr txBox="1"/>
          <p:nvPr/>
        </p:nvSpPr>
        <p:spPr>
          <a:xfrm>
            <a:off x="276568" y="327493"/>
            <a:ext cx="299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エスケープシーケンス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271299" y="298613"/>
            <a:ext cx="692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P.32</a:t>
            </a:r>
            <a:endParaRPr kumimoji="1" lang="ja-JP" altLang="en-US" sz="2400" dirty="0"/>
          </a:p>
        </p:txBody>
      </p:sp>
      <p:sp>
        <p:nvSpPr>
          <p:cNvPr id="13" name="フレーム 12"/>
          <p:cNvSpPr/>
          <p:nvPr/>
        </p:nvSpPr>
        <p:spPr>
          <a:xfrm>
            <a:off x="6698604" y="5353441"/>
            <a:ext cx="5053777" cy="1221900"/>
          </a:xfrm>
          <a:prstGeom prst="frame">
            <a:avLst>
              <a:gd name="adj1" fmla="val 731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15" name="Picture 2" descr="頭にクエスチョンマークを浮かべた人のイラスト（男性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6078" y="4771101"/>
            <a:ext cx="1528856" cy="1881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/>
          <p:cNvSpPr txBox="1"/>
          <p:nvPr/>
        </p:nvSpPr>
        <p:spPr>
          <a:xfrm>
            <a:off x="9930892" y="31521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前回の復習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49845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671" y="1523205"/>
            <a:ext cx="11112098" cy="31067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テキスト ボックス 3"/>
          <p:cNvSpPr txBox="1"/>
          <p:nvPr/>
        </p:nvSpPr>
        <p:spPr>
          <a:xfrm>
            <a:off x="285229" y="721353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理解度チェック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90550" y="4728682"/>
            <a:ext cx="5011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A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コンパイルエラー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698604" y="4728682"/>
            <a:ext cx="49135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B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3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「</a:t>
            </a:r>
            <a:r>
              <a:rPr kumimoji="1" lang="en-US" altLang="ja-JP" sz="2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Hello\nECC\n</a:t>
            </a:r>
            <a:r>
              <a:rPr kumimoji="1" lang="ja-JP" altLang="en-US" sz="2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」と表示</a:t>
            </a:r>
            <a:endParaRPr kumimoji="1" lang="en-US" altLang="ja-JP" sz="2400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90550" y="5353441"/>
            <a:ext cx="3858749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C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「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Hellon</a:t>
            </a:r>
          </a:p>
          <a:p>
            <a:r>
              <a:rPr kumimoji="1" lang="en-US" altLang="ja-JP" sz="28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  </a:t>
            </a:r>
            <a:r>
              <a:rPr kumimoji="1" lang="ja-JP" altLang="en-US" sz="28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     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ECCn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」と表示</a:t>
            </a:r>
            <a:endParaRPr kumimoji="1" lang="ja-JP" altLang="en-US" sz="28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698604" y="5436568"/>
            <a:ext cx="3627916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D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「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Hello</a:t>
            </a:r>
          </a:p>
          <a:p>
            <a:r>
              <a:rPr kumimoji="1" lang="en-US" altLang="ja-JP" sz="28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         ECC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」と表示</a:t>
            </a:r>
            <a:endParaRPr kumimoji="1" lang="ja-JP" altLang="en-US" sz="28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4338" name="Picture 2" descr="クエスチョンマークの帽子を被っている男性のイラスト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6077" y="2705864"/>
            <a:ext cx="1362399" cy="22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/>
          <p:cNvSpPr txBox="1"/>
          <p:nvPr/>
        </p:nvSpPr>
        <p:spPr>
          <a:xfrm>
            <a:off x="276568" y="327493"/>
            <a:ext cx="299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エスケープシーケンス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271299" y="298613"/>
            <a:ext cx="692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P.32</a:t>
            </a:r>
            <a:endParaRPr kumimoji="1" lang="ja-JP" altLang="en-US" sz="2400" dirty="0"/>
          </a:p>
        </p:txBody>
      </p:sp>
      <p:sp>
        <p:nvSpPr>
          <p:cNvPr id="13" name="フレーム 12"/>
          <p:cNvSpPr/>
          <p:nvPr/>
        </p:nvSpPr>
        <p:spPr>
          <a:xfrm>
            <a:off x="6698604" y="5353441"/>
            <a:ext cx="5053777" cy="1221900"/>
          </a:xfrm>
          <a:prstGeom prst="frame">
            <a:avLst>
              <a:gd name="adj1" fmla="val 731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15" name="Picture 2" descr="頭にクエスチョンマークを浮かべた人のイラスト（男性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6078" y="4771101"/>
            <a:ext cx="1528856" cy="1881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ドーナツ 1"/>
          <p:cNvSpPr/>
          <p:nvPr/>
        </p:nvSpPr>
        <p:spPr>
          <a:xfrm>
            <a:off x="8264911" y="2392217"/>
            <a:ext cx="759018" cy="810323"/>
          </a:xfrm>
          <a:prstGeom prst="donut">
            <a:avLst>
              <a:gd name="adj" fmla="val 1090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498800" y="2504990"/>
            <a:ext cx="1005403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改行</a:t>
            </a:r>
          </a:p>
        </p:txBody>
      </p:sp>
      <p:sp>
        <p:nvSpPr>
          <p:cNvPr id="16" name="ドーナツ 15"/>
          <p:cNvSpPr/>
          <p:nvPr/>
        </p:nvSpPr>
        <p:spPr>
          <a:xfrm>
            <a:off x="7751216" y="2952899"/>
            <a:ext cx="759018" cy="810323"/>
          </a:xfrm>
          <a:prstGeom prst="donut">
            <a:avLst>
              <a:gd name="adj" fmla="val 1090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985105" y="3065672"/>
            <a:ext cx="1005403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改行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9930892" y="31521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前回の復習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732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303807" y="2605635"/>
            <a:ext cx="77748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算術演算の短縮表現</a:t>
            </a:r>
            <a:endParaRPr kumimoji="1" lang="ja-JP" altLang="en-US" sz="6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8906256" y="3713631"/>
            <a:ext cx="14571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 smtClean="0"/>
              <a:t>P.45</a:t>
            </a:r>
            <a:endParaRPr kumimoji="1" lang="ja-JP" altLang="en-US" sz="60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930892" y="31521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前回の復習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86976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76568" y="327493"/>
            <a:ext cx="2945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算術演算の短縮表現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271299" y="298613"/>
            <a:ext cx="692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P.45</a:t>
            </a:r>
            <a:endParaRPr kumimoji="1" lang="ja-JP" altLang="en-US" sz="2400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517" y="789158"/>
            <a:ext cx="9306583" cy="58283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テキスト ボックス 5"/>
          <p:cNvSpPr txBox="1"/>
          <p:nvPr/>
        </p:nvSpPr>
        <p:spPr>
          <a:xfrm>
            <a:off x="9930892" y="31521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前回の復習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84672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396265" y="2097804"/>
            <a:ext cx="991489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インクリメントとデクリメント</a:t>
            </a:r>
            <a:endParaRPr kumimoji="1" lang="en-US" altLang="ja-JP" sz="6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6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6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前置と後置</a:t>
            </a:r>
            <a:r>
              <a:rPr kumimoji="1" lang="en-US" altLang="ja-JP" sz="6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sz="6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8906256" y="3713631"/>
            <a:ext cx="14571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 smtClean="0"/>
              <a:t>P.48</a:t>
            </a:r>
            <a:endParaRPr kumimoji="1" lang="ja-JP" altLang="en-US" sz="60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930892" y="31521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前回の復習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64831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76568" y="327493"/>
            <a:ext cx="3724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インクリメントとデクリメント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000664" y="326299"/>
            <a:ext cx="692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P.48</a:t>
            </a:r>
            <a:endParaRPr kumimoji="1" lang="ja-JP" altLang="en-US" sz="2400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151409" y="863600"/>
            <a:ext cx="72795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実はまだ他にも短縮表現があります・・・！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641124" y="2208617"/>
            <a:ext cx="42386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 = num</a:t>
            </a:r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+ 1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041924" y="2194734"/>
            <a:ext cx="21242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</a:t>
            </a:r>
            <a:r>
              <a:rPr kumimoji="1" lang="en-US" altLang="ja-JP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um++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641124" y="3676745"/>
            <a:ext cx="4115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 = num</a:t>
            </a:r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-</a:t>
            </a:r>
            <a:r>
              <a:rPr kumimoji="1" lang="en-US" altLang="ja-JP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1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041924" y="3648979"/>
            <a:ext cx="18774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</a:t>
            </a:r>
            <a:r>
              <a:rPr kumimoji="1" lang="en-US" altLang="ja-JP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um--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860585" y="277340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860585" y="429382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760454" y="2773404"/>
            <a:ext cx="1784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  </a:t>
            </a:r>
            <a:r>
              <a:rPr kumimoji="1" lang="en-US" altLang="ja-JP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+ 1</a:t>
            </a:r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760453" y="4356865"/>
            <a:ext cx="1585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 </a:t>
            </a:r>
            <a:r>
              <a:rPr kumimoji="1" lang="en-US" altLang="ja-JP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- 1</a:t>
            </a:r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264762" y="2773404"/>
            <a:ext cx="1483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r>
              <a:rPr kumimoji="1" lang="en-US" altLang="ja-JP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++</a:t>
            </a:r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264762" y="4293822"/>
            <a:ext cx="1309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r>
              <a:rPr kumimoji="1" lang="en-US" altLang="ja-JP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--</a:t>
            </a:r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170163" y="158076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短縮表現</a:t>
            </a:r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795927" y="149533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通常</a:t>
            </a:r>
          </a:p>
        </p:txBody>
      </p:sp>
      <p:cxnSp>
        <p:nvCxnSpPr>
          <p:cNvPr id="26" name="直線コネクタ 25"/>
          <p:cNvCxnSpPr/>
          <p:nvPr/>
        </p:nvCxnSpPr>
        <p:spPr>
          <a:xfrm flipH="1">
            <a:off x="6807200" y="1559944"/>
            <a:ext cx="12700" cy="4129656"/>
          </a:xfrm>
          <a:prstGeom prst="line">
            <a:avLst/>
          </a:prstGeom>
          <a:ln w="762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8" name="正方形/長方形 27"/>
          <p:cNvSpPr/>
          <p:nvPr/>
        </p:nvSpPr>
        <p:spPr>
          <a:xfrm>
            <a:off x="2583116" y="5117107"/>
            <a:ext cx="8064500" cy="825500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変数＋１</a:t>
            </a:r>
            <a:r>
              <a:rPr kumimoji="1" lang="en-US" altLang="ja-JP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 or [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r>
              <a:rPr kumimoji="1" lang="en-US" altLang="ja-JP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-1]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のみ対応</a:t>
            </a:r>
            <a:endParaRPr kumimoji="1" lang="ja-JP" altLang="en-US" sz="3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9" name="Picture 2" descr="「重要」のマーク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6036" y="4712401"/>
            <a:ext cx="1366712" cy="977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テキスト ボックス 24"/>
          <p:cNvSpPr txBox="1"/>
          <p:nvPr/>
        </p:nvSpPr>
        <p:spPr>
          <a:xfrm>
            <a:off x="9930892" y="31521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前回の復習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07320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7" grpId="0"/>
      <p:bldP spid="3" grpId="0"/>
      <p:bldP spid="19" grpId="0"/>
      <p:bldP spid="20" grpId="0"/>
      <p:bldP spid="21" grpId="0"/>
      <p:bldP spid="22" grpId="0"/>
      <p:bldP spid="23" grpId="0"/>
      <p:bldP spid="6" grpId="0"/>
      <p:bldP spid="24" grpId="0"/>
      <p:bldP spid="2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本を読んで閃いた人のイラスト（男性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68" y="1147450"/>
            <a:ext cx="3128348" cy="310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276568" y="327493"/>
            <a:ext cx="3724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インクリメントとデクリメント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000664" y="326299"/>
            <a:ext cx="692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P.48</a:t>
            </a:r>
            <a:endParaRPr kumimoji="1" lang="ja-JP" altLang="en-US" sz="2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611816" y="1592354"/>
            <a:ext cx="8051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「インクリメント」と「デクリメント」って</a:t>
            </a:r>
            <a:endParaRPr kumimoji="1" lang="en-US" altLang="ja-JP" sz="4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簡単じゃん！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爆発 2 8"/>
          <p:cNvSpPr/>
          <p:nvPr/>
        </p:nvSpPr>
        <p:spPr>
          <a:xfrm>
            <a:off x="-139700" y="2137786"/>
            <a:ext cx="12331700" cy="4229100"/>
          </a:xfrm>
          <a:prstGeom prst="irregularSeal2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待って！</a:t>
            </a:r>
            <a:endParaRPr kumimoji="1" lang="en-US" altLang="ja-JP" sz="40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落とし穴が待ってる！！</a:t>
            </a:r>
            <a:endParaRPr kumimoji="1" lang="ja-JP" altLang="en-US" sz="4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930892" y="31521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前回の復習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556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76568" y="327493"/>
            <a:ext cx="3724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インクリメントとデクリメント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000664" y="326299"/>
            <a:ext cx="692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P.48</a:t>
            </a:r>
            <a:endParaRPr kumimoji="1" lang="ja-JP" altLang="en-US" sz="2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98500" y="1219200"/>
            <a:ext cx="10560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++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</a:t>
            </a:r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-- 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の位置によって処理の意味が変わります・・！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979772" y="3245939"/>
            <a:ext cx="23166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++num</a:t>
            </a:r>
            <a:endParaRPr kumimoji="1" lang="ja-JP" altLang="en-US" sz="4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979772" y="4436019"/>
            <a:ext cx="20473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--num</a:t>
            </a:r>
            <a:endParaRPr kumimoji="1" lang="ja-JP" altLang="en-US" sz="4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696200" y="3245941"/>
            <a:ext cx="23166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</a:t>
            </a:r>
            <a:r>
              <a:rPr kumimoji="1" lang="en-US" altLang="ja-JP" sz="4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um++</a:t>
            </a:r>
            <a:endParaRPr kumimoji="1" lang="ja-JP" altLang="en-US" sz="4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696200" y="4436020"/>
            <a:ext cx="20473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</a:t>
            </a:r>
            <a:r>
              <a:rPr kumimoji="1" lang="en-US" altLang="ja-JP" sz="4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um--</a:t>
            </a:r>
            <a:endParaRPr kumimoji="1" lang="ja-JP" altLang="en-US" sz="4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672334" y="2426156"/>
            <a:ext cx="30203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処理の前に計算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325906" y="2426156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処理の後に計算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3" name="直線コネクタ 12"/>
          <p:cNvCxnSpPr/>
          <p:nvPr/>
        </p:nvCxnSpPr>
        <p:spPr>
          <a:xfrm flipH="1">
            <a:off x="5829300" y="2067944"/>
            <a:ext cx="12700" cy="4129656"/>
          </a:xfrm>
          <a:prstGeom prst="line">
            <a:avLst/>
          </a:prstGeom>
          <a:ln w="762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9930892" y="31521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前回の復習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55469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85229" y="721353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理解度チェック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90550" y="4728682"/>
            <a:ext cx="5011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A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コンパイルエラー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698604" y="4728682"/>
            <a:ext cx="41488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B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3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実行時にエラー</a:t>
            </a:r>
            <a:endParaRPr kumimoji="1" lang="en-US" altLang="ja-JP" sz="2400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90550" y="5565878"/>
            <a:ext cx="53655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C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「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num=5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」と表示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698604" y="5565878"/>
            <a:ext cx="49007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D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ja-JP" altLang="en-US" sz="3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「</a:t>
            </a:r>
            <a:r>
              <a:rPr kumimoji="1" lang="en-US" altLang="ja-JP" sz="3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num=6</a:t>
            </a:r>
            <a:r>
              <a:rPr kumimoji="1" lang="ja-JP" altLang="en-US" sz="3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」と表示</a:t>
            </a:r>
            <a:endParaRPr kumimoji="1" lang="ja-JP" altLang="en-US" sz="36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4338" name="Picture 2" descr="クエスチョンマークの帽子を被っている男性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7184" y="2844800"/>
            <a:ext cx="1221182" cy="1993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50" y="1295773"/>
            <a:ext cx="10304368" cy="33035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テキスト ボックス 11"/>
          <p:cNvSpPr txBox="1"/>
          <p:nvPr/>
        </p:nvSpPr>
        <p:spPr>
          <a:xfrm>
            <a:off x="276568" y="327493"/>
            <a:ext cx="2945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算術演算の短縮表現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271299" y="298613"/>
            <a:ext cx="692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P.45</a:t>
            </a:r>
            <a:endParaRPr kumimoji="1" lang="ja-JP" altLang="en-US" sz="24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930892" y="31521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前回の復習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22834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85229" y="721353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理解度チェック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90550" y="4728682"/>
            <a:ext cx="5011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A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コンパイルエラー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698604" y="4728682"/>
            <a:ext cx="41488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B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3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実行時にエラー</a:t>
            </a:r>
            <a:endParaRPr kumimoji="1" lang="en-US" altLang="ja-JP" sz="2400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90550" y="5565878"/>
            <a:ext cx="53655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C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「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num=5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」と表示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698604" y="5565878"/>
            <a:ext cx="49007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D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ja-JP" altLang="en-US" sz="3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「</a:t>
            </a:r>
            <a:r>
              <a:rPr kumimoji="1" lang="en-US" altLang="ja-JP" sz="3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num=6</a:t>
            </a:r>
            <a:r>
              <a:rPr kumimoji="1" lang="ja-JP" altLang="en-US" sz="3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」と表示</a:t>
            </a:r>
            <a:endParaRPr kumimoji="1" lang="ja-JP" altLang="en-US" sz="36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4338" name="Picture 2" descr="クエスチョンマークの帽子を被っている男性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7184" y="2844800"/>
            <a:ext cx="1221182" cy="1993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50" y="1295773"/>
            <a:ext cx="10304368" cy="33035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テキスト ボックス 11"/>
          <p:cNvSpPr txBox="1"/>
          <p:nvPr/>
        </p:nvSpPr>
        <p:spPr>
          <a:xfrm>
            <a:off x="276568" y="327493"/>
            <a:ext cx="2945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算術演算の短縮表現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271299" y="298613"/>
            <a:ext cx="692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P.45</a:t>
            </a:r>
            <a:endParaRPr kumimoji="1" lang="ja-JP" altLang="en-US" sz="2400" dirty="0"/>
          </a:p>
        </p:txBody>
      </p:sp>
      <p:sp>
        <p:nvSpPr>
          <p:cNvPr id="13" name="フレーム 12"/>
          <p:cNvSpPr/>
          <p:nvPr/>
        </p:nvSpPr>
        <p:spPr>
          <a:xfrm>
            <a:off x="515298" y="4495037"/>
            <a:ext cx="5053777" cy="1221900"/>
          </a:xfrm>
          <a:prstGeom prst="frame">
            <a:avLst>
              <a:gd name="adj1" fmla="val 731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15" name="Picture 2" descr="頭にクエスチョンマークを浮かべた人のイラスト（男性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8842" y="3871646"/>
            <a:ext cx="1528856" cy="1881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/>
          <p:cNvSpPr txBox="1"/>
          <p:nvPr/>
        </p:nvSpPr>
        <p:spPr>
          <a:xfrm>
            <a:off x="9930892" y="31521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前回の復習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79429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190750" y="3200400"/>
            <a:ext cx="80281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クラス替えテスト練習問題の配布</a:t>
            </a:r>
            <a:endParaRPr kumimoji="1" lang="ja-JP" altLang="en-US" sz="4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56115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85229" y="721353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理解度チェック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90550" y="4728682"/>
            <a:ext cx="5011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A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コンパイルエラー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698604" y="4728682"/>
            <a:ext cx="41488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B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3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実行時にエラー</a:t>
            </a:r>
            <a:endParaRPr kumimoji="1" lang="en-US" altLang="ja-JP" sz="2400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90550" y="5565878"/>
            <a:ext cx="53655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C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「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num=5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」と表示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698604" y="5565878"/>
            <a:ext cx="49007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D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ja-JP" altLang="en-US" sz="3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「</a:t>
            </a:r>
            <a:r>
              <a:rPr kumimoji="1" lang="en-US" altLang="ja-JP" sz="3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num=6</a:t>
            </a:r>
            <a:r>
              <a:rPr kumimoji="1" lang="ja-JP" altLang="en-US" sz="3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」と表示</a:t>
            </a:r>
            <a:endParaRPr kumimoji="1" lang="ja-JP" altLang="en-US" sz="36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4338" name="Picture 2" descr="クエスチョンマークの帽子を被っている男性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7184" y="2844800"/>
            <a:ext cx="1221182" cy="1993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50" y="1295773"/>
            <a:ext cx="10304368" cy="33035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テキスト ボックス 11"/>
          <p:cNvSpPr txBox="1"/>
          <p:nvPr/>
        </p:nvSpPr>
        <p:spPr>
          <a:xfrm>
            <a:off x="276568" y="327493"/>
            <a:ext cx="2945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算術演算の短縮表現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271299" y="298613"/>
            <a:ext cx="692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P.45</a:t>
            </a:r>
            <a:endParaRPr kumimoji="1" lang="ja-JP" altLang="en-US" sz="2400" dirty="0"/>
          </a:p>
        </p:txBody>
      </p:sp>
      <p:sp>
        <p:nvSpPr>
          <p:cNvPr id="13" name="フレーム 12"/>
          <p:cNvSpPr/>
          <p:nvPr/>
        </p:nvSpPr>
        <p:spPr>
          <a:xfrm>
            <a:off x="515298" y="4495037"/>
            <a:ext cx="5053777" cy="1221900"/>
          </a:xfrm>
          <a:prstGeom prst="frame">
            <a:avLst>
              <a:gd name="adj1" fmla="val 731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15" name="Picture 2" descr="頭にクエスチョンマークを浮かべた人のイラスト（男性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8842" y="3871646"/>
            <a:ext cx="1528856" cy="1881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ドーナツ 15"/>
          <p:cNvSpPr/>
          <p:nvPr/>
        </p:nvSpPr>
        <p:spPr>
          <a:xfrm>
            <a:off x="3322040" y="2526199"/>
            <a:ext cx="759018" cy="810323"/>
          </a:xfrm>
          <a:prstGeom prst="donut">
            <a:avLst>
              <a:gd name="adj" fmla="val 1090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9930892" y="31521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前回の復習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79598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1280108"/>
            <a:ext cx="10879482" cy="33839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テキスト ボックス 3"/>
          <p:cNvSpPr txBox="1"/>
          <p:nvPr/>
        </p:nvSpPr>
        <p:spPr>
          <a:xfrm>
            <a:off x="285229" y="721353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理解度チェック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4338" name="Picture 2" descr="クエスチョンマークの帽子を被っている男性のイラスト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7184" y="2844800"/>
            <a:ext cx="1221182" cy="1993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/>
          <p:cNvSpPr txBox="1"/>
          <p:nvPr/>
        </p:nvSpPr>
        <p:spPr>
          <a:xfrm>
            <a:off x="276568" y="327493"/>
            <a:ext cx="3724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インクリメントとデクリメント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000664" y="326299"/>
            <a:ext cx="692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P.48</a:t>
            </a:r>
            <a:endParaRPr kumimoji="1" lang="ja-JP" altLang="en-US" sz="24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90550" y="4728682"/>
            <a:ext cx="5011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A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コンパイルエラー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698604" y="4728682"/>
            <a:ext cx="41488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B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3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実行時にエラー</a:t>
            </a:r>
            <a:endParaRPr kumimoji="1" lang="en-US" altLang="ja-JP" sz="2400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90550" y="5436568"/>
            <a:ext cx="4318811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C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「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num=12</a:t>
            </a:r>
          </a:p>
          <a:p>
            <a:r>
              <a:rPr kumimoji="1" lang="en-US" altLang="ja-JP" sz="28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      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 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num=11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」と表示</a:t>
            </a:r>
            <a:endParaRPr kumimoji="1" lang="ja-JP" altLang="en-US" sz="28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698604" y="5436567"/>
            <a:ext cx="4206601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D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「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num=10</a:t>
            </a:r>
          </a:p>
          <a:p>
            <a:r>
              <a:rPr kumimoji="1" lang="en-US" altLang="ja-JP" sz="28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       num=10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」と表示</a:t>
            </a:r>
            <a:endParaRPr kumimoji="1" lang="ja-JP" altLang="en-US" sz="28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930892" y="31521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前回の復習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89782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1280108"/>
            <a:ext cx="10879482" cy="33839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テキスト ボックス 3"/>
          <p:cNvSpPr txBox="1"/>
          <p:nvPr/>
        </p:nvSpPr>
        <p:spPr>
          <a:xfrm>
            <a:off x="285229" y="721353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理解度チェック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4338" name="Picture 2" descr="クエスチョンマークの帽子を被っている男性のイラスト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7184" y="2844800"/>
            <a:ext cx="1221182" cy="1993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/>
          <p:cNvSpPr txBox="1"/>
          <p:nvPr/>
        </p:nvSpPr>
        <p:spPr>
          <a:xfrm>
            <a:off x="276568" y="327493"/>
            <a:ext cx="3724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インクリメントとデクリメント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000664" y="326299"/>
            <a:ext cx="692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P.48</a:t>
            </a:r>
            <a:endParaRPr kumimoji="1" lang="ja-JP" altLang="en-US" sz="24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90550" y="4728682"/>
            <a:ext cx="5011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A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コンパイルエラー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698604" y="4728682"/>
            <a:ext cx="41488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B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3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実行時にエラー</a:t>
            </a:r>
            <a:endParaRPr kumimoji="1" lang="en-US" altLang="ja-JP" sz="2400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90550" y="5436568"/>
            <a:ext cx="4318811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C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「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num=12</a:t>
            </a:r>
          </a:p>
          <a:p>
            <a:r>
              <a:rPr kumimoji="1" lang="en-US" altLang="ja-JP" sz="28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      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 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num=11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」と表示</a:t>
            </a:r>
            <a:endParaRPr kumimoji="1" lang="ja-JP" altLang="en-US" sz="28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698604" y="5436567"/>
            <a:ext cx="4206601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D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「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num=10</a:t>
            </a:r>
          </a:p>
          <a:p>
            <a:r>
              <a:rPr kumimoji="1" lang="en-US" altLang="ja-JP" sz="28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       num=10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」と表示</a:t>
            </a:r>
            <a:endParaRPr kumimoji="1" lang="ja-JP" altLang="en-US" sz="28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1" name="フレーム 10"/>
          <p:cNvSpPr/>
          <p:nvPr/>
        </p:nvSpPr>
        <p:spPr>
          <a:xfrm>
            <a:off x="6416255" y="5352073"/>
            <a:ext cx="5053777" cy="1221900"/>
          </a:xfrm>
          <a:prstGeom prst="frame">
            <a:avLst>
              <a:gd name="adj1" fmla="val 731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12" name="Picture 2" descr="頭にクエスチョンマークを浮かべた人のイラスト（男性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9799" y="4728682"/>
            <a:ext cx="1528856" cy="1881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テキスト ボックス 13"/>
          <p:cNvSpPr txBox="1"/>
          <p:nvPr/>
        </p:nvSpPr>
        <p:spPr>
          <a:xfrm>
            <a:off x="9930892" y="31521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前回の復習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04350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853" y="1128492"/>
            <a:ext cx="3174157" cy="4396008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5847448" y="2080992"/>
            <a:ext cx="45336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3</a:t>
            </a:r>
            <a:r>
              <a:rPr kumimoji="1" lang="ja-JP" altLang="en-US" sz="4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分間待ってやる</a:t>
            </a:r>
            <a:endParaRPr kumimoji="1" lang="ja-JP" altLang="en-US" sz="44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847448" y="3326496"/>
            <a:ext cx="41344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脳</a:t>
            </a:r>
            <a:r>
              <a:rPr kumimoji="1" lang="ja-JP" altLang="en-US" sz="4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を休憩させろ</a:t>
            </a:r>
            <a:endParaRPr kumimoji="1" lang="ja-JP" altLang="en-US" sz="44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718933" y="5139779"/>
            <a:ext cx="63914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ゲームなんか余裕ないぞ</a:t>
            </a:r>
            <a:endParaRPr kumimoji="1" lang="ja-JP" altLang="en-US" sz="44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24584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150895" y="2605635"/>
            <a:ext cx="375455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sz="6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6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8906256" y="3713631"/>
            <a:ext cx="14571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 smtClean="0"/>
              <a:t>P.53</a:t>
            </a:r>
            <a:endParaRPr kumimoji="1" lang="ja-JP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732205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49720" y="326299"/>
            <a:ext cx="1483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970696" y="323414"/>
            <a:ext cx="692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P.53</a:t>
            </a:r>
            <a:endParaRPr kumimoji="1" lang="ja-JP" altLang="en-US" sz="24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6866" y="1487094"/>
            <a:ext cx="1766094" cy="1695450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9146866" y="2410233"/>
            <a:ext cx="1037463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26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num</a:t>
            </a:r>
            <a:endParaRPr kumimoji="1" lang="ja-JP" altLang="en-US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488159" y="2022643"/>
            <a:ext cx="694421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580132" y="1487094"/>
            <a:ext cx="721383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これまで</a:t>
            </a:r>
            <a:r>
              <a:rPr kumimoji="1" lang="ja-JP" altLang="en-US" sz="4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</a:t>
            </a:r>
            <a:endParaRPr kumimoji="1" lang="en-US" altLang="ja-JP" sz="4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値の入れ物という説明をしました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580132" y="3321234"/>
            <a:ext cx="88024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入れる値も</a:t>
            </a:r>
            <a:r>
              <a:rPr kumimoji="1" lang="ja-JP" altLang="en-US" sz="4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数値のみ</a:t>
            </a:r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でした・・・！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597216" y="4539821"/>
            <a:ext cx="8930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実は</a:t>
            </a:r>
            <a:r>
              <a:rPr kumimoji="1" lang="ja-JP" altLang="en-US" sz="5400" dirty="0" smtClean="0">
                <a:solidFill>
                  <a:schemeClr val="accent2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文字列</a:t>
            </a:r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も扱う事が出来ます！！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24727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49720" y="326299"/>
            <a:ext cx="1483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970696" y="323414"/>
            <a:ext cx="692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P.53</a:t>
            </a:r>
            <a:endParaRPr kumimoji="1" lang="ja-JP" altLang="en-US" sz="24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6866" y="1487094"/>
            <a:ext cx="1766094" cy="1695450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1378964" y="1459314"/>
            <a:ext cx="64748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文字列を扱うためのデータ型</a:t>
            </a:r>
            <a:endParaRPr kumimoji="1" lang="en-US" altLang="ja-JP" sz="4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378964" y="2636253"/>
            <a:ext cx="80473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それを</a:t>
            </a:r>
            <a:r>
              <a:rPr kumimoji="1" lang="en-US" altLang="ja-JP" sz="72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sz="72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といいます！</a:t>
            </a:r>
            <a:endParaRPr kumimoji="1" lang="en-US" altLang="ja-JP" sz="4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831284" y="3767026"/>
            <a:ext cx="305724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↑</a:t>
            </a:r>
            <a:endParaRPr kumimoji="1" lang="en-US" altLang="ja-JP" sz="3200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  <a:p>
            <a:r>
              <a:rPr kumimoji="1" lang="ja-JP" altLang="en-US" sz="32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頭文字は大文字</a:t>
            </a:r>
            <a:endParaRPr kumimoji="1" lang="ja-JP" altLang="en-US" sz="32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87403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49720" y="326299"/>
            <a:ext cx="1483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970696" y="323414"/>
            <a:ext cx="692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P.53</a:t>
            </a:r>
            <a:endParaRPr kumimoji="1" lang="ja-JP" altLang="en-US" sz="2400" dirty="0"/>
          </a:p>
        </p:txBody>
      </p:sp>
      <p:pic>
        <p:nvPicPr>
          <p:cNvPr id="8" name="Picture 2" descr="頭にクエスチョンマークを浮かべた人のイラスト（男性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720" y="785079"/>
            <a:ext cx="1907967" cy="2348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4031220" y="1855567"/>
            <a:ext cx="6555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5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int</a:t>
            </a:r>
            <a:r>
              <a:rPr kumimoji="1" lang="ja-JP" altLang="en-US" sz="4000" dirty="0" smtClean="0">
                <a:solidFill>
                  <a:schemeClr val="accent5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型と何が違うの・・・？</a:t>
            </a:r>
            <a:endParaRPr kumimoji="1" lang="ja-JP" altLang="en-US" sz="4000" dirty="0">
              <a:solidFill>
                <a:schemeClr val="accent5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21129" y="3375254"/>
            <a:ext cx="1766094" cy="1695450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03173" y="3432619"/>
            <a:ext cx="1766094" cy="1695450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702514" y="3926401"/>
            <a:ext cx="14253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i</a:t>
            </a:r>
            <a:r>
              <a:rPr kumimoji="1" lang="en-US" altLang="ja-JP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nt</a:t>
            </a:r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型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551739" y="3898475"/>
            <a:ext cx="23455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2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String</a:t>
            </a:r>
            <a:r>
              <a:rPr kumimoji="1" lang="ja-JP" altLang="en-US" sz="4000" dirty="0" smtClean="0">
                <a:solidFill>
                  <a:schemeClr val="accent2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型</a:t>
            </a:r>
            <a:endParaRPr kumimoji="1" lang="ja-JP" altLang="en-US" sz="4000" dirty="0">
              <a:solidFill>
                <a:schemeClr val="accent2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88455" y="5011844"/>
            <a:ext cx="50064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整数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を扱うためのデータ型</a:t>
            </a:r>
            <a:endParaRPr kumimoji="1" lang="ja-JP" altLang="en-US" sz="32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539412" y="5011844"/>
            <a:ext cx="54681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>
                <a:solidFill>
                  <a:schemeClr val="accent2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文字列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を扱うためのデータ型</a:t>
            </a:r>
            <a:endParaRPr kumimoji="1" lang="ja-JP" altLang="en-US" sz="28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6" name="Picture 2" descr="デジタル数字のイラスト文字（2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593" y="3411445"/>
            <a:ext cx="666461" cy="974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開いたノートのイラスト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0069" y="2893101"/>
            <a:ext cx="1989165" cy="168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テキスト ボックス 18"/>
          <p:cNvSpPr txBox="1"/>
          <p:nvPr/>
        </p:nvSpPr>
        <p:spPr>
          <a:xfrm>
            <a:off x="9881914" y="3206568"/>
            <a:ext cx="8454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2</a:t>
            </a:r>
            <a:endParaRPr kumimoji="1" lang="ja-JP" altLang="en-US" sz="6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94991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  <p:bldP spid="14" grpId="0"/>
      <p:bldP spid="15" grpId="0"/>
      <p:bldP spid="1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432059" y="775244"/>
            <a:ext cx="3413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動作確認を行いましょう！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49720" y="326299"/>
            <a:ext cx="1483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970696" y="323414"/>
            <a:ext cx="692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P.53</a:t>
            </a:r>
            <a:endParaRPr kumimoji="1" lang="ja-JP" altLang="en-US" sz="2400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59" y="1351351"/>
            <a:ext cx="11342239" cy="37194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83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432059" y="775244"/>
            <a:ext cx="5383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動作確認を行いましょう！ （動きの解説）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49720" y="326299"/>
            <a:ext cx="1483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970696" y="323414"/>
            <a:ext cx="692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P.53</a:t>
            </a:r>
            <a:endParaRPr kumimoji="1" lang="ja-JP" altLang="en-US" sz="2400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59" y="1378858"/>
            <a:ext cx="7938792" cy="26033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角丸四角形 9"/>
          <p:cNvSpPr/>
          <p:nvPr/>
        </p:nvSpPr>
        <p:spPr>
          <a:xfrm>
            <a:off x="1832818" y="2104571"/>
            <a:ext cx="4930839" cy="377775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67780" y="1832800"/>
            <a:ext cx="1766094" cy="1695450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8534400" y="2889642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String</a:t>
            </a:r>
            <a:r>
              <a:rPr kumimoji="1" lang="ja-JP" altLang="en-US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型</a:t>
            </a:r>
            <a:endParaRPr kumimoji="1" lang="ja-JP" altLang="en-US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695128" y="2843475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2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msg</a:t>
            </a:r>
            <a:endParaRPr kumimoji="1" lang="ja-JP" altLang="en-US" sz="2400" dirty="0">
              <a:solidFill>
                <a:schemeClr val="accent2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2" name="Picture 2" descr="開いたノートのイラスト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4709" y="1262491"/>
            <a:ext cx="1989165" cy="168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9613434" y="189334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私の名前は</a:t>
            </a:r>
            <a:endParaRPr kumimoji="1" lang="ja-JP" altLang="en-US" sz="2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19010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637" y="278701"/>
            <a:ext cx="6125147" cy="6125147"/>
          </a:xfrm>
          <a:prstGeom prst="rect">
            <a:avLst/>
          </a:prstGeom>
        </p:spPr>
      </p:pic>
      <p:sp>
        <p:nvSpPr>
          <p:cNvPr id="4" name="雲形吹き出し 3"/>
          <p:cNvSpPr/>
          <p:nvPr/>
        </p:nvSpPr>
        <p:spPr>
          <a:xfrm>
            <a:off x="1069745" y="473978"/>
            <a:ext cx="5321808" cy="3156189"/>
          </a:xfrm>
          <a:prstGeom prst="cloudCallout">
            <a:avLst>
              <a:gd name="adj1" fmla="val 50644"/>
              <a:gd name="adj2" fmla="val 52455"/>
            </a:avLst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989659" y="1328797"/>
            <a:ext cx="330250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授業スピード</a:t>
            </a:r>
            <a:endParaRPr kumimoji="1" lang="en-US" altLang="ja-JP" sz="4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4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遅いなぁ・・・</a:t>
            </a:r>
            <a:endParaRPr kumimoji="1" lang="en-US" altLang="ja-JP" sz="4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24536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432059" y="775244"/>
            <a:ext cx="5383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動作確認を行いましょう！ （動きの解説）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49720" y="326299"/>
            <a:ext cx="1483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970696" y="323414"/>
            <a:ext cx="692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P.53</a:t>
            </a:r>
            <a:endParaRPr kumimoji="1" lang="ja-JP" altLang="en-US" sz="2400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59" y="1378858"/>
            <a:ext cx="7938792" cy="26033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角丸四角形 9"/>
          <p:cNvSpPr/>
          <p:nvPr/>
        </p:nvSpPr>
        <p:spPr>
          <a:xfrm>
            <a:off x="1832818" y="2465700"/>
            <a:ext cx="4930839" cy="377775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67780" y="1832800"/>
            <a:ext cx="1766094" cy="1695450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8534400" y="2889642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String</a:t>
            </a:r>
            <a:r>
              <a:rPr kumimoji="1" lang="ja-JP" altLang="en-US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型</a:t>
            </a:r>
            <a:endParaRPr kumimoji="1" lang="ja-JP" altLang="en-US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695128" y="2843475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2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msg</a:t>
            </a:r>
            <a:endParaRPr kumimoji="1" lang="ja-JP" altLang="en-US" sz="2400" dirty="0">
              <a:solidFill>
                <a:schemeClr val="accent2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2" name="Picture 2" descr="開いたノートのイラスト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4709" y="1262491"/>
            <a:ext cx="1989165" cy="168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9613434" y="189334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私の名前は</a:t>
            </a:r>
            <a:endParaRPr kumimoji="1" lang="ja-JP" altLang="en-US" sz="2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28875" y="3726077"/>
            <a:ext cx="1766094" cy="1695450"/>
          </a:xfrm>
          <a:prstGeom prst="rect">
            <a:avLst/>
          </a:prstGeom>
        </p:spPr>
      </p:pic>
      <p:sp>
        <p:nvSpPr>
          <p:cNvPr id="14" name="テキスト ボックス 13"/>
          <p:cNvSpPr txBox="1"/>
          <p:nvPr/>
        </p:nvSpPr>
        <p:spPr>
          <a:xfrm>
            <a:off x="8495495" y="4782919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String</a:t>
            </a:r>
            <a:r>
              <a:rPr kumimoji="1" lang="ja-JP" altLang="en-US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型</a:t>
            </a:r>
            <a:endParaRPr kumimoji="1" lang="ja-JP" altLang="en-US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9575975" y="4748644"/>
            <a:ext cx="1032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2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name</a:t>
            </a:r>
            <a:endParaRPr kumimoji="1" lang="ja-JP" altLang="en-US" sz="2400" dirty="0">
              <a:solidFill>
                <a:schemeClr val="accent2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6" name="Picture 2" descr="開いたノートのイラスト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5804" y="3372083"/>
            <a:ext cx="1989165" cy="168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テキスト ボックス 16"/>
          <p:cNvSpPr txBox="1"/>
          <p:nvPr/>
        </p:nvSpPr>
        <p:spPr>
          <a:xfrm>
            <a:off x="9692089" y="400349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石田</a:t>
            </a:r>
            <a:r>
              <a:rPr kumimoji="1" lang="ja-JP" altLang="en-US" sz="2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です</a:t>
            </a:r>
            <a:endParaRPr kumimoji="1" lang="ja-JP" altLang="en-US" sz="2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31110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432059" y="775244"/>
            <a:ext cx="5383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動作確認を行いましょう！ （動きの解説）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49720" y="326299"/>
            <a:ext cx="1483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970696" y="323414"/>
            <a:ext cx="692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P.53</a:t>
            </a:r>
            <a:endParaRPr kumimoji="1" lang="ja-JP" altLang="en-US" sz="2400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59" y="1378858"/>
            <a:ext cx="7938792" cy="26033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角丸四角形 9"/>
          <p:cNvSpPr/>
          <p:nvPr/>
        </p:nvSpPr>
        <p:spPr>
          <a:xfrm>
            <a:off x="1832818" y="2885419"/>
            <a:ext cx="5880689" cy="377775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67780" y="1832800"/>
            <a:ext cx="1766094" cy="1695450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8534400" y="2889642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String</a:t>
            </a:r>
            <a:r>
              <a:rPr kumimoji="1" lang="ja-JP" altLang="en-US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型</a:t>
            </a:r>
            <a:endParaRPr kumimoji="1" lang="ja-JP" altLang="en-US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695128" y="2843475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2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msg</a:t>
            </a:r>
            <a:endParaRPr kumimoji="1" lang="ja-JP" altLang="en-US" sz="2400" dirty="0">
              <a:solidFill>
                <a:schemeClr val="accent2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2" name="Picture 2" descr="開いたノートのイラスト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4709" y="1262491"/>
            <a:ext cx="1989165" cy="168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9613434" y="189334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私の名前は</a:t>
            </a:r>
            <a:endParaRPr kumimoji="1" lang="ja-JP" altLang="en-US" sz="2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28875" y="3726077"/>
            <a:ext cx="1766094" cy="1695450"/>
          </a:xfrm>
          <a:prstGeom prst="rect">
            <a:avLst/>
          </a:prstGeom>
        </p:spPr>
      </p:pic>
      <p:sp>
        <p:nvSpPr>
          <p:cNvPr id="14" name="テキスト ボックス 13"/>
          <p:cNvSpPr txBox="1"/>
          <p:nvPr/>
        </p:nvSpPr>
        <p:spPr>
          <a:xfrm>
            <a:off x="8495495" y="4782919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String</a:t>
            </a:r>
            <a:r>
              <a:rPr kumimoji="1" lang="ja-JP" altLang="en-US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型</a:t>
            </a:r>
            <a:endParaRPr kumimoji="1" lang="ja-JP" altLang="en-US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9575975" y="4748644"/>
            <a:ext cx="1032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2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name</a:t>
            </a:r>
            <a:endParaRPr kumimoji="1" lang="ja-JP" altLang="en-US" sz="2400" dirty="0">
              <a:solidFill>
                <a:schemeClr val="accent2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6" name="Picture 2" descr="開いたノートのイラスト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5804" y="3372083"/>
            <a:ext cx="1989165" cy="168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テキスト ボックス 16"/>
          <p:cNvSpPr txBox="1"/>
          <p:nvPr/>
        </p:nvSpPr>
        <p:spPr>
          <a:xfrm>
            <a:off x="9692089" y="400349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石田</a:t>
            </a:r>
            <a:r>
              <a:rPr kumimoji="1" lang="ja-JP" altLang="en-US" sz="2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です</a:t>
            </a:r>
            <a:endParaRPr kumimoji="1" lang="ja-JP" altLang="en-US" sz="2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757441" y="4748644"/>
            <a:ext cx="4441372" cy="1219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83383" y="432125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実行結果</a:t>
            </a:r>
            <a:endParaRPr kumimoji="1" lang="ja-JP" altLang="en-US" sz="24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9606177" y="1900606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私の名前は</a:t>
            </a:r>
            <a:endParaRPr kumimoji="1" lang="ja-JP" altLang="en-US" sz="2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9682212" y="401037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石田</a:t>
            </a:r>
            <a:r>
              <a:rPr kumimoji="1" lang="ja-JP" altLang="en-US" sz="2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です</a:t>
            </a:r>
            <a:endParaRPr kumimoji="1" lang="ja-JP" altLang="en-US" sz="2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206319" y="468691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2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改行</a:t>
            </a:r>
          </a:p>
        </p:txBody>
      </p:sp>
    </p:spTree>
    <p:extLst>
      <p:ext uri="{BB962C8B-B14F-4D97-AF65-F5344CB8AC3E}">
        <p14:creationId xmlns:p14="http://schemas.microsoft.com/office/powerpoint/2010/main" val="3823967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0 L -0.72071 0.4284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042" y="21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1.11111E-6 L -0.61146 0.1203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573" y="6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354" y="1257800"/>
            <a:ext cx="10697755" cy="34708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テキスト ボックス 3"/>
          <p:cNvSpPr txBox="1"/>
          <p:nvPr/>
        </p:nvSpPr>
        <p:spPr>
          <a:xfrm>
            <a:off x="285229" y="721353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理解度チェック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90550" y="4728682"/>
            <a:ext cx="5011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A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コンパイルエラー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698604" y="4728682"/>
            <a:ext cx="46249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B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「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1+2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」と表示</a:t>
            </a:r>
            <a:endParaRPr kumimoji="1" lang="en-US" altLang="ja-JP" sz="2400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90550" y="5565878"/>
            <a:ext cx="3841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C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「</a:t>
            </a:r>
            <a:r>
              <a:rPr kumimoji="1" lang="en-US" altLang="ja-JP" sz="40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3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」と表示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698604" y="5565878"/>
            <a:ext cx="3857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D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ja-JP" altLang="en-US" sz="3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「</a:t>
            </a:r>
            <a:r>
              <a:rPr kumimoji="1" lang="en-US" altLang="ja-JP" sz="3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12</a:t>
            </a:r>
            <a:r>
              <a:rPr kumimoji="1" lang="ja-JP" altLang="en-US" sz="3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」と表示</a:t>
            </a:r>
            <a:endParaRPr kumimoji="1" lang="ja-JP" altLang="en-US" sz="36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4338" name="Picture 2" descr="クエスチョンマークの帽子を被っている男性のイラスト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7184" y="2844800"/>
            <a:ext cx="1221182" cy="1993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テキスト ボックス 14"/>
          <p:cNvSpPr txBox="1"/>
          <p:nvPr/>
        </p:nvSpPr>
        <p:spPr>
          <a:xfrm>
            <a:off x="349720" y="326299"/>
            <a:ext cx="1483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970696" y="323414"/>
            <a:ext cx="692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P.53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13522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354" y="1257800"/>
            <a:ext cx="10697755" cy="34708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テキスト ボックス 3"/>
          <p:cNvSpPr txBox="1"/>
          <p:nvPr/>
        </p:nvSpPr>
        <p:spPr>
          <a:xfrm>
            <a:off x="285229" y="721353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理解度チェック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90550" y="4728682"/>
            <a:ext cx="5011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A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コンパイルエラー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698604" y="4728682"/>
            <a:ext cx="46249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B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「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1+2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」と表示</a:t>
            </a:r>
            <a:endParaRPr kumimoji="1" lang="en-US" altLang="ja-JP" sz="2400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90550" y="5565878"/>
            <a:ext cx="3841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C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「</a:t>
            </a:r>
            <a:r>
              <a:rPr kumimoji="1" lang="en-US" altLang="ja-JP" sz="40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3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」と表示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698604" y="5565878"/>
            <a:ext cx="3857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D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ja-JP" altLang="en-US" sz="3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「</a:t>
            </a:r>
            <a:r>
              <a:rPr kumimoji="1" lang="en-US" altLang="ja-JP" sz="3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12</a:t>
            </a:r>
            <a:r>
              <a:rPr kumimoji="1" lang="ja-JP" altLang="en-US" sz="3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」と表示</a:t>
            </a:r>
            <a:endParaRPr kumimoji="1" lang="ja-JP" altLang="en-US" sz="36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4338" name="Picture 2" descr="クエスチョンマークの帽子を被っている男性のイラスト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7184" y="2844800"/>
            <a:ext cx="1221182" cy="1993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フレーム 14"/>
          <p:cNvSpPr/>
          <p:nvPr/>
        </p:nvSpPr>
        <p:spPr>
          <a:xfrm>
            <a:off x="6416255" y="5352073"/>
            <a:ext cx="5053777" cy="1221900"/>
          </a:xfrm>
          <a:prstGeom prst="frame">
            <a:avLst>
              <a:gd name="adj1" fmla="val 731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16" name="Picture 2" descr="頭にクエスチョンマークを浮かべた人のイラスト（男性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9799" y="4728682"/>
            <a:ext cx="1528856" cy="1881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テキスト ボックス 16"/>
          <p:cNvSpPr txBox="1"/>
          <p:nvPr/>
        </p:nvSpPr>
        <p:spPr>
          <a:xfrm>
            <a:off x="349720" y="326299"/>
            <a:ext cx="1483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970696" y="323414"/>
            <a:ext cx="692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P.53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55315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85229" y="721353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理解度チェック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90550" y="4728682"/>
            <a:ext cx="5011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A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コンパイルエラー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698604" y="4728682"/>
            <a:ext cx="46249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B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「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1+2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」と表示</a:t>
            </a:r>
            <a:endParaRPr kumimoji="1" lang="en-US" altLang="ja-JP" sz="2400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90550" y="5565878"/>
            <a:ext cx="3841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C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「</a:t>
            </a:r>
            <a:r>
              <a:rPr kumimoji="1" lang="en-US" altLang="ja-JP" sz="40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3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」と表示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698604" y="5565878"/>
            <a:ext cx="3857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D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ja-JP" altLang="en-US" sz="3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「</a:t>
            </a:r>
            <a:r>
              <a:rPr kumimoji="1" lang="en-US" altLang="ja-JP" sz="3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12</a:t>
            </a:r>
            <a:r>
              <a:rPr kumimoji="1" lang="ja-JP" altLang="en-US" sz="3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」と表示</a:t>
            </a:r>
            <a:endParaRPr kumimoji="1" lang="ja-JP" altLang="en-US" sz="36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4338" name="Picture 2" descr="クエスチョンマークの帽子を被っている男性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7184" y="2844800"/>
            <a:ext cx="1221182" cy="1993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80" y="1299471"/>
            <a:ext cx="10531446" cy="33968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テキスト ボックス 14"/>
          <p:cNvSpPr txBox="1"/>
          <p:nvPr/>
        </p:nvSpPr>
        <p:spPr>
          <a:xfrm>
            <a:off x="349720" y="326299"/>
            <a:ext cx="1483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970696" y="323414"/>
            <a:ext cx="692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P.53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25746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85229" y="721353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理解度チェック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90550" y="4728682"/>
            <a:ext cx="5011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A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コンパイルエラー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698604" y="4728682"/>
            <a:ext cx="46249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B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「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1+2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」と表示</a:t>
            </a:r>
            <a:endParaRPr kumimoji="1" lang="en-US" altLang="ja-JP" sz="2400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90550" y="5565878"/>
            <a:ext cx="3841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C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「</a:t>
            </a:r>
            <a:r>
              <a:rPr kumimoji="1" lang="en-US" altLang="ja-JP" sz="40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3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」と表示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698604" y="5565878"/>
            <a:ext cx="3857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D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ja-JP" altLang="en-US" sz="3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「</a:t>
            </a:r>
            <a:r>
              <a:rPr kumimoji="1" lang="en-US" altLang="ja-JP" sz="3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12</a:t>
            </a:r>
            <a:r>
              <a:rPr kumimoji="1" lang="ja-JP" altLang="en-US" sz="3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」と表示</a:t>
            </a:r>
            <a:endParaRPr kumimoji="1" lang="ja-JP" altLang="en-US" sz="36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4338" name="Picture 2" descr="クエスチョンマークの帽子を被っている男性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7184" y="2844800"/>
            <a:ext cx="1221182" cy="1993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80" y="1299471"/>
            <a:ext cx="10531446" cy="33968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フレーム 14"/>
          <p:cNvSpPr/>
          <p:nvPr/>
        </p:nvSpPr>
        <p:spPr>
          <a:xfrm>
            <a:off x="496204" y="4680553"/>
            <a:ext cx="5053777" cy="740250"/>
          </a:xfrm>
          <a:prstGeom prst="frame">
            <a:avLst>
              <a:gd name="adj1" fmla="val 731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16" name="Picture 2" descr="頭にクエスチョンマークを浮かべた人のイラスト（男性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748" y="3720587"/>
            <a:ext cx="1528856" cy="1881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テキスト ボックス 16"/>
          <p:cNvSpPr txBox="1"/>
          <p:nvPr/>
        </p:nvSpPr>
        <p:spPr>
          <a:xfrm>
            <a:off x="349720" y="326299"/>
            <a:ext cx="1483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970696" y="323414"/>
            <a:ext cx="692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P.53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39810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85229" y="721353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理解度チェック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90550" y="4728682"/>
            <a:ext cx="5011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A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コンパイルエラー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698604" y="4728682"/>
            <a:ext cx="46249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B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「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1+2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」と表示</a:t>
            </a:r>
            <a:endParaRPr kumimoji="1" lang="en-US" altLang="ja-JP" sz="2400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90550" y="5565878"/>
            <a:ext cx="3841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C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「</a:t>
            </a:r>
            <a:r>
              <a:rPr kumimoji="1" lang="en-US" altLang="ja-JP" sz="40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3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」と表示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698604" y="5565878"/>
            <a:ext cx="3857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D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ja-JP" altLang="en-US" sz="3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「</a:t>
            </a:r>
            <a:r>
              <a:rPr kumimoji="1" lang="en-US" altLang="ja-JP" sz="3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12</a:t>
            </a:r>
            <a:r>
              <a:rPr kumimoji="1" lang="ja-JP" altLang="en-US" sz="3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」と表示</a:t>
            </a:r>
            <a:endParaRPr kumimoji="1" lang="ja-JP" altLang="en-US" sz="36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4338" name="Picture 2" descr="クエスチョンマークの帽子を被っている男性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7184" y="2844800"/>
            <a:ext cx="1221182" cy="1993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80" y="1299471"/>
            <a:ext cx="10531446" cy="33968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フレーム 14"/>
          <p:cNvSpPr/>
          <p:nvPr/>
        </p:nvSpPr>
        <p:spPr>
          <a:xfrm>
            <a:off x="496204" y="4680553"/>
            <a:ext cx="5053777" cy="740250"/>
          </a:xfrm>
          <a:prstGeom prst="frame">
            <a:avLst>
              <a:gd name="adj1" fmla="val 731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16" name="Picture 2" descr="頭にクエスチョンマークを浮かべた人のイラスト（男性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748" y="3720587"/>
            <a:ext cx="1528856" cy="1881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ドーナツ 1"/>
          <p:cNvSpPr/>
          <p:nvPr/>
        </p:nvSpPr>
        <p:spPr>
          <a:xfrm>
            <a:off x="2367980" y="2212780"/>
            <a:ext cx="2060338" cy="587220"/>
          </a:xfrm>
          <a:prstGeom prst="donut">
            <a:avLst>
              <a:gd name="adj" fmla="val 793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" name="ドーナツ 17"/>
          <p:cNvSpPr/>
          <p:nvPr/>
        </p:nvSpPr>
        <p:spPr>
          <a:xfrm>
            <a:off x="2352214" y="2736207"/>
            <a:ext cx="2060338" cy="587220"/>
          </a:xfrm>
          <a:prstGeom prst="donut">
            <a:avLst>
              <a:gd name="adj" fmla="val 793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9" name="ドーナツ 18"/>
          <p:cNvSpPr/>
          <p:nvPr/>
        </p:nvSpPr>
        <p:spPr>
          <a:xfrm>
            <a:off x="6095386" y="2191426"/>
            <a:ext cx="603218" cy="587220"/>
          </a:xfrm>
          <a:prstGeom prst="donut">
            <a:avLst>
              <a:gd name="adj" fmla="val 793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ドーナツ 19"/>
          <p:cNvSpPr/>
          <p:nvPr/>
        </p:nvSpPr>
        <p:spPr>
          <a:xfrm>
            <a:off x="6095386" y="2662396"/>
            <a:ext cx="603218" cy="587220"/>
          </a:xfrm>
          <a:prstGeom prst="donut">
            <a:avLst>
              <a:gd name="adj" fmla="val 793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49720" y="326299"/>
            <a:ext cx="1483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970696" y="323414"/>
            <a:ext cx="692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P.53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44262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093" y="1243430"/>
            <a:ext cx="10741024" cy="34852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テキスト ボックス 3"/>
          <p:cNvSpPr txBox="1"/>
          <p:nvPr/>
        </p:nvSpPr>
        <p:spPr>
          <a:xfrm>
            <a:off x="285229" y="721353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理解度チェック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90550" y="4728682"/>
            <a:ext cx="5011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A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コンパイルエラー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698604" y="4728682"/>
            <a:ext cx="46249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B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「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1+2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」と表示</a:t>
            </a:r>
            <a:endParaRPr kumimoji="1" lang="en-US" altLang="ja-JP" sz="2400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90550" y="5565878"/>
            <a:ext cx="3841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C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「</a:t>
            </a:r>
            <a:r>
              <a:rPr kumimoji="1" lang="en-US" altLang="ja-JP" sz="40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3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」と表示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698604" y="5565878"/>
            <a:ext cx="3857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D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ja-JP" altLang="en-US" sz="3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「</a:t>
            </a:r>
            <a:r>
              <a:rPr kumimoji="1" lang="en-US" altLang="ja-JP" sz="3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12</a:t>
            </a:r>
            <a:r>
              <a:rPr kumimoji="1" lang="ja-JP" altLang="en-US" sz="3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」と表示</a:t>
            </a:r>
            <a:endParaRPr kumimoji="1" lang="ja-JP" altLang="en-US" sz="36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4338" name="Picture 2" descr="クエスチョンマークの帽子を被っている男性のイラスト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7184" y="2844800"/>
            <a:ext cx="1221182" cy="1993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テキスト ボックス 14"/>
          <p:cNvSpPr txBox="1"/>
          <p:nvPr/>
        </p:nvSpPr>
        <p:spPr>
          <a:xfrm>
            <a:off x="349720" y="326299"/>
            <a:ext cx="1483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970696" y="323414"/>
            <a:ext cx="692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P.53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82059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093" y="1243430"/>
            <a:ext cx="10741024" cy="34852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テキスト ボックス 3"/>
          <p:cNvSpPr txBox="1"/>
          <p:nvPr/>
        </p:nvSpPr>
        <p:spPr>
          <a:xfrm>
            <a:off x="285229" y="721353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理解度チェック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90550" y="4728682"/>
            <a:ext cx="5011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A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コンパイルエラー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698604" y="4728682"/>
            <a:ext cx="46249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B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「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1+2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」と表示</a:t>
            </a:r>
            <a:endParaRPr kumimoji="1" lang="en-US" altLang="ja-JP" sz="2400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90550" y="5565878"/>
            <a:ext cx="3841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C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「</a:t>
            </a:r>
            <a:r>
              <a:rPr kumimoji="1" lang="en-US" altLang="ja-JP" sz="40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3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」と表示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698604" y="5565878"/>
            <a:ext cx="3857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D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ja-JP" altLang="en-US" sz="3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「</a:t>
            </a:r>
            <a:r>
              <a:rPr kumimoji="1" lang="en-US" altLang="ja-JP" sz="3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12</a:t>
            </a:r>
            <a:r>
              <a:rPr kumimoji="1" lang="ja-JP" altLang="en-US" sz="3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」と表示</a:t>
            </a:r>
            <a:endParaRPr kumimoji="1" lang="ja-JP" altLang="en-US" sz="36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4338" name="Picture 2" descr="クエスチョンマークの帽子を被っている男性のイラスト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7184" y="2844800"/>
            <a:ext cx="1221182" cy="1993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頭にクエスチョンマークを浮かべた人のイラスト（男性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1625" y="3730631"/>
            <a:ext cx="1528856" cy="1881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フレーム 16"/>
          <p:cNvSpPr/>
          <p:nvPr/>
        </p:nvSpPr>
        <p:spPr>
          <a:xfrm>
            <a:off x="496204" y="4680553"/>
            <a:ext cx="5053777" cy="740250"/>
          </a:xfrm>
          <a:prstGeom prst="frame">
            <a:avLst>
              <a:gd name="adj1" fmla="val 731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49720" y="326299"/>
            <a:ext cx="1483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970696" y="323414"/>
            <a:ext cx="692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P.53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69499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093" y="1243430"/>
            <a:ext cx="10741024" cy="34852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テキスト ボックス 3"/>
          <p:cNvSpPr txBox="1"/>
          <p:nvPr/>
        </p:nvSpPr>
        <p:spPr>
          <a:xfrm>
            <a:off x="285229" y="721353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理解度チェック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90550" y="4728682"/>
            <a:ext cx="5011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A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コンパイルエラー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698604" y="4728682"/>
            <a:ext cx="46249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B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「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1+2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」と表示</a:t>
            </a:r>
            <a:endParaRPr kumimoji="1" lang="en-US" altLang="ja-JP" sz="2400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90550" y="5565878"/>
            <a:ext cx="3841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C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「</a:t>
            </a:r>
            <a:r>
              <a:rPr kumimoji="1" lang="en-US" altLang="ja-JP" sz="40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3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」と表示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698604" y="5565878"/>
            <a:ext cx="3857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D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ja-JP" altLang="en-US" sz="3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「</a:t>
            </a:r>
            <a:r>
              <a:rPr kumimoji="1" lang="en-US" altLang="ja-JP" sz="3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12</a:t>
            </a:r>
            <a:r>
              <a:rPr kumimoji="1" lang="ja-JP" altLang="en-US" sz="3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」と表示</a:t>
            </a:r>
            <a:endParaRPr kumimoji="1" lang="ja-JP" altLang="en-US" sz="36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4338" name="Picture 2" descr="クエスチョンマークの帽子を被っている男性のイラスト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7184" y="2844800"/>
            <a:ext cx="1221182" cy="1993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頭にクエスチョンマークを浮かべた人のイラスト（男性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1625" y="3730631"/>
            <a:ext cx="1528856" cy="1881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フレーム 16"/>
          <p:cNvSpPr/>
          <p:nvPr/>
        </p:nvSpPr>
        <p:spPr>
          <a:xfrm>
            <a:off x="496204" y="4680553"/>
            <a:ext cx="5053777" cy="740250"/>
          </a:xfrm>
          <a:prstGeom prst="frame">
            <a:avLst>
              <a:gd name="adj1" fmla="val 731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ドーナツ 12"/>
          <p:cNvSpPr/>
          <p:nvPr/>
        </p:nvSpPr>
        <p:spPr>
          <a:xfrm>
            <a:off x="2367980" y="2165482"/>
            <a:ext cx="1333569" cy="587220"/>
          </a:xfrm>
          <a:prstGeom prst="donut">
            <a:avLst>
              <a:gd name="adj" fmla="val 793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ドーナツ 14"/>
          <p:cNvSpPr/>
          <p:nvPr/>
        </p:nvSpPr>
        <p:spPr>
          <a:xfrm>
            <a:off x="2367980" y="2673143"/>
            <a:ext cx="1349335" cy="587220"/>
          </a:xfrm>
          <a:prstGeom prst="donut">
            <a:avLst>
              <a:gd name="adj" fmla="val 793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" name="ドーナツ 17"/>
          <p:cNvSpPr/>
          <p:nvPr/>
        </p:nvSpPr>
        <p:spPr>
          <a:xfrm>
            <a:off x="5515250" y="2141650"/>
            <a:ext cx="1088759" cy="587220"/>
          </a:xfrm>
          <a:prstGeom prst="donut">
            <a:avLst>
              <a:gd name="adj" fmla="val 793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ドーナツ 19"/>
          <p:cNvSpPr/>
          <p:nvPr/>
        </p:nvSpPr>
        <p:spPr>
          <a:xfrm>
            <a:off x="5515250" y="2642530"/>
            <a:ext cx="1088759" cy="587220"/>
          </a:xfrm>
          <a:prstGeom prst="donut">
            <a:avLst>
              <a:gd name="adj" fmla="val 793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49720" y="326299"/>
            <a:ext cx="1483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970696" y="323414"/>
            <a:ext cx="692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P.53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17060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637" y="278701"/>
            <a:ext cx="6125147" cy="6125147"/>
          </a:xfrm>
          <a:prstGeom prst="rect">
            <a:avLst/>
          </a:prstGeom>
        </p:spPr>
      </p:pic>
      <p:sp>
        <p:nvSpPr>
          <p:cNvPr id="4" name="雲形吹き出し 3"/>
          <p:cNvSpPr/>
          <p:nvPr/>
        </p:nvSpPr>
        <p:spPr>
          <a:xfrm>
            <a:off x="1069745" y="473978"/>
            <a:ext cx="5321808" cy="3156189"/>
          </a:xfrm>
          <a:prstGeom prst="cloudCallout">
            <a:avLst>
              <a:gd name="adj1" fmla="val 50644"/>
              <a:gd name="adj2" fmla="val 52455"/>
            </a:avLst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989659" y="1328797"/>
            <a:ext cx="330250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授業スピード</a:t>
            </a:r>
            <a:endParaRPr kumimoji="1" lang="en-US" altLang="ja-JP" sz="4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4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遅いなぁ・・・</a:t>
            </a:r>
            <a:endParaRPr kumimoji="1" lang="en-US" altLang="ja-JP" sz="4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536192" y="3630166"/>
            <a:ext cx="9308592" cy="28390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5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それぐらいが</a:t>
            </a:r>
            <a:r>
              <a:rPr kumimoji="1" lang="ja-JP" altLang="en-US" sz="5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丁度良い！！！！！！</a:t>
            </a:r>
            <a:endParaRPr kumimoji="1" lang="ja-JP" altLang="en-US" sz="5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122" name="Picture 2" descr="やる気に燃える人のイラスト（男性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972" y="754236"/>
            <a:ext cx="347662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1804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85229" y="721353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理解度チェック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90550" y="4728682"/>
            <a:ext cx="5011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A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コンパイルエラー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698604" y="4728682"/>
            <a:ext cx="46249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B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「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1+2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」と表示</a:t>
            </a:r>
            <a:endParaRPr kumimoji="1" lang="en-US" altLang="ja-JP" sz="2400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90550" y="5565878"/>
            <a:ext cx="3841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C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「</a:t>
            </a:r>
            <a:r>
              <a:rPr kumimoji="1" lang="en-US" altLang="ja-JP" sz="40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3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」と表示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698604" y="5565878"/>
            <a:ext cx="3857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D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ja-JP" altLang="en-US" sz="3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「</a:t>
            </a:r>
            <a:r>
              <a:rPr kumimoji="1" lang="en-US" altLang="ja-JP" sz="3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12</a:t>
            </a:r>
            <a:r>
              <a:rPr kumimoji="1" lang="ja-JP" altLang="en-US" sz="3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」と表示</a:t>
            </a:r>
            <a:endParaRPr kumimoji="1" lang="ja-JP" altLang="en-US" sz="36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4338" name="Picture 2" descr="クエスチョンマークの帽子を被っている男性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7184" y="2844800"/>
            <a:ext cx="1221182" cy="1993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151" y="1237884"/>
            <a:ext cx="10463242" cy="34111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テキスト ボックス 14"/>
          <p:cNvSpPr txBox="1"/>
          <p:nvPr/>
        </p:nvSpPr>
        <p:spPr>
          <a:xfrm>
            <a:off x="349720" y="326299"/>
            <a:ext cx="1483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970696" y="323414"/>
            <a:ext cx="692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P.53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29272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85229" y="721353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理解度チェック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90550" y="4728682"/>
            <a:ext cx="5011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A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コンパイルエラー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698604" y="4728682"/>
            <a:ext cx="46249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B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「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1+2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」と表示</a:t>
            </a:r>
            <a:endParaRPr kumimoji="1" lang="en-US" altLang="ja-JP" sz="2400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90550" y="5565878"/>
            <a:ext cx="3841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C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「</a:t>
            </a:r>
            <a:r>
              <a:rPr kumimoji="1" lang="en-US" altLang="ja-JP" sz="40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3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」と表示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698604" y="5565878"/>
            <a:ext cx="3857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D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ja-JP" altLang="en-US" sz="3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「</a:t>
            </a:r>
            <a:r>
              <a:rPr kumimoji="1" lang="en-US" altLang="ja-JP" sz="3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12</a:t>
            </a:r>
            <a:r>
              <a:rPr kumimoji="1" lang="ja-JP" altLang="en-US" sz="3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」と表示</a:t>
            </a:r>
            <a:endParaRPr kumimoji="1" lang="ja-JP" altLang="en-US" sz="36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4338" name="Picture 2" descr="クエスチョンマークの帽子を被っている男性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7184" y="2844800"/>
            <a:ext cx="1221182" cy="1993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151" y="1237884"/>
            <a:ext cx="10463242" cy="34111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フレーム 14"/>
          <p:cNvSpPr/>
          <p:nvPr/>
        </p:nvSpPr>
        <p:spPr>
          <a:xfrm>
            <a:off x="6269811" y="5302792"/>
            <a:ext cx="5053777" cy="1221900"/>
          </a:xfrm>
          <a:prstGeom prst="frame">
            <a:avLst>
              <a:gd name="adj1" fmla="val 731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16" name="Picture 2" descr="頭にクエスチョンマークを浮かべた人のイラスト（男性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3355" y="4679401"/>
            <a:ext cx="1528856" cy="1881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テキスト ボックス 16"/>
          <p:cNvSpPr txBox="1"/>
          <p:nvPr/>
        </p:nvSpPr>
        <p:spPr>
          <a:xfrm>
            <a:off x="349720" y="326299"/>
            <a:ext cx="1483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970696" y="323414"/>
            <a:ext cx="692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P.53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53925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85229" y="721353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理解度チェック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90550" y="4728682"/>
            <a:ext cx="5011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A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コンパイルエラー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698604" y="4728682"/>
            <a:ext cx="46249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B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「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1+2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」と表示</a:t>
            </a:r>
            <a:endParaRPr kumimoji="1" lang="en-US" altLang="ja-JP" sz="2400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90550" y="5565878"/>
            <a:ext cx="3841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C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「</a:t>
            </a:r>
            <a:r>
              <a:rPr kumimoji="1" lang="en-US" altLang="ja-JP" sz="40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3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」と表示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698604" y="5565878"/>
            <a:ext cx="3857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D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ja-JP" altLang="en-US" sz="3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「</a:t>
            </a:r>
            <a:r>
              <a:rPr kumimoji="1" lang="en-US" altLang="ja-JP" sz="3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12</a:t>
            </a:r>
            <a:r>
              <a:rPr kumimoji="1" lang="ja-JP" altLang="en-US" sz="3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」と表示</a:t>
            </a:r>
            <a:endParaRPr kumimoji="1" lang="ja-JP" altLang="en-US" sz="36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4338" name="Picture 2" descr="クエスチョンマークの帽子を被っている男性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7184" y="2844800"/>
            <a:ext cx="1221182" cy="1993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082" y="1297138"/>
            <a:ext cx="10282102" cy="33083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テキスト ボックス 12"/>
          <p:cNvSpPr txBox="1"/>
          <p:nvPr/>
        </p:nvSpPr>
        <p:spPr>
          <a:xfrm>
            <a:off x="349720" y="326299"/>
            <a:ext cx="1483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970696" y="323414"/>
            <a:ext cx="692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P.53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90409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85229" y="721353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理解度チェック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90550" y="4728682"/>
            <a:ext cx="5011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A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コンパイルエラー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698604" y="4728682"/>
            <a:ext cx="46249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B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「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1+2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」と表示</a:t>
            </a:r>
            <a:endParaRPr kumimoji="1" lang="en-US" altLang="ja-JP" sz="2400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90550" y="5565878"/>
            <a:ext cx="3841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C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「</a:t>
            </a:r>
            <a:r>
              <a:rPr kumimoji="1" lang="en-US" altLang="ja-JP" sz="40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3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」と表示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698604" y="5565878"/>
            <a:ext cx="3857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D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ja-JP" altLang="en-US" sz="3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「</a:t>
            </a:r>
            <a:r>
              <a:rPr kumimoji="1" lang="en-US" altLang="ja-JP" sz="3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12</a:t>
            </a:r>
            <a:r>
              <a:rPr kumimoji="1" lang="ja-JP" altLang="en-US" sz="3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」と表示</a:t>
            </a:r>
            <a:endParaRPr kumimoji="1" lang="ja-JP" altLang="en-US" sz="36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4338" name="Picture 2" descr="クエスチョンマークの帽子を被っている男性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7184" y="2844800"/>
            <a:ext cx="1221182" cy="1993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082" y="1297138"/>
            <a:ext cx="10282102" cy="33083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フレーム 12"/>
          <p:cNvSpPr/>
          <p:nvPr/>
        </p:nvSpPr>
        <p:spPr>
          <a:xfrm>
            <a:off x="511358" y="4587199"/>
            <a:ext cx="5053777" cy="849369"/>
          </a:xfrm>
          <a:prstGeom prst="frame">
            <a:avLst>
              <a:gd name="adj1" fmla="val 731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15" name="Picture 2" descr="頭にクエスチョンマークを浮かべた人のイラスト（男性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748" y="3720587"/>
            <a:ext cx="1528856" cy="1881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/>
          <p:cNvSpPr txBox="1"/>
          <p:nvPr/>
        </p:nvSpPr>
        <p:spPr>
          <a:xfrm>
            <a:off x="349720" y="326299"/>
            <a:ext cx="1483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970696" y="323414"/>
            <a:ext cx="692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P.53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31570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85229" y="721353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理解度チェック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90550" y="4728682"/>
            <a:ext cx="5011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A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コンパイルエラー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698604" y="4728682"/>
            <a:ext cx="46249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B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「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1+2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」と表示</a:t>
            </a:r>
            <a:endParaRPr kumimoji="1" lang="en-US" altLang="ja-JP" sz="2400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90550" y="5565878"/>
            <a:ext cx="3841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C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「</a:t>
            </a:r>
            <a:r>
              <a:rPr kumimoji="1" lang="en-US" altLang="ja-JP" sz="40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3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」と表示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698604" y="5565878"/>
            <a:ext cx="3857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D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ja-JP" altLang="en-US" sz="3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「</a:t>
            </a:r>
            <a:r>
              <a:rPr kumimoji="1" lang="en-US" altLang="ja-JP" sz="3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12</a:t>
            </a:r>
            <a:r>
              <a:rPr kumimoji="1" lang="ja-JP" altLang="en-US" sz="3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」と表示</a:t>
            </a:r>
            <a:endParaRPr kumimoji="1" lang="ja-JP" altLang="en-US" sz="36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4338" name="Picture 2" descr="クエスチョンマークの帽子を被っている男性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7184" y="2844800"/>
            <a:ext cx="1221182" cy="1993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082" y="1297138"/>
            <a:ext cx="10282102" cy="33083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フレーム 12"/>
          <p:cNvSpPr/>
          <p:nvPr/>
        </p:nvSpPr>
        <p:spPr>
          <a:xfrm>
            <a:off x="511358" y="4587199"/>
            <a:ext cx="5053777" cy="849369"/>
          </a:xfrm>
          <a:prstGeom prst="frame">
            <a:avLst>
              <a:gd name="adj1" fmla="val 731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15" name="Picture 2" descr="頭にクエスチョンマークを浮かべた人のイラスト（男性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748" y="3720587"/>
            <a:ext cx="1528856" cy="1881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ドーナツ 15"/>
          <p:cNvSpPr/>
          <p:nvPr/>
        </p:nvSpPr>
        <p:spPr>
          <a:xfrm>
            <a:off x="2554016" y="2181248"/>
            <a:ext cx="541464" cy="587220"/>
          </a:xfrm>
          <a:prstGeom prst="donut">
            <a:avLst>
              <a:gd name="adj" fmla="val 793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ドーナツ 16"/>
          <p:cNvSpPr/>
          <p:nvPr/>
        </p:nvSpPr>
        <p:spPr>
          <a:xfrm>
            <a:off x="2554016" y="2689228"/>
            <a:ext cx="541464" cy="587220"/>
          </a:xfrm>
          <a:prstGeom prst="donut">
            <a:avLst>
              <a:gd name="adj" fmla="val 793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49720" y="326299"/>
            <a:ext cx="1483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970696" y="323414"/>
            <a:ext cx="692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P.53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77740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853" y="1128492"/>
            <a:ext cx="3174157" cy="4396008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5847448" y="2080992"/>
            <a:ext cx="45336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3</a:t>
            </a:r>
            <a:r>
              <a:rPr kumimoji="1" lang="ja-JP" altLang="en-US" sz="4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分間待ってやる</a:t>
            </a:r>
            <a:endParaRPr kumimoji="1" lang="ja-JP" altLang="en-US" sz="44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847448" y="3326496"/>
            <a:ext cx="41344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脳</a:t>
            </a:r>
            <a:r>
              <a:rPr kumimoji="1" lang="ja-JP" altLang="en-US" sz="4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を休憩させろ</a:t>
            </a:r>
            <a:endParaRPr kumimoji="1" lang="ja-JP" altLang="en-US" sz="44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718933" y="5139779"/>
            <a:ext cx="63914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ゲームなんか余裕ないぞ</a:t>
            </a:r>
            <a:endParaRPr kumimoji="1" lang="ja-JP" altLang="en-US" sz="44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01406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805669" y="2697968"/>
            <a:ext cx="108991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キーボードからの入力を受け取る</a:t>
            </a:r>
            <a:endParaRPr kumimoji="1" lang="ja-JP" altLang="en-US" sz="6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8906256" y="3713631"/>
            <a:ext cx="14571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 smtClean="0"/>
              <a:t>P.55</a:t>
            </a:r>
            <a:endParaRPr kumimoji="1" lang="ja-JP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009651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54186" y="271705"/>
            <a:ext cx="4471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キーボードからの入力を受け取る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725282" y="244410"/>
            <a:ext cx="692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P.55</a:t>
            </a:r>
            <a:endParaRPr kumimoji="1" lang="ja-JP" altLang="en-US" sz="2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59041" y="1089461"/>
            <a:ext cx="1487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これまで</a:t>
            </a:r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880200" y="997209"/>
            <a:ext cx="5505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入力値は「</a:t>
            </a:r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PG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作成者</a:t>
            </a:r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」が決める</a:t>
            </a:r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26" name="Picture 2" descr="パソコンに熱中する人のイラスト（女性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439" y="2099907"/>
            <a:ext cx="2354517" cy="2077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/>
          <p:cNvSpPr txBox="1"/>
          <p:nvPr/>
        </p:nvSpPr>
        <p:spPr>
          <a:xfrm>
            <a:off x="733468" y="1848571"/>
            <a:ext cx="5157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「１２ｘ１５の計算を表示する」っと</a:t>
            </a:r>
            <a:endParaRPr kumimoji="1" lang="ja-JP" altLang="en-US" sz="28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28" name="Picture 4" descr="■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1736" y="1163429"/>
            <a:ext cx="1981884" cy="2208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/>
          <p:cNvSpPr txBox="1"/>
          <p:nvPr/>
        </p:nvSpPr>
        <p:spPr>
          <a:xfrm>
            <a:off x="8049559" y="3231415"/>
            <a:ext cx="40398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別</a:t>
            </a:r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の計算がしたい・・・</a:t>
            </a:r>
            <a:endParaRPr kumimoji="1" lang="ja-JP" altLang="en-US" sz="3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87731" y="4520206"/>
            <a:ext cx="1473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これから</a:t>
            </a:r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22862" y="4403195"/>
            <a:ext cx="60660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入力値は「</a:t>
            </a:r>
            <a:r>
              <a:rPr kumimoji="1" lang="en-US" altLang="ja-JP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PG</a:t>
            </a:r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を使う人</a:t>
            </a:r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」が決める</a:t>
            </a:r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30" name="Picture 6" descr="パソコンを使う人のイラスト（男性・笑顔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1736" y="3913919"/>
            <a:ext cx="1744340" cy="253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/>
          <p:cNvSpPr txBox="1"/>
          <p:nvPr/>
        </p:nvSpPr>
        <p:spPr>
          <a:xfrm>
            <a:off x="665609" y="3913919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PG</a:t>
            </a:r>
            <a:r>
              <a:rPr kumimoji="1" lang="ja-JP" altLang="en-US" dirty="0" smtClean="0"/>
              <a:t>作成者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0262790" y="2165932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PG</a:t>
            </a:r>
            <a:r>
              <a:rPr kumimoji="1" lang="ja-JP" altLang="en-US" dirty="0"/>
              <a:t>使用者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0494138" y="5180556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PG</a:t>
            </a:r>
            <a:r>
              <a:rPr kumimoji="1" lang="ja-JP" altLang="en-US" dirty="0"/>
              <a:t>使用者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36138" y="5625209"/>
            <a:ext cx="1103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方法：</a:t>
            </a:r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651354" y="5600357"/>
            <a:ext cx="70150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キーボードから入力を受け取り対話する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8066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タイトル 1"/>
          <p:cNvSpPr>
            <a:spLocks noGrp="1"/>
          </p:cNvSpPr>
          <p:nvPr>
            <p:ph type="title"/>
          </p:nvPr>
        </p:nvSpPr>
        <p:spPr>
          <a:xfrm>
            <a:off x="528693" y="613571"/>
            <a:ext cx="10161146" cy="725487"/>
          </a:xfrm>
        </p:spPr>
        <p:txBody>
          <a:bodyPr>
            <a:normAutofit/>
          </a:bodyPr>
          <a:lstStyle/>
          <a:p>
            <a:pPr eaLnBrk="1" hangingPunct="1"/>
            <a:r>
              <a:rPr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キーボードからの入力の受け取り方</a:t>
            </a:r>
          </a:p>
        </p:txBody>
      </p:sp>
      <p:sp>
        <p:nvSpPr>
          <p:cNvPr id="6" name="テキスト ボックス 3">
            <a:extLst>
              <a:ext uri="{FF2B5EF4-FFF2-40B4-BE49-F238E27FC236}">
                <a16:creationId xmlns:a16="http://schemas.microsoft.com/office/drawing/2014/main" id="{E9AFE547-4334-40DA-89C4-3E1072D426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94" y="3115706"/>
            <a:ext cx="8358188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 sz="20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 in = new Scanner(System.in);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B04AE5B-16C2-4B59-B551-086C22021858}"/>
              </a:ext>
            </a:extLst>
          </p:cNvPr>
          <p:cNvSpPr txBox="1"/>
          <p:nvPr/>
        </p:nvSpPr>
        <p:spPr>
          <a:xfrm>
            <a:off x="2029245" y="1268761"/>
            <a:ext cx="4613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1. </a:t>
            </a:r>
            <a:r>
              <a:rPr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先頭行に次のように記述する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3">
            <a:extLst>
              <a:ext uri="{FF2B5EF4-FFF2-40B4-BE49-F238E27FC236}">
                <a16:creationId xmlns:a16="http://schemas.microsoft.com/office/drawing/2014/main" id="{110DA66B-68EB-4C4C-B222-628BC9332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6274" y="1807546"/>
            <a:ext cx="8358188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 sz="20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import java.util.Scanner;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C00F081-DE36-4030-A05A-228F5B30303C}"/>
              </a:ext>
            </a:extLst>
          </p:cNvPr>
          <p:cNvSpPr txBox="1"/>
          <p:nvPr/>
        </p:nvSpPr>
        <p:spPr>
          <a:xfrm>
            <a:off x="2087770" y="2463280"/>
            <a:ext cx="6319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 </a:t>
            </a:r>
            <a:r>
              <a:rPr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main </a:t>
            </a:r>
            <a:r>
              <a:rPr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を含む行の下に次のように記述する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テキスト ボックス 3">
            <a:extLst>
              <a:ext uri="{FF2B5EF4-FFF2-40B4-BE49-F238E27FC236}">
                <a16:creationId xmlns:a16="http://schemas.microsoft.com/office/drawing/2014/main" id="{0B7EE261-6D7C-424A-BD6B-0D35B7DF0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7968" y="4579162"/>
            <a:ext cx="4536504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 sz="20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 s</a:t>
            </a:r>
            <a:r>
              <a:rPr lang="ja-JP" altLang="en-US" sz="20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0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 in.next(); </a:t>
            </a:r>
            <a:endParaRPr lang="en-US" altLang="ja-JP" sz="2000" dirty="0">
              <a:solidFill>
                <a:srgbClr val="008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3A46E90-7CAD-4B11-92D0-F36DA05C3227}"/>
              </a:ext>
            </a:extLst>
          </p:cNvPr>
          <p:cNvSpPr txBox="1"/>
          <p:nvPr/>
        </p:nvSpPr>
        <p:spPr>
          <a:xfrm>
            <a:off x="2087769" y="3802722"/>
            <a:ext cx="6914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 </a:t>
            </a:r>
            <a:r>
              <a:rPr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入力を受け取りたいところに次のように記述する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DE8CE9F-40BB-48DE-9FE2-EFAA8332E8C4}"/>
              </a:ext>
            </a:extLst>
          </p:cNvPr>
          <p:cNvSpPr txBox="1"/>
          <p:nvPr/>
        </p:nvSpPr>
        <p:spPr>
          <a:xfrm>
            <a:off x="2279576" y="4586907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</a:t>
            </a:r>
            <a:r>
              <a:rPr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を受け取る場合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3">
            <a:extLst>
              <a:ext uri="{FF2B5EF4-FFF2-40B4-BE49-F238E27FC236}">
                <a16:creationId xmlns:a16="http://schemas.microsoft.com/office/drawing/2014/main" id="{B26D7D90-F504-44CC-8B53-E05D23C432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7968" y="5127451"/>
            <a:ext cx="4536504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 sz="20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 i</a:t>
            </a:r>
            <a:r>
              <a:rPr lang="ja-JP" altLang="en-US" sz="20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0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 in.next</a:t>
            </a:r>
            <a:r>
              <a:rPr lang="en-US" altLang="ja-JP" sz="2000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lang="en-US" altLang="ja-JP" sz="20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(); </a:t>
            </a:r>
            <a:endParaRPr lang="en-US" altLang="ja-JP" sz="2000" dirty="0">
              <a:solidFill>
                <a:srgbClr val="008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56F6068-652F-491A-BE8B-CAF6E9B90B30}"/>
              </a:ext>
            </a:extLst>
          </p:cNvPr>
          <p:cNvSpPr txBox="1"/>
          <p:nvPr/>
        </p:nvSpPr>
        <p:spPr>
          <a:xfrm>
            <a:off x="2279577" y="5135196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整数</a:t>
            </a:r>
            <a:r>
              <a:rPr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を受け取る場合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テキスト ボックス 3">
            <a:extLst>
              <a:ext uri="{FF2B5EF4-FFF2-40B4-BE49-F238E27FC236}">
                <a16:creationId xmlns:a16="http://schemas.microsoft.com/office/drawing/2014/main" id="{4913A9B9-FD96-43FC-BF7D-C3212BE9B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7968" y="5949280"/>
            <a:ext cx="4536504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 sz="20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double d</a:t>
            </a:r>
            <a:r>
              <a:rPr lang="ja-JP" altLang="en-US" sz="20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0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 in.next</a:t>
            </a:r>
            <a:r>
              <a:rPr lang="en-US" altLang="ja-JP" sz="2000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Double</a:t>
            </a:r>
            <a:r>
              <a:rPr lang="en-US" altLang="ja-JP" sz="20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(); </a:t>
            </a:r>
            <a:endParaRPr lang="en-US" altLang="ja-JP" sz="2000" dirty="0">
              <a:solidFill>
                <a:srgbClr val="008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923B6E2-FE8F-40BF-8610-65A8FD2973A3}"/>
              </a:ext>
            </a:extLst>
          </p:cNvPr>
          <p:cNvSpPr txBox="1"/>
          <p:nvPr/>
        </p:nvSpPr>
        <p:spPr>
          <a:xfrm>
            <a:off x="2279576" y="5691229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小数点を含む数</a:t>
            </a:r>
            <a:r>
              <a:rPr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r>
              <a:rPr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/>
            </a:r>
            <a:br>
              <a:rPr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</a:br>
            <a:r>
              <a:rPr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受け取る場合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54186" y="271705"/>
            <a:ext cx="4471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キーボードからの入力を受け取る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725282" y="244410"/>
            <a:ext cx="692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P.55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29045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タイトル 1"/>
          <p:cNvSpPr>
            <a:spLocks noGrp="1"/>
          </p:cNvSpPr>
          <p:nvPr>
            <p:ph type="title"/>
          </p:nvPr>
        </p:nvSpPr>
        <p:spPr>
          <a:xfrm>
            <a:off x="528693" y="613571"/>
            <a:ext cx="10161146" cy="725487"/>
          </a:xfrm>
        </p:spPr>
        <p:txBody>
          <a:bodyPr>
            <a:normAutofit/>
          </a:bodyPr>
          <a:lstStyle/>
          <a:p>
            <a:pPr eaLnBrk="1" hangingPunct="1"/>
            <a:r>
              <a:rPr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キーボードからの入力の受け取り方</a:t>
            </a:r>
          </a:p>
        </p:txBody>
      </p:sp>
      <p:sp>
        <p:nvSpPr>
          <p:cNvPr id="6" name="テキスト ボックス 3">
            <a:extLst>
              <a:ext uri="{FF2B5EF4-FFF2-40B4-BE49-F238E27FC236}">
                <a16:creationId xmlns:a16="http://schemas.microsoft.com/office/drawing/2014/main" id="{E9AFE547-4334-40DA-89C4-3E1072D426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94" y="3115706"/>
            <a:ext cx="8358188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 sz="20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 in = new Scanner(System.in);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B04AE5B-16C2-4B59-B551-086C22021858}"/>
              </a:ext>
            </a:extLst>
          </p:cNvPr>
          <p:cNvSpPr txBox="1"/>
          <p:nvPr/>
        </p:nvSpPr>
        <p:spPr>
          <a:xfrm>
            <a:off x="2029245" y="1268761"/>
            <a:ext cx="4613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1. </a:t>
            </a:r>
            <a:r>
              <a:rPr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先頭行に次のように記述する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3">
            <a:extLst>
              <a:ext uri="{FF2B5EF4-FFF2-40B4-BE49-F238E27FC236}">
                <a16:creationId xmlns:a16="http://schemas.microsoft.com/office/drawing/2014/main" id="{110DA66B-68EB-4C4C-B222-628BC9332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6274" y="1807546"/>
            <a:ext cx="8358188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 sz="20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import java.util.Scanner;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C00F081-DE36-4030-A05A-228F5B30303C}"/>
              </a:ext>
            </a:extLst>
          </p:cNvPr>
          <p:cNvSpPr txBox="1"/>
          <p:nvPr/>
        </p:nvSpPr>
        <p:spPr>
          <a:xfrm>
            <a:off x="2087770" y="2463280"/>
            <a:ext cx="6319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 </a:t>
            </a:r>
            <a:r>
              <a:rPr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main </a:t>
            </a:r>
            <a:r>
              <a:rPr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を含む行の下に次のように記述する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テキスト ボックス 3">
            <a:extLst>
              <a:ext uri="{FF2B5EF4-FFF2-40B4-BE49-F238E27FC236}">
                <a16:creationId xmlns:a16="http://schemas.microsoft.com/office/drawing/2014/main" id="{0B7EE261-6D7C-424A-BD6B-0D35B7DF0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7968" y="4579162"/>
            <a:ext cx="4536504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 sz="20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 s</a:t>
            </a:r>
            <a:r>
              <a:rPr lang="ja-JP" altLang="en-US" sz="20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0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 in.next(); </a:t>
            </a:r>
            <a:endParaRPr lang="en-US" altLang="ja-JP" sz="2000" dirty="0">
              <a:solidFill>
                <a:srgbClr val="008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3A46E90-7CAD-4B11-92D0-F36DA05C3227}"/>
              </a:ext>
            </a:extLst>
          </p:cNvPr>
          <p:cNvSpPr txBox="1"/>
          <p:nvPr/>
        </p:nvSpPr>
        <p:spPr>
          <a:xfrm>
            <a:off x="2087769" y="3802722"/>
            <a:ext cx="6914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 </a:t>
            </a:r>
            <a:r>
              <a:rPr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入力を受け取りたいところに次のように記述する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DE8CE9F-40BB-48DE-9FE2-EFAA8332E8C4}"/>
              </a:ext>
            </a:extLst>
          </p:cNvPr>
          <p:cNvSpPr txBox="1"/>
          <p:nvPr/>
        </p:nvSpPr>
        <p:spPr>
          <a:xfrm>
            <a:off x="2279576" y="4586907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</a:t>
            </a:r>
            <a:r>
              <a:rPr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を受け取る場合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3">
            <a:extLst>
              <a:ext uri="{FF2B5EF4-FFF2-40B4-BE49-F238E27FC236}">
                <a16:creationId xmlns:a16="http://schemas.microsoft.com/office/drawing/2014/main" id="{B26D7D90-F504-44CC-8B53-E05D23C432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7968" y="5127451"/>
            <a:ext cx="4536504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 sz="20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 i</a:t>
            </a:r>
            <a:r>
              <a:rPr lang="ja-JP" altLang="en-US" sz="20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0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 in.next</a:t>
            </a:r>
            <a:r>
              <a:rPr lang="en-US" altLang="ja-JP" sz="2000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lang="en-US" altLang="ja-JP" sz="20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(); </a:t>
            </a:r>
            <a:endParaRPr lang="en-US" altLang="ja-JP" sz="2000" dirty="0">
              <a:solidFill>
                <a:srgbClr val="008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56F6068-652F-491A-BE8B-CAF6E9B90B30}"/>
              </a:ext>
            </a:extLst>
          </p:cNvPr>
          <p:cNvSpPr txBox="1"/>
          <p:nvPr/>
        </p:nvSpPr>
        <p:spPr>
          <a:xfrm>
            <a:off x="2279577" y="5135196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整数</a:t>
            </a:r>
            <a:r>
              <a:rPr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を受け取る場合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テキスト ボックス 3">
            <a:extLst>
              <a:ext uri="{FF2B5EF4-FFF2-40B4-BE49-F238E27FC236}">
                <a16:creationId xmlns:a16="http://schemas.microsoft.com/office/drawing/2014/main" id="{4913A9B9-FD96-43FC-BF7D-C3212BE9B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7968" y="5949280"/>
            <a:ext cx="4536504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 sz="20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double d</a:t>
            </a:r>
            <a:r>
              <a:rPr lang="ja-JP" altLang="en-US" sz="20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0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 in.next</a:t>
            </a:r>
            <a:r>
              <a:rPr lang="en-US" altLang="ja-JP" sz="2000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Double</a:t>
            </a:r>
            <a:r>
              <a:rPr lang="en-US" altLang="ja-JP" sz="20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(); </a:t>
            </a:r>
            <a:endParaRPr lang="en-US" altLang="ja-JP" sz="2000" dirty="0">
              <a:solidFill>
                <a:srgbClr val="008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923B6E2-FE8F-40BF-8610-65A8FD2973A3}"/>
              </a:ext>
            </a:extLst>
          </p:cNvPr>
          <p:cNvSpPr txBox="1"/>
          <p:nvPr/>
        </p:nvSpPr>
        <p:spPr>
          <a:xfrm>
            <a:off x="2279576" y="5691229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小数点を含む数</a:t>
            </a:r>
            <a:r>
              <a:rPr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r>
              <a:rPr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/>
            </a:r>
            <a:br>
              <a:rPr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</a:br>
            <a:r>
              <a:rPr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受け取る場合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54186" y="271705"/>
            <a:ext cx="4471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キーボードからの入力を受け取る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725282" y="244410"/>
            <a:ext cx="692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P.55</a:t>
            </a:r>
            <a:endParaRPr kumimoji="1" lang="ja-JP" altLang="en-US" sz="2400" dirty="0"/>
          </a:p>
        </p:txBody>
      </p:sp>
      <p:sp>
        <p:nvSpPr>
          <p:cNvPr id="3" name="正方形/長方形 2"/>
          <p:cNvSpPr/>
          <p:nvPr/>
        </p:nvSpPr>
        <p:spPr>
          <a:xfrm>
            <a:off x="2279576" y="2234875"/>
            <a:ext cx="8045778" cy="26565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4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試しに一緒に使ってみよう！</a:t>
            </a:r>
            <a:endParaRPr kumimoji="1" lang="ja-JP" altLang="en-US" sz="4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58271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レベルアップイラスト／無料イラストなら「イラストAC」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327" y="892617"/>
            <a:ext cx="1981441" cy="76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4044876" y="1638054"/>
            <a:ext cx="1087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step2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10742" y="2178154"/>
            <a:ext cx="25811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基礎となる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構文を知る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257741" y="1638055"/>
            <a:ext cx="1087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793419" y="2160312"/>
            <a:ext cx="17892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基礎知識を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活用して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実際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に作る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022332" y="1713655"/>
            <a:ext cx="1087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step3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832011" y="2224321"/>
            <a:ext cx="16161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活用方法を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どんどん試す</a:t>
            </a:r>
            <a:endParaRPr kumimoji="1" lang="en-US" altLang="ja-JP" sz="20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実際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r>
              <a:rPr kumimoji="1" lang="ja-JP" altLang="en-US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作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る</a:t>
            </a:r>
            <a:endParaRPr kumimoji="1" lang="en-US" altLang="ja-JP" sz="20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716508" y="1753596"/>
            <a:ext cx="1087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step4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263995" y="2222770"/>
            <a:ext cx="23839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仕組みを調べながら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自分で考えて</a:t>
            </a:r>
            <a:endParaRPr kumimoji="1" lang="en-US" altLang="ja-JP" sz="20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作ってみる</a:t>
            </a:r>
            <a:endParaRPr kumimoji="1" lang="en-US" altLang="ja-JP" sz="20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625642" y="5751094"/>
            <a:ext cx="2526630" cy="757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52272" y="5008183"/>
            <a:ext cx="2950220" cy="150090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6102492" y="4142232"/>
            <a:ext cx="2950220" cy="23717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9052712" y="3245942"/>
            <a:ext cx="2377287" cy="326314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6" name="Picture 2" descr="レベルアップイラスト／無料イラストなら「イラストAC」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290" y="827662"/>
            <a:ext cx="1981441" cy="76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レベルアップイラスト／無料イラストなら「イラストAC」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46" y="805070"/>
            <a:ext cx="1981441" cy="76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走る陸上選手のイラスト（男性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104" y="3039702"/>
            <a:ext cx="2314555" cy="2314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316983" y="306713"/>
            <a:ext cx="36022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レベルアップへの道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777114" y="5895877"/>
            <a:ext cx="22236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基礎の理屈</a:t>
            </a:r>
            <a:endParaRPr kumimoji="1" lang="ja-JP" altLang="en-US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939077" y="5494864"/>
            <a:ext cx="12987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X</a:t>
            </a:r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</a:t>
            </a:r>
            <a:endParaRPr kumimoji="1" lang="ja-JP" altLang="en-US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750489" y="5575139"/>
            <a:ext cx="18133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先の内容</a:t>
            </a:r>
            <a:endParaRPr kumimoji="1" lang="ja-JP" altLang="en-US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9370545" y="480449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自主制作</a:t>
            </a:r>
            <a:endParaRPr kumimoji="1" lang="ja-JP" altLang="en-US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567515" y="4719958"/>
            <a:ext cx="21451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＋</a:t>
            </a:r>
            <a:r>
              <a:rPr kumimoji="1" lang="en-US" altLang="ja-JP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α</a:t>
            </a:r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の知識</a:t>
            </a:r>
            <a:endParaRPr kumimoji="1" lang="ja-JP" altLang="en-US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20977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2" grpId="0" animBg="1"/>
      <p:bldP spid="13" grpId="0" animBg="1"/>
      <p:bldP spid="14" grpId="0" animBg="1"/>
      <p:bldP spid="15" grpId="0" animBg="1"/>
      <p:bldP spid="19" grpId="0"/>
      <p:bldP spid="20" grpId="0"/>
      <p:bldP spid="21" grpId="0"/>
      <p:bldP spid="22" grpId="0"/>
      <p:bldP spid="24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193352" y="5302967"/>
            <a:ext cx="498245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というクラスを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使えるように読み込んでいるよ！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28" name="Picture 4" descr="設計書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075" y="5123793"/>
            <a:ext cx="1354277" cy="1538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正方形/長方形 14"/>
          <p:cNvSpPr/>
          <p:nvPr/>
        </p:nvSpPr>
        <p:spPr>
          <a:xfrm>
            <a:off x="369278" y="824215"/>
            <a:ext cx="6315301" cy="429957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角丸四角形 9"/>
          <p:cNvSpPr/>
          <p:nvPr/>
        </p:nvSpPr>
        <p:spPr>
          <a:xfrm>
            <a:off x="484679" y="846202"/>
            <a:ext cx="2539617" cy="260685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79" y="842936"/>
            <a:ext cx="5711169" cy="4167609"/>
          </a:xfrm>
          <a:prstGeom prst="rect">
            <a:avLst/>
          </a:prstGeom>
        </p:spPr>
      </p:pic>
      <p:sp>
        <p:nvSpPr>
          <p:cNvPr id="12" name="角丸四角形 11"/>
          <p:cNvSpPr/>
          <p:nvPr/>
        </p:nvSpPr>
        <p:spPr>
          <a:xfrm>
            <a:off x="484679" y="842936"/>
            <a:ext cx="2539617" cy="263951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76434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48572" y="1027416"/>
            <a:ext cx="1658506" cy="1592166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8826667" y="2004170"/>
            <a:ext cx="978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inStr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884445" y="2465976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119459" y="3735259"/>
            <a:ext cx="49167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sz="28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の変数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箱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inStr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いう名前で準備したよ！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69278" y="824215"/>
            <a:ext cx="6315301" cy="429957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79" y="842936"/>
            <a:ext cx="5711169" cy="4167609"/>
          </a:xfrm>
          <a:prstGeom prst="rect">
            <a:avLst/>
          </a:prstGeom>
        </p:spPr>
      </p:pic>
      <p:sp>
        <p:nvSpPr>
          <p:cNvPr id="10" name="角丸四角形 9"/>
          <p:cNvSpPr/>
          <p:nvPr/>
        </p:nvSpPr>
        <p:spPr>
          <a:xfrm>
            <a:off x="1092186" y="1531282"/>
            <a:ext cx="1347815" cy="260685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01466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48572" y="1027416"/>
            <a:ext cx="1658506" cy="1592166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8826667" y="2004170"/>
            <a:ext cx="978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inStr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884445" y="2465976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1" name="Picture 4" descr="設計書のイラス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895" y="4567396"/>
            <a:ext cx="1455775" cy="1654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3Dスキャナー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2512" y="4690523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/>
          <p:cNvSpPr txBox="1"/>
          <p:nvPr/>
        </p:nvSpPr>
        <p:spPr>
          <a:xfrm>
            <a:off x="6636334" y="6172862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18752" y="4629520"/>
            <a:ext cx="1658506" cy="1592166"/>
          </a:xfrm>
          <a:prstGeom prst="rect">
            <a:avLst/>
          </a:prstGeom>
        </p:spPr>
      </p:pic>
      <p:sp>
        <p:nvSpPr>
          <p:cNvPr id="14" name="テキスト ボックス 13"/>
          <p:cNvSpPr txBox="1"/>
          <p:nvPr/>
        </p:nvSpPr>
        <p:spPr>
          <a:xfrm>
            <a:off x="10754586" y="62216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実体</a:t>
            </a:r>
          </a:p>
        </p:txBody>
      </p:sp>
      <p:sp>
        <p:nvSpPr>
          <p:cNvPr id="3" name="右矢印 2"/>
          <p:cNvSpPr/>
          <p:nvPr/>
        </p:nvSpPr>
        <p:spPr>
          <a:xfrm>
            <a:off x="7774823" y="5315807"/>
            <a:ext cx="543929" cy="468979"/>
          </a:xfrm>
          <a:prstGeom prst="rightArrow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右矢印 15"/>
          <p:cNvSpPr/>
          <p:nvPr/>
        </p:nvSpPr>
        <p:spPr>
          <a:xfrm rot="10588238">
            <a:off x="9339620" y="5420565"/>
            <a:ext cx="859600" cy="4582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892194" y="3258767"/>
            <a:ext cx="49840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の箱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0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という名前で作成して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その中に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の実体を代入しているよ！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8604371" y="5661764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363256" y="6221686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369278" y="824215"/>
            <a:ext cx="6315301" cy="429957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679" y="842936"/>
            <a:ext cx="5711169" cy="4167609"/>
          </a:xfrm>
          <a:prstGeom prst="rect">
            <a:avLst/>
          </a:prstGeom>
        </p:spPr>
      </p:pic>
      <p:sp>
        <p:nvSpPr>
          <p:cNvPr id="10" name="角丸四角形 9"/>
          <p:cNvSpPr/>
          <p:nvPr/>
        </p:nvSpPr>
        <p:spPr>
          <a:xfrm>
            <a:off x="1115822" y="2051468"/>
            <a:ext cx="3505388" cy="260685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23073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  <p:bldP spid="3" grpId="0" animBg="1"/>
      <p:bldP spid="16" grpId="0" animBg="1"/>
      <p:bldP spid="15" grpId="0"/>
      <p:bldP spid="19" grpId="0"/>
      <p:bldP spid="20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67772" y="1027416"/>
            <a:ext cx="1658506" cy="1592166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10045867" y="2004170"/>
            <a:ext cx="978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inStr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103645" y="2465976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930197" y="3606463"/>
            <a:ext cx="4766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入力を依頼する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文字列を先に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表示！！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369278" y="824215"/>
            <a:ext cx="6315301" cy="429957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79" y="842936"/>
            <a:ext cx="5711169" cy="4167609"/>
          </a:xfrm>
          <a:prstGeom prst="rect">
            <a:avLst/>
          </a:prstGeom>
        </p:spPr>
      </p:pic>
      <p:sp>
        <p:nvSpPr>
          <p:cNvPr id="10" name="角丸四角形 9"/>
          <p:cNvSpPr/>
          <p:nvPr/>
        </p:nvSpPr>
        <p:spPr>
          <a:xfrm>
            <a:off x="1182131" y="2267276"/>
            <a:ext cx="4099873" cy="230833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>
            <a:off x="906056" y="4905334"/>
            <a:ext cx="5139741" cy="15348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943208" y="5441906"/>
            <a:ext cx="3435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</a:t>
            </a:r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を入力してください：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5" name="図 2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54715" y="914884"/>
            <a:ext cx="1658506" cy="1592166"/>
          </a:xfrm>
          <a:prstGeom prst="rect">
            <a:avLst/>
          </a:prstGeom>
        </p:spPr>
      </p:pic>
      <p:sp>
        <p:nvSpPr>
          <p:cNvPr id="26" name="テキスト ボックス 25"/>
          <p:cNvSpPr txBox="1"/>
          <p:nvPr/>
        </p:nvSpPr>
        <p:spPr>
          <a:xfrm>
            <a:off x="7747143" y="2353161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7901026" y="1870987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8" name="Picture 2" descr="3Dスキャナー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749" y="437587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下矢印 1"/>
          <p:cNvSpPr/>
          <p:nvPr/>
        </p:nvSpPr>
        <p:spPr>
          <a:xfrm>
            <a:off x="4080241" y="4803834"/>
            <a:ext cx="437309" cy="588246"/>
          </a:xfrm>
          <a:prstGeom prst="downArrow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17543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3" grpId="0" animBg="1"/>
      <p:bldP spid="24" grpId="0"/>
      <p:bldP spid="2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正方形/長方形 25"/>
          <p:cNvSpPr/>
          <p:nvPr/>
        </p:nvSpPr>
        <p:spPr>
          <a:xfrm>
            <a:off x="9492601" y="4387763"/>
            <a:ext cx="2087445" cy="4386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19826" y="918874"/>
            <a:ext cx="1658506" cy="1592166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9997921" y="1895628"/>
            <a:ext cx="978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inStr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055699" y="2357434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54715" y="914884"/>
            <a:ext cx="1658506" cy="1592166"/>
          </a:xfrm>
          <a:prstGeom prst="rect">
            <a:avLst/>
          </a:prstGeom>
        </p:spPr>
      </p:pic>
      <p:sp>
        <p:nvSpPr>
          <p:cNvPr id="20" name="テキスト ボックス 19"/>
          <p:cNvSpPr txBox="1"/>
          <p:nvPr/>
        </p:nvSpPr>
        <p:spPr>
          <a:xfrm>
            <a:off x="7747143" y="2353161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901026" y="1870987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2" name="Picture 2" descr="3Dスキャナーのイラス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749" y="437587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パソコンのキーボードを打っている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053" y="4426084"/>
            <a:ext cx="1424436" cy="1086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3Dスキャナーのイラスト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2694" y="4849964"/>
            <a:ext cx="1384410" cy="138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右矢印 16"/>
          <p:cNvSpPr/>
          <p:nvPr/>
        </p:nvSpPr>
        <p:spPr>
          <a:xfrm>
            <a:off x="8989781" y="4728106"/>
            <a:ext cx="360627" cy="3312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8801931" y="442471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入力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1107177" y="5010545"/>
            <a:ext cx="11095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.next()</a:t>
            </a:r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</a:t>
            </a:r>
            <a:endParaRPr kumimoji="1" lang="en-US" altLang="ja-JP" sz="1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読み込み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0235132" y="6125399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417749" y="3109706"/>
            <a:ext cx="447109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sz="28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で読み込んだ値を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inStr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に代入しているよ！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9724266" y="4392559"/>
            <a:ext cx="1760145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ECC</a:t>
            </a:r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太郎</a:t>
            </a: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9732346" y="4394472"/>
            <a:ext cx="1760145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ECC</a:t>
            </a:r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太郎</a:t>
            </a: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406077" y="4078805"/>
            <a:ext cx="1019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</a:t>
            </a:r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tring</a:t>
            </a:r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369278" y="824215"/>
            <a:ext cx="6315301" cy="429957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30" name="図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79" y="842936"/>
            <a:ext cx="5711169" cy="4167609"/>
          </a:xfrm>
          <a:prstGeom prst="rect">
            <a:avLst/>
          </a:prstGeom>
        </p:spPr>
      </p:pic>
      <p:sp>
        <p:nvSpPr>
          <p:cNvPr id="10" name="角丸四角形 9"/>
          <p:cNvSpPr/>
          <p:nvPr/>
        </p:nvSpPr>
        <p:spPr>
          <a:xfrm>
            <a:off x="1181830" y="2760648"/>
            <a:ext cx="1864307" cy="260685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906057" y="4905334"/>
            <a:ext cx="5232852" cy="15348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943208" y="5441906"/>
            <a:ext cx="3435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</a:t>
            </a:r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を入力してください：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4378764" y="5406663"/>
            <a:ext cx="1760145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ECC</a:t>
            </a:r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太郎</a:t>
            </a:r>
          </a:p>
        </p:txBody>
      </p:sp>
    </p:spTree>
    <p:extLst>
      <p:ext uri="{BB962C8B-B14F-4D97-AF65-F5344CB8AC3E}">
        <p14:creationId xmlns:p14="http://schemas.microsoft.com/office/powerpoint/2010/main" val="3075889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1.85185E-6 L 0.00651 -0.44931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6" y="-2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7" grpId="0" animBg="1"/>
      <p:bldP spid="24" grpId="0"/>
      <p:bldP spid="28" grpId="0"/>
      <p:bldP spid="29" grpId="0"/>
      <p:bldP spid="25" grpId="0"/>
      <p:bldP spid="32" grpId="0"/>
      <p:bldP spid="34" grpId="0"/>
      <p:bldP spid="34" grpId="1"/>
      <p:bldP spid="36" grpId="0"/>
      <p:bldP spid="35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19826" y="918874"/>
            <a:ext cx="1658506" cy="1592166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9997921" y="1895628"/>
            <a:ext cx="978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inStr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055699" y="2357434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54715" y="914884"/>
            <a:ext cx="1658506" cy="1592166"/>
          </a:xfrm>
          <a:prstGeom prst="rect">
            <a:avLst/>
          </a:prstGeom>
        </p:spPr>
      </p:pic>
      <p:sp>
        <p:nvSpPr>
          <p:cNvPr id="20" name="テキスト ボックス 19"/>
          <p:cNvSpPr txBox="1"/>
          <p:nvPr/>
        </p:nvSpPr>
        <p:spPr>
          <a:xfrm>
            <a:off x="7747143" y="2353161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901026" y="1870987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2" name="Picture 2" descr="3Dスキャナーのイラス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749" y="437587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テキスト ボックス 24"/>
          <p:cNvSpPr txBox="1"/>
          <p:nvPr/>
        </p:nvSpPr>
        <p:spPr>
          <a:xfrm>
            <a:off x="7139677" y="3656056"/>
            <a:ext cx="45993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inStr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の値を表示しているよ！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788624" y="1338838"/>
            <a:ext cx="1760145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ECC</a:t>
            </a:r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太郎</a:t>
            </a:r>
          </a:p>
        </p:txBody>
      </p:sp>
      <p:sp>
        <p:nvSpPr>
          <p:cNvPr id="2" name="正方形/長方形 1"/>
          <p:cNvSpPr/>
          <p:nvPr/>
        </p:nvSpPr>
        <p:spPr>
          <a:xfrm>
            <a:off x="6923704" y="4753900"/>
            <a:ext cx="5003444" cy="15348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283156" y="5290472"/>
            <a:ext cx="2406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入力した文字は：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788623" y="1338697"/>
            <a:ext cx="1760145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ECC</a:t>
            </a:r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太郎</a:t>
            </a:r>
          </a:p>
        </p:txBody>
      </p:sp>
      <p:sp>
        <p:nvSpPr>
          <p:cNvPr id="19" name="正方形/長方形 18"/>
          <p:cNvSpPr/>
          <p:nvPr/>
        </p:nvSpPr>
        <p:spPr>
          <a:xfrm>
            <a:off x="369278" y="824215"/>
            <a:ext cx="6315301" cy="429957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679" y="842936"/>
            <a:ext cx="5711169" cy="4167609"/>
          </a:xfrm>
          <a:prstGeom prst="rect">
            <a:avLst/>
          </a:prstGeom>
        </p:spPr>
      </p:pic>
      <p:sp>
        <p:nvSpPr>
          <p:cNvPr id="10" name="角丸四角形 9"/>
          <p:cNvSpPr/>
          <p:nvPr/>
        </p:nvSpPr>
        <p:spPr>
          <a:xfrm>
            <a:off x="1007755" y="2964087"/>
            <a:ext cx="4665015" cy="260685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59784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0.00694 L -0.0138 0.56851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0" y="28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" grpId="0" animBg="1"/>
      <p:bldP spid="3" grpId="0"/>
      <p:bldP spid="30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19826" y="918874"/>
            <a:ext cx="1658506" cy="1592166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9997921" y="1895628"/>
            <a:ext cx="978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inStr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055699" y="2357434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54715" y="914884"/>
            <a:ext cx="1658506" cy="1592166"/>
          </a:xfrm>
          <a:prstGeom prst="rect">
            <a:avLst/>
          </a:prstGeom>
        </p:spPr>
      </p:pic>
      <p:sp>
        <p:nvSpPr>
          <p:cNvPr id="20" name="テキスト ボックス 19"/>
          <p:cNvSpPr txBox="1"/>
          <p:nvPr/>
        </p:nvSpPr>
        <p:spPr>
          <a:xfrm>
            <a:off x="7747143" y="2353161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901026" y="1870987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2" name="Picture 2" descr="3Dスキャナーのイラス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749" y="437587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9788624" y="1338838"/>
            <a:ext cx="1760145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ECC</a:t>
            </a:r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太郎</a:t>
            </a: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788623" y="1338697"/>
            <a:ext cx="1760145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ECC</a:t>
            </a:r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太郎</a:t>
            </a:r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90262" y="2661093"/>
            <a:ext cx="1658506" cy="1592166"/>
          </a:xfrm>
          <a:prstGeom prst="rect">
            <a:avLst/>
          </a:prstGeom>
        </p:spPr>
      </p:pic>
      <p:sp>
        <p:nvSpPr>
          <p:cNvPr id="24" name="テキスト ボックス 23"/>
          <p:cNvSpPr txBox="1"/>
          <p:nvPr/>
        </p:nvSpPr>
        <p:spPr>
          <a:xfrm>
            <a:off x="9823234" y="3608977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0177457" y="4095424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6910338" y="4753201"/>
            <a:ext cx="517000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28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の変数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箱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という名前で準備したよ！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369278" y="824215"/>
            <a:ext cx="6315301" cy="429957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5" name="図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679" y="842936"/>
            <a:ext cx="5711169" cy="4167609"/>
          </a:xfrm>
          <a:prstGeom prst="rect">
            <a:avLst/>
          </a:prstGeom>
        </p:spPr>
      </p:pic>
      <p:sp>
        <p:nvSpPr>
          <p:cNvPr id="10" name="角丸四角形 9"/>
          <p:cNvSpPr/>
          <p:nvPr/>
        </p:nvSpPr>
        <p:spPr>
          <a:xfrm>
            <a:off x="1173656" y="3529149"/>
            <a:ext cx="1002934" cy="260685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19434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/>
      <p:bldP spid="31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19826" y="918874"/>
            <a:ext cx="1658506" cy="1592166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9997921" y="1895628"/>
            <a:ext cx="978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inStr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055699" y="2357434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54715" y="914884"/>
            <a:ext cx="1658506" cy="1592166"/>
          </a:xfrm>
          <a:prstGeom prst="rect">
            <a:avLst/>
          </a:prstGeom>
        </p:spPr>
      </p:pic>
      <p:sp>
        <p:nvSpPr>
          <p:cNvPr id="20" name="テキスト ボックス 19"/>
          <p:cNvSpPr txBox="1"/>
          <p:nvPr/>
        </p:nvSpPr>
        <p:spPr>
          <a:xfrm>
            <a:off x="7747143" y="2353161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901026" y="1870987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2" name="Picture 2" descr="3Dスキャナーのイラス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749" y="437587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9788624" y="1338838"/>
            <a:ext cx="1760145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ECC</a:t>
            </a:r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太郎</a:t>
            </a: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788623" y="1338697"/>
            <a:ext cx="1760145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ECC</a:t>
            </a:r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太郎</a:t>
            </a:r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90262" y="2661093"/>
            <a:ext cx="1658506" cy="1592166"/>
          </a:xfrm>
          <a:prstGeom prst="rect">
            <a:avLst/>
          </a:prstGeom>
        </p:spPr>
      </p:pic>
      <p:sp>
        <p:nvSpPr>
          <p:cNvPr id="24" name="テキスト ボックス 23"/>
          <p:cNvSpPr txBox="1"/>
          <p:nvPr/>
        </p:nvSpPr>
        <p:spPr>
          <a:xfrm>
            <a:off x="9823234" y="3608977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0177457" y="4095424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369278" y="824215"/>
            <a:ext cx="6315301" cy="429957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5" name="図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679" y="842936"/>
            <a:ext cx="5711169" cy="4167609"/>
          </a:xfrm>
          <a:prstGeom prst="rect">
            <a:avLst/>
          </a:prstGeom>
        </p:spPr>
      </p:pic>
      <p:sp>
        <p:nvSpPr>
          <p:cNvPr id="10" name="角丸四角形 9"/>
          <p:cNvSpPr/>
          <p:nvPr/>
        </p:nvSpPr>
        <p:spPr>
          <a:xfrm>
            <a:off x="1173656" y="3709466"/>
            <a:ext cx="5089220" cy="260685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369278" y="4933209"/>
            <a:ext cx="6160614" cy="15348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06429" y="5469781"/>
            <a:ext cx="5072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倍にしたい数値を入力してください：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930197" y="5066765"/>
            <a:ext cx="4766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入力を依頼する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文字列を先に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表示！！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52257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/>
      <p:bldP spid="32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正方形/長方形 28"/>
          <p:cNvSpPr/>
          <p:nvPr/>
        </p:nvSpPr>
        <p:spPr>
          <a:xfrm>
            <a:off x="369278" y="824215"/>
            <a:ext cx="6315301" cy="429957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8" name="正方形/長方形 47"/>
          <p:cNvSpPr/>
          <p:nvPr/>
        </p:nvSpPr>
        <p:spPr>
          <a:xfrm>
            <a:off x="8535463" y="4397948"/>
            <a:ext cx="2087445" cy="4386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19826" y="918874"/>
            <a:ext cx="1658506" cy="1592166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9997921" y="1895628"/>
            <a:ext cx="978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inStr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055699" y="2357434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54715" y="914884"/>
            <a:ext cx="1658506" cy="1592166"/>
          </a:xfrm>
          <a:prstGeom prst="rect">
            <a:avLst/>
          </a:prstGeom>
        </p:spPr>
      </p:pic>
      <p:sp>
        <p:nvSpPr>
          <p:cNvPr id="20" name="テキスト ボックス 19"/>
          <p:cNvSpPr txBox="1"/>
          <p:nvPr/>
        </p:nvSpPr>
        <p:spPr>
          <a:xfrm>
            <a:off x="7747143" y="2353161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901026" y="1870987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2" name="Picture 2" descr="3Dスキャナーのイラス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749" y="437587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9788624" y="1338838"/>
            <a:ext cx="1760145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ECC</a:t>
            </a:r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太郎</a:t>
            </a: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788623" y="1338697"/>
            <a:ext cx="1760145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ECC</a:t>
            </a:r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太郎</a:t>
            </a:r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90262" y="2661093"/>
            <a:ext cx="1658506" cy="1592166"/>
          </a:xfrm>
          <a:prstGeom prst="rect">
            <a:avLst/>
          </a:prstGeom>
        </p:spPr>
      </p:pic>
      <p:sp>
        <p:nvSpPr>
          <p:cNvPr id="24" name="テキスト ボックス 23"/>
          <p:cNvSpPr txBox="1"/>
          <p:nvPr/>
        </p:nvSpPr>
        <p:spPr>
          <a:xfrm>
            <a:off x="9823234" y="3608977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9" name="Picture 2" descr="パソコンのキーボードを打っている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915" y="4436269"/>
            <a:ext cx="1424436" cy="1086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3Dスキャナーのイラスト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556" y="4860149"/>
            <a:ext cx="1384410" cy="138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右矢印 40"/>
          <p:cNvSpPr/>
          <p:nvPr/>
        </p:nvSpPr>
        <p:spPr>
          <a:xfrm>
            <a:off x="8032643" y="4738291"/>
            <a:ext cx="360627" cy="3312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7844793" y="443490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入力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10276601" y="4800315"/>
            <a:ext cx="14285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.next</a:t>
            </a:r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()</a:t>
            </a:r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</a:t>
            </a:r>
            <a:endParaRPr kumimoji="1" lang="en-US" altLang="ja-JP" sz="1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読み込み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9277994" y="6135584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9248550" y="4434900"/>
            <a:ext cx="586905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9252646" y="4434900"/>
            <a:ext cx="586905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8471699" y="4119020"/>
            <a:ext cx="679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79" y="842936"/>
            <a:ext cx="5711169" cy="4167609"/>
          </a:xfrm>
          <a:prstGeom prst="rect">
            <a:avLst/>
          </a:prstGeom>
        </p:spPr>
      </p:pic>
      <p:sp>
        <p:nvSpPr>
          <p:cNvPr id="32" name="テキスト ボックス 31"/>
          <p:cNvSpPr txBox="1"/>
          <p:nvPr/>
        </p:nvSpPr>
        <p:spPr>
          <a:xfrm>
            <a:off x="10177457" y="4095424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1209389" y="4221513"/>
            <a:ext cx="2080012" cy="260685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369278" y="4933209"/>
            <a:ext cx="6160614" cy="15348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406429" y="5469781"/>
            <a:ext cx="5072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倍にしたい数値を入力してください：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5385877" y="5434538"/>
            <a:ext cx="586905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3350628" y="2584294"/>
            <a:ext cx="4624079" cy="13320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3596867" y="2803428"/>
            <a:ext cx="41649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28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で読み込んだ値を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に代入しているよ！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33290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3.33333E-6 L 0.08438 -0.20417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9" y="-10208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1" grpId="0" animBg="1"/>
      <p:bldP spid="42" grpId="0"/>
      <p:bldP spid="43" grpId="0"/>
      <p:bldP spid="44" grpId="0"/>
      <p:bldP spid="45" grpId="0"/>
      <p:bldP spid="47" grpId="0"/>
      <p:bldP spid="47" grpId="1"/>
      <p:bldP spid="49" grpId="0"/>
      <p:bldP spid="32" grpId="0"/>
      <p:bldP spid="36" grpId="0"/>
      <p:bldP spid="2" grpId="0" animBg="1"/>
      <p:bldP spid="35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19826" y="918874"/>
            <a:ext cx="1658506" cy="1592166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9997921" y="1895628"/>
            <a:ext cx="978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inStr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055699" y="2357434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54715" y="914884"/>
            <a:ext cx="1658506" cy="1592166"/>
          </a:xfrm>
          <a:prstGeom prst="rect">
            <a:avLst/>
          </a:prstGeom>
        </p:spPr>
      </p:pic>
      <p:sp>
        <p:nvSpPr>
          <p:cNvPr id="20" name="テキスト ボックス 19"/>
          <p:cNvSpPr txBox="1"/>
          <p:nvPr/>
        </p:nvSpPr>
        <p:spPr>
          <a:xfrm>
            <a:off x="7747143" y="2353161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901026" y="1870987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2" name="Picture 2" descr="3Dスキャナーのイラス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749" y="437587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9788624" y="1338838"/>
            <a:ext cx="1760145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ECC</a:t>
            </a:r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太郎</a:t>
            </a: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788623" y="1338697"/>
            <a:ext cx="1760145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ECC</a:t>
            </a:r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太郎</a:t>
            </a:r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90262" y="2661093"/>
            <a:ext cx="1658506" cy="1592166"/>
          </a:xfrm>
          <a:prstGeom prst="rect">
            <a:avLst/>
          </a:prstGeom>
        </p:spPr>
      </p:pic>
      <p:sp>
        <p:nvSpPr>
          <p:cNvPr id="24" name="テキスト ボックス 23"/>
          <p:cNvSpPr txBox="1"/>
          <p:nvPr/>
        </p:nvSpPr>
        <p:spPr>
          <a:xfrm>
            <a:off x="9823234" y="3608977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0177457" y="4095424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798410" y="5203030"/>
            <a:ext cx="41649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28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で読み込んだ値を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に代入しているよ！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6683542" y="4931078"/>
            <a:ext cx="5046003" cy="15348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7042994" y="5467650"/>
            <a:ext cx="167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計算</a:t>
            </a:r>
            <a:r>
              <a:rPr kumimoji="1" lang="ja-JP" altLang="en-US" sz="24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結果</a:t>
            </a:r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0262966" y="3092725"/>
            <a:ext cx="680744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８</a:t>
            </a:r>
          </a:p>
        </p:txBody>
      </p:sp>
      <p:sp>
        <p:nvSpPr>
          <p:cNvPr id="32" name="正方形/長方形 31"/>
          <p:cNvSpPr/>
          <p:nvPr/>
        </p:nvSpPr>
        <p:spPr>
          <a:xfrm>
            <a:off x="7506176" y="3813254"/>
            <a:ext cx="2151531" cy="721244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8285752" y="3996647"/>
            <a:ext cx="7906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x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2=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256326" y="3093071"/>
            <a:ext cx="408249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８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991717" y="3943043"/>
            <a:ext cx="694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16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8997865" y="3957082"/>
            <a:ext cx="694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16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369278" y="824215"/>
            <a:ext cx="6315301" cy="429957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38" name="図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679" y="842936"/>
            <a:ext cx="5711169" cy="4167609"/>
          </a:xfrm>
          <a:prstGeom prst="rect">
            <a:avLst/>
          </a:prstGeom>
        </p:spPr>
      </p:pic>
      <p:sp>
        <p:nvSpPr>
          <p:cNvPr id="10" name="角丸四角形 9"/>
          <p:cNvSpPr/>
          <p:nvPr/>
        </p:nvSpPr>
        <p:spPr>
          <a:xfrm>
            <a:off x="1151102" y="4394430"/>
            <a:ext cx="4429859" cy="260685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08378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4.81481E-6 L -0.19674 0.1266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44" y="6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2.96296E-6 L -0.02904 0.21621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8" y="1081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28" grpId="0" animBg="1"/>
      <p:bldP spid="29" grpId="0"/>
      <p:bldP spid="32" grpId="0" animBg="1"/>
      <p:bldP spid="2" grpId="0"/>
      <p:bldP spid="33" grpId="0"/>
      <p:bldP spid="3" grpId="0"/>
      <p:bldP spid="3" grpId="1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レベルアップイラスト／無料イラストなら「イラストAC」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327" y="892617"/>
            <a:ext cx="1981441" cy="76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4044876" y="1638054"/>
            <a:ext cx="1087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step2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10742" y="2178154"/>
            <a:ext cx="25811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基礎となる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構文を知る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257741" y="1638055"/>
            <a:ext cx="1087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793419" y="2160312"/>
            <a:ext cx="17892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基礎知識を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活用して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実際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に作る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022332" y="1713655"/>
            <a:ext cx="1087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step3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832011" y="2224321"/>
            <a:ext cx="16161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活用方法を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どんどん試す</a:t>
            </a:r>
            <a:endParaRPr kumimoji="1" lang="en-US" altLang="ja-JP" sz="20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実際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r>
              <a:rPr kumimoji="1" lang="ja-JP" altLang="en-US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作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る</a:t>
            </a:r>
            <a:endParaRPr kumimoji="1" lang="en-US" altLang="ja-JP" sz="20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716508" y="1753596"/>
            <a:ext cx="1087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step4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263995" y="2222770"/>
            <a:ext cx="23839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仕組みを調べながら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自分で考えて</a:t>
            </a:r>
            <a:endParaRPr kumimoji="1" lang="en-US" altLang="ja-JP" sz="20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作ってみる</a:t>
            </a:r>
            <a:endParaRPr kumimoji="1" lang="en-US" altLang="ja-JP" sz="20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625642" y="5751094"/>
            <a:ext cx="2526630" cy="757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52272" y="5008183"/>
            <a:ext cx="2950220" cy="150090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6102492" y="4142232"/>
            <a:ext cx="2950220" cy="23717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9052712" y="3245942"/>
            <a:ext cx="2377287" cy="326314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6" name="Picture 2" descr="レベルアップイラスト／無料イラストなら「イラストAC」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290" y="827662"/>
            <a:ext cx="1981441" cy="76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レベルアップイラスト／無料イラストなら「イラストAC」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46" y="805070"/>
            <a:ext cx="1981441" cy="76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走る陸上選手のイラスト（男性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104" y="3039702"/>
            <a:ext cx="2314555" cy="2314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316983" y="306713"/>
            <a:ext cx="36022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レベルアップへの道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777114" y="5895877"/>
            <a:ext cx="22236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基礎の理屈</a:t>
            </a:r>
            <a:endParaRPr kumimoji="1" lang="ja-JP" altLang="en-US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939077" y="5494864"/>
            <a:ext cx="12987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X</a:t>
            </a:r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</a:t>
            </a:r>
            <a:endParaRPr kumimoji="1" lang="ja-JP" altLang="en-US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750489" y="5575139"/>
            <a:ext cx="18133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先の内容</a:t>
            </a:r>
            <a:endParaRPr kumimoji="1" lang="ja-JP" altLang="en-US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9370545" y="480449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自主制作</a:t>
            </a:r>
            <a:endParaRPr kumimoji="1" lang="ja-JP" altLang="en-US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567515" y="4719958"/>
            <a:ext cx="21451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＋</a:t>
            </a:r>
            <a:r>
              <a:rPr kumimoji="1" lang="en-US" altLang="ja-JP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α</a:t>
            </a:r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の知識</a:t>
            </a:r>
            <a:endParaRPr kumimoji="1" lang="ja-JP" altLang="en-US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フレーム 4"/>
          <p:cNvSpPr/>
          <p:nvPr/>
        </p:nvSpPr>
        <p:spPr>
          <a:xfrm>
            <a:off x="510742" y="1575002"/>
            <a:ext cx="5635194" cy="4934081"/>
          </a:xfrm>
          <a:prstGeom prst="frame">
            <a:avLst>
              <a:gd name="adj1" fmla="val 277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033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618332" y="1014520"/>
            <a:ext cx="922560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課題に</a:t>
            </a:r>
            <a:r>
              <a:rPr kumimoji="1" lang="ja-JP" altLang="en-US" sz="6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チャレンジ</a:t>
            </a:r>
            <a:r>
              <a:rPr kumimoji="1" lang="ja-JP" altLang="en-US" sz="6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</a:t>
            </a:r>
            <a:endParaRPr kumimoji="1" lang="en-US" altLang="ja-JP" sz="6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6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自分の理解度</a:t>
            </a:r>
            <a:r>
              <a:rPr kumimoji="1" lang="ja-JP" altLang="en-US" sz="6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や</a:t>
            </a:r>
            <a:endParaRPr kumimoji="1" lang="en-US" altLang="ja-JP" sz="6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6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認識の抜け</a:t>
            </a:r>
            <a:r>
              <a:rPr kumimoji="1" lang="ja-JP" altLang="en-US" sz="6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を確認しよう！</a:t>
            </a:r>
            <a:endParaRPr kumimoji="1" lang="ja-JP" altLang="en-US" sz="6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45070" y="4967654"/>
            <a:ext cx="10572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課題は</a:t>
            </a:r>
            <a:r>
              <a:rPr kumimoji="1" lang="en-US" altLang="ja-JP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まで出来たら一旦、先生にチェックして貰いましょう！</a:t>
            </a:r>
            <a:endParaRPr kumimoji="1" lang="en-US" altLang="ja-JP" sz="32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40195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038350" y="3181350"/>
            <a:ext cx="84417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これまでの前で映していた資料の配布</a:t>
            </a:r>
            <a:endParaRPr kumimoji="1" lang="ja-JP" altLang="en-US" sz="4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45075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レベルアップイラスト／無料イラストなら「イラストAC」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327" y="892617"/>
            <a:ext cx="1981441" cy="76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4044876" y="1638054"/>
            <a:ext cx="1087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step2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10742" y="2178154"/>
            <a:ext cx="25811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基礎となる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構文を知る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257741" y="1638055"/>
            <a:ext cx="1087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793419" y="2160312"/>
            <a:ext cx="17892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基礎知識を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活用して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実際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に作る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022332" y="1713655"/>
            <a:ext cx="1087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step3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832011" y="2224321"/>
            <a:ext cx="16161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活用方法を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どんどん試す</a:t>
            </a:r>
            <a:endParaRPr kumimoji="1" lang="en-US" altLang="ja-JP" sz="20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実際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r>
              <a:rPr kumimoji="1" lang="ja-JP" altLang="en-US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作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る</a:t>
            </a:r>
            <a:endParaRPr kumimoji="1" lang="en-US" altLang="ja-JP" sz="20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716508" y="1753596"/>
            <a:ext cx="1087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step4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263995" y="2222770"/>
            <a:ext cx="23839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仕組みを調べながら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自分で考えて</a:t>
            </a:r>
            <a:endParaRPr kumimoji="1" lang="en-US" altLang="ja-JP" sz="20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作ってみる</a:t>
            </a:r>
            <a:endParaRPr kumimoji="1" lang="en-US" altLang="ja-JP" sz="20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625642" y="5751094"/>
            <a:ext cx="2526630" cy="757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52272" y="5008183"/>
            <a:ext cx="2950220" cy="150090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6102492" y="4142232"/>
            <a:ext cx="2950220" cy="23717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9052712" y="3245942"/>
            <a:ext cx="2377287" cy="326314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6" name="Picture 2" descr="レベルアップイラスト／無料イラストなら「イラストAC」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290" y="827662"/>
            <a:ext cx="1981441" cy="76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レベルアップイラスト／無料イラストなら「イラストAC」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46" y="805070"/>
            <a:ext cx="1981441" cy="76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走る陸上選手のイラスト（男性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104" y="3039702"/>
            <a:ext cx="2314555" cy="2314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316983" y="306713"/>
            <a:ext cx="36022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レベルアップへの道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777114" y="5895877"/>
            <a:ext cx="22236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基礎の理屈</a:t>
            </a:r>
            <a:endParaRPr kumimoji="1" lang="ja-JP" altLang="en-US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939077" y="5494864"/>
            <a:ext cx="12987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X</a:t>
            </a:r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</a:t>
            </a:r>
            <a:endParaRPr kumimoji="1" lang="ja-JP" altLang="en-US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750489" y="5575139"/>
            <a:ext cx="18133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先の内容</a:t>
            </a:r>
            <a:endParaRPr kumimoji="1" lang="ja-JP" altLang="en-US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9370545" y="480449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自主制作</a:t>
            </a:r>
            <a:endParaRPr kumimoji="1" lang="ja-JP" altLang="en-US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567515" y="4719958"/>
            <a:ext cx="21451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＋</a:t>
            </a:r>
            <a:r>
              <a:rPr kumimoji="1" lang="en-US" altLang="ja-JP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α</a:t>
            </a:r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の知識</a:t>
            </a:r>
            <a:endParaRPr kumimoji="1" lang="ja-JP" altLang="en-US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フレーム 24"/>
          <p:cNvSpPr/>
          <p:nvPr/>
        </p:nvSpPr>
        <p:spPr>
          <a:xfrm>
            <a:off x="510742" y="1575002"/>
            <a:ext cx="8541970" cy="4934081"/>
          </a:xfrm>
          <a:prstGeom prst="frame">
            <a:avLst>
              <a:gd name="adj1" fmla="val 277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147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レベルアップイラスト／無料イラストなら「イラストAC」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327" y="892617"/>
            <a:ext cx="1981441" cy="76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4044876" y="1638054"/>
            <a:ext cx="1087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step2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10742" y="2178154"/>
            <a:ext cx="25811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基礎となる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構文を知る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257741" y="1638055"/>
            <a:ext cx="1087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793419" y="2160312"/>
            <a:ext cx="17892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基礎知識を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活用して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実際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に作る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022332" y="1713655"/>
            <a:ext cx="1087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step3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832011" y="2224321"/>
            <a:ext cx="16161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活用方法を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どんどん試す</a:t>
            </a:r>
            <a:endParaRPr kumimoji="1" lang="en-US" altLang="ja-JP" sz="20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実際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r>
              <a:rPr kumimoji="1" lang="ja-JP" altLang="en-US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作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る</a:t>
            </a:r>
            <a:endParaRPr kumimoji="1" lang="en-US" altLang="ja-JP" sz="20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716508" y="1753596"/>
            <a:ext cx="1087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step4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263995" y="2222770"/>
            <a:ext cx="23839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仕組みを調べながら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自分で考えて</a:t>
            </a:r>
            <a:endParaRPr kumimoji="1" lang="en-US" altLang="ja-JP" sz="20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作ってみる</a:t>
            </a:r>
            <a:endParaRPr kumimoji="1" lang="en-US" altLang="ja-JP" sz="20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625642" y="5751094"/>
            <a:ext cx="2526630" cy="757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52272" y="5008183"/>
            <a:ext cx="2950220" cy="150090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6102492" y="4142232"/>
            <a:ext cx="2950220" cy="23717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9052712" y="3245942"/>
            <a:ext cx="2377287" cy="326314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6" name="Picture 2" descr="レベルアップイラスト／無料イラストなら「イラストAC」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290" y="827662"/>
            <a:ext cx="1981441" cy="76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レベルアップイラスト／無料イラストなら「イラストAC」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46" y="805070"/>
            <a:ext cx="1981441" cy="76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走る陸上選手のイラスト（男性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104" y="3039702"/>
            <a:ext cx="2314555" cy="2314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316983" y="306713"/>
            <a:ext cx="36022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レベルアップへの道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777114" y="5895877"/>
            <a:ext cx="22236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基礎の理屈</a:t>
            </a:r>
            <a:endParaRPr kumimoji="1" lang="ja-JP" altLang="en-US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939077" y="5494864"/>
            <a:ext cx="12987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X</a:t>
            </a:r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</a:t>
            </a:r>
            <a:endParaRPr kumimoji="1" lang="ja-JP" altLang="en-US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750489" y="5575139"/>
            <a:ext cx="18133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先の内容</a:t>
            </a:r>
            <a:endParaRPr kumimoji="1" lang="ja-JP" altLang="en-US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9370545" y="480449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自主制作</a:t>
            </a:r>
            <a:endParaRPr kumimoji="1" lang="ja-JP" altLang="en-US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567515" y="4719958"/>
            <a:ext cx="21451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＋</a:t>
            </a:r>
            <a:r>
              <a:rPr kumimoji="1" lang="en-US" altLang="ja-JP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α</a:t>
            </a:r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の知識</a:t>
            </a:r>
            <a:endParaRPr kumimoji="1" lang="ja-JP" altLang="en-US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フレーム 24"/>
          <p:cNvSpPr/>
          <p:nvPr/>
        </p:nvSpPr>
        <p:spPr>
          <a:xfrm>
            <a:off x="510742" y="1575002"/>
            <a:ext cx="8541970" cy="4934081"/>
          </a:xfrm>
          <a:prstGeom prst="frame">
            <a:avLst>
              <a:gd name="adj1" fmla="val 277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2507881" y="1612007"/>
            <a:ext cx="7189221" cy="1563968"/>
          </a:xfrm>
          <a:prstGeom prst="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4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授業のスピード上がります！！</a:t>
            </a:r>
            <a:endParaRPr kumimoji="1" lang="ja-JP" altLang="en-US" sz="4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63552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38355</TotalTime>
  <Words>2108</Words>
  <Application>Microsoft Office PowerPoint</Application>
  <PresentationFormat>ワイド画面</PresentationFormat>
  <Paragraphs>566</Paragraphs>
  <Slides>71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71</vt:i4>
      </vt:variant>
    </vt:vector>
  </HeadingPairs>
  <TitlesOfParts>
    <vt:vector size="80" baseType="lpstr">
      <vt:lpstr>ＭＳ Ｐゴシック</vt:lpstr>
      <vt:lpstr>UD デジタル 教科書体 NK-B</vt:lpstr>
      <vt:lpstr>UD デジタル 教科書体 NP-B</vt:lpstr>
      <vt:lpstr>游ゴシック</vt:lpstr>
      <vt:lpstr>游ゴシック Light</vt:lpstr>
      <vt:lpstr>Arial</vt:lpstr>
      <vt:lpstr>Calibri</vt:lpstr>
      <vt:lpstr>Calibri Light</vt:lpstr>
      <vt:lpstr>Office Theme</vt:lpstr>
      <vt:lpstr>プログラミング基礎演習I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キーボードからの入力の受け取り方</vt:lpstr>
      <vt:lpstr>キーボードからの入力の受け取り方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Javaって 何が作れるの？</dc:title>
  <dc:creator>石田 雄太</dc:creator>
  <cp:lastModifiedBy>石田 雄太</cp:lastModifiedBy>
  <cp:revision>621</cp:revision>
  <dcterms:created xsi:type="dcterms:W3CDTF">2020-03-04T08:20:15Z</dcterms:created>
  <dcterms:modified xsi:type="dcterms:W3CDTF">2022-04-20T08:43:49Z</dcterms:modified>
</cp:coreProperties>
</file>