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7"/>
  </p:notesMasterIdLst>
  <p:handoutMasterIdLst>
    <p:handoutMasterId r:id="rId88"/>
  </p:handoutMasterIdLst>
  <p:sldIdLst>
    <p:sldId id="309" r:id="rId2"/>
    <p:sldId id="1209" r:id="rId3"/>
    <p:sldId id="1208" r:id="rId4"/>
    <p:sldId id="1210" r:id="rId5"/>
    <p:sldId id="1241" r:id="rId6"/>
    <p:sldId id="1316" r:id="rId7"/>
    <p:sldId id="1571" r:id="rId8"/>
    <p:sldId id="1588" r:id="rId9"/>
    <p:sldId id="1574" r:id="rId10"/>
    <p:sldId id="1575" r:id="rId11"/>
    <p:sldId id="1576" r:id="rId12"/>
    <p:sldId id="1577" r:id="rId13"/>
    <p:sldId id="1578" r:id="rId14"/>
    <p:sldId id="1579" r:id="rId15"/>
    <p:sldId id="1587" r:id="rId16"/>
    <p:sldId id="1581" r:id="rId17"/>
    <p:sldId id="1582" r:id="rId18"/>
    <p:sldId id="1583" r:id="rId19"/>
    <p:sldId id="1584" r:id="rId20"/>
    <p:sldId id="1585" r:id="rId21"/>
    <p:sldId id="1586" r:id="rId22"/>
    <p:sldId id="1589" r:id="rId23"/>
    <p:sldId id="1591" r:id="rId24"/>
    <p:sldId id="1592" r:id="rId25"/>
    <p:sldId id="1593" r:id="rId26"/>
    <p:sldId id="1670" r:id="rId27"/>
    <p:sldId id="1596" r:id="rId28"/>
    <p:sldId id="1597" r:id="rId29"/>
    <p:sldId id="1598" r:id="rId30"/>
    <p:sldId id="1599" r:id="rId31"/>
    <p:sldId id="1600" r:id="rId32"/>
    <p:sldId id="1601" r:id="rId33"/>
    <p:sldId id="1602" r:id="rId34"/>
    <p:sldId id="1603" r:id="rId35"/>
    <p:sldId id="1604" r:id="rId36"/>
    <p:sldId id="1605" r:id="rId37"/>
    <p:sldId id="1606" r:id="rId38"/>
    <p:sldId id="1607" r:id="rId39"/>
    <p:sldId id="1608" r:id="rId40"/>
    <p:sldId id="1609" r:id="rId41"/>
    <p:sldId id="1610" r:id="rId42"/>
    <p:sldId id="1611" r:id="rId43"/>
    <p:sldId id="1612" r:id="rId44"/>
    <p:sldId id="1613" r:id="rId45"/>
    <p:sldId id="1614" r:id="rId46"/>
    <p:sldId id="1615" r:id="rId47"/>
    <p:sldId id="1616" r:id="rId48"/>
    <p:sldId id="1617" r:id="rId49"/>
    <p:sldId id="1660" r:id="rId50"/>
    <p:sldId id="1618" r:id="rId51"/>
    <p:sldId id="1619" r:id="rId52"/>
    <p:sldId id="1620" r:id="rId53"/>
    <p:sldId id="1621" r:id="rId54"/>
    <p:sldId id="1622" r:id="rId55"/>
    <p:sldId id="1624" r:id="rId56"/>
    <p:sldId id="1642" r:id="rId57"/>
    <p:sldId id="1643" r:id="rId58"/>
    <p:sldId id="1644" r:id="rId59"/>
    <p:sldId id="1646" r:id="rId60"/>
    <p:sldId id="1647" r:id="rId61"/>
    <p:sldId id="1648" r:id="rId62"/>
    <p:sldId id="1649" r:id="rId63"/>
    <p:sldId id="1628" r:id="rId64"/>
    <p:sldId id="1650" r:id="rId65"/>
    <p:sldId id="1651" r:id="rId66"/>
    <p:sldId id="1655" r:id="rId67"/>
    <p:sldId id="1652" r:id="rId68"/>
    <p:sldId id="1653" r:id="rId69"/>
    <p:sldId id="1654" r:id="rId70"/>
    <p:sldId id="1656" r:id="rId71"/>
    <p:sldId id="1657" r:id="rId72"/>
    <p:sldId id="1658" r:id="rId73"/>
    <p:sldId id="1659" r:id="rId74"/>
    <p:sldId id="1661" r:id="rId75"/>
    <p:sldId id="1662" r:id="rId76"/>
    <p:sldId id="1663" r:id="rId77"/>
    <p:sldId id="1664" r:id="rId78"/>
    <p:sldId id="1665" r:id="rId79"/>
    <p:sldId id="1669" r:id="rId80"/>
    <p:sldId id="1666" r:id="rId81"/>
    <p:sldId id="1668" r:id="rId82"/>
    <p:sldId id="1667" r:id="rId83"/>
    <p:sldId id="1638" r:id="rId84"/>
    <p:sldId id="1639" r:id="rId85"/>
    <p:sldId id="1594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7" autoAdjust="0"/>
    <p:restoredTop sz="94761" autoAdjust="0"/>
  </p:normalViewPr>
  <p:slideViewPr>
    <p:cSldViewPr snapToGrid="0">
      <p:cViewPr varScale="1">
        <p:scale>
          <a:sx n="76" d="100"/>
          <a:sy n="76" d="100"/>
        </p:scale>
        <p:origin x="10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0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206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8820" cy="2387600"/>
          </a:xfrm>
        </p:spPr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 smtClean="0"/>
              <a:t>II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353670" y="3944717"/>
            <a:ext cx="9759479" cy="1655762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 smtClean="0"/>
              <a:t>11</a:t>
            </a:r>
            <a:r>
              <a:rPr lang="ja-JP" altLang="en-US" sz="4400" dirty="0" smtClean="0"/>
              <a:t>回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例外</a:t>
            </a:r>
            <a:r>
              <a:rPr lang="ja-JP" altLang="en-US" sz="4400" dirty="0"/>
              <a:t>処理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7282" y="848299"/>
            <a:ext cx="4814371" cy="55194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4642" y="228002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設計書内の</a:t>
            </a:r>
            <a:r>
              <a:rPr kumimoji="1" lang="ja-JP" altLang="en-US" b="1" dirty="0" smtClean="0"/>
              <a:t>骨組み</a:t>
            </a:r>
            <a:r>
              <a:rPr kumimoji="1" lang="ja-JP" altLang="en-US" dirty="0" smtClean="0"/>
              <a:t>を決める為に使用される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465065" y="769344"/>
            <a:ext cx="4814371" cy="55194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02425" y="229634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設計書内の</a:t>
            </a:r>
            <a:r>
              <a:rPr kumimoji="1" lang="ja-JP" altLang="en-US" b="1" dirty="0" smtClean="0"/>
              <a:t>ルール</a:t>
            </a:r>
            <a:r>
              <a:rPr kumimoji="1" lang="ja-JP" altLang="en-US" dirty="0" smtClean="0"/>
              <a:t>を決める為に使用される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18641" y="517658"/>
            <a:ext cx="1685581" cy="90338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抽象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</a:p>
        </p:txBody>
      </p:sp>
      <p:pic>
        <p:nvPicPr>
          <p:cNvPr id="2050" name="Picture 2" descr="建築中の家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38" y="3002880"/>
            <a:ext cx="2655658" cy="25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ルールブック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94" y="2948047"/>
            <a:ext cx="2211311" cy="24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6266760" y="517658"/>
            <a:ext cx="2061991" cy="90338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インター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フェイス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327808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1564395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445178" y="2499899"/>
            <a:ext cx="65181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やっぱり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それ抽象クラス抽象メソッドと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何が違うの・・・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116544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82018" y="2996333"/>
            <a:ext cx="5554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抽象クラス継承の場合</a:t>
            </a:r>
            <a:endParaRPr kumimoji="1" lang="ja-JP" altLang="en-US" sz="4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345511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203" y="4128922"/>
            <a:ext cx="1733955" cy="1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火・炎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14" y="5000204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天気のマーク「雷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88" y="3635283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天気のマーク「台風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358" y="4520805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68960" y="76032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抽象クラスとインターフェイスの決定的な違い</a:t>
            </a:r>
            <a:endParaRPr kumimoji="1" lang="ja-JP" altLang="en-US" b="1" dirty="0"/>
          </a:p>
        </p:txBody>
      </p:sp>
      <p:pic>
        <p:nvPicPr>
          <p:cNvPr id="5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70" y="1353759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勇者のイラス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97" y="3910988"/>
            <a:ext cx="1652001" cy="2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魔法使いのイラスト（男性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260" y="4051989"/>
            <a:ext cx="1530004" cy="19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13" y="1388125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2940101" y="3309912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78892" y="33838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8369580" y="3383865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08371" y="34578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232986" y="1353759"/>
            <a:ext cx="0" cy="426484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348042" y="2350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30752" y="2427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886367" y="5903074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剣士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8369580" y="5822216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魔法使</a:t>
            </a:r>
            <a:r>
              <a:rPr lang="ja-JP" altLang="en-US" dirty="0" smtClean="0"/>
              <a:t>い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428893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59" y="4952521"/>
            <a:ext cx="1733955" cy="1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99" y="2946609"/>
            <a:ext cx="1505793" cy="15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74331" y="63338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抽象クラスとインターフェイスの決定的な違い</a:t>
            </a:r>
            <a:endParaRPr kumimoji="1" lang="ja-JP" altLang="en-US" b="1" dirty="0"/>
          </a:p>
        </p:txBody>
      </p:sp>
      <p:pic>
        <p:nvPicPr>
          <p:cNvPr id="3074" name="Picture 2" descr="勇者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33" y="2880710"/>
            <a:ext cx="1148590" cy="14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魔法使いのイラスト（男性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566" y="3002916"/>
            <a:ext cx="1004193" cy="12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 rot="19380547">
            <a:off x="3932089" y="4735788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390" y="27857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 rot="2697549">
            <a:off x="7092956" y="4870684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18132" y="5086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232986" y="1353759"/>
            <a:ext cx="0" cy="270044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034099" y="4423144"/>
            <a:ext cx="963743" cy="4051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剣士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23290" y="4112351"/>
            <a:ext cx="1054936" cy="39026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魔法使</a:t>
            </a:r>
            <a:r>
              <a:rPr lang="ja-JP" altLang="en-US" sz="1600" dirty="0" smtClean="0"/>
              <a:t>い</a:t>
            </a:r>
            <a:endParaRPr kumimoji="1" lang="ja-JP" altLang="en-US" sz="1600" dirty="0"/>
          </a:p>
        </p:txBody>
      </p:sp>
      <p:pic>
        <p:nvPicPr>
          <p:cNvPr id="18" name="Picture 2" descr="勇者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09" y="4531858"/>
            <a:ext cx="1652001" cy="2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火・炎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20" y="3002916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天気のマーク「雷」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09" y="2427627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天気のマーク「台風」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59" y="3589970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火・炎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42" y="6025260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天気のマーク「雷」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16" y="4660339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天気のマーク「台風」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86" y="5545861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角丸四角形 30"/>
          <p:cNvSpPr/>
          <p:nvPr/>
        </p:nvSpPr>
        <p:spPr>
          <a:xfrm>
            <a:off x="5515322" y="6277056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魔法剣士</a:t>
            </a:r>
            <a:endParaRPr kumimoji="1" lang="ja-JP" altLang="en-US" dirty="0"/>
          </a:p>
        </p:txBody>
      </p:sp>
      <p:pic>
        <p:nvPicPr>
          <p:cNvPr id="22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58" y="1066952"/>
            <a:ext cx="989521" cy="14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15" y="997946"/>
            <a:ext cx="966976" cy="13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下矢印 23"/>
          <p:cNvSpPr/>
          <p:nvPr/>
        </p:nvSpPr>
        <p:spPr>
          <a:xfrm rot="19430521">
            <a:off x="2539942" y="2566541"/>
            <a:ext cx="838791" cy="50228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13509" y="49525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26" name="下矢印 25"/>
          <p:cNvSpPr/>
          <p:nvPr/>
        </p:nvSpPr>
        <p:spPr>
          <a:xfrm rot="1918461">
            <a:off x="8284470" y="2539553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120941" y="25323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4099" y="15265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56960" y="15039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95291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59" y="4952521"/>
            <a:ext cx="1733955" cy="1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99" y="2946609"/>
            <a:ext cx="1505793" cy="15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07648" y="63532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抽象クラスとインターフェイスの決定的な違い</a:t>
            </a:r>
            <a:endParaRPr kumimoji="1" lang="ja-JP" altLang="en-US" b="1" dirty="0"/>
          </a:p>
        </p:txBody>
      </p:sp>
      <p:pic>
        <p:nvPicPr>
          <p:cNvPr id="3074" name="Picture 2" descr="勇者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33" y="2880710"/>
            <a:ext cx="1148590" cy="14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魔法使いのイラスト（男性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566" y="3002916"/>
            <a:ext cx="1004193" cy="12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 rot="19380547">
            <a:off x="3932089" y="4735788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390" y="27857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 rot="2697549">
            <a:off x="7092956" y="4870684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18132" y="5086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232986" y="1353759"/>
            <a:ext cx="0" cy="270044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034099" y="4423144"/>
            <a:ext cx="963743" cy="4051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剣士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23290" y="4112351"/>
            <a:ext cx="1054936" cy="39026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魔法使</a:t>
            </a:r>
            <a:r>
              <a:rPr lang="ja-JP" altLang="en-US" sz="1600" dirty="0" smtClean="0"/>
              <a:t>い</a:t>
            </a:r>
            <a:endParaRPr kumimoji="1" lang="ja-JP" altLang="en-US" sz="1600" dirty="0"/>
          </a:p>
        </p:txBody>
      </p:sp>
      <p:pic>
        <p:nvPicPr>
          <p:cNvPr id="18" name="Picture 2" descr="勇者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09" y="4531858"/>
            <a:ext cx="1652001" cy="2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火・炎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20" y="3002916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天気のマーク「雷」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09" y="2427627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天気のマーク「台風」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59" y="3589970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火・炎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42" y="6025260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天気のマーク「雷」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16" y="4660339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天気のマーク「台風」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86" y="5545861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角丸四角形 30"/>
          <p:cNvSpPr/>
          <p:nvPr/>
        </p:nvSpPr>
        <p:spPr>
          <a:xfrm>
            <a:off x="5515322" y="6277056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魔法剣士</a:t>
            </a:r>
            <a:endParaRPr kumimoji="1" lang="ja-JP" altLang="en-US" dirty="0"/>
          </a:p>
        </p:txBody>
      </p:sp>
      <p:pic>
        <p:nvPicPr>
          <p:cNvPr id="22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58" y="1066952"/>
            <a:ext cx="989521" cy="14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15" y="997946"/>
            <a:ext cx="966976" cy="13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下矢印 23"/>
          <p:cNvSpPr/>
          <p:nvPr/>
        </p:nvSpPr>
        <p:spPr>
          <a:xfrm rot="19430521">
            <a:off x="2539942" y="2566541"/>
            <a:ext cx="838791" cy="50228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13509" y="49525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26" name="下矢印 25"/>
          <p:cNvSpPr/>
          <p:nvPr/>
        </p:nvSpPr>
        <p:spPr>
          <a:xfrm rot="1918461">
            <a:off x="8284470" y="2539553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120941" y="25323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4099" y="15265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56960" y="15039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34" name="乗算 33"/>
          <p:cNvSpPr/>
          <p:nvPr/>
        </p:nvSpPr>
        <p:spPr>
          <a:xfrm>
            <a:off x="4455136" y="4224524"/>
            <a:ext cx="3329313" cy="2763224"/>
          </a:xfrm>
          <a:prstGeom prst="mathMultiply">
            <a:avLst>
              <a:gd name="adj1" fmla="val 1076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489333" y="5296711"/>
            <a:ext cx="2831282" cy="980345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クラス継承を同時に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２</a:t>
            </a:r>
            <a:r>
              <a:rPr kumimoji="1" lang="ja-JP" altLang="en-US" dirty="0" smtClean="0"/>
              <a:t>つ以上出来ない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135513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1564395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118616" y="3072531"/>
            <a:ext cx="53110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剣士に魔法使いを</a:t>
            </a:r>
            <a:endParaRPr kumimoji="1" lang="en-US" altLang="ja-JP" sz="44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継承させればよくね？</a:t>
            </a:r>
            <a:endParaRPr kumimoji="1" lang="en-US" altLang="ja-JP" sz="44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126765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0039" y="68208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抽象クラスとインターフェイスの決定的な違い</a:t>
            </a:r>
            <a:endParaRPr kumimoji="1" lang="ja-JP" altLang="en-US" b="1" dirty="0"/>
          </a:p>
        </p:txBody>
      </p:sp>
      <p:pic>
        <p:nvPicPr>
          <p:cNvPr id="5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70" y="1353759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勇者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97" y="3910988"/>
            <a:ext cx="1652001" cy="2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魔法使い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2" y="1476658"/>
            <a:ext cx="1530004" cy="19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2940101" y="3309912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78892" y="33838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 rot="2568795">
            <a:off x="6611356" y="3616895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26689" y="3568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48042" y="2350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886367" y="5903074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剣士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43474" y="3038218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魔法使</a:t>
            </a:r>
            <a:r>
              <a:rPr lang="ja-JP" altLang="en-US" dirty="0" smtClean="0"/>
              <a:t>い</a:t>
            </a:r>
            <a:endParaRPr kumimoji="1" lang="ja-JP" altLang="en-US" dirty="0"/>
          </a:p>
        </p:txBody>
      </p:sp>
      <p:sp>
        <p:nvSpPr>
          <p:cNvPr id="2" name="乗算 1"/>
          <p:cNvSpPr/>
          <p:nvPr/>
        </p:nvSpPr>
        <p:spPr>
          <a:xfrm>
            <a:off x="6679768" y="3477409"/>
            <a:ext cx="723646" cy="799189"/>
          </a:xfrm>
          <a:prstGeom prst="mathMultiply">
            <a:avLst>
              <a:gd name="adj1" fmla="val 1632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431316" y="4352839"/>
            <a:ext cx="4968607" cy="178756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剣士クラスを作成する際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デフォルトを継承して</a:t>
            </a:r>
            <a:r>
              <a:rPr lang="ja-JP" altLang="en-US" dirty="0" smtClean="0"/>
              <a:t>作っているので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同時に</a:t>
            </a:r>
            <a:r>
              <a:rPr kumimoji="1" lang="ja-JP" altLang="en-US" dirty="0" smtClean="0"/>
              <a:t>魔法使いを継承できない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88908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24549" y="329404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インターフェイスの場合</a:t>
            </a:r>
            <a:endParaRPr kumimoji="1" lang="ja-JP" altLang="en-US" sz="36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62377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84" y="4153321"/>
            <a:ext cx="1733955" cy="1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火・炎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95" y="5024603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天気のマーク「雷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9" y="3659682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天気のマーク「台風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39" y="4545204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62818" y="67090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抽象クラスとインターフェイスの決定的な違い</a:t>
            </a:r>
            <a:endParaRPr kumimoji="1" lang="ja-JP" altLang="en-US" b="1" dirty="0"/>
          </a:p>
        </p:txBody>
      </p:sp>
      <p:pic>
        <p:nvPicPr>
          <p:cNvPr id="5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70" y="1353759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勇者のイラス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97" y="3910988"/>
            <a:ext cx="1652001" cy="2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魔法使いのイラスト（男性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41" y="4051989"/>
            <a:ext cx="1530004" cy="19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94" y="1388125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2940101" y="3309912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78892" y="33838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7418761" y="3383865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57552" y="34578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5683610" y="1353759"/>
            <a:ext cx="0" cy="426484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348042" y="2350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79933" y="2427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886367" y="5903074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剣士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418761" y="5822216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魔法使</a:t>
            </a:r>
            <a:r>
              <a:rPr lang="ja-JP" altLang="en-US" dirty="0" smtClean="0"/>
              <a:t>い</a:t>
            </a:r>
            <a:endParaRPr kumimoji="1" lang="ja-JP" altLang="en-US" dirty="0"/>
          </a:p>
        </p:txBody>
      </p:sp>
      <p:pic>
        <p:nvPicPr>
          <p:cNvPr id="6146" name="Picture 2" descr="剣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" y="3649577"/>
            <a:ext cx="1124081" cy="11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下矢印 17"/>
          <p:cNvSpPr/>
          <p:nvPr/>
        </p:nvSpPr>
        <p:spPr>
          <a:xfrm rot="18339537">
            <a:off x="1366664" y="4655814"/>
            <a:ext cx="838791" cy="52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3366" y="54498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インターフェイス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159677" y="4773658"/>
            <a:ext cx="1333093" cy="39601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剣</a:t>
            </a:r>
            <a:r>
              <a:rPr lang="ja-JP" altLang="en-US" sz="1400" dirty="0" smtClean="0"/>
              <a:t>スキル</a:t>
            </a:r>
            <a:endParaRPr kumimoji="1" lang="ja-JP" altLang="en-US" sz="1400" dirty="0"/>
          </a:p>
        </p:txBody>
      </p:sp>
      <p:pic>
        <p:nvPicPr>
          <p:cNvPr id="6148" name="Picture 4" descr="仙人の杖のイラスト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593" y="2485536"/>
            <a:ext cx="841820" cy="11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10651956" y="3568531"/>
            <a:ext cx="1333093" cy="39601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魔法</a:t>
            </a:r>
            <a:r>
              <a:rPr lang="ja-JP" altLang="en-US" sz="1400" dirty="0" smtClean="0"/>
              <a:t>スキル</a:t>
            </a:r>
            <a:endParaRPr kumimoji="1" lang="ja-JP" altLang="en-US" sz="1400" dirty="0"/>
          </a:p>
        </p:txBody>
      </p:sp>
      <p:sp>
        <p:nvSpPr>
          <p:cNvPr id="28" name="下矢印 27"/>
          <p:cNvSpPr/>
          <p:nvPr/>
        </p:nvSpPr>
        <p:spPr>
          <a:xfrm rot="3225259">
            <a:off x="10112995" y="3935094"/>
            <a:ext cx="838791" cy="52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19689" y="46825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インターフェイス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70576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チェックボックスのイラスト（赤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2" y="1672694"/>
            <a:ext cx="1178553" cy="9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55301" y="1804904"/>
            <a:ext cx="6529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例外処理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(throw , throws)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21196" y="425301"/>
            <a:ext cx="4459458" cy="8911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の内容で扱うもの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328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43" y="4368627"/>
            <a:ext cx="1733955" cy="1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15742" y="67905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抽象クラスとインターフェイスの決定的な違い</a:t>
            </a:r>
            <a:endParaRPr kumimoji="1" lang="ja-JP" altLang="en-US" b="1" dirty="0"/>
          </a:p>
        </p:txBody>
      </p:sp>
      <p:pic>
        <p:nvPicPr>
          <p:cNvPr id="18" name="Picture 2" descr="勇者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93" y="3947964"/>
            <a:ext cx="1652001" cy="2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火・炎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26" y="5441366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天気のマーク「雷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00" y="4076445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天気のマーク「台風」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4961967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角丸四角形 30"/>
          <p:cNvSpPr/>
          <p:nvPr/>
        </p:nvSpPr>
        <p:spPr>
          <a:xfrm>
            <a:off x="5570406" y="5693162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魔法剣士</a:t>
            </a:r>
            <a:endParaRPr kumimoji="1" lang="ja-JP" altLang="en-US" dirty="0"/>
          </a:p>
        </p:txBody>
      </p:sp>
      <p:pic>
        <p:nvPicPr>
          <p:cNvPr id="22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72" y="1215098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下矢印 22"/>
          <p:cNvSpPr/>
          <p:nvPr/>
        </p:nvSpPr>
        <p:spPr>
          <a:xfrm>
            <a:off x="5657003" y="3171251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95794" y="32452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64944" y="22114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pic>
        <p:nvPicPr>
          <p:cNvPr id="26" name="Picture 2" descr="剣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41" y="2952364"/>
            <a:ext cx="1124081" cy="11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下矢印 26"/>
          <p:cNvSpPr/>
          <p:nvPr/>
        </p:nvSpPr>
        <p:spPr>
          <a:xfrm rot="18339537">
            <a:off x="3531344" y="3958601"/>
            <a:ext cx="838791" cy="52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324357" y="4076445"/>
            <a:ext cx="1333093" cy="39601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剣</a:t>
            </a:r>
            <a:r>
              <a:rPr lang="ja-JP" altLang="en-US" sz="1400" dirty="0" smtClean="0"/>
              <a:t>スキル</a:t>
            </a:r>
            <a:endParaRPr kumimoji="1" lang="ja-JP" altLang="en-US" sz="1400" dirty="0"/>
          </a:p>
        </p:txBody>
      </p:sp>
      <p:pic>
        <p:nvPicPr>
          <p:cNvPr id="33" name="Picture 4" descr="仙人の杖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37" y="2829266"/>
            <a:ext cx="841820" cy="11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33"/>
          <p:cNvSpPr/>
          <p:nvPr/>
        </p:nvSpPr>
        <p:spPr>
          <a:xfrm>
            <a:off x="9097817" y="3985489"/>
            <a:ext cx="1333093" cy="39601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魔法</a:t>
            </a:r>
            <a:r>
              <a:rPr lang="ja-JP" altLang="en-US" sz="1400" dirty="0" smtClean="0"/>
              <a:t>スキル</a:t>
            </a:r>
            <a:endParaRPr kumimoji="1" lang="ja-JP" altLang="en-US" sz="1400" dirty="0"/>
          </a:p>
        </p:txBody>
      </p:sp>
      <p:sp>
        <p:nvSpPr>
          <p:cNvPr id="35" name="下矢印 34"/>
          <p:cNvSpPr/>
          <p:nvPr/>
        </p:nvSpPr>
        <p:spPr>
          <a:xfrm rot="3225259">
            <a:off x="8220679" y="3923387"/>
            <a:ext cx="838791" cy="52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21422" y="46755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インターフェイス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63936" y="45926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インターフェイス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424959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1.bp.blogspot.com/-2X_ZOn8pXpc/VsGsInCUy4I/AAAAAAAA38Q/PojTnj-ATzg/s800/mahoujin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43" y="4368627"/>
            <a:ext cx="1733955" cy="1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65273" y="74692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抽象クラスとインターフェイスの決定的な違い</a:t>
            </a:r>
            <a:endParaRPr kumimoji="1" lang="ja-JP" altLang="en-US" b="1" dirty="0"/>
          </a:p>
        </p:txBody>
      </p:sp>
      <p:pic>
        <p:nvPicPr>
          <p:cNvPr id="18" name="Picture 2" descr="勇者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93" y="3947964"/>
            <a:ext cx="1652001" cy="2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火・炎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26" y="5441366"/>
            <a:ext cx="687146" cy="7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天気のマーク「雷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00" y="4076445"/>
            <a:ext cx="699182" cy="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天気のマーク「台風」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4961967"/>
            <a:ext cx="84645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角丸四角形 30"/>
          <p:cNvSpPr/>
          <p:nvPr/>
        </p:nvSpPr>
        <p:spPr>
          <a:xfrm>
            <a:off x="5570406" y="5693162"/>
            <a:ext cx="1145754" cy="4746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魔法剣士</a:t>
            </a:r>
            <a:endParaRPr kumimoji="1" lang="ja-JP" altLang="en-US" dirty="0"/>
          </a:p>
        </p:txBody>
      </p:sp>
      <p:pic>
        <p:nvPicPr>
          <p:cNvPr id="22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72" y="1215098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下矢印 22"/>
          <p:cNvSpPr/>
          <p:nvPr/>
        </p:nvSpPr>
        <p:spPr>
          <a:xfrm>
            <a:off x="5657003" y="3171251"/>
            <a:ext cx="838791" cy="5202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95794" y="32452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クラス継承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64944" y="22114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デフォルト</a:t>
            </a:r>
            <a:endParaRPr kumimoji="1" lang="ja-JP" altLang="en-US" dirty="0"/>
          </a:p>
        </p:txBody>
      </p:sp>
      <p:pic>
        <p:nvPicPr>
          <p:cNvPr id="26" name="Picture 2" descr="剣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41" y="2952364"/>
            <a:ext cx="1124081" cy="11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下矢印 26"/>
          <p:cNvSpPr/>
          <p:nvPr/>
        </p:nvSpPr>
        <p:spPr>
          <a:xfrm rot="18339537">
            <a:off x="3531344" y="3958601"/>
            <a:ext cx="838791" cy="52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324357" y="4076445"/>
            <a:ext cx="1333093" cy="39601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剣</a:t>
            </a:r>
            <a:r>
              <a:rPr lang="ja-JP" altLang="en-US" sz="1400" dirty="0" smtClean="0"/>
              <a:t>スキル</a:t>
            </a:r>
            <a:endParaRPr kumimoji="1" lang="ja-JP" altLang="en-US" sz="1400" dirty="0"/>
          </a:p>
        </p:txBody>
      </p:sp>
      <p:pic>
        <p:nvPicPr>
          <p:cNvPr id="33" name="Picture 4" descr="仙人の杖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37" y="2829266"/>
            <a:ext cx="841820" cy="11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33"/>
          <p:cNvSpPr/>
          <p:nvPr/>
        </p:nvSpPr>
        <p:spPr>
          <a:xfrm>
            <a:off x="9097817" y="3985489"/>
            <a:ext cx="1333093" cy="39601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魔法</a:t>
            </a:r>
            <a:r>
              <a:rPr lang="ja-JP" altLang="en-US" sz="1400" dirty="0" smtClean="0"/>
              <a:t>スキル</a:t>
            </a:r>
            <a:endParaRPr kumimoji="1" lang="ja-JP" altLang="en-US" sz="1400" dirty="0"/>
          </a:p>
        </p:txBody>
      </p:sp>
      <p:sp>
        <p:nvSpPr>
          <p:cNvPr id="35" name="下矢印 34"/>
          <p:cNvSpPr/>
          <p:nvPr/>
        </p:nvSpPr>
        <p:spPr>
          <a:xfrm rot="3225259">
            <a:off x="8220679" y="3923387"/>
            <a:ext cx="838791" cy="52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21422" y="46755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インターフェイス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63936" y="45926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インターフェイス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431772" y="5110474"/>
            <a:ext cx="4026664" cy="14922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インターフェイスは</a:t>
            </a:r>
            <a:endParaRPr kumimoji="1" lang="en-US" altLang="ja-JP" sz="2400" dirty="0" smtClean="0"/>
          </a:p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複数継承が可能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300392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49600" y="109596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saiyajin.java</a:t>
            </a:r>
            <a:endParaRPr kumimoji="1" lang="ja-JP" altLang="en-US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6427" y="300781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サンプルを作ってみよう！</a:t>
            </a:r>
          </a:p>
        </p:txBody>
      </p:sp>
      <p:pic>
        <p:nvPicPr>
          <p:cNvPr id="1026" name="Picture 2" descr="スーパーサイヤ人みたい』って表現が通じるスゴさ｜タンサン｜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61" y="1095968"/>
            <a:ext cx="1875761" cy="20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7" y="1533729"/>
            <a:ext cx="7830643" cy="148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749600" y="37465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サイヤ人のインターフェース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5811772" y="369304"/>
            <a:ext cx="5249928" cy="612648"/>
          </a:xfrm>
          <a:prstGeom prst="wedgeRectCallout">
            <a:avLst>
              <a:gd name="adj1" fmla="val -105729"/>
              <a:gd name="adj2" fmla="val 137126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nterface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を記述することで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そのクラスはインターフェイスとして作成になる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570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6427" y="102154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oku.java</a:t>
            </a:r>
            <a:endParaRPr kumimoji="1" lang="ja-JP" altLang="en-US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6427" y="300781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サンプルを作ってみよう！</a:t>
            </a:r>
          </a:p>
        </p:txBody>
      </p:sp>
      <p:pic>
        <p:nvPicPr>
          <p:cNvPr id="9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372" y="1748498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7" y="1465300"/>
            <a:ext cx="6710514" cy="499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四角形吹き出し 9"/>
          <p:cNvSpPr/>
          <p:nvPr/>
        </p:nvSpPr>
        <p:spPr>
          <a:xfrm>
            <a:off x="5892800" y="333493"/>
            <a:ext cx="3340100" cy="753968"/>
          </a:xfrm>
          <a:prstGeom prst="wedgeRectCallout">
            <a:avLst>
              <a:gd name="adj1" fmla="val -79499"/>
              <a:gd name="adj2" fmla="val 7882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インターフェイスを継承する際は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implements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を記述する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6177523" y="5197593"/>
            <a:ext cx="3340100" cy="753968"/>
          </a:xfrm>
          <a:prstGeom prst="wedgeRectCallout">
            <a:avLst>
              <a:gd name="adj1" fmla="val -74556"/>
              <a:gd name="adj2" fmla="val -3908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インターフェイス内のメソッドを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実装しないとエラー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44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36" y="1403012"/>
            <a:ext cx="8802328" cy="483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96427" y="300781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サンプルを作ってみよう！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6427" y="102154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Sample10_1.java</a:t>
            </a:r>
            <a:endParaRPr kumimoji="1" lang="ja-JP" altLang="en-US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72" y="429418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スーパーサイヤ人みたい』って表現が通じるスゴさ｜タンサン｜no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436" y="4067768"/>
            <a:ext cx="1875761" cy="20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3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36" y="1403012"/>
            <a:ext cx="8802328" cy="483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96427" y="300781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サンプルを作ってみよう！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6427" y="102154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Sample10_1.java</a:t>
            </a:r>
            <a:endParaRPr kumimoji="1" lang="ja-JP" altLang="en-US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肌着を着た人のイラスト（男の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72" y="429418"/>
            <a:ext cx="1345251" cy="1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スーパーサイヤ人みたい』って表現が通じるスゴさ｜タンサン｜no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436" y="4067768"/>
            <a:ext cx="1875761" cy="20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39" y="4443416"/>
            <a:ext cx="7474822" cy="1304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38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75149" y="2798744"/>
            <a:ext cx="8619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例外処理</a:t>
            </a:r>
            <a:r>
              <a:rPr kumimoji="1" lang="en-US" altLang="ja-JP" sz="4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(throw</a:t>
            </a:r>
            <a:r>
              <a:rPr kumimoji="1" lang="ja-JP" altLang="en-US" sz="4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4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throws)</a:t>
            </a:r>
            <a:r>
              <a:rPr kumimoji="1" lang="ja-JP" altLang="en-US" sz="4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ja-JP" altLang="en-US" sz="48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0607" y="855684"/>
            <a:ext cx="2965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ここから本題</a:t>
            </a:r>
            <a:endParaRPr kumimoji="1" lang="ja-JP" altLang="en-US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64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80472" y="271951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1503" y="2950347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/>
              <a:t>まずは例外の復習から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4944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2013" y="55132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例外って何？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4740" y="1882589"/>
            <a:ext cx="10341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プログラム</a:t>
            </a:r>
            <a:r>
              <a:rPr kumimoji="1" lang="ja-JP" altLang="en-US" sz="6600" b="1" dirty="0" smtClean="0">
                <a:solidFill>
                  <a:srgbClr val="FF0000"/>
                </a:solidFill>
              </a:rPr>
              <a:t>実行中のエラー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19" y="2990585"/>
            <a:ext cx="4623857" cy="36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4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3717" y="484094"/>
            <a:ext cx="4962679" cy="594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5082" y="1563068"/>
            <a:ext cx="48013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①例外が発生する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②例外オブジェクトが生成される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③例外オブジェクトが投げられる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④プログラムが終了する</a:t>
            </a:r>
            <a:endParaRPr kumimoji="1" lang="en-US" altLang="ja-JP" sz="24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07" y="2183762"/>
            <a:ext cx="4623857" cy="36990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158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0352" y="481372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みんなの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を阻害しない為に・・・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7658" y="1718373"/>
            <a:ext cx="3624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授業ルール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11524" y="385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1675" y="1595263"/>
            <a:ext cx="6503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スマホ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は片付けましょう！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06201" y="3136165"/>
            <a:ext cx="7917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米テキサス大学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オースティン校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心理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学者エイドリアン・ウォード氏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の研究結果により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688" y="983974"/>
            <a:ext cx="2375439" cy="2375439"/>
          </a:xfrm>
          <a:prstGeom prst="rect">
            <a:avLst/>
          </a:prstGeom>
        </p:spPr>
      </p:pic>
      <p:sp>
        <p:nvSpPr>
          <p:cNvPr id="17" name="乗算 16"/>
          <p:cNvSpPr/>
          <p:nvPr/>
        </p:nvSpPr>
        <p:spPr>
          <a:xfrm>
            <a:off x="10468067" y="1268117"/>
            <a:ext cx="1590679" cy="1463040"/>
          </a:xfrm>
          <a:prstGeom prst="mathMultiply">
            <a:avLst>
              <a:gd name="adj1" fmla="val 16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06" y="2853271"/>
            <a:ext cx="2743200" cy="274320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795528" y="4090272"/>
            <a:ext cx="8339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スマホが机にある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集中力が著しく低下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ことが判明</a:t>
            </a:r>
            <a:endParaRPr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09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4" grpId="0"/>
      <p:bldP spid="17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3717" y="484094"/>
            <a:ext cx="4962679" cy="594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5082" y="1563068"/>
            <a:ext cx="48013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①例外が発生する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②例外オブジェクトが生成される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③例外オブジェクトが投げられる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④プログラムが終了する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4" y="179294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3717" y="484094"/>
            <a:ext cx="4962679" cy="594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5082" y="1563068"/>
            <a:ext cx="48013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①例外が発生する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②例外オブジェクトが生成される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③例外オブジェクトが投げられる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④プログラムが終了する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6" y="1238002"/>
            <a:ext cx="2823931" cy="254153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0" y="3779540"/>
            <a:ext cx="2592850" cy="27365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6242117" y="3319268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1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3717" y="484094"/>
            <a:ext cx="4962679" cy="594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5082" y="1563068"/>
            <a:ext cx="48013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①例外が発生する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②例外オブジェクトが生成される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③例外オブジェクトが投げられる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④プログラムが終了する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70" y="1563068"/>
            <a:ext cx="4581928" cy="45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2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1672" y="658906"/>
            <a:ext cx="108093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投げられた例外に対して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例外を</a:t>
            </a:r>
            <a:r>
              <a:rPr kumimoji="1" lang="ja-JP" altLang="en-US" sz="4000" dirty="0" smtClean="0"/>
              <a:t>キャッチして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処理を行うのが</a:t>
            </a:r>
            <a:r>
              <a:rPr kumimoji="1" lang="en-US" altLang="ja-JP" sz="4000" b="1" dirty="0" err="1" smtClean="0">
                <a:solidFill>
                  <a:srgbClr val="FF0000"/>
                </a:solidFill>
              </a:rPr>
              <a:t>try~catch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56" y="2390288"/>
            <a:ext cx="4333875" cy="43556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" y="3845859"/>
            <a:ext cx="2260300" cy="22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3717" y="484094"/>
            <a:ext cx="4962679" cy="594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5082" y="1563068"/>
            <a:ext cx="48013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①例外が発生する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②例外オブジェクトが生成される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③例外オブジェクトが投げられる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④プログラムが終了する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4" y="1792941"/>
            <a:ext cx="3810000" cy="3810000"/>
          </a:xfrm>
          <a:prstGeom prst="rect">
            <a:avLst/>
          </a:prstGeom>
        </p:spPr>
      </p:pic>
      <p:sp>
        <p:nvSpPr>
          <p:cNvPr id="3" name="フレーム 2"/>
          <p:cNvSpPr/>
          <p:nvPr/>
        </p:nvSpPr>
        <p:spPr>
          <a:xfrm>
            <a:off x="558108" y="1083766"/>
            <a:ext cx="5695720" cy="3521285"/>
          </a:xfrm>
          <a:prstGeom prst="frame">
            <a:avLst>
              <a:gd name="adj1" fmla="val 40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6627090" y="107360"/>
            <a:ext cx="4043190" cy="1685581"/>
          </a:xfrm>
          <a:prstGeom prst="wedgeRectCallout">
            <a:avLst>
              <a:gd name="adj1" fmla="val -56528"/>
              <a:gd name="adj2" fmla="val 8929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今回はここのお話で</a:t>
            </a:r>
            <a:r>
              <a:rPr lang="ja-JP" altLang="en-US" sz="2800" b="1" dirty="0"/>
              <a:t>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572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0" y="111230"/>
            <a:ext cx="2816929" cy="22535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6" y="1238002"/>
            <a:ext cx="2823931" cy="2541538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6826857" y="2364774"/>
            <a:ext cx="2217991" cy="2289104"/>
            <a:chOff x="6276014" y="4226953"/>
            <a:chExt cx="2217991" cy="228910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270" y="4558553"/>
              <a:ext cx="1854735" cy="195750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0603">
              <a:off x="6276014" y="4226953"/>
              <a:ext cx="944466" cy="944466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318119" y="1412302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例外は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実行中のエラー</a:t>
            </a:r>
            <a:r>
              <a:rPr lang="ja-JP" altLang="en-US" sz="2800" b="1" dirty="0" smtClean="0"/>
              <a:t>と言いましたが</a:t>
            </a:r>
            <a:endParaRPr lang="en-US" altLang="ja-JP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6957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巡視船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27" y="566800"/>
            <a:ext cx="2885988" cy="19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6" y="1238002"/>
            <a:ext cx="2823931" cy="2541538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6826857" y="2364774"/>
            <a:ext cx="2217991" cy="2289104"/>
            <a:chOff x="6276014" y="4226953"/>
            <a:chExt cx="2217991" cy="228910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270" y="4558553"/>
              <a:ext cx="1854735" cy="195750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0603">
              <a:off x="6276014" y="4226953"/>
              <a:ext cx="944466" cy="944466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318119" y="1412302"/>
            <a:ext cx="5570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例外は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実行中のエラー</a:t>
            </a:r>
            <a:r>
              <a:rPr lang="ja-JP" altLang="en-US" sz="2800" b="1" dirty="0" smtClean="0"/>
              <a:t>と言いましたが</a:t>
            </a:r>
            <a:endParaRPr lang="en-US" altLang="ja-JP" sz="2800" b="1" dirty="0" smtClean="0"/>
          </a:p>
          <a:p>
            <a:endParaRPr lang="en-US" altLang="ja-JP" sz="2800" b="1" dirty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エラーでない処理</a:t>
            </a:r>
            <a:r>
              <a:rPr lang="ja-JP" altLang="en-US" sz="2800" b="1" dirty="0" smtClean="0"/>
              <a:t>を</a:t>
            </a:r>
            <a:endParaRPr lang="en-US" altLang="ja-JP" sz="2800" b="1" dirty="0" smtClean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エラーとして扱う</a:t>
            </a:r>
            <a:r>
              <a:rPr lang="ja-JP" altLang="en-US" sz="2800" b="1" dirty="0" smtClean="0"/>
              <a:t>ことも出来ます</a:t>
            </a:r>
            <a:endParaRPr lang="en-US" altLang="ja-JP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0073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巡視船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27" y="566800"/>
            <a:ext cx="2885988" cy="19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6" y="1238002"/>
            <a:ext cx="2823931" cy="2541538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6826857" y="2364774"/>
            <a:ext cx="2217991" cy="2289104"/>
            <a:chOff x="6276014" y="4226953"/>
            <a:chExt cx="2217991" cy="228910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270" y="4558553"/>
              <a:ext cx="1854735" cy="195750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0603">
              <a:off x="6276014" y="4226953"/>
              <a:ext cx="944466" cy="944466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318119" y="1412302"/>
            <a:ext cx="557075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例外は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実行中のエラー</a:t>
            </a:r>
            <a:r>
              <a:rPr lang="ja-JP" altLang="en-US" sz="2800" b="1" dirty="0" smtClean="0"/>
              <a:t>と言いましたが</a:t>
            </a:r>
            <a:endParaRPr lang="en-US" altLang="ja-JP" sz="2800" b="1" dirty="0" smtClean="0"/>
          </a:p>
          <a:p>
            <a:endParaRPr lang="en-US" altLang="ja-JP" sz="2800" b="1" dirty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エラーでない処理</a:t>
            </a:r>
            <a:r>
              <a:rPr lang="ja-JP" altLang="en-US" sz="2800" b="1" dirty="0" smtClean="0"/>
              <a:t>を</a:t>
            </a:r>
            <a:endParaRPr lang="en-US" altLang="ja-JP" sz="2800" b="1" dirty="0" smtClean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エラーとして扱う</a:t>
            </a:r>
            <a:r>
              <a:rPr lang="ja-JP" altLang="en-US" sz="2800" b="1" dirty="0" smtClean="0"/>
              <a:t>ことも出来ます</a:t>
            </a:r>
            <a:endParaRPr lang="en-US" altLang="ja-JP" sz="2800" b="1" dirty="0" smtClean="0"/>
          </a:p>
          <a:p>
            <a:endParaRPr lang="en-US" altLang="ja-JP" sz="2800" b="1" dirty="0"/>
          </a:p>
          <a:p>
            <a:r>
              <a:rPr lang="ja-JP" altLang="en-US" sz="2800" b="1" dirty="0" smtClean="0"/>
              <a:t>それが今回覚える</a:t>
            </a:r>
            <a:endParaRPr lang="en-US" altLang="ja-JP" sz="2800" b="1" dirty="0" smtClean="0"/>
          </a:p>
          <a:p>
            <a:r>
              <a:rPr lang="en-US" altLang="ja-JP" sz="3600" b="1" dirty="0">
                <a:solidFill>
                  <a:srgbClr val="FF0000"/>
                </a:solidFill>
              </a:rPr>
              <a:t>t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hrow</a:t>
            </a:r>
            <a:r>
              <a:rPr lang="ja-JP" altLang="en-US" sz="2800" b="1" dirty="0" smtClean="0"/>
              <a:t>になります</a:t>
            </a:r>
            <a:endParaRPr lang="en-US" altLang="ja-JP" sz="2800" b="1" dirty="0" smtClean="0"/>
          </a:p>
        </p:txBody>
      </p:sp>
      <p:sp>
        <p:nvSpPr>
          <p:cNvPr id="2" name="右矢印 1"/>
          <p:cNvSpPr/>
          <p:nvPr/>
        </p:nvSpPr>
        <p:spPr>
          <a:xfrm>
            <a:off x="5922765" y="3167208"/>
            <a:ext cx="985650" cy="82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4350" y="1333203"/>
            <a:ext cx="7408202" cy="438179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7175" y="534568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accent2"/>
                </a:solidFill>
              </a:rPr>
              <a:t>t</a:t>
            </a:r>
            <a:r>
              <a:rPr kumimoji="1" lang="en-US" altLang="ja-JP" sz="3200" b="1" dirty="0" smtClean="0">
                <a:solidFill>
                  <a:schemeClr val="accent2"/>
                </a:solidFill>
              </a:rPr>
              <a:t>hrow</a:t>
            </a:r>
            <a:r>
              <a:rPr kumimoji="1" lang="ja-JP" altLang="en-US" sz="2400" b="1" dirty="0" smtClean="0"/>
              <a:t>の使い方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5498" y="1914525"/>
            <a:ext cx="5787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Scanner </a:t>
            </a:r>
            <a:r>
              <a:rPr lang="en-US" altLang="ja-JP" sz="2400" dirty="0" err="1"/>
              <a:t>sc</a:t>
            </a:r>
            <a:r>
              <a:rPr lang="en-US" altLang="ja-JP" sz="2400" dirty="0"/>
              <a:t> = new Scanner(System.in);</a:t>
            </a:r>
          </a:p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inNum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Integer.parseInt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sc.next</a:t>
            </a:r>
            <a:r>
              <a:rPr lang="en-US" altLang="ja-JP" sz="2400" dirty="0"/>
              <a:t>());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5498" y="3312557"/>
            <a:ext cx="6797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// </a:t>
            </a:r>
            <a:r>
              <a:rPr lang="ja-JP" altLang="en-US" sz="2400" dirty="0" smtClean="0"/>
              <a:t>入力された値が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未満だったら</a:t>
            </a:r>
            <a:endParaRPr lang="en-US" altLang="ja-JP" sz="2400" dirty="0" smtClean="0"/>
          </a:p>
          <a:p>
            <a:r>
              <a:rPr lang="en-US" altLang="ja-JP" sz="2400" dirty="0" smtClean="0"/>
              <a:t>if(</a:t>
            </a:r>
            <a:r>
              <a:rPr lang="en-US" altLang="ja-JP" sz="2400" dirty="0" err="1" smtClean="0"/>
              <a:t>inNum</a:t>
            </a:r>
            <a:r>
              <a:rPr lang="en-US" altLang="ja-JP" sz="2400" dirty="0" smtClean="0"/>
              <a:t> &lt; </a:t>
            </a:r>
            <a:r>
              <a:rPr lang="en-US" altLang="ja-JP" sz="2400" dirty="0"/>
              <a:t>0){</a:t>
            </a:r>
          </a:p>
          <a:p>
            <a:r>
              <a:rPr lang="ja-JP" altLang="en-US" sz="2400" dirty="0" smtClean="0"/>
              <a:t>　　</a:t>
            </a:r>
            <a:r>
              <a:rPr lang="en-US" altLang="ja-JP" sz="2400" dirty="0" smtClean="0"/>
              <a:t>//</a:t>
            </a:r>
            <a:r>
              <a:rPr lang="en-US" altLang="ja-JP" sz="2400" dirty="0" err="1"/>
              <a:t>NumberFormatException</a:t>
            </a:r>
            <a:r>
              <a:rPr lang="ja-JP" altLang="en-US" sz="2400" dirty="0"/>
              <a:t>を発生させる。</a:t>
            </a:r>
          </a:p>
          <a:p>
            <a:r>
              <a:rPr lang="ja-JP" altLang="en-US" sz="2400" dirty="0" smtClean="0"/>
              <a:t>　　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new </a:t>
            </a:r>
            <a:r>
              <a:rPr lang="en-US" altLang="ja-JP" sz="2400" dirty="0" err="1"/>
              <a:t>NumberFormatException</a:t>
            </a:r>
            <a:r>
              <a:rPr lang="en-US" altLang="ja-JP" sz="2400" dirty="0"/>
              <a:t>();</a:t>
            </a:r>
          </a:p>
          <a:p>
            <a:r>
              <a:rPr lang="en-US" altLang="ja-JP" sz="2400" dirty="0" smtClean="0"/>
              <a:t>}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86" y="62434"/>
            <a:ext cx="2823931" cy="2541538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7341207" y="1189206"/>
            <a:ext cx="2217991" cy="2289104"/>
            <a:chOff x="6276014" y="4226953"/>
            <a:chExt cx="2217991" cy="228910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270" y="4558553"/>
              <a:ext cx="1854735" cy="1957504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0603">
              <a:off x="6276014" y="4226953"/>
              <a:ext cx="944466" cy="944466"/>
            </a:xfrm>
            <a:prstGeom prst="rect">
              <a:avLst/>
            </a:prstGeom>
          </p:spPr>
        </p:pic>
      </p:grpSp>
      <p:sp>
        <p:nvSpPr>
          <p:cNvPr id="15" name="角丸四角形吹き出し 14"/>
          <p:cNvSpPr/>
          <p:nvPr/>
        </p:nvSpPr>
        <p:spPr>
          <a:xfrm>
            <a:off x="7704463" y="4490805"/>
            <a:ext cx="4346054" cy="2200275"/>
          </a:xfrm>
          <a:prstGeom prst="wedgeRoundRectCallout">
            <a:avLst>
              <a:gd name="adj1" fmla="val -85492"/>
              <a:gd name="adj2" fmla="val -25812"/>
              <a:gd name="adj3" fmla="val 16667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本来エラーでもなんでもない処理</a:t>
            </a:r>
            <a:endParaRPr kumimoji="1" lang="en-US" altLang="ja-JP" sz="2000" dirty="0" smtClean="0"/>
          </a:p>
          <a:p>
            <a:pPr algn="ctr"/>
            <a:r>
              <a:rPr lang="ja-JP" altLang="en-US" sz="2000" dirty="0" smtClean="0"/>
              <a:t>それを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エラー</a:t>
            </a:r>
            <a:r>
              <a:rPr lang="ja-JP" altLang="en-US" sz="2000" dirty="0" smtClean="0"/>
              <a:t>として扱える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150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4350" y="1333203"/>
            <a:ext cx="7408202" cy="438179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7175" y="63891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t</a:t>
            </a:r>
            <a:r>
              <a:rPr kumimoji="1" lang="en-US" altLang="ja-JP" sz="2400" b="1" dirty="0" smtClean="0"/>
              <a:t>hrow</a:t>
            </a:r>
            <a:r>
              <a:rPr kumimoji="1" lang="ja-JP" altLang="en-US" sz="2400" b="1" dirty="0" smtClean="0"/>
              <a:t>の使い方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5498" y="1914525"/>
            <a:ext cx="5787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Scanner </a:t>
            </a:r>
            <a:r>
              <a:rPr lang="en-US" altLang="ja-JP" sz="2400" dirty="0" err="1"/>
              <a:t>sc</a:t>
            </a:r>
            <a:r>
              <a:rPr lang="en-US" altLang="ja-JP" sz="2400" dirty="0"/>
              <a:t> = new Scanner(System.in);</a:t>
            </a:r>
          </a:p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inNum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Integer.parseInt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sc.next</a:t>
            </a:r>
            <a:r>
              <a:rPr lang="en-US" altLang="ja-JP" sz="2400" dirty="0"/>
              <a:t>());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5498" y="3312557"/>
            <a:ext cx="6797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// </a:t>
            </a:r>
            <a:r>
              <a:rPr lang="ja-JP" altLang="en-US" sz="2400" dirty="0" smtClean="0"/>
              <a:t>入力された値が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未満だったら</a:t>
            </a:r>
            <a:endParaRPr lang="en-US" altLang="ja-JP" sz="2400" dirty="0" smtClean="0"/>
          </a:p>
          <a:p>
            <a:r>
              <a:rPr lang="en-US" altLang="ja-JP" sz="2400" dirty="0" smtClean="0"/>
              <a:t>if(</a:t>
            </a:r>
            <a:r>
              <a:rPr lang="en-US" altLang="ja-JP" sz="2400" dirty="0" err="1" smtClean="0"/>
              <a:t>inNum</a:t>
            </a:r>
            <a:r>
              <a:rPr lang="en-US" altLang="ja-JP" sz="2400" dirty="0" smtClean="0"/>
              <a:t> &lt; </a:t>
            </a:r>
            <a:r>
              <a:rPr lang="en-US" altLang="ja-JP" sz="2400" dirty="0"/>
              <a:t>0){</a:t>
            </a:r>
          </a:p>
          <a:p>
            <a:r>
              <a:rPr lang="ja-JP" altLang="en-US" sz="2400" dirty="0" smtClean="0"/>
              <a:t>　　</a:t>
            </a:r>
            <a:r>
              <a:rPr lang="en-US" altLang="ja-JP" sz="2400" dirty="0" smtClean="0"/>
              <a:t>//</a:t>
            </a:r>
            <a:r>
              <a:rPr lang="en-US" altLang="ja-JP" sz="2400" dirty="0" err="1"/>
              <a:t>NumberFormatException</a:t>
            </a:r>
            <a:r>
              <a:rPr lang="ja-JP" altLang="en-US" sz="2400" dirty="0"/>
              <a:t>を発生させる。</a:t>
            </a:r>
          </a:p>
          <a:p>
            <a:r>
              <a:rPr lang="ja-JP" altLang="en-US" sz="2400" dirty="0" smtClean="0"/>
              <a:t>　　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new </a:t>
            </a:r>
            <a:r>
              <a:rPr lang="en-US" altLang="ja-JP" sz="2400" dirty="0" err="1"/>
              <a:t>NumberFormatException</a:t>
            </a:r>
            <a:r>
              <a:rPr lang="en-US" altLang="ja-JP" sz="2400" dirty="0"/>
              <a:t>();</a:t>
            </a:r>
          </a:p>
          <a:p>
            <a:r>
              <a:rPr lang="en-US" altLang="ja-JP" sz="2400" dirty="0" smtClean="0"/>
              <a:t>}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86" y="62434"/>
            <a:ext cx="2823931" cy="2541538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7341207" y="1189206"/>
            <a:ext cx="2217991" cy="2289104"/>
            <a:chOff x="6276014" y="4226953"/>
            <a:chExt cx="2217991" cy="228910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270" y="4558553"/>
              <a:ext cx="1854735" cy="1957504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0603">
              <a:off x="6276014" y="4226953"/>
              <a:ext cx="944466" cy="944466"/>
            </a:xfrm>
            <a:prstGeom prst="rect">
              <a:avLst/>
            </a:prstGeom>
          </p:spPr>
        </p:pic>
      </p:grpSp>
      <p:sp>
        <p:nvSpPr>
          <p:cNvPr id="15" name="角丸四角形吹き出し 14"/>
          <p:cNvSpPr/>
          <p:nvPr/>
        </p:nvSpPr>
        <p:spPr>
          <a:xfrm>
            <a:off x="7704463" y="4490805"/>
            <a:ext cx="4346054" cy="2200275"/>
          </a:xfrm>
          <a:prstGeom prst="wedgeRoundRectCallout">
            <a:avLst>
              <a:gd name="adj1" fmla="val -85492"/>
              <a:gd name="adj2" fmla="val -25812"/>
              <a:gd name="adj3" fmla="val 16667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本来エラーでもなんでもない処理</a:t>
            </a:r>
            <a:endParaRPr kumimoji="1" lang="en-US" altLang="ja-JP" sz="2000" dirty="0" smtClean="0"/>
          </a:p>
          <a:p>
            <a:pPr algn="ctr"/>
            <a:r>
              <a:rPr lang="ja-JP" altLang="en-US" sz="2000" dirty="0" smtClean="0"/>
              <a:t>それを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エラー</a:t>
            </a:r>
            <a:r>
              <a:rPr lang="ja-JP" altLang="en-US" sz="2000" dirty="0" smtClean="0"/>
              <a:t>として扱える</a:t>
            </a:r>
            <a:endParaRPr kumimoji="1" lang="ja-JP" altLang="en-US" sz="2000" dirty="0"/>
          </a:p>
        </p:txBody>
      </p:sp>
      <p:sp>
        <p:nvSpPr>
          <p:cNvPr id="4" name="角丸四角形 3"/>
          <p:cNvSpPr/>
          <p:nvPr/>
        </p:nvSpPr>
        <p:spPr>
          <a:xfrm>
            <a:off x="204852" y="286509"/>
            <a:ext cx="11793342" cy="373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1051626"/>
            <a:ext cx="11334750" cy="23050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7175" y="48660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「実行結果」</a:t>
            </a:r>
            <a:endParaRPr kumimoji="1" lang="ja-JP" alt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9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0352" y="481372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みんなの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を阻害しない為に・・・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7658" y="1718373"/>
            <a:ext cx="3624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授業ルール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11524" y="385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54589" y="1718372"/>
            <a:ext cx="3363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周りに頼る！！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77944" y="2767968"/>
            <a:ext cx="68723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詰まったり困ったときは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周りに助けを求めたり相談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し合ってください！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528" y="3859440"/>
            <a:ext cx="8339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ただし、</a:t>
            </a:r>
            <a:r>
              <a:rPr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答えをそのまま教えるのは禁止</a:t>
            </a:r>
            <a:endParaRPr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2" name="Picture 4" descr="会議・ミーティングする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31" y="1494691"/>
            <a:ext cx="4454769" cy="44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795528" y="4700620"/>
            <a:ext cx="6327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教える際は</a:t>
            </a:r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理屈を教えて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あげてください。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4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4" grpId="0"/>
      <p:bldP spid="18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357312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86225" y="326231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エラーが増えて何の意味があるの？？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49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先生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2" y="1728788"/>
            <a:ext cx="259842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14425" y="897791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chemeClr val="accent2"/>
                </a:solidFill>
              </a:rPr>
              <a:t>t</a:t>
            </a:r>
            <a:r>
              <a:rPr lang="en-US" altLang="ja-JP" sz="4800" b="1" dirty="0" smtClean="0">
                <a:solidFill>
                  <a:schemeClr val="accent2"/>
                </a:solidFill>
              </a:rPr>
              <a:t>hrow</a:t>
            </a:r>
            <a:r>
              <a:rPr lang="ja-JP" altLang="en-US" sz="3600" dirty="0" smtClean="0"/>
              <a:t>によるメリット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1500" y="2957513"/>
            <a:ext cx="79816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・処理を行う場所を変えれる</a:t>
            </a:r>
            <a:endParaRPr lang="en-US" altLang="ja-JP" sz="3200" b="1" dirty="0" smtClean="0"/>
          </a:p>
          <a:p>
            <a:endParaRPr lang="en-US" altLang="ja-JP" sz="3200" b="1" dirty="0" smtClean="0"/>
          </a:p>
          <a:p>
            <a:endParaRPr kumimoji="1" lang="en-US" altLang="ja-JP" sz="3200" b="1" dirty="0"/>
          </a:p>
          <a:p>
            <a:r>
              <a:rPr lang="ja-JP" altLang="en-US" sz="3200" b="1" dirty="0" smtClean="0"/>
              <a:t>・エラーをより詳細に把握しやすく出来る</a:t>
            </a:r>
            <a:endParaRPr kumimoji="1"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6171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5969802" y="2435832"/>
            <a:ext cx="5657850" cy="34718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46657" y="2435832"/>
            <a:ext cx="5657850" cy="34718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先生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142876"/>
            <a:ext cx="259842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40377" y="250091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chemeClr val="accent2"/>
                </a:solidFill>
              </a:rPr>
              <a:t>t</a:t>
            </a:r>
            <a:r>
              <a:rPr lang="en-US" altLang="ja-JP" sz="4800" b="1" dirty="0" smtClean="0">
                <a:solidFill>
                  <a:schemeClr val="accent2"/>
                </a:solidFill>
              </a:rPr>
              <a:t>hrow</a:t>
            </a:r>
            <a:r>
              <a:rPr lang="ja-JP" altLang="en-US" sz="3600" dirty="0" smtClean="0"/>
              <a:t>によるメリット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5047" y="124720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・処理を行う場所を変えれる</a:t>
            </a:r>
            <a:endParaRPr lang="en-US" altLang="ja-JP" sz="32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5047" y="2740602"/>
            <a:ext cx="54013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   Scanner </a:t>
            </a:r>
            <a:r>
              <a:rPr lang="en-US" altLang="ja-JP" sz="2000" dirty="0" err="1"/>
              <a:t>sc</a:t>
            </a:r>
            <a:r>
              <a:rPr lang="en-US" altLang="ja-JP" sz="2000" dirty="0"/>
              <a:t> = new Scanner(System.in);</a:t>
            </a:r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try</a:t>
            </a:r>
            <a:r>
              <a:rPr lang="en-US" altLang="ja-JP" sz="2000" dirty="0"/>
              <a:t>{</a:t>
            </a:r>
          </a:p>
          <a:p>
            <a:r>
              <a:rPr lang="en-US" altLang="ja-JP" sz="2000" dirty="0" smtClean="0"/>
              <a:t>         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</a:t>
            </a:r>
            <a:r>
              <a:rPr lang="en-US" altLang="ja-JP" sz="2000" dirty="0" err="1"/>
              <a:t>inNum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Integer.parseInt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sc.next</a:t>
            </a:r>
            <a:r>
              <a:rPr lang="en-US" altLang="ja-JP" sz="2000" dirty="0"/>
              <a:t>());</a:t>
            </a:r>
          </a:p>
          <a:p>
            <a:r>
              <a:rPr lang="en-US" altLang="ja-JP" sz="2000" dirty="0" smtClean="0"/>
              <a:t>         // </a:t>
            </a:r>
            <a:r>
              <a:rPr lang="ja-JP" altLang="en-US" sz="2000" dirty="0"/>
              <a:t>入力された値が</a:t>
            </a:r>
            <a:r>
              <a:rPr lang="en-US" altLang="ja-JP" sz="2000" dirty="0"/>
              <a:t>0</a:t>
            </a:r>
            <a:r>
              <a:rPr lang="ja-JP" altLang="en-US" sz="2000" dirty="0"/>
              <a:t>未満だったら</a:t>
            </a:r>
          </a:p>
          <a:p>
            <a:r>
              <a:rPr lang="ja-JP" altLang="en-US" sz="2000" dirty="0" smtClean="0"/>
              <a:t>         </a:t>
            </a:r>
            <a:r>
              <a:rPr lang="en-US" altLang="ja-JP" sz="2000" dirty="0" smtClean="0"/>
              <a:t>if(</a:t>
            </a:r>
            <a:r>
              <a:rPr lang="en-US" altLang="ja-JP" sz="2000" dirty="0" err="1" smtClean="0"/>
              <a:t>inNum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&lt; 0){</a:t>
            </a:r>
          </a:p>
          <a:p>
            <a:r>
              <a:rPr lang="en-US" altLang="ja-JP" sz="2000" dirty="0" smtClean="0"/>
              <a:t>             </a:t>
            </a:r>
            <a:r>
              <a:rPr lang="en-US" altLang="ja-JP" sz="2000" b="1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入力値</a:t>
            </a: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</a:rPr>
              <a:t>が不正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です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”);</a:t>
            </a:r>
            <a:endParaRPr lang="en-US" altLang="ja-JP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2000" dirty="0" smtClean="0"/>
              <a:t>         }</a:t>
            </a:r>
            <a:r>
              <a:rPr lang="en-US" altLang="ja-JP" sz="2000" dirty="0"/>
              <a:t>	</a:t>
            </a:r>
          </a:p>
          <a:p>
            <a:r>
              <a:rPr lang="en-US" altLang="ja-JP" sz="2000" dirty="0" smtClean="0"/>
              <a:t>    }</a:t>
            </a:r>
            <a:r>
              <a:rPr lang="en-US" altLang="ja-JP" sz="2000" dirty="0"/>
              <a:t>catch(</a:t>
            </a:r>
            <a:r>
              <a:rPr lang="en-US" altLang="ja-JP" sz="2000" dirty="0" err="1"/>
              <a:t>NumberFormatException</a:t>
            </a:r>
            <a:r>
              <a:rPr lang="en-US" altLang="ja-JP" sz="2000" dirty="0"/>
              <a:t> e){</a:t>
            </a:r>
          </a:p>
          <a:p>
            <a:r>
              <a:rPr lang="en-US" altLang="ja-JP" sz="2000" dirty="0" smtClean="0"/>
              <a:t>         </a:t>
            </a:r>
            <a:r>
              <a:rPr lang="en-US" altLang="ja-JP" sz="2000" b="1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</a:rPr>
              <a:t>入力値が不正です</a:t>
            </a:r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altLang="ja-JP" sz="2000" dirty="0" smtClean="0"/>
              <a:t>    }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66811" y="2740602"/>
            <a:ext cx="49014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Scanner </a:t>
            </a:r>
            <a:r>
              <a:rPr lang="en-US" altLang="ja-JP" sz="2000" dirty="0" err="1"/>
              <a:t>sc</a:t>
            </a:r>
            <a:r>
              <a:rPr lang="en-US" altLang="ja-JP" sz="2000" dirty="0"/>
              <a:t> = new Scanner(System.in);	</a:t>
            </a:r>
          </a:p>
          <a:p>
            <a:r>
              <a:rPr lang="en-US" altLang="ja-JP" sz="2000" dirty="0" smtClean="0"/>
              <a:t>try</a:t>
            </a:r>
            <a:r>
              <a:rPr lang="en-US" altLang="ja-JP" sz="2000" dirty="0"/>
              <a:t>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</a:t>
            </a:r>
            <a:r>
              <a:rPr lang="en-US" altLang="ja-JP" sz="2000" dirty="0" err="1"/>
              <a:t>inNum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Integer.parseInt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sc.next</a:t>
            </a:r>
            <a:r>
              <a:rPr lang="en-US" altLang="ja-JP" sz="2000" dirty="0"/>
              <a:t>());</a:t>
            </a:r>
          </a:p>
          <a:p>
            <a:r>
              <a:rPr lang="en-US" altLang="ja-JP" sz="2000" dirty="0" smtClean="0"/>
              <a:t>    // </a:t>
            </a:r>
            <a:r>
              <a:rPr lang="ja-JP" altLang="en-US" sz="2000" dirty="0"/>
              <a:t>入力された値が</a:t>
            </a:r>
            <a:r>
              <a:rPr lang="en-US" altLang="ja-JP" sz="2000" dirty="0"/>
              <a:t>0</a:t>
            </a:r>
            <a:r>
              <a:rPr lang="ja-JP" altLang="en-US" sz="2000" dirty="0"/>
              <a:t>未満だったら</a:t>
            </a:r>
          </a:p>
          <a:p>
            <a:r>
              <a:rPr lang="ja-JP" altLang="en-US" sz="2000" dirty="0" smtClean="0"/>
              <a:t>    </a:t>
            </a:r>
            <a:r>
              <a:rPr lang="en-US" altLang="ja-JP" sz="2000" dirty="0" smtClean="0"/>
              <a:t>if(</a:t>
            </a:r>
            <a:r>
              <a:rPr lang="en-US" altLang="ja-JP" sz="2000" dirty="0" err="1" smtClean="0"/>
              <a:t>inNum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&lt; 0){</a:t>
            </a:r>
          </a:p>
          <a:p>
            <a:r>
              <a:rPr lang="en-US" altLang="ja-JP" sz="2000" dirty="0" smtClean="0"/>
              <a:t>         </a:t>
            </a:r>
            <a:r>
              <a:rPr lang="en-US" altLang="ja-JP" sz="2000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sz="2000" b="1" dirty="0" smtClean="0"/>
              <a:t> </a:t>
            </a:r>
            <a:r>
              <a:rPr lang="en-US" altLang="ja-JP" sz="2000" dirty="0"/>
              <a:t>new </a:t>
            </a:r>
            <a:r>
              <a:rPr lang="en-US" altLang="ja-JP" sz="2000" dirty="0" err="1"/>
              <a:t>NumberFormatException</a:t>
            </a:r>
            <a:r>
              <a:rPr lang="en-US" altLang="ja-JP" sz="2000" dirty="0"/>
              <a:t>();</a:t>
            </a:r>
          </a:p>
          <a:p>
            <a:r>
              <a:rPr lang="en-US" altLang="ja-JP" sz="2000" dirty="0" smtClean="0"/>
              <a:t>    }</a:t>
            </a:r>
            <a:r>
              <a:rPr lang="en-US" altLang="ja-JP" sz="2000" dirty="0"/>
              <a:t>	</a:t>
            </a:r>
          </a:p>
          <a:p>
            <a:r>
              <a:rPr lang="en-US" altLang="ja-JP" sz="2000" dirty="0" smtClean="0"/>
              <a:t>}</a:t>
            </a:r>
            <a:r>
              <a:rPr lang="en-US" altLang="ja-JP" sz="2000" dirty="0"/>
              <a:t>catch(</a:t>
            </a:r>
            <a:r>
              <a:rPr lang="en-US" altLang="ja-JP" sz="2000" dirty="0" err="1"/>
              <a:t>NumberFormatException</a:t>
            </a:r>
            <a:r>
              <a:rPr lang="en-US" altLang="ja-JP" sz="2000" dirty="0"/>
              <a:t> e){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b="1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</a:rPr>
              <a:t>入力値が不正です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altLang="ja-JP" sz="2000" dirty="0" smtClean="0"/>
              <a:t>}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6657" y="209665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hrow</a:t>
            </a:r>
            <a:r>
              <a:rPr kumimoji="1" lang="ja-JP" altLang="en-US" dirty="0" smtClean="0"/>
              <a:t>なし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87224" y="209665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hrow</a:t>
            </a:r>
            <a:r>
              <a:rPr lang="ja-JP" altLang="en-US" dirty="0" smtClean="0"/>
              <a:t>あ</a:t>
            </a:r>
            <a:r>
              <a:rPr lang="ja-JP" altLang="en-US" dirty="0"/>
              <a:t>り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6583037" y="142876"/>
            <a:ext cx="2971800" cy="1628775"/>
          </a:xfrm>
          <a:prstGeom prst="wedgeRoundRectCallout">
            <a:avLst>
              <a:gd name="adj1" fmla="val 82532"/>
              <a:gd name="adj2" fmla="val 37061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エラー文を出す処理を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１か所にまとめれました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22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先生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80" y="1225853"/>
            <a:ext cx="259842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45900" y="394856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chemeClr val="accent2"/>
                </a:solidFill>
              </a:rPr>
              <a:t>t</a:t>
            </a:r>
            <a:r>
              <a:rPr lang="en-US" altLang="ja-JP" sz="4800" b="1" dirty="0" smtClean="0">
                <a:solidFill>
                  <a:schemeClr val="accent2"/>
                </a:solidFill>
              </a:rPr>
              <a:t>hrow</a:t>
            </a:r>
            <a:r>
              <a:rPr lang="ja-JP" altLang="en-US" sz="3600" dirty="0" smtClean="0"/>
              <a:t>によるメリット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900" y="1412855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・エラーをより詳細に把握しやすく出来る</a:t>
            </a:r>
            <a:endParaRPr kumimoji="1" lang="en-US" altLang="ja-JP" sz="3200" b="1" dirty="0" smtClean="0"/>
          </a:p>
        </p:txBody>
      </p:sp>
      <p:pic>
        <p:nvPicPr>
          <p:cNvPr id="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1" y="2738630"/>
            <a:ext cx="2240458" cy="27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999664" y="2523812"/>
            <a:ext cx="5657850" cy="34718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6673" y="2828582"/>
            <a:ext cx="48638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Scanner </a:t>
            </a:r>
            <a:r>
              <a:rPr lang="en-US" altLang="ja-JP" dirty="0" err="1"/>
              <a:t>sc</a:t>
            </a:r>
            <a:r>
              <a:rPr lang="en-US" altLang="ja-JP" dirty="0"/>
              <a:t> = new Scanner(System.in);	</a:t>
            </a:r>
          </a:p>
          <a:p>
            <a:r>
              <a:rPr lang="en-US" altLang="ja-JP" dirty="0" smtClean="0"/>
              <a:t>try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/>
              <a:t>inNum</a:t>
            </a:r>
            <a:r>
              <a:rPr lang="en-US" altLang="ja-JP" dirty="0"/>
              <a:t> = </a:t>
            </a:r>
            <a:r>
              <a:rPr lang="en-US" altLang="ja-JP" dirty="0" err="1"/>
              <a:t>Integer.parseInt</a:t>
            </a:r>
            <a:r>
              <a:rPr lang="en-US" altLang="ja-JP" dirty="0"/>
              <a:t>(</a:t>
            </a:r>
            <a:r>
              <a:rPr lang="en-US" altLang="ja-JP" dirty="0" err="1"/>
              <a:t>sc.next</a:t>
            </a:r>
            <a:r>
              <a:rPr lang="en-US" altLang="ja-JP" dirty="0"/>
              <a:t>());</a:t>
            </a:r>
          </a:p>
          <a:p>
            <a:r>
              <a:rPr lang="en-US" altLang="ja-JP" dirty="0" smtClean="0"/>
              <a:t>    // </a:t>
            </a:r>
            <a:r>
              <a:rPr lang="ja-JP" altLang="en-US" dirty="0"/>
              <a:t>入力された値が</a:t>
            </a:r>
            <a:r>
              <a:rPr lang="en-US" altLang="ja-JP" dirty="0"/>
              <a:t>0</a:t>
            </a:r>
            <a:r>
              <a:rPr lang="ja-JP" altLang="en-US" dirty="0"/>
              <a:t>未満だったら</a:t>
            </a:r>
          </a:p>
          <a:p>
            <a:r>
              <a:rPr lang="ja-JP" altLang="en-US" dirty="0" smtClean="0"/>
              <a:t>    </a:t>
            </a:r>
            <a:r>
              <a:rPr lang="en-US" altLang="ja-JP" dirty="0" smtClean="0"/>
              <a:t>if(</a:t>
            </a:r>
            <a:r>
              <a:rPr lang="en-US" altLang="ja-JP" dirty="0" err="1" smtClean="0"/>
              <a:t>inNum</a:t>
            </a:r>
            <a:r>
              <a:rPr lang="en-US" altLang="ja-JP" dirty="0" smtClean="0"/>
              <a:t> </a:t>
            </a:r>
            <a:r>
              <a:rPr lang="en-US" altLang="ja-JP" dirty="0"/>
              <a:t>&lt; 0){</a:t>
            </a:r>
          </a:p>
          <a:p>
            <a:r>
              <a:rPr lang="en-US" altLang="ja-JP" dirty="0" smtClean="0"/>
              <a:t>         </a:t>
            </a:r>
            <a:r>
              <a:rPr lang="en-US" altLang="ja-JP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b="1" dirty="0" smtClean="0"/>
              <a:t> </a:t>
            </a:r>
            <a:r>
              <a:rPr lang="en-US" altLang="ja-JP" dirty="0"/>
              <a:t>new </a:t>
            </a:r>
            <a:r>
              <a:rPr lang="en-US" altLang="ja-JP" dirty="0" err="1"/>
              <a:t>NumberFormatException</a:t>
            </a:r>
            <a:r>
              <a:rPr lang="en-US" altLang="ja-JP" dirty="0"/>
              <a:t>();</a:t>
            </a:r>
          </a:p>
          <a:p>
            <a:r>
              <a:rPr lang="en-US" altLang="ja-JP" dirty="0" smtClean="0"/>
              <a:t>    }</a:t>
            </a:r>
            <a:r>
              <a:rPr lang="en-US" altLang="ja-JP" dirty="0"/>
              <a:t>	</a:t>
            </a:r>
          </a:p>
          <a:p>
            <a:r>
              <a:rPr lang="en-US" altLang="ja-JP" dirty="0" smtClean="0"/>
              <a:t>}</a:t>
            </a:r>
            <a:r>
              <a:rPr lang="en-US" altLang="ja-JP" dirty="0"/>
              <a:t>catch(</a:t>
            </a:r>
            <a:r>
              <a:rPr lang="en-US" altLang="ja-JP" dirty="0" err="1"/>
              <a:t>NumberFormatException</a:t>
            </a:r>
            <a:r>
              <a:rPr lang="en-US" altLang="ja-JP" dirty="0"/>
              <a:t> e){</a:t>
            </a:r>
          </a:p>
          <a:p>
            <a:r>
              <a:rPr lang="en-US" altLang="ja-JP" dirty="0" smtClean="0"/>
              <a:t>    </a:t>
            </a:r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入力値が不正です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17086" y="218463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hrow</a:t>
            </a:r>
            <a:r>
              <a:rPr lang="ja-JP" altLang="en-US" dirty="0" smtClean="0"/>
              <a:t>あ</a:t>
            </a:r>
            <a:r>
              <a:rPr lang="ja-JP" altLang="en-US" dirty="0"/>
              <a:t>り</a:t>
            </a:r>
            <a:endParaRPr kumimoji="1" lang="ja-JP" altLang="en-US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2103539" y="2523812"/>
            <a:ext cx="2316488" cy="1428750"/>
          </a:xfrm>
          <a:prstGeom prst="wedgeRoundRectCallout">
            <a:avLst>
              <a:gd name="adj1" fmla="val -48099"/>
              <a:gd name="adj2" fmla="val 74008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いやいや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判別できなく</a:t>
            </a:r>
            <a:r>
              <a:rPr lang="ja-JP" altLang="en-US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ね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00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先生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80" y="1225853"/>
            <a:ext cx="259842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14425" y="897791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chemeClr val="accent2"/>
                </a:solidFill>
              </a:rPr>
              <a:t>t</a:t>
            </a:r>
            <a:r>
              <a:rPr lang="en-US" altLang="ja-JP" sz="4800" b="1" dirty="0" smtClean="0">
                <a:solidFill>
                  <a:schemeClr val="accent2"/>
                </a:solidFill>
              </a:rPr>
              <a:t>hrow</a:t>
            </a:r>
            <a:r>
              <a:rPr lang="ja-JP" altLang="en-US" sz="3600" dirty="0" smtClean="0"/>
              <a:t>によるメリット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7790" y="2071688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・エラーをより詳細に把握しやすく出来る</a:t>
            </a:r>
            <a:endParaRPr kumimoji="1" lang="en-US" altLang="ja-JP" sz="3200" b="1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2335530" y="3211816"/>
            <a:ext cx="7258050" cy="28575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solidFill>
                  <a:srgbClr val="FF0000"/>
                </a:solidFill>
              </a:rPr>
              <a:t>例外</a:t>
            </a:r>
            <a:r>
              <a:rPr kumimoji="1" lang="ja-JP" altLang="en-US" sz="4000" b="1" dirty="0" smtClean="0"/>
              <a:t>を</a:t>
            </a:r>
            <a:r>
              <a:rPr kumimoji="1" lang="ja-JP" altLang="en-US" sz="4800" b="1" dirty="0" smtClean="0">
                <a:solidFill>
                  <a:srgbClr val="FF0000"/>
                </a:solidFill>
              </a:rPr>
              <a:t>自作</a:t>
            </a:r>
            <a:r>
              <a:rPr kumimoji="1" lang="ja-JP" altLang="en-US" sz="4000" b="1" dirty="0" smtClean="0"/>
              <a:t>出来るんです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68723" y="35861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実は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37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742950" y="1714500"/>
            <a:ext cx="10744200" cy="3771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625" y="35718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自作例外</a:t>
            </a:r>
            <a:r>
              <a:rPr kumimoji="1" lang="ja-JP" altLang="en-US" sz="2400" b="1" dirty="0" smtClean="0"/>
              <a:t>の作り方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6374" y="1714500"/>
            <a:ext cx="99973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class </a:t>
            </a:r>
            <a:r>
              <a:rPr lang="en-US" altLang="ja-JP" sz="4000" dirty="0" err="1"/>
              <a:t>NumIsMinusException</a:t>
            </a:r>
            <a:r>
              <a:rPr lang="en-US" altLang="ja-JP" sz="4000" dirty="0" smtClean="0"/>
              <a:t> </a:t>
            </a:r>
            <a:r>
              <a:rPr lang="en-US" altLang="ja-JP" sz="4000" dirty="0">
                <a:solidFill>
                  <a:schemeClr val="accent6"/>
                </a:solidFill>
              </a:rPr>
              <a:t>extends </a:t>
            </a:r>
            <a:r>
              <a:rPr lang="en-US" altLang="ja-JP" sz="4000" dirty="0">
                <a:solidFill>
                  <a:schemeClr val="accent2"/>
                </a:solidFill>
              </a:rPr>
              <a:t>Exception</a:t>
            </a:r>
            <a:r>
              <a:rPr lang="en-US" altLang="ja-JP" sz="4000" dirty="0" smtClean="0"/>
              <a:t>{</a:t>
            </a:r>
            <a:endParaRPr lang="en-US" altLang="ja-JP" sz="4000" dirty="0"/>
          </a:p>
          <a:p>
            <a:r>
              <a:rPr lang="en-US" altLang="ja-JP" sz="4000" dirty="0"/>
              <a:t>	</a:t>
            </a:r>
            <a:r>
              <a:rPr lang="en-US" altLang="ja-JP" sz="4000" dirty="0" err="1" smtClean="0"/>
              <a:t>NumIsMinusException</a:t>
            </a:r>
            <a:r>
              <a:rPr lang="en-US" altLang="ja-JP" sz="4000" dirty="0" smtClean="0"/>
              <a:t>(){</a:t>
            </a:r>
          </a:p>
          <a:p>
            <a:r>
              <a:rPr lang="en-US" altLang="ja-JP" sz="4000" dirty="0"/>
              <a:t>	</a:t>
            </a:r>
            <a:r>
              <a:rPr lang="en-US" altLang="ja-JP" sz="4000" dirty="0" smtClean="0"/>
              <a:t>	// </a:t>
            </a:r>
            <a:r>
              <a:rPr lang="ja-JP" altLang="en-US" sz="4000" dirty="0" smtClean="0"/>
              <a:t>エラークラスの説明文</a:t>
            </a:r>
            <a:endParaRPr lang="en-US" altLang="ja-JP" sz="4000" dirty="0"/>
          </a:p>
          <a:p>
            <a:r>
              <a:rPr lang="en-US" altLang="ja-JP" sz="4000" dirty="0"/>
              <a:t>		super</a:t>
            </a:r>
            <a:r>
              <a:rPr lang="en-US" altLang="ja-JP" sz="4000" dirty="0" smtClean="0"/>
              <a:t>(“</a:t>
            </a:r>
            <a:r>
              <a:rPr lang="ja-JP" altLang="en-US" sz="4000" dirty="0" smtClean="0"/>
              <a:t>値がマイナスの例外クラス</a:t>
            </a:r>
            <a:r>
              <a:rPr lang="en-US" altLang="ja-JP" sz="4000" dirty="0"/>
              <a:t>");</a:t>
            </a:r>
          </a:p>
          <a:p>
            <a:r>
              <a:rPr lang="en-US" altLang="ja-JP" sz="4000" dirty="0"/>
              <a:t>	}</a:t>
            </a:r>
          </a:p>
          <a:p>
            <a:r>
              <a:rPr lang="en-US" altLang="ja-JP" sz="4000" dirty="0"/>
              <a:t>}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0236" y="1268343"/>
            <a:ext cx="355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NumIsMinusException.java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9602" y="5875912"/>
            <a:ext cx="6941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この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自作例外</a:t>
            </a:r>
            <a:r>
              <a:rPr lang="ja-JP" altLang="en-US" sz="2800" b="1" dirty="0" smtClean="0"/>
              <a:t>クラスを</a:t>
            </a:r>
            <a:r>
              <a:rPr lang="en-US" altLang="ja-JP" sz="2800" b="1" dirty="0" smtClean="0">
                <a:solidFill>
                  <a:schemeClr val="accent2"/>
                </a:solidFill>
              </a:rPr>
              <a:t>throw</a:t>
            </a:r>
            <a:r>
              <a:rPr lang="ja-JP" altLang="en-US" sz="2800" b="1" dirty="0" smtClean="0"/>
              <a:t>で活用する！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975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00488" y="2728914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 smtClean="0"/>
              <a:t>話を戻して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1997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先生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80" y="1225853"/>
            <a:ext cx="259842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76225" y="233422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chemeClr val="accent2"/>
                </a:solidFill>
              </a:rPr>
              <a:t>t</a:t>
            </a:r>
            <a:r>
              <a:rPr lang="en-US" altLang="ja-JP" sz="4800" b="1" dirty="0" smtClean="0">
                <a:solidFill>
                  <a:schemeClr val="accent2"/>
                </a:solidFill>
              </a:rPr>
              <a:t>hrow</a:t>
            </a:r>
            <a:r>
              <a:rPr lang="ja-JP" altLang="en-US" sz="3600" dirty="0" smtClean="0"/>
              <a:t>によるメリット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8390" y="1081349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・エラーをより詳細に把握しやすく出来る</a:t>
            </a:r>
            <a:endParaRPr kumimoji="1" lang="en-US" altLang="ja-JP" sz="2800" b="1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76224" y="2411228"/>
            <a:ext cx="9096375" cy="426278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6445" y="2519028"/>
            <a:ext cx="8336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Scanner </a:t>
            </a:r>
            <a:r>
              <a:rPr lang="en-US" altLang="ja-JP" sz="2400" dirty="0" err="1"/>
              <a:t>sc</a:t>
            </a:r>
            <a:r>
              <a:rPr lang="en-US" altLang="ja-JP" sz="2400" dirty="0"/>
              <a:t> = new Scanner(System.in);	</a:t>
            </a:r>
          </a:p>
          <a:p>
            <a:r>
              <a:rPr lang="ja-JP" altLang="en-US" sz="2400" dirty="0"/>
              <a:t> </a:t>
            </a:r>
            <a:r>
              <a:rPr lang="ja-JP" altLang="en-US" sz="2400" dirty="0" smtClean="0"/>
              <a:t>   </a:t>
            </a:r>
            <a:r>
              <a:rPr lang="en-US" altLang="ja-JP" sz="2400" dirty="0" smtClean="0"/>
              <a:t>try</a:t>
            </a:r>
            <a:r>
              <a:rPr lang="en-US" altLang="ja-JP" sz="2400" dirty="0"/>
              <a:t>{</a:t>
            </a:r>
          </a:p>
          <a:p>
            <a:r>
              <a:rPr lang="en-US" altLang="ja-JP" sz="2400" dirty="0" smtClean="0"/>
              <a:t>        </a:t>
            </a:r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inNum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Integer.parseInt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sc.next</a:t>
            </a:r>
            <a:r>
              <a:rPr lang="en-US" altLang="ja-JP" sz="2400" dirty="0"/>
              <a:t>());</a:t>
            </a:r>
          </a:p>
          <a:p>
            <a:r>
              <a:rPr lang="en-US" altLang="ja-JP" sz="2400" dirty="0" smtClean="0"/>
              <a:t>        // </a:t>
            </a:r>
            <a:r>
              <a:rPr lang="ja-JP" altLang="en-US" sz="2400" dirty="0"/>
              <a:t>入力された値が</a:t>
            </a:r>
            <a:r>
              <a:rPr lang="en-US" altLang="ja-JP" sz="2400" dirty="0"/>
              <a:t>0</a:t>
            </a:r>
            <a:r>
              <a:rPr lang="ja-JP" altLang="en-US" sz="2400" dirty="0"/>
              <a:t>未満だったら</a:t>
            </a:r>
          </a:p>
          <a:p>
            <a:r>
              <a:rPr lang="en-US" altLang="ja-JP" sz="2400" dirty="0" smtClean="0"/>
              <a:t>        if(</a:t>
            </a:r>
            <a:r>
              <a:rPr lang="en-US" altLang="ja-JP" sz="2400" dirty="0" err="1" smtClean="0"/>
              <a:t>inNum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&lt; 0){</a:t>
            </a:r>
          </a:p>
          <a:p>
            <a:r>
              <a:rPr lang="en-US" altLang="ja-JP" sz="2400" dirty="0" smtClean="0"/>
              <a:t>            //</a:t>
            </a:r>
            <a:r>
              <a:rPr lang="en-US" altLang="ja-JP" sz="2400" dirty="0" err="1"/>
              <a:t>NumberFormatException</a:t>
            </a:r>
            <a:r>
              <a:rPr lang="ja-JP" altLang="en-US" sz="2400" dirty="0"/>
              <a:t>を発生させる。</a:t>
            </a:r>
          </a:p>
          <a:p>
            <a:r>
              <a:rPr lang="ja-JP" altLang="en-US" sz="2400" dirty="0" smtClean="0"/>
              <a:t>            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new </a:t>
            </a:r>
            <a:r>
              <a:rPr lang="en-US" altLang="ja-JP" sz="2400" dirty="0" err="1">
                <a:solidFill>
                  <a:schemeClr val="accent5"/>
                </a:solidFill>
              </a:rPr>
              <a:t>NumIsMinusException</a:t>
            </a:r>
            <a:r>
              <a:rPr lang="en-US" altLang="ja-JP" sz="2400" dirty="0"/>
              <a:t>();</a:t>
            </a:r>
          </a:p>
          <a:p>
            <a:r>
              <a:rPr lang="en-US" altLang="ja-JP" sz="2400" dirty="0" smtClean="0"/>
              <a:t>        }</a:t>
            </a:r>
            <a:r>
              <a:rPr lang="en-US" altLang="ja-JP" sz="2400" dirty="0"/>
              <a:t>	</a:t>
            </a:r>
          </a:p>
          <a:p>
            <a:r>
              <a:rPr lang="en-US" altLang="ja-JP" sz="2400" dirty="0" smtClean="0"/>
              <a:t>    }</a:t>
            </a:r>
            <a:r>
              <a:rPr lang="en-US" altLang="ja-JP" sz="2400" dirty="0"/>
              <a:t>catch(</a:t>
            </a:r>
            <a:r>
              <a:rPr lang="en-US" altLang="ja-JP" sz="2400" dirty="0" err="1"/>
              <a:t>NumberFormatException|</a:t>
            </a:r>
            <a:r>
              <a:rPr lang="en-US" altLang="ja-JP" sz="2400" dirty="0" err="1">
                <a:solidFill>
                  <a:schemeClr val="accent5"/>
                </a:solidFill>
              </a:rPr>
              <a:t>NumIsMinusException</a:t>
            </a:r>
            <a:r>
              <a:rPr lang="en-US" altLang="ja-JP" sz="2400" dirty="0"/>
              <a:t> e){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err="1" smtClean="0"/>
              <a:t>System.out.println</a:t>
            </a:r>
            <a:r>
              <a:rPr lang="en-US" altLang="ja-JP" sz="2400" dirty="0" smtClean="0"/>
              <a:t>(e </a:t>
            </a:r>
            <a:r>
              <a:rPr lang="en-US" altLang="ja-JP" sz="2400" dirty="0"/>
              <a:t>+ "\n</a:t>
            </a:r>
            <a:r>
              <a:rPr lang="ja-JP" altLang="en-US" sz="2400" dirty="0"/>
              <a:t>入力値が不正です</a:t>
            </a:r>
            <a:r>
              <a:rPr lang="en-US" altLang="ja-JP" sz="2400" dirty="0"/>
              <a:t>");</a:t>
            </a:r>
          </a:p>
          <a:p>
            <a:r>
              <a:rPr lang="en-US" altLang="ja-JP" sz="2400" dirty="0" smtClean="0"/>
              <a:t>   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029" y="1949563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hrow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り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6878003" y="233422"/>
            <a:ext cx="4014787" cy="1328738"/>
          </a:xfrm>
          <a:prstGeom prst="wedgeRoundRectCallout">
            <a:avLst>
              <a:gd name="adj1" fmla="val 41942"/>
              <a:gd name="adj2" fmla="val 86156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注意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/>
              <a:t>自作した例外</a:t>
            </a:r>
            <a:r>
              <a:rPr lang="ja-JP" altLang="en-US" dirty="0" smtClean="0"/>
              <a:t>ファイル</a:t>
            </a:r>
            <a:r>
              <a:rPr lang="ja-JP" altLang="en-US" dirty="0"/>
              <a:t>が</a:t>
            </a:r>
            <a:endParaRPr lang="en-US" altLang="ja-JP" dirty="0" smtClean="0"/>
          </a:p>
          <a:p>
            <a:r>
              <a:rPr kumimoji="1" lang="ja-JP" altLang="en-US" dirty="0" smtClean="0"/>
              <a:t>　同じ階層になければなりません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25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先生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80" y="1225853"/>
            <a:ext cx="259842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14425" y="897791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chemeClr val="accent2"/>
                </a:solidFill>
              </a:rPr>
              <a:t>t</a:t>
            </a:r>
            <a:r>
              <a:rPr lang="en-US" altLang="ja-JP" sz="4800" b="1" dirty="0" smtClean="0">
                <a:solidFill>
                  <a:schemeClr val="accent2"/>
                </a:solidFill>
              </a:rPr>
              <a:t>hrow</a:t>
            </a:r>
            <a:r>
              <a:rPr lang="ja-JP" altLang="en-US" sz="3600" dirty="0" smtClean="0"/>
              <a:t>によるメリット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7790" y="2071688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・エラーをより詳細に把握しやすく出来る</a:t>
            </a:r>
            <a:endParaRPr kumimoji="1" lang="en-US" altLang="ja-JP" sz="3200" b="1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927559" y="3033222"/>
            <a:ext cx="6914524" cy="34718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3765" y="3281914"/>
            <a:ext cx="69445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Scanner </a:t>
            </a:r>
            <a:r>
              <a:rPr lang="en-US" altLang="ja-JP" dirty="0" err="1"/>
              <a:t>sc</a:t>
            </a:r>
            <a:r>
              <a:rPr lang="en-US" altLang="ja-JP" dirty="0"/>
              <a:t> = new Scanner(System.in);	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try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/>
              <a:t>inNum</a:t>
            </a:r>
            <a:r>
              <a:rPr lang="en-US" altLang="ja-JP" dirty="0"/>
              <a:t> = </a:t>
            </a:r>
            <a:r>
              <a:rPr lang="en-US" altLang="ja-JP" dirty="0" err="1"/>
              <a:t>Integer.parseInt</a:t>
            </a:r>
            <a:r>
              <a:rPr lang="en-US" altLang="ja-JP" dirty="0"/>
              <a:t>(</a:t>
            </a:r>
            <a:r>
              <a:rPr lang="en-US" altLang="ja-JP" dirty="0" err="1"/>
              <a:t>sc.next</a:t>
            </a:r>
            <a:r>
              <a:rPr lang="en-US" altLang="ja-JP" dirty="0"/>
              <a:t>());</a:t>
            </a:r>
          </a:p>
          <a:p>
            <a:r>
              <a:rPr lang="en-US" altLang="ja-JP" dirty="0" smtClean="0"/>
              <a:t>        // </a:t>
            </a:r>
            <a:r>
              <a:rPr lang="ja-JP" altLang="en-US" dirty="0"/>
              <a:t>入力された値が</a:t>
            </a:r>
            <a:r>
              <a:rPr lang="en-US" altLang="ja-JP" dirty="0"/>
              <a:t>0</a:t>
            </a:r>
            <a:r>
              <a:rPr lang="ja-JP" altLang="en-US" dirty="0"/>
              <a:t>未満だったら</a:t>
            </a:r>
          </a:p>
          <a:p>
            <a:r>
              <a:rPr lang="en-US" altLang="ja-JP" dirty="0" smtClean="0"/>
              <a:t>        if(</a:t>
            </a:r>
            <a:r>
              <a:rPr lang="en-US" altLang="ja-JP" dirty="0" err="1" smtClean="0"/>
              <a:t>inNum</a:t>
            </a:r>
            <a:r>
              <a:rPr lang="en-US" altLang="ja-JP" dirty="0" smtClean="0"/>
              <a:t> </a:t>
            </a:r>
            <a:r>
              <a:rPr lang="en-US" altLang="ja-JP" dirty="0"/>
              <a:t>&lt; 0){</a:t>
            </a:r>
          </a:p>
          <a:p>
            <a:r>
              <a:rPr lang="en-US" altLang="ja-JP" dirty="0" smtClean="0"/>
              <a:t>            //</a:t>
            </a:r>
            <a:r>
              <a:rPr lang="en-US" altLang="ja-JP" dirty="0" err="1"/>
              <a:t>NumberFormatException</a:t>
            </a:r>
            <a:r>
              <a:rPr lang="ja-JP" altLang="en-US" dirty="0"/>
              <a:t>を発生させる。</a:t>
            </a:r>
          </a:p>
          <a:p>
            <a:r>
              <a:rPr lang="ja-JP" altLang="en-US" dirty="0" smtClean="0"/>
              <a:t>            </a:t>
            </a:r>
            <a:r>
              <a:rPr lang="en-US" altLang="ja-JP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dirty="0" smtClean="0"/>
              <a:t> </a:t>
            </a:r>
            <a:r>
              <a:rPr lang="en-US" altLang="ja-JP" dirty="0"/>
              <a:t>new </a:t>
            </a:r>
            <a:r>
              <a:rPr lang="en-US" altLang="ja-JP" dirty="0" err="1">
                <a:solidFill>
                  <a:schemeClr val="accent5"/>
                </a:solidFill>
              </a:rPr>
              <a:t>NumIsMinusException</a:t>
            </a:r>
            <a:r>
              <a:rPr lang="en-US" altLang="ja-JP" dirty="0"/>
              <a:t>();</a:t>
            </a:r>
          </a:p>
          <a:p>
            <a:r>
              <a:rPr lang="en-US" altLang="ja-JP" dirty="0" smtClean="0"/>
              <a:t>        }</a:t>
            </a:r>
            <a:r>
              <a:rPr lang="en-US" altLang="ja-JP" dirty="0"/>
              <a:t>	</a:t>
            </a:r>
          </a:p>
          <a:p>
            <a:r>
              <a:rPr lang="en-US" altLang="ja-JP" dirty="0" smtClean="0"/>
              <a:t>    }</a:t>
            </a:r>
            <a:r>
              <a:rPr lang="en-US" altLang="ja-JP" dirty="0"/>
              <a:t>catch(</a:t>
            </a:r>
            <a:r>
              <a:rPr lang="en-US" altLang="ja-JP" dirty="0" err="1"/>
              <a:t>NumberFormatException|</a:t>
            </a:r>
            <a:r>
              <a:rPr lang="en-US" altLang="ja-JP" dirty="0" err="1">
                <a:solidFill>
                  <a:schemeClr val="accent5"/>
                </a:solidFill>
              </a:rPr>
              <a:t>NumIsMinusException</a:t>
            </a:r>
            <a:r>
              <a:rPr lang="en-US" altLang="ja-JP" dirty="0"/>
              <a:t> e){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(e </a:t>
            </a:r>
            <a:r>
              <a:rPr lang="en-US" altLang="ja-JP" dirty="0"/>
              <a:t>+ "\n</a:t>
            </a:r>
            <a:r>
              <a:rPr lang="ja-JP" altLang="en-US" dirty="0"/>
              <a:t>入力値が不正です</a:t>
            </a:r>
            <a:r>
              <a:rPr lang="en-US" altLang="ja-JP" dirty="0"/>
              <a:t>");</a:t>
            </a:r>
          </a:p>
          <a:p>
            <a:r>
              <a:rPr lang="en-US" altLang="ja-JP" dirty="0" smtClean="0"/>
              <a:t>    }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4981" y="269404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hrow</a:t>
            </a:r>
            <a:r>
              <a:rPr lang="ja-JP" altLang="en-US" dirty="0" smtClean="0"/>
              <a:t>あ</a:t>
            </a:r>
            <a:r>
              <a:rPr lang="ja-JP" altLang="en-US" dirty="0"/>
              <a:t>り</a:t>
            </a:r>
            <a:endParaRPr kumimoji="1" lang="ja-JP" altLang="en-US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878003" y="233422"/>
            <a:ext cx="4014787" cy="1328738"/>
          </a:xfrm>
          <a:prstGeom prst="wedgeRoundRectCallout">
            <a:avLst>
              <a:gd name="adj1" fmla="val 41942"/>
              <a:gd name="adj2" fmla="val 86156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注意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/>
              <a:t>自作した例外</a:t>
            </a:r>
            <a:r>
              <a:rPr lang="ja-JP" altLang="en-US" dirty="0" smtClean="0"/>
              <a:t>ファイル</a:t>
            </a:r>
            <a:r>
              <a:rPr lang="ja-JP" altLang="en-US" dirty="0"/>
              <a:t>が</a:t>
            </a:r>
            <a:endParaRPr lang="en-US" altLang="ja-JP" dirty="0" smtClean="0"/>
          </a:p>
          <a:p>
            <a:r>
              <a:rPr kumimoji="1" lang="ja-JP" altLang="en-US" dirty="0" smtClean="0"/>
              <a:t>　同じ階層になければなりません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65" y="1780700"/>
            <a:ext cx="8201025" cy="200025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04852" y="286509"/>
            <a:ext cx="11793342" cy="373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7175" y="48660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「実行結果」</a:t>
            </a:r>
            <a:endParaRPr kumimoji="1" lang="ja-JP" alt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88" y="1166500"/>
            <a:ext cx="10008121" cy="24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5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439" y="276483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一緒に課題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67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968" y="3004906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21770" y="611378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注意して欲しい事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眠る若い男性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64" y="2762327"/>
            <a:ext cx="2671845" cy="26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68951" y="2300662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課題の完成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乗算 2"/>
          <p:cNvSpPr/>
          <p:nvPr/>
        </p:nvSpPr>
        <p:spPr>
          <a:xfrm>
            <a:off x="2127213" y="1278240"/>
            <a:ext cx="1503948" cy="1311442"/>
          </a:xfrm>
          <a:prstGeom prst="mathMultiply">
            <a:avLst>
              <a:gd name="adj1" fmla="val 143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4076" y="530977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課題終わったし寝よう、ゲームしよう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30255" y="2097237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得た知識を活用し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自分で組み立て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作る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719692" y="2300662"/>
            <a:ext cx="2988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</a:p>
        </p:txBody>
      </p:sp>
      <p:sp>
        <p:nvSpPr>
          <p:cNvPr id="15" name="ドーナツ 14"/>
          <p:cNvSpPr/>
          <p:nvPr/>
        </p:nvSpPr>
        <p:spPr>
          <a:xfrm>
            <a:off x="8360721" y="1077708"/>
            <a:ext cx="1227221" cy="1022422"/>
          </a:xfrm>
          <a:prstGeom prst="donut">
            <a:avLst>
              <a:gd name="adj" fmla="val 103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 descr="WEBやアプリを制作・保守作業する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02" y="2468242"/>
            <a:ext cx="3697705" cy="36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8727611" y="543417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しに何か作ってみよう！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15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00288" y="2614613"/>
            <a:ext cx="80057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/>
              <a:t>続いて</a:t>
            </a:r>
            <a:r>
              <a:rPr lang="en-US" altLang="ja-JP" sz="9600" b="1" dirty="0" smtClean="0">
                <a:solidFill>
                  <a:schemeClr val="accent2"/>
                </a:solidFill>
              </a:rPr>
              <a:t>throws</a:t>
            </a:r>
            <a:r>
              <a:rPr lang="ja-JP" altLang="en-US" sz="4800" b="1" dirty="0" err="1" smtClean="0"/>
              <a:t>のお</a:t>
            </a:r>
            <a:r>
              <a:rPr lang="ja-JP" altLang="en-US" sz="4800" b="1" dirty="0" smtClean="0"/>
              <a:t>話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1921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明日の自分に全てを託す！ | うるさ～い部屋。。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8" y="485775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8638" y="600074"/>
            <a:ext cx="2795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chemeClr val="accent2"/>
                </a:solidFill>
              </a:rPr>
              <a:t>t</a:t>
            </a:r>
            <a:r>
              <a:rPr kumimoji="1" lang="en-US" altLang="ja-JP" sz="4400" b="1" dirty="0" smtClean="0">
                <a:solidFill>
                  <a:schemeClr val="accent2"/>
                </a:solidFill>
              </a:rPr>
              <a:t>hrows</a:t>
            </a:r>
            <a:r>
              <a:rPr kumimoji="1" lang="ja-JP" altLang="en-US" sz="2800" dirty="0" smtClean="0"/>
              <a:t>とは</a:t>
            </a:r>
            <a:endParaRPr kumimoji="1" lang="en-US" altLang="ja-JP" sz="3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8638" y="212883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ざっくり言うと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8700" y="2941082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rgbClr val="FF0000"/>
                </a:solidFill>
              </a:rPr>
              <a:t>呼び出し元</a:t>
            </a:r>
            <a:r>
              <a:rPr kumimoji="1" lang="ja-JP" altLang="en-US" sz="5400" b="1" dirty="0" smtClean="0"/>
              <a:t>に</a:t>
            </a:r>
            <a:endParaRPr kumimoji="1" lang="en-US" altLang="ja-JP" sz="5400" b="1" dirty="0" smtClean="0"/>
          </a:p>
          <a:p>
            <a:r>
              <a:rPr lang="ja-JP" altLang="en-US" sz="5400" b="1" dirty="0" smtClean="0">
                <a:solidFill>
                  <a:srgbClr val="FF0000"/>
                </a:solidFill>
              </a:rPr>
              <a:t>エラー処理を託す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67288" y="49074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ものです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025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771526" y="971551"/>
            <a:ext cx="3257550" cy="272891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1564" y="1552337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methodA</a:t>
            </a:r>
            <a:r>
              <a:rPr kumimoji="1" lang="en-US" altLang="ja-JP" sz="2000" dirty="0" smtClean="0"/>
              <a:t>();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1141" y="6022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Main(){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298531" y="1222044"/>
            <a:ext cx="4681358" cy="222124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67576" y="7868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methodA</a:t>
            </a:r>
            <a:r>
              <a:rPr kumimoji="1" lang="en-US" altLang="ja-JP" dirty="0" smtClean="0"/>
              <a:t>(){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18838" y="1516619"/>
            <a:ext cx="40671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t</a:t>
            </a:r>
            <a:r>
              <a:rPr lang="en-US" altLang="ja-JP" sz="2000" dirty="0" smtClean="0"/>
              <a:t>ry{</a:t>
            </a:r>
          </a:p>
          <a:p>
            <a:r>
              <a:rPr lang="ja-JP" altLang="en-US" sz="2000" b="1" dirty="0" smtClean="0">
                <a:solidFill>
                  <a:schemeClr val="accent2"/>
                </a:solidFill>
              </a:rPr>
              <a:t>　　</a:t>
            </a:r>
            <a:r>
              <a:rPr lang="en-US" altLang="ja-JP" sz="2000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sz="2000" dirty="0" smtClean="0"/>
              <a:t> new </a:t>
            </a:r>
            <a:r>
              <a:rPr kumimoji="1" lang="en-US" altLang="ja-JP" sz="2000" dirty="0" err="1" smtClean="0"/>
              <a:t>hogeException</a:t>
            </a:r>
            <a:r>
              <a:rPr kumimoji="1" lang="en-US" altLang="ja-JP" sz="2000" dirty="0" smtClean="0"/>
              <a:t>();</a:t>
            </a:r>
          </a:p>
          <a:p>
            <a:r>
              <a:rPr lang="en-US" altLang="ja-JP" sz="2000" dirty="0" smtClean="0"/>
              <a:t>}catch(</a:t>
            </a:r>
            <a:r>
              <a:rPr lang="en-US" altLang="ja-JP" sz="2000" dirty="0" err="1" smtClean="0"/>
              <a:t>hogeException</a:t>
            </a:r>
            <a:r>
              <a:rPr lang="en-US" altLang="ja-JP" sz="2000" dirty="0" smtClean="0"/>
              <a:t> e){</a:t>
            </a:r>
          </a:p>
          <a:p>
            <a:r>
              <a:rPr lang="en-US" altLang="ja-JP" sz="2000" dirty="0" smtClean="0"/>
              <a:t>	//</a:t>
            </a:r>
            <a:r>
              <a:rPr lang="ja-JP" altLang="en-US" sz="2000" dirty="0" smtClean="0"/>
              <a:t>エラー対応処理</a:t>
            </a:r>
            <a:endParaRPr lang="en-US" altLang="ja-JP" sz="2000" dirty="0"/>
          </a:p>
          <a:p>
            <a:r>
              <a:rPr lang="en-US" altLang="ja-JP" sz="2000" dirty="0" smtClean="0"/>
              <a:t>}</a:t>
            </a:r>
            <a:endParaRPr kumimoji="1" lang="ja-JP" altLang="en-US" sz="2000" dirty="0"/>
          </a:p>
        </p:txBody>
      </p:sp>
      <p:pic>
        <p:nvPicPr>
          <p:cNvPr id="2050" name="Picture 2" descr="爆発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777" y="37706"/>
            <a:ext cx="1849145" cy="15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583855" y="13258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</a:rPr>
              <a:t>エラー発生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728913" y="1752392"/>
            <a:ext cx="4357687" cy="0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730733" y="4719429"/>
            <a:ext cx="9280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methodA</a:t>
            </a:r>
            <a:r>
              <a:rPr kumimoji="1" lang="ja-JP" altLang="en-US" sz="3200" dirty="0" smtClean="0"/>
              <a:t>メソッド内でエラーが発生しうる場合</a:t>
            </a:r>
            <a:endParaRPr kumimoji="1" lang="en-US" altLang="ja-JP" sz="3200" dirty="0" smtClean="0"/>
          </a:p>
          <a:p>
            <a:r>
              <a:rPr lang="ja-JP" altLang="en-US" sz="3200" dirty="0"/>
              <a:t>基本的</a:t>
            </a:r>
            <a:r>
              <a:rPr lang="ja-JP" altLang="en-US" sz="3200" dirty="0" smtClean="0"/>
              <a:t>に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そのメソッド内</a:t>
            </a:r>
            <a:r>
              <a:rPr lang="ja-JP" altLang="en-US" sz="3200" dirty="0" smtClean="0"/>
              <a:t>で</a:t>
            </a:r>
            <a:r>
              <a:rPr lang="en-US" altLang="ja-JP" sz="3200" dirty="0" smtClean="0"/>
              <a:t>try-catch</a:t>
            </a:r>
            <a:r>
              <a:rPr lang="ja-JP" altLang="en-US" sz="3200" dirty="0" smtClean="0"/>
              <a:t>で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対処</a:t>
            </a:r>
            <a:r>
              <a:rPr lang="ja-JP" altLang="en-US" sz="3200" dirty="0" smtClean="0"/>
              <a:t>します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1319" y="4281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今まででは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61" y="2727242"/>
            <a:ext cx="1423184" cy="14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771525" y="971551"/>
            <a:ext cx="3714749" cy="272891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1564" y="1552337"/>
            <a:ext cx="31822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t</a:t>
            </a:r>
            <a:r>
              <a:rPr kumimoji="1" lang="en-US" altLang="ja-JP" sz="2000" dirty="0" smtClean="0"/>
              <a:t>ry{</a:t>
            </a:r>
          </a:p>
          <a:p>
            <a:r>
              <a:rPr kumimoji="1" lang="en-US" altLang="ja-JP" sz="2000" dirty="0" smtClean="0"/>
              <a:t>   </a:t>
            </a:r>
            <a:r>
              <a:rPr kumimoji="1" lang="en-US" altLang="ja-JP" sz="2000" dirty="0" err="1" smtClean="0"/>
              <a:t>methodA</a:t>
            </a:r>
            <a:r>
              <a:rPr kumimoji="1" lang="en-US" altLang="ja-JP" sz="2000" dirty="0" smtClean="0"/>
              <a:t>();</a:t>
            </a:r>
          </a:p>
          <a:p>
            <a:r>
              <a:rPr lang="en-US" altLang="ja-JP" sz="2000" dirty="0" smtClean="0"/>
              <a:t>}catch(</a:t>
            </a:r>
            <a:r>
              <a:rPr lang="en-US" altLang="ja-JP" sz="2000" dirty="0" err="1" smtClean="0"/>
              <a:t>hogeException</a:t>
            </a:r>
            <a:r>
              <a:rPr lang="en-US" altLang="ja-JP" sz="2000" dirty="0" smtClean="0"/>
              <a:t> e){</a:t>
            </a:r>
          </a:p>
          <a:p>
            <a:r>
              <a:rPr kumimoji="1" lang="en-US" altLang="ja-JP" sz="2000" dirty="0" smtClean="0"/>
              <a:t>    //</a:t>
            </a:r>
            <a:r>
              <a:rPr kumimoji="1" lang="ja-JP" altLang="en-US" sz="2000" dirty="0" smtClean="0"/>
              <a:t>エラー対応処理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}</a:t>
            </a:r>
          </a:p>
          <a:p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1141" y="6022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Main(){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298531" y="1222044"/>
            <a:ext cx="4681358" cy="222124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98531" y="829687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methodA</a:t>
            </a:r>
            <a:r>
              <a:rPr kumimoji="1" lang="en-US" altLang="ja-JP" dirty="0" smtClean="0"/>
              <a:t>() </a:t>
            </a:r>
            <a:r>
              <a:rPr kumimoji="1" lang="en-US" altLang="ja-JP" b="1" dirty="0" err="1" smtClean="0">
                <a:solidFill>
                  <a:schemeClr val="accent2"/>
                </a:solidFill>
              </a:rPr>
              <a:t>thwrows</a:t>
            </a:r>
            <a:r>
              <a:rPr kumimoji="1" lang="en-US" altLang="ja-JP" dirty="0" smtClean="0"/>
              <a:t> </a:t>
            </a:r>
            <a:r>
              <a:rPr lang="en-US" altLang="ja-JP" dirty="0" err="1" smtClean="0"/>
              <a:t>hogeException</a:t>
            </a:r>
            <a:r>
              <a:rPr lang="en-US" altLang="ja-JP" dirty="0" smtClean="0"/>
              <a:t>{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55818" y="1875994"/>
            <a:ext cx="3554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dirty="0" smtClean="0"/>
          </a:p>
          <a:p>
            <a:r>
              <a:rPr lang="en-US" altLang="ja-JP" sz="2000" b="1" dirty="0" smtClean="0">
                <a:solidFill>
                  <a:schemeClr val="accent2"/>
                </a:solidFill>
              </a:rPr>
              <a:t>throw</a:t>
            </a:r>
            <a:r>
              <a:rPr lang="en-US" altLang="ja-JP" sz="2000" dirty="0" smtClean="0"/>
              <a:t> new </a:t>
            </a:r>
            <a:r>
              <a:rPr kumimoji="1" lang="en-US" altLang="ja-JP" sz="2000" dirty="0" err="1" smtClean="0"/>
              <a:t>hogeException</a:t>
            </a:r>
            <a:r>
              <a:rPr kumimoji="1" lang="en-US" altLang="ja-JP" sz="2000" dirty="0" smtClean="0"/>
              <a:t>();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64343" y="1798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</a:rPr>
              <a:t>エラー発生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396146" y="1702230"/>
            <a:ext cx="4100512" cy="219799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71564" y="4763786"/>
            <a:ext cx="924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/>
              <a:t>methodA</a:t>
            </a:r>
            <a:r>
              <a:rPr kumimoji="1" lang="ja-JP" altLang="en-US" sz="3200" dirty="0" smtClean="0"/>
              <a:t>メソッド内ではなく</a:t>
            </a:r>
            <a:endParaRPr kumimoji="1" lang="en-US" altLang="ja-JP" sz="3200" dirty="0" smtClean="0"/>
          </a:p>
          <a:p>
            <a:r>
              <a:rPr lang="ja-JP" altLang="en-US" sz="3200" b="1" dirty="0" smtClean="0">
                <a:solidFill>
                  <a:srgbClr val="FF0000"/>
                </a:solidFill>
              </a:rPr>
              <a:t>呼び出し元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Main</a:t>
            </a:r>
            <a:r>
              <a:rPr lang="ja-JP" altLang="en-US" sz="3200" dirty="0" smtClean="0"/>
              <a:t>メソッドで</a:t>
            </a:r>
            <a:endParaRPr lang="en-US" altLang="ja-JP" sz="3200" dirty="0" smtClean="0"/>
          </a:p>
          <a:p>
            <a:r>
              <a:rPr lang="ja-JP" altLang="en-US" sz="3200" b="1" dirty="0" smtClean="0">
                <a:solidFill>
                  <a:srgbClr val="FF0000"/>
                </a:solidFill>
              </a:rPr>
              <a:t>対処</a:t>
            </a:r>
            <a:r>
              <a:rPr lang="ja-JP" altLang="en-US" sz="3200" dirty="0" smtClean="0"/>
              <a:t>させることを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強制</a:t>
            </a:r>
            <a:r>
              <a:rPr lang="ja-JP" altLang="en-US" sz="3200" dirty="0" smtClean="0"/>
              <a:t>します。</a:t>
            </a:r>
            <a:endParaRPr lang="en-US" altLang="ja-JP" sz="3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1564" y="4336031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メソッドに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throws</a:t>
            </a:r>
            <a:r>
              <a:rPr kumimoji="1" lang="ja-JP" altLang="en-US" dirty="0" smtClean="0"/>
              <a:t>を記述することで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25" y="3043718"/>
            <a:ext cx="1423184" cy="1430336"/>
          </a:xfrm>
          <a:prstGeom prst="rect">
            <a:avLst/>
          </a:prstGeom>
        </p:spPr>
      </p:pic>
      <p:pic>
        <p:nvPicPr>
          <p:cNvPr id="16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68" y="2518409"/>
            <a:ext cx="1849145" cy="15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47" y="1812130"/>
            <a:ext cx="1854735" cy="1957504"/>
          </a:xfrm>
          <a:prstGeom prst="rect">
            <a:avLst/>
          </a:prstGeom>
        </p:spPr>
      </p:pic>
      <p:pic>
        <p:nvPicPr>
          <p:cNvPr id="19" name="Picture 2" descr="爆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67" y="1775234"/>
            <a:ext cx="747467" cy="6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矢印コネクタ 19"/>
          <p:cNvCxnSpPr/>
          <p:nvPr/>
        </p:nvCxnSpPr>
        <p:spPr>
          <a:xfrm flipH="1">
            <a:off x="4582851" y="2627418"/>
            <a:ext cx="3372967" cy="381539"/>
          </a:xfrm>
          <a:prstGeom prst="straightConnector1">
            <a:avLst/>
          </a:prstGeom>
          <a:ln w="730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357312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43362" y="3376612"/>
            <a:ext cx="7241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accent2"/>
                </a:solidFill>
              </a:rPr>
              <a:t>throws</a:t>
            </a:r>
            <a:r>
              <a:rPr lang="ja-JP" altLang="en-US" sz="3200" b="1" dirty="0" smtClean="0"/>
              <a:t>にして</a:t>
            </a:r>
            <a:r>
              <a:rPr kumimoji="1" lang="ja-JP" altLang="en-US" sz="3200" b="1" dirty="0" smtClean="0"/>
              <a:t>何の意味があるの？？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266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0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1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0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43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68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67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0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42607" y="3040084"/>
            <a:ext cx="4937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63540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エラー処理として</a:t>
            </a:r>
            <a:endParaRPr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戻り値を</a:t>
            </a:r>
            <a:r>
              <a:rPr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2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エラー処理として</a:t>
            </a:r>
            <a:endParaRPr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戻り値を</a:t>
            </a:r>
            <a:r>
              <a:rPr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7310613" y="3853593"/>
            <a:ext cx="1623838" cy="163114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162118" y="404098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24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エラー処理として</a:t>
            </a:r>
            <a:endParaRPr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戻り値を</a:t>
            </a:r>
            <a:r>
              <a:rPr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7310613" y="3853593"/>
            <a:ext cx="1623838" cy="163114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162118" y="404098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3810350" y="3335828"/>
            <a:ext cx="1296416" cy="7441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024205" y="3330373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52?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72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86038" y="2871788"/>
            <a:ext cx="7638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ここで</a:t>
            </a:r>
            <a:r>
              <a:rPr kumimoji="1" lang="en-US" altLang="ja-JP" sz="6600" b="1" dirty="0" smtClean="0">
                <a:solidFill>
                  <a:schemeClr val="accent2"/>
                </a:solidFill>
              </a:rPr>
              <a:t>throws</a:t>
            </a:r>
            <a:r>
              <a:rPr kumimoji="1" lang="ja-JP" altLang="en-US" sz="4000" dirty="0" smtClean="0"/>
              <a:t>を活用すれば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997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0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6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0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17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68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31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7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64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32779" y="2613455"/>
            <a:ext cx="8730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インター</a:t>
            </a:r>
            <a:r>
              <a:rPr kumimoji="1" lang="ja-JP" altLang="en-US" sz="9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フェース</a:t>
            </a:r>
            <a:endParaRPr kumimoji="1" lang="ja-JP" altLang="en-US" sz="9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31271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7270817" y="3904387"/>
            <a:ext cx="1802804" cy="158035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吹き出し 41"/>
          <p:cNvSpPr/>
          <p:nvPr/>
        </p:nvSpPr>
        <p:spPr>
          <a:xfrm>
            <a:off x="2638173" y="5164428"/>
            <a:ext cx="2602340" cy="1257073"/>
          </a:xfrm>
          <a:prstGeom prst="wedgeRectCallout">
            <a:avLst>
              <a:gd name="adj1" fmla="val 101395"/>
              <a:gd name="adj2" fmla="val -14571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62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7270817" y="3904387"/>
            <a:ext cx="1802804" cy="158035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吹き出し 41"/>
          <p:cNvSpPr/>
          <p:nvPr/>
        </p:nvSpPr>
        <p:spPr>
          <a:xfrm>
            <a:off x="2638173" y="5164428"/>
            <a:ext cx="2602340" cy="1257073"/>
          </a:xfrm>
          <a:prstGeom prst="wedgeRectCallout">
            <a:avLst>
              <a:gd name="adj1" fmla="val 101395"/>
              <a:gd name="adj2" fmla="val -14571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3788360" y="3281352"/>
            <a:ext cx="1451470" cy="118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9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7270817" y="3904387"/>
            <a:ext cx="1802804" cy="158035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吹き出し 41"/>
          <p:cNvSpPr/>
          <p:nvPr/>
        </p:nvSpPr>
        <p:spPr>
          <a:xfrm>
            <a:off x="2638173" y="5164428"/>
            <a:ext cx="2602340" cy="1257073"/>
          </a:xfrm>
          <a:prstGeom prst="wedgeRectCallout">
            <a:avLst>
              <a:gd name="adj1" fmla="val 101395"/>
              <a:gd name="adj2" fmla="val -14571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3788360" y="3281352"/>
            <a:ext cx="1451470" cy="118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吹き出し 43"/>
          <p:cNvSpPr/>
          <p:nvPr/>
        </p:nvSpPr>
        <p:spPr>
          <a:xfrm>
            <a:off x="381631" y="4212261"/>
            <a:ext cx="3678104" cy="1257073"/>
          </a:xfrm>
          <a:prstGeom prst="wedgeRectCallout">
            <a:avLst>
              <a:gd name="adj1" fmla="val 42832"/>
              <a:gd name="adj2" fmla="val -10732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　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solidFill>
                  <a:schemeClr val="accent2"/>
                </a:solidFill>
              </a:rPr>
              <a:t>「データに不備がありました」</a:t>
            </a:r>
            <a:endParaRPr lang="en-US" altLang="ja-JP" b="1" dirty="0">
              <a:solidFill>
                <a:schemeClr val="accent2"/>
              </a:solidFill>
            </a:endParaRPr>
          </a:p>
          <a:p>
            <a:r>
              <a:rPr lang="ja-JP" altLang="en-US" b="1" dirty="0">
                <a:solidFill>
                  <a:schemeClr val="accent2"/>
                </a:solidFill>
              </a:rPr>
              <a:t>と</a:t>
            </a:r>
            <a:r>
              <a:rPr kumimoji="1" lang="ja-JP" altLang="en-US" b="1" dirty="0">
                <a:solidFill>
                  <a:schemeClr val="accent2"/>
                </a:solidFill>
              </a:rPr>
              <a:t>エラー文を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表示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08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029701" y="1700213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9879" y="454024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81601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0096" y="454024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内の平均値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戻り値：平均値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33502" y="1700213"/>
            <a:ext cx="2443163" cy="23145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3383" y="7199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6" idx="1"/>
          </p:cNvCxnSpPr>
          <p:nvPr/>
        </p:nvCxnSpPr>
        <p:spPr>
          <a:xfrm>
            <a:off x="3871914" y="2857501"/>
            <a:ext cx="130968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6922" y="43025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学年内の平均値を求めるために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26757" y="4164093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学年内の平均値を計算する為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それぞれのクラス内の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平均値を計算するメソッドを呼び出す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4" descr="校舎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8" y="1953008"/>
            <a:ext cx="2011761" cy="12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392230" y="1890544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92230" y="2585948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2230" y="3270291"/>
            <a:ext cx="1930400" cy="5461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 smtClean="0"/>
              <a:t>クラスの平均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56171" y="1870030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田中さん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108671" y="187474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山田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64638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井上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121371" y="24772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7453334" y="2718567"/>
            <a:ext cx="1595881" cy="6247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9029701" y="3293200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56171" y="3463017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岡山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108671" y="3467734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164638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松野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121371" y="407025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神坂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66065" y="2011279"/>
            <a:ext cx="1691130" cy="2539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366066" y="2252036"/>
            <a:ext cx="1663634" cy="151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64419" y="2163594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７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7270817" y="2949093"/>
            <a:ext cx="1643461" cy="63431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835393" y="320140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073621" y="4894852"/>
            <a:ext cx="2070099" cy="143183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00091" y="5064669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村田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152591" y="5069386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黒崎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208558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榎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165291" y="5671908"/>
            <a:ext cx="826029" cy="44137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76108" y="3620613"/>
            <a:ext cx="1636130" cy="161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爆発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83" y="5610769"/>
            <a:ext cx="1044282" cy="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6009442" y="5484741"/>
            <a:ext cx="2602340" cy="1257073"/>
          </a:xfrm>
          <a:prstGeom prst="wedgeRectCallout">
            <a:avLst>
              <a:gd name="adj1" fmla="val 136533"/>
              <a:gd name="adj2" fmla="val 78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データに一部不備があり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7270817" y="3904387"/>
            <a:ext cx="1802804" cy="158035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吹き出し 41"/>
          <p:cNvSpPr/>
          <p:nvPr/>
        </p:nvSpPr>
        <p:spPr>
          <a:xfrm>
            <a:off x="2638173" y="5164428"/>
            <a:ext cx="2602340" cy="1257073"/>
          </a:xfrm>
          <a:prstGeom prst="wedgeRectCallout">
            <a:avLst>
              <a:gd name="adj1" fmla="val 101395"/>
              <a:gd name="adj2" fmla="val -14571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　</a:t>
            </a:r>
            <a:r>
              <a:rPr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twrows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処理を呼び出し元に託す</a:t>
            </a:r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3788360" y="3281352"/>
            <a:ext cx="1451470" cy="118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吹き出し 43"/>
          <p:cNvSpPr/>
          <p:nvPr/>
        </p:nvSpPr>
        <p:spPr>
          <a:xfrm>
            <a:off x="381631" y="4212261"/>
            <a:ext cx="3678104" cy="1257073"/>
          </a:xfrm>
          <a:prstGeom prst="wedgeRectCallout">
            <a:avLst>
              <a:gd name="adj1" fmla="val 42832"/>
              <a:gd name="adj2" fmla="val -10732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　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solidFill>
                  <a:schemeClr val="accent2"/>
                </a:solidFill>
              </a:rPr>
              <a:t>「データに不備がありました」</a:t>
            </a:r>
            <a:endParaRPr lang="en-US" altLang="ja-JP" b="1" dirty="0">
              <a:solidFill>
                <a:schemeClr val="accent2"/>
              </a:solidFill>
            </a:endParaRPr>
          </a:p>
          <a:p>
            <a:r>
              <a:rPr lang="ja-JP" altLang="en-US" b="1" dirty="0">
                <a:solidFill>
                  <a:schemeClr val="accent2"/>
                </a:solidFill>
              </a:rPr>
              <a:t>と</a:t>
            </a:r>
            <a:r>
              <a:rPr kumimoji="1" lang="ja-JP" altLang="en-US" b="1" dirty="0">
                <a:solidFill>
                  <a:schemeClr val="accent2"/>
                </a:solidFill>
              </a:rPr>
              <a:t>エラー文を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表示</a:t>
            </a:r>
            <a:endParaRPr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2113418" y="1358384"/>
            <a:ext cx="8186737" cy="396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/>
              <a:t>t</a:t>
            </a:r>
            <a:r>
              <a:rPr lang="en-US" altLang="ja-JP" sz="4400" b="1" dirty="0" smtClean="0"/>
              <a:t>hrows</a:t>
            </a:r>
            <a:r>
              <a:rPr lang="ja-JP" altLang="en-US" sz="4400" b="1" dirty="0" smtClean="0"/>
              <a:t>を活用すれば</a:t>
            </a:r>
            <a:endParaRPr lang="en-US" altLang="ja-JP" sz="4400" b="1" dirty="0" smtClean="0"/>
          </a:p>
          <a:p>
            <a:pPr algn="ctr"/>
            <a:r>
              <a:rPr lang="en-US" altLang="ja-JP" sz="4400" b="1" dirty="0" smtClean="0"/>
              <a:t>t</a:t>
            </a:r>
            <a:r>
              <a:rPr kumimoji="1" lang="en-US" altLang="ja-JP" sz="4400" b="1" dirty="0" smtClean="0"/>
              <a:t>ry-catch</a:t>
            </a:r>
            <a:r>
              <a:rPr kumimoji="1" lang="ja-JP" altLang="en-US" sz="4400" b="1" dirty="0" smtClean="0"/>
              <a:t>で</a:t>
            </a:r>
            <a:endParaRPr kumimoji="1" lang="en-US" altLang="ja-JP" sz="4400" b="1" dirty="0" smtClean="0"/>
          </a:p>
          <a:p>
            <a:pPr algn="ctr"/>
            <a:r>
              <a:rPr kumimoji="1" lang="ja-JP" altLang="en-US" sz="4400" b="1" dirty="0" smtClean="0"/>
              <a:t>処理を行う場所を変更できる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4255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1460500"/>
            <a:ext cx="28067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22600" y="2674491"/>
            <a:ext cx="8408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さっきの</a:t>
            </a:r>
            <a:r>
              <a:rPr kumimoji="1" lang="en-US" altLang="ja-JP" sz="36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NumberFormatException</a:t>
            </a:r>
            <a:r>
              <a:rPr kumimoji="1" lang="ja-JP" altLang="en-US" sz="36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endParaRPr kumimoji="1" lang="en-US" altLang="ja-JP" sz="36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hrows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無しで</a:t>
            </a:r>
            <a:endParaRPr kumimoji="1" lang="en-US" altLang="ja-JP" sz="36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呼び出し元で</a:t>
            </a:r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catch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してたような・・・？</a:t>
            </a:r>
            <a:endParaRPr kumimoji="1" lang="ja-JP" altLang="en-US" sz="36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35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300" y="705991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世の中にはざっくりと３種類のエラーが存在する</a:t>
            </a:r>
            <a:endParaRPr kumimoji="1" lang="ja-JP" altLang="en-US" sz="36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4496" y="2323871"/>
            <a:ext cx="4635500" cy="11557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コンパイルエラー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750365" y="2323871"/>
            <a:ext cx="5127234" cy="11557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RuntimeException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40418" y="4597855"/>
            <a:ext cx="5182882" cy="11557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それ以外の</a:t>
            </a:r>
            <a:r>
              <a:rPr kumimoji="1" lang="en-US" altLang="ja-JP" sz="40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Exception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2682" y="3479571"/>
            <a:ext cx="489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↑勝手に</a:t>
            </a:r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throws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18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04496" y="2323871"/>
            <a:ext cx="4635500" cy="11557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コンパイルエラー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750365" y="2323871"/>
            <a:ext cx="5127234" cy="11557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RuntimeException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40418" y="4597855"/>
            <a:ext cx="5182882" cy="11557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それ以外の</a:t>
            </a:r>
            <a:r>
              <a:rPr kumimoji="1" lang="en-US" altLang="ja-JP" sz="40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Exception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8" y="3824121"/>
            <a:ext cx="10351295" cy="1547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18" y="4597854"/>
            <a:ext cx="8125959" cy="1371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495300" y="705991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世の中にはざっくりと３種類のエラーが存在する</a:t>
            </a:r>
            <a:endParaRPr kumimoji="1" lang="ja-JP" altLang="en-US" sz="36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33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88" y="1099641"/>
            <a:ext cx="10524990" cy="3002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85188" y="330200"/>
            <a:ext cx="7075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例外クラスを自作してみよう！</a:t>
            </a:r>
            <a:endParaRPr kumimoji="1" lang="ja-JP" altLang="en-US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530" name="Picture 2" descr="お笑い芸人画像 ホームページ無料素材や似顔絵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75" y="375741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3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0" y="1099641"/>
            <a:ext cx="9500951" cy="46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85188" y="330200"/>
            <a:ext cx="11096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hrows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を使用するメソッド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を作成してみよう！</a:t>
            </a:r>
            <a:endParaRPr kumimoji="1" lang="ja-JP" altLang="en-US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530" name="Picture 2" descr="お笑い芸人画像 ホームページ無料素材や似顔絵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41" y="3975866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2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0" y="1099641"/>
            <a:ext cx="9500951" cy="46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85188" y="330200"/>
            <a:ext cx="11096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hrows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を使用するメソッド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を作成してみよう！</a:t>
            </a:r>
            <a:endParaRPr kumimoji="1" lang="ja-JP" altLang="en-US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530" name="Picture 2" descr="お笑い芸人画像 ホームページ無料素材や似顔絵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41" y="3975866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吹き出し 5"/>
          <p:cNvSpPr/>
          <p:nvPr/>
        </p:nvSpPr>
        <p:spPr>
          <a:xfrm>
            <a:off x="7188200" y="2159000"/>
            <a:ext cx="4493295" cy="1079500"/>
          </a:xfrm>
          <a:prstGeom prst="wedgeRectCallout">
            <a:avLst>
              <a:gd name="adj1" fmla="val -53388"/>
              <a:gd name="adj2" fmla="val -65735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発生した場合、呼び出し元に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処理を託す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Exception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を記述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52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1884" y="1064981"/>
            <a:ext cx="511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インターフェース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68400" y="2046855"/>
            <a:ext cx="10334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クラス内のメソッドの具体的な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処理を記述せず</a:t>
            </a:r>
            <a:endParaRPr lang="en-US" altLang="ja-JP" sz="40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変数とメソッドの型のみを定義</a:t>
            </a:r>
            <a:r>
              <a:rPr lang="ja-JP" altLang="en-US" sz="40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したもの</a:t>
            </a:r>
            <a:endParaRPr lang="en-US" altLang="ja-JP" sz="40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将来のことを考え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31" y="3521171"/>
            <a:ext cx="2893578" cy="26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107" y="3722043"/>
            <a:ext cx="815565" cy="109919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478450" y="3986160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処理は</a:t>
            </a:r>
            <a:endParaRPr kumimoji="1" lang="en-US" altLang="ja-JP" sz="1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から考えよう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1884" y="5497033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継承した際、実装していなければエラー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38445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8" y="1099641"/>
            <a:ext cx="8234203" cy="525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85188" y="330200"/>
            <a:ext cx="11096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hrows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を使用するメソッド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を作成してみよう！</a:t>
            </a:r>
            <a:endParaRPr kumimoji="1" lang="ja-JP" altLang="en-US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530" name="Picture 2" descr="お笑い芸人画像 ホームページ無料素材や似顔絵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41" y="4115566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9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8" y="1099641"/>
            <a:ext cx="8234203" cy="525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85188" y="330200"/>
            <a:ext cx="11096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hrows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を使用するメソッド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を作成してみよう！</a:t>
            </a:r>
            <a:endParaRPr kumimoji="1" lang="ja-JP" altLang="en-US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530" name="Picture 2" descr="お笑い芸人画像 ホームページ無料素材や似顔絵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41" y="4115566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7188200" y="1651000"/>
            <a:ext cx="4493295" cy="1079500"/>
          </a:xfrm>
          <a:prstGeom prst="wedgeRectCallout">
            <a:avLst>
              <a:gd name="adj1" fmla="val -48866"/>
              <a:gd name="adj2" fmla="val 98971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NabeatuException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throw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されるので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atch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しておかないと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コンパイルエラー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29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8" y="1099641"/>
            <a:ext cx="8234203" cy="525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85188" y="330200"/>
            <a:ext cx="11096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hrows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を使用するメソッド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を作成してみよう！</a:t>
            </a:r>
            <a:endParaRPr kumimoji="1" lang="ja-JP" altLang="en-US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530" name="Picture 2" descr="お笑い芸人画像 ホームページ無料素材や似顔絵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41" y="4115566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23" y="2138224"/>
            <a:ext cx="10638236" cy="1793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45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8637" y="1100138"/>
            <a:ext cx="11219738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accent2"/>
                </a:solidFill>
              </a:rPr>
              <a:t>throws</a:t>
            </a:r>
            <a:r>
              <a:rPr kumimoji="1" lang="ja-JP" altLang="en-US" sz="2400" dirty="0" smtClean="0"/>
              <a:t>とは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b="1" dirty="0" smtClean="0"/>
              <a:t>・呼び出し元に例外処理に任せるもの</a:t>
            </a:r>
            <a:endParaRPr kumimoji="1" lang="en-US" altLang="ja-JP" sz="2400" b="1" dirty="0" smtClean="0"/>
          </a:p>
          <a:p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・</a:t>
            </a:r>
            <a:r>
              <a:rPr lang="en-US" altLang="ja-JP" sz="2400" b="1" dirty="0" smtClean="0"/>
              <a:t>throws</a:t>
            </a:r>
            <a:r>
              <a:rPr lang="ja-JP" altLang="en-US" sz="2400" b="1" dirty="0" smtClean="0"/>
              <a:t>で呼び出し元に例外処理をさせる場合は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　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呼び出し元</a:t>
            </a:r>
            <a:r>
              <a:rPr kumimoji="1" lang="ja-JP" altLang="en-US" sz="2400" b="1" dirty="0" smtClean="0"/>
              <a:t>に</a:t>
            </a:r>
            <a:r>
              <a:rPr lang="ja-JP" altLang="en-US" sz="2400" b="1" dirty="0" smtClean="0"/>
              <a:t>該当の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try-catch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文</a:t>
            </a:r>
            <a:r>
              <a:rPr lang="ja-JP" altLang="en-US" sz="2400" b="1" dirty="0" smtClean="0"/>
              <a:t>の記述がないと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コンパイルエラー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endParaRPr lang="en-US" altLang="ja-JP" sz="2400" b="1" dirty="0" smtClean="0"/>
          </a:p>
          <a:p>
            <a:r>
              <a:rPr kumimoji="1" lang="ja-JP" altLang="en-US" sz="2400" b="1" dirty="0" smtClean="0"/>
              <a:t>・</a:t>
            </a:r>
            <a:r>
              <a:rPr kumimoji="1" lang="en-US" altLang="ja-JP" sz="2400" b="1" dirty="0" smtClean="0"/>
              <a:t>throws</a:t>
            </a:r>
            <a:r>
              <a:rPr kumimoji="1" lang="ja-JP" altLang="en-US" sz="2400" b="1" dirty="0" smtClean="0"/>
              <a:t>の記述方法は</a:t>
            </a:r>
            <a:endParaRPr kumimoji="1" lang="en-US" altLang="ja-JP" sz="2400" b="1" dirty="0" smtClean="0"/>
          </a:p>
          <a:p>
            <a:r>
              <a:rPr lang="ja-JP" altLang="en-US" sz="2400" b="1" dirty="0"/>
              <a:t>　</a:t>
            </a:r>
            <a:r>
              <a:rPr lang="en-US" altLang="ja-JP" sz="2400" b="1" dirty="0"/>
              <a:t>[</a:t>
            </a:r>
            <a:r>
              <a:rPr lang="ja-JP" altLang="en-US" sz="2400" b="1" dirty="0"/>
              <a:t>アクセス修飾子</a:t>
            </a:r>
            <a:r>
              <a:rPr lang="en-US" altLang="ja-JP" sz="2400" b="1" dirty="0"/>
              <a:t>][</a:t>
            </a:r>
            <a:r>
              <a:rPr lang="ja-JP" altLang="en-US" sz="2400" b="1" dirty="0"/>
              <a:t>戻り値の型</a:t>
            </a:r>
            <a:r>
              <a:rPr lang="en-US" altLang="ja-JP" sz="2400" b="1" dirty="0"/>
              <a:t>][</a:t>
            </a:r>
            <a:r>
              <a:rPr lang="ja-JP" altLang="en-US" sz="2400" b="1" dirty="0"/>
              <a:t>メソッド名</a:t>
            </a:r>
            <a:r>
              <a:rPr lang="en-US" altLang="ja-JP" sz="2400" b="1" dirty="0"/>
              <a:t>]([</a:t>
            </a:r>
            <a:r>
              <a:rPr lang="ja-JP" altLang="en-US" sz="2400" b="1" dirty="0"/>
              <a:t>引数</a:t>
            </a:r>
            <a:r>
              <a:rPr lang="en-US" altLang="ja-JP" sz="2400" b="1" dirty="0"/>
              <a:t>])</a:t>
            </a:r>
            <a:r>
              <a:rPr lang="ja-JP" altLang="en-US" sz="2400" b="1" dirty="0"/>
              <a:t> </a:t>
            </a:r>
            <a:r>
              <a:rPr lang="en-US" altLang="ja-JP" sz="3200" b="1" dirty="0">
                <a:solidFill>
                  <a:schemeClr val="accent2"/>
                </a:solidFill>
              </a:rPr>
              <a:t>throws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[</a:t>
            </a:r>
            <a:r>
              <a:rPr lang="ja-JP" altLang="en-US" sz="2400" b="1" dirty="0" smtClean="0"/>
              <a:t>例外クラス名</a:t>
            </a:r>
            <a:r>
              <a:rPr lang="en-US" altLang="ja-JP" sz="2400" b="1" dirty="0" smtClean="0"/>
              <a:t>]</a:t>
            </a:r>
            <a:endParaRPr lang="en-US" altLang="ja-JP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76731" y="2571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5"/>
                </a:solidFill>
              </a:rPr>
              <a:t>おさら</a:t>
            </a:r>
            <a:r>
              <a:rPr lang="ja-JP" altLang="en-US" sz="3600" b="1" dirty="0">
                <a:solidFill>
                  <a:schemeClr val="accent5"/>
                </a:solidFill>
              </a:rPr>
              <a:t>い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5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276731" y="2571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5"/>
                </a:solidFill>
              </a:rPr>
              <a:t>おさら</a:t>
            </a:r>
            <a:r>
              <a:rPr lang="ja-JP" altLang="en-US" sz="3600" b="1" dirty="0">
                <a:solidFill>
                  <a:schemeClr val="accent5"/>
                </a:solidFill>
              </a:rPr>
              <a:t>い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16410" y="2014539"/>
            <a:ext cx="835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accent2"/>
                </a:solidFill>
              </a:rPr>
              <a:t>t</a:t>
            </a:r>
            <a:r>
              <a:rPr kumimoji="1" lang="en-US" altLang="ja-JP" sz="3600" b="1" dirty="0" smtClean="0">
                <a:solidFill>
                  <a:schemeClr val="accent2"/>
                </a:solidFill>
              </a:rPr>
              <a:t>hrow</a:t>
            </a:r>
            <a:r>
              <a:rPr kumimoji="1" lang="en-US" altLang="ja-JP" sz="3600" b="1" dirty="0" smtClean="0"/>
              <a:t>:</a:t>
            </a:r>
            <a:r>
              <a:rPr lang="en-US" altLang="ja-JP" sz="3600" b="1" dirty="0"/>
              <a:t> </a:t>
            </a:r>
            <a:r>
              <a:rPr lang="ja-JP" altLang="en-US" sz="3600" b="1" dirty="0" smtClean="0"/>
              <a:t>例外を意図的に発生させるもの</a:t>
            </a:r>
            <a:endParaRPr lang="en-US" altLang="ja-JP" sz="36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6410" y="4367214"/>
            <a:ext cx="939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accent2"/>
                </a:solidFill>
              </a:rPr>
              <a:t>throws</a:t>
            </a:r>
            <a:r>
              <a:rPr kumimoji="1" lang="en-US" altLang="ja-JP" sz="3600" b="1" dirty="0" smtClean="0"/>
              <a:t>:</a:t>
            </a:r>
            <a:r>
              <a:rPr lang="en-US" altLang="ja-JP" sz="3600" b="1" dirty="0" smtClean="0"/>
              <a:t> </a:t>
            </a:r>
            <a:r>
              <a:rPr lang="ja-JP" altLang="en-US" sz="3600" b="1" dirty="0" smtClean="0"/>
              <a:t>例外処理を呼び出し元に任せるもの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50992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439" y="2764839"/>
            <a:ext cx="9900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２，３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２、３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82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1564395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27932" y="3204990"/>
            <a:ext cx="6518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それ抽象クラス抽象メソッドと</a:t>
            </a:r>
            <a:endParaRPr kumimoji="1" lang="en-US" altLang="ja-JP" sz="40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何が違うの・・・</a:t>
            </a:r>
            <a:endParaRPr kumimoji="1" lang="ja-JP" altLang="en-US" sz="4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107" y="385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40192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60305</TotalTime>
  <Words>3475</Words>
  <Application>Microsoft Office PowerPoint</Application>
  <PresentationFormat>ワイド画面</PresentationFormat>
  <Paragraphs>893</Paragraphs>
  <Slides>85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3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1868</cp:revision>
  <dcterms:created xsi:type="dcterms:W3CDTF">2020-03-04T08:20:15Z</dcterms:created>
  <dcterms:modified xsi:type="dcterms:W3CDTF">2021-11-18T01:25:15Z</dcterms:modified>
</cp:coreProperties>
</file>