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handoutMasterIdLst>
    <p:handoutMasterId r:id="rId11"/>
  </p:handout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9939338" cy="6807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8F146-E0B1-4C08-856C-3CC8482A8113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9ABCF-9930-4FCA-912D-BABEC65FE0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960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93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70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24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5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76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34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38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47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933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49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0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958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AWS</a:t>
            </a:r>
            <a:r>
              <a:rPr kumimoji="1" lang="ja-JP" altLang="en-US" dirty="0"/>
              <a:t>クラウド演習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AWS</a:t>
            </a:r>
            <a:r>
              <a:rPr kumimoji="1" lang="ja-JP" altLang="en-US" dirty="0"/>
              <a:t>クラウド演習授業資料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060" y="5323730"/>
            <a:ext cx="2857934" cy="72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8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CloudFront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CloudFront</a:t>
            </a:r>
            <a:r>
              <a:rPr lang="ja-JP" altLang="en-US" dirty="0"/>
              <a:t>とは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コンテンツキャッシュサービス。</a:t>
            </a:r>
            <a:r>
              <a:rPr kumimoji="1" lang="en-US" altLang="ja-JP" dirty="0"/>
              <a:t>CDN(Content Delivery Network)</a:t>
            </a:r>
            <a:r>
              <a:rPr kumimoji="1" lang="ja-JP" altLang="en-US" dirty="0"/>
              <a:t>を配置し、コンテンツをキャッシュ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kumimoji="1" lang="ja-JP" altLang="en-US" dirty="0"/>
              <a:t>することで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サーバのアクセスの負荷を軽減する。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CloudFront</a:t>
            </a:r>
            <a:r>
              <a:rPr kumimoji="1" lang="ja-JP" altLang="en-US" dirty="0"/>
              <a:t>の特徴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lang="en-US" altLang="ja-JP" dirty="0"/>
              <a:t>Web</a:t>
            </a:r>
            <a:r>
              <a:rPr lang="ja-JP" altLang="en-US" dirty="0"/>
              <a:t>サーバ</a:t>
            </a:r>
            <a:r>
              <a:rPr lang="en-US" altLang="ja-JP" dirty="0"/>
              <a:t>(</a:t>
            </a:r>
            <a:r>
              <a:rPr lang="ja-JP" altLang="en-US" dirty="0"/>
              <a:t>オリジンサーバという</a:t>
            </a:r>
            <a:r>
              <a:rPr lang="en-US" altLang="ja-JP" dirty="0"/>
              <a:t>)</a:t>
            </a:r>
            <a:r>
              <a:rPr lang="ja-JP" altLang="en-US" dirty="0"/>
              <a:t>のコンテンツを指定した時間キャッシュすることができます。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</a:t>
            </a:r>
            <a:r>
              <a:rPr kumimoji="1" lang="ja-JP" altLang="en-US" dirty="0">
                <a:solidFill>
                  <a:srgbClr val="FF0000"/>
                </a:solidFill>
              </a:rPr>
              <a:t>ユーザへの応答はキャッシュがある間は、</a:t>
            </a:r>
            <a:r>
              <a:rPr kumimoji="1" lang="en-US" altLang="ja-JP" dirty="0">
                <a:solidFill>
                  <a:srgbClr val="FF0000"/>
                </a:solidFill>
              </a:rPr>
              <a:t>CDN(Cloud Front)</a:t>
            </a:r>
            <a:r>
              <a:rPr kumimoji="1" lang="ja-JP" altLang="en-US" dirty="0">
                <a:solidFill>
                  <a:srgbClr val="FF0000"/>
                </a:solidFill>
              </a:rPr>
              <a:t>が応答します</a:t>
            </a:r>
            <a:r>
              <a:rPr kumimoji="1" lang="ja-JP" altLang="en-US" dirty="0"/>
              <a:t>。ユーザのアクセスポイン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kumimoji="1" lang="ja-JP" altLang="en-US" dirty="0"/>
              <a:t>トとして</a:t>
            </a:r>
            <a:r>
              <a:rPr kumimoji="1" lang="ja-JP" altLang="en-US" dirty="0">
                <a:solidFill>
                  <a:srgbClr val="FF0000"/>
                </a:solidFill>
              </a:rPr>
              <a:t>エッジロケーション</a:t>
            </a:r>
            <a:r>
              <a:rPr kumimoji="1" lang="en-US" altLang="ja-JP" dirty="0">
                <a:solidFill>
                  <a:srgbClr val="FF0000"/>
                </a:solidFill>
              </a:rPr>
              <a:t>(</a:t>
            </a:r>
            <a:r>
              <a:rPr kumimoji="1" lang="ja-JP" altLang="en-US" dirty="0">
                <a:solidFill>
                  <a:srgbClr val="FF0000"/>
                </a:solidFill>
              </a:rPr>
              <a:t>現在世界中に</a:t>
            </a:r>
            <a:r>
              <a:rPr lang="en-US" altLang="ja-JP" dirty="0">
                <a:solidFill>
                  <a:srgbClr val="FF0000"/>
                </a:solidFill>
              </a:rPr>
              <a:t>4</a:t>
            </a:r>
            <a:r>
              <a:rPr kumimoji="1" lang="en-US" altLang="ja-JP" dirty="0">
                <a:solidFill>
                  <a:srgbClr val="FF0000"/>
                </a:solidFill>
              </a:rPr>
              <a:t>10</a:t>
            </a:r>
            <a:r>
              <a:rPr kumimoji="1" lang="ja-JP" altLang="en-US" dirty="0">
                <a:solidFill>
                  <a:srgbClr val="FF0000"/>
                </a:solidFill>
              </a:rPr>
              <a:t>か所ある</a:t>
            </a:r>
            <a:r>
              <a:rPr kumimoji="1" lang="en-US" altLang="ja-JP" dirty="0">
                <a:solidFill>
                  <a:srgbClr val="FF0000"/>
                </a:solidFill>
              </a:rPr>
              <a:t>)</a:t>
            </a:r>
            <a:r>
              <a:rPr kumimoji="1" lang="ja-JP" altLang="en-US" dirty="0"/>
              <a:t>を使用し</a:t>
            </a:r>
            <a:r>
              <a:rPr lang="ja-JP" altLang="en-US" dirty="0"/>
              <a:t>ます。また、</a:t>
            </a:r>
            <a:r>
              <a:rPr lang="en-US" altLang="ja-JP" dirty="0"/>
              <a:t>AWS</a:t>
            </a:r>
            <a:r>
              <a:rPr lang="ja-JP" altLang="en-US" dirty="0"/>
              <a:t>の他のサービス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とも連携が可能です。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0168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エッジロケーション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エッジロケーションとは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エッチロケーションとは</a:t>
            </a:r>
            <a:r>
              <a:rPr lang="en-US" altLang="ja-JP" dirty="0"/>
              <a:t>CloudFront</a:t>
            </a:r>
            <a:r>
              <a:rPr lang="ja-JP" altLang="en-US" dirty="0"/>
              <a:t>などのサービスを提供するエンドポイント</a:t>
            </a:r>
            <a:r>
              <a:rPr lang="en-US" altLang="ja-JP" dirty="0"/>
              <a:t>(</a:t>
            </a:r>
            <a:r>
              <a:rPr lang="ja-JP" altLang="en-US" dirty="0"/>
              <a:t>接続地点</a:t>
            </a:r>
            <a:r>
              <a:rPr lang="en-US" altLang="ja-JP" dirty="0"/>
              <a:t>)</a:t>
            </a:r>
            <a:r>
              <a:rPr lang="ja-JP" altLang="en-US" dirty="0"/>
              <a:t>ことです。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世界中</a:t>
            </a:r>
            <a:r>
              <a:rPr kumimoji="1" lang="en-US" altLang="ja-JP" dirty="0"/>
              <a:t>(</a:t>
            </a:r>
            <a:r>
              <a:rPr kumimoji="1" lang="ja-JP" altLang="en-US" dirty="0"/>
              <a:t>現在</a:t>
            </a:r>
            <a:r>
              <a:rPr kumimoji="1" lang="en-US" altLang="ja-JP" dirty="0"/>
              <a:t>410</a:t>
            </a:r>
            <a:r>
              <a:rPr kumimoji="1" lang="ja-JP" altLang="en-US" dirty="0"/>
              <a:t>か所</a:t>
            </a:r>
            <a:r>
              <a:rPr kumimoji="1" lang="en-US" altLang="ja-JP" dirty="0"/>
              <a:t>)</a:t>
            </a:r>
            <a:r>
              <a:rPr kumimoji="1" lang="ja-JP" altLang="en-US" dirty="0"/>
              <a:t>に配置されており、リージョンがない国などのユーザもエッジロケーションを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使用することで</a:t>
            </a:r>
            <a:r>
              <a:rPr lang="en-US" altLang="ja-JP" dirty="0"/>
              <a:t>AWS</a:t>
            </a:r>
            <a:r>
              <a:rPr lang="ja-JP" altLang="en-US" dirty="0"/>
              <a:t>サービスを遅延なく利用することができます。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＊各エッジロケーションは</a:t>
            </a:r>
            <a:r>
              <a:rPr kumimoji="1" lang="en-US" altLang="ja-JP" dirty="0"/>
              <a:t>AWS(Amazon)</a:t>
            </a:r>
            <a:r>
              <a:rPr kumimoji="1" lang="ja-JP" altLang="en-US" dirty="0"/>
              <a:t>の持つ、独自の高速ネットワークで接続されており、ユーザ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　</a:t>
            </a:r>
            <a:r>
              <a:rPr kumimoji="1" lang="ja-JP" altLang="en-US" dirty="0"/>
              <a:t>が遅延なく</a:t>
            </a:r>
            <a:r>
              <a:rPr kumimoji="1" lang="en-US" altLang="ja-JP" dirty="0"/>
              <a:t>(</a:t>
            </a:r>
            <a:r>
              <a:rPr kumimoji="1" lang="ja-JP" altLang="en-US" dirty="0"/>
              <a:t>高速</a:t>
            </a:r>
            <a:r>
              <a:rPr kumimoji="1" lang="en-US" altLang="ja-JP" dirty="0"/>
              <a:t>)</a:t>
            </a:r>
            <a:r>
              <a:rPr kumimoji="1" lang="ja-JP" altLang="en-US" dirty="0"/>
              <a:t>でサービスを利用することができます。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96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Cloud Front</a:t>
            </a:r>
            <a:r>
              <a:rPr lang="ja-JP" altLang="en-US" dirty="0"/>
              <a:t>のイメージ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CloudFront</a:t>
            </a:r>
            <a:r>
              <a:rPr kumimoji="1" lang="ja-JP" altLang="en-US" dirty="0"/>
              <a:t>は</a:t>
            </a:r>
            <a:r>
              <a:rPr kumimoji="1" lang="en-US" altLang="ja-JP" dirty="0"/>
              <a:t>ELB(</a:t>
            </a:r>
            <a:r>
              <a:rPr kumimoji="1" lang="ja-JP" altLang="en-US" dirty="0"/>
              <a:t>ロードバランサー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の前に置かれること</a:t>
            </a:r>
            <a:r>
              <a:rPr lang="ja-JP" altLang="en-US" dirty="0"/>
              <a:t>が多いです。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487" y="2909540"/>
            <a:ext cx="55149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2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Cloud front</a:t>
            </a:r>
            <a:r>
              <a:rPr kumimoji="1" lang="ja-JP" altLang="en-US" dirty="0"/>
              <a:t>の設定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88779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ja-JP" dirty="0"/>
              <a:t>CloudFront</a:t>
            </a:r>
            <a:r>
              <a:rPr lang="ja-JP" altLang="en-US" dirty="0"/>
              <a:t>は次の項目設定します。</a:t>
            </a:r>
            <a:endParaRPr lang="en-US" altLang="ja-JP" dirty="0"/>
          </a:p>
          <a:p>
            <a:r>
              <a:rPr lang="ja-JP" altLang="en-US" dirty="0"/>
              <a:t>オリジンサーバの指定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キャッシュする対象のサーバを指定します。</a:t>
            </a:r>
            <a:r>
              <a:rPr lang="en-US" altLang="ja-JP" dirty="0"/>
              <a:t>ELB</a:t>
            </a:r>
            <a:r>
              <a:rPr lang="ja-JP" altLang="en-US" dirty="0"/>
              <a:t>などロードバランサーも指定できます。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キャッシュの振る舞い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キャッシュの詳細について設定できます。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キャッシュ</a:t>
            </a:r>
            <a:r>
              <a:rPr lang="en-US" altLang="ja-JP" dirty="0"/>
              <a:t>TTL</a:t>
            </a:r>
          </a:p>
          <a:p>
            <a:pPr marL="0" indent="0">
              <a:buNone/>
            </a:pPr>
            <a:r>
              <a:rPr lang="ja-JP" altLang="en-US" dirty="0"/>
              <a:t>　　キャッシュの生存時間を指定することができます。どれくらいの時間キャッシュを保持しておくか指定します。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その他の設定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54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ElastiCache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69384"/>
          </a:xfrm>
        </p:spPr>
        <p:txBody>
          <a:bodyPr/>
          <a:lstStyle/>
          <a:p>
            <a:r>
              <a:rPr kumimoji="1" lang="en-US" altLang="ja-JP" dirty="0" err="1"/>
              <a:t>ElastiCache</a:t>
            </a:r>
            <a:r>
              <a:rPr kumimoji="1" lang="ja-JP" altLang="en-US" dirty="0"/>
              <a:t>とは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フルマネージドサービス。インメモリキャッシュ、データベースではなくインメモリキャッシュに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データを格納することで</a:t>
            </a:r>
            <a:r>
              <a:rPr lang="ja-JP" altLang="en-US" dirty="0">
                <a:solidFill>
                  <a:srgbClr val="FF0000"/>
                </a:solidFill>
              </a:rPr>
              <a:t>データベース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ja-JP" altLang="en-US" dirty="0">
                <a:solidFill>
                  <a:srgbClr val="FF0000"/>
                </a:solidFill>
              </a:rPr>
              <a:t>データベースのキャッシュ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ja-JP" altLang="en-US" dirty="0"/>
              <a:t>の負荷を軽減することができます。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レプリケーションやバックアップ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も簡単にできます。ノードのタイプをシステムにより選択します。</a:t>
            </a:r>
          </a:p>
          <a:p>
            <a:pPr marL="0" indent="0">
              <a:buNone/>
            </a:pPr>
            <a:r>
              <a:rPr kumimoji="1" lang="ja-JP" altLang="en-US" dirty="0"/>
              <a:t>　　</a:t>
            </a:r>
            <a:r>
              <a:rPr kumimoji="1" lang="en-US" altLang="ja-JP" dirty="0"/>
              <a:t>&lt;</a:t>
            </a:r>
            <a:r>
              <a:rPr kumimoji="1" lang="ja-JP" altLang="en-US" dirty="0"/>
              <a:t>例</a:t>
            </a:r>
            <a:r>
              <a:rPr kumimoji="1" lang="en-US" altLang="ja-JP" dirty="0"/>
              <a:t>&gt;</a:t>
            </a:r>
            <a:r>
              <a:rPr kumimoji="1" lang="ja-JP" altLang="en-US" dirty="0"/>
              <a:t>システム要件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lang="en-US" altLang="ja-JP" dirty="0" err="1"/>
              <a:t>Redis</a:t>
            </a:r>
            <a:r>
              <a:rPr lang="ja-JP" altLang="en-US" dirty="0"/>
              <a:t>　・・・　シングルスレッド、データを永続化できる。</a:t>
            </a:r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lang="en-US" altLang="ja-JP" dirty="0" err="1"/>
              <a:t>Memcached</a:t>
            </a:r>
            <a:r>
              <a:rPr lang="ja-JP" altLang="en-US" dirty="0"/>
              <a:t>　・・・　マルチスレッド、データを永続化できない。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4852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アクセス順序</a:t>
            </a:r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116" y="2195609"/>
            <a:ext cx="60674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04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ElastiCache</a:t>
            </a:r>
            <a:r>
              <a:rPr kumimoji="1" lang="ja-JP" altLang="en-US" dirty="0"/>
              <a:t>の導入例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81193" y="2118353"/>
            <a:ext cx="11029615" cy="3412436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プライベートサブネットに配置します。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導入の流れ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①サブネットグループの作成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②パラメータグループの作成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③ノードタイプの設定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④レプリケーションの設定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⑤セキュリティグループの設定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⑥その他の設定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31686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Elasticache</a:t>
            </a:r>
            <a:r>
              <a:rPr kumimoji="1" lang="ja-JP" altLang="en-US" dirty="0"/>
              <a:t>の使用ポイント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ElastiCache</a:t>
            </a:r>
            <a:r>
              <a:rPr kumimoji="1" lang="ja-JP" altLang="en-US" dirty="0"/>
              <a:t>を使用する際に次のような項目を考慮します。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キャッシュするデータの選定　・・・　更新が多いデータはキャッシュに置かないなど。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耐障害性の考慮　・・・　マルチノード、マルチ</a:t>
            </a:r>
            <a:r>
              <a:rPr lang="en-US" altLang="ja-JP" dirty="0"/>
              <a:t>AZ</a:t>
            </a:r>
            <a:r>
              <a:rPr lang="ja-JP" altLang="en-US" dirty="0"/>
              <a:t>に設計します。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ノードタイプを決定　・・・　負荷テストをしてノードのタイプを決めます。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　　　　　　　　　　　　　＊定期的にノードのタイプを検討・変更します。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1776853"/>
      </p:ext>
    </p:extLst>
  </p:cSld>
  <p:clrMapOvr>
    <a:masterClrMapping/>
  </p:clrMapOvr>
</p:sld>
</file>

<file path=ppt/theme/theme1.xml><?xml version="1.0" encoding="utf-8"?>
<a:theme xmlns:a="http://schemas.openxmlformats.org/drawingml/2006/main" name="配当">
  <a:themeElements>
    <a:clrScheme name="配当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配当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配当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配当</Template>
  <TotalTime>427</TotalTime>
  <Words>528</Words>
  <Application>Microsoft Office PowerPoint</Application>
  <PresentationFormat>ワイド画面</PresentationFormat>
  <Paragraphs>72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Gill Sans MT</vt:lpstr>
      <vt:lpstr>Wingdings 2</vt:lpstr>
      <vt:lpstr>配当</vt:lpstr>
      <vt:lpstr>AWSクラウド演習</vt:lpstr>
      <vt:lpstr>CloudFront</vt:lpstr>
      <vt:lpstr>エッジロケーション</vt:lpstr>
      <vt:lpstr>Cloud Frontのイメージ</vt:lpstr>
      <vt:lpstr>Cloud frontの設定</vt:lpstr>
      <vt:lpstr>ElastiCache</vt:lpstr>
      <vt:lpstr>PowerPoint プレゼンテーション</vt:lpstr>
      <vt:lpstr>ElastiCacheの導入例</vt:lpstr>
      <vt:lpstr>Elasticacheの使用ポイント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AWSクラウド演習</dc:title>
  <dc:creator>uchiyama</dc:creator>
  <cp:lastModifiedBy>内山 豊彦</cp:lastModifiedBy>
  <cp:revision>45</cp:revision>
  <cp:lastPrinted>2022-10-06T00:25:23Z</cp:lastPrinted>
  <dcterms:created xsi:type="dcterms:W3CDTF">2020-04-27T12:35:25Z</dcterms:created>
  <dcterms:modified xsi:type="dcterms:W3CDTF">2022-10-06T00:25:50Z</dcterms:modified>
</cp:coreProperties>
</file>