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handoutMasterIdLst>
    <p:handoutMasterId r:id="rId15"/>
  </p:handoutMasterIdLst>
  <p:sldIdLst>
    <p:sldId id="256" r:id="rId2"/>
    <p:sldId id="257" r:id="rId3"/>
    <p:sldId id="258" r:id="rId4"/>
    <p:sldId id="260" r:id="rId5"/>
    <p:sldId id="261" r:id="rId6"/>
    <p:sldId id="262" r:id="rId7"/>
    <p:sldId id="263" r:id="rId8"/>
    <p:sldId id="264" r:id="rId9"/>
    <p:sldId id="265" r:id="rId10"/>
    <p:sldId id="269" r:id="rId11"/>
    <p:sldId id="266" r:id="rId12"/>
    <p:sldId id="267" r:id="rId13"/>
    <p:sldId id="259" r:id="rId14"/>
  </p:sldIdLst>
  <p:sldSz cx="12192000" cy="6858000"/>
  <p:notesSz cx="9939338" cy="680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60"/>
  </p:normalViewPr>
  <p:slideViewPr>
    <p:cSldViewPr snapToGrid="0">
      <p:cViewPr varScale="1">
        <p:scale>
          <a:sx n="128" d="100"/>
          <a:sy n="128" d="100"/>
        </p:scale>
        <p:origin x="19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C9784283-B122-4616-A91C-60B680CAC66C}" type="datetimeFigureOut">
              <a:rPr kumimoji="1" lang="ja-JP" altLang="en-US" smtClean="0"/>
              <a:t>2021/12/9</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A9E94725-A0C1-4927-B81C-F1A59C1818B6}" type="slidenum">
              <a:rPr kumimoji="1" lang="ja-JP" altLang="en-US" smtClean="0"/>
              <a:t>‹#›</a:t>
            </a:fld>
            <a:endParaRPr kumimoji="1" lang="ja-JP" altLang="en-US"/>
          </a:p>
        </p:txBody>
      </p:sp>
    </p:spTree>
    <p:extLst>
      <p:ext uri="{BB962C8B-B14F-4D97-AF65-F5344CB8AC3E}">
        <p14:creationId xmlns:p14="http://schemas.microsoft.com/office/powerpoint/2010/main" val="5921634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93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70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12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4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76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34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638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5124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93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12/9/21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49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60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12/9/21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958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AWS</a:t>
            </a:r>
            <a:r>
              <a:rPr kumimoji="1" lang="ja-JP" altLang="en-US" dirty="0"/>
              <a:t>クラウド演習</a:t>
            </a:r>
          </a:p>
        </p:txBody>
      </p:sp>
      <p:sp>
        <p:nvSpPr>
          <p:cNvPr id="3" name="サブタイトル 2"/>
          <p:cNvSpPr>
            <a:spLocks noGrp="1"/>
          </p:cNvSpPr>
          <p:nvPr>
            <p:ph type="subTitle" idx="1"/>
          </p:nvPr>
        </p:nvSpPr>
        <p:spPr/>
        <p:txBody>
          <a:bodyPr/>
          <a:lstStyle/>
          <a:p>
            <a:r>
              <a:rPr kumimoji="1" lang="en-US" altLang="ja-JP" dirty="0"/>
              <a:t>AWS</a:t>
            </a:r>
            <a:r>
              <a:rPr kumimoji="1" lang="ja-JP" altLang="en-US" dirty="0"/>
              <a:t>クラウド演習オンライン授業資料</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060" y="5323730"/>
            <a:ext cx="2857934" cy="724010"/>
          </a:xfrm>
          <a:prstGeom prst="rect">
            <a:avLst/>
          </a:prstGeom>
        </p:spPr>
      </p:pic>
    </p:spTree>
    <p:extLst>
      <p:ext uri="{BB962C8B-B14F-4D97-AF65-F5344CB8AC3E}">
        <p14:creationId xmlns:p14="http://schemas.microsoft.com/office/powerpoint/2010/main" val="101078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830BE3-EE67-E946-9EA8-E32EBBEACE1A}"/>
              </a:ext>
            </a:extLst>
          </p:cNvPr>
          <p:cNvSpPr>
            <a:spLocks noGrp="1"/>
          </p:cNvSpPr>
          <p:nvPr>
            <p:ph type="title"/>
          </p:nvPr>
        </p:nvSpPr>
        <p:spPr/>
        <p:txBody>
          <a:bodyPr/>
          <a:lstStyle/>
          <a:p>
            <a:r>
              <a:rPr kumimoji="1" lang="en-US" altLang="ja-JP" dirty="0"/>
              <a:t>EFS</a:t>
            </a:r>
            <a:r>
              <a:rPr kumimoji="1" lang="ja-JP" altLang="en-US"/>
              <a:t>の構成図</a:t>
            </a:r>
          </a:p>
        </p:txBody>
      </p:sp>
      <p:sp>
        <p:nvSpPr>
          <p:cNvPr id="3" name="コンテンツ プレースホルダー 2">
            <a:extLst>
              <a:ext uri="{FF2B5EF4-FFF2-40B4-BE49-F238E27FC236}">
                <a16:creationId xmlns:a16="http://schemas.microsoft.com/office/drawing/2014/main" id="{258A5D9A-3EC5-BE4B-AFF4-F1C9E56FC0FC}"/>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B83897A2-B805-664C-83AA-8DD64440CC36}"/>
              </a:ext>
            </a:extLst>
          </p:cNvPr>
          <p:cNvPicPr>
            <a:picLocks noChangeAspect="1"/>
          </p:cNvPicPr>
          <p:nvPr/>
        </p:nvPicPr>
        <p:blipFill>
          <a:blip r:embed="rId2"/>
          <a:stretch>
            <a:fillRect/>
          </a:stretch>
        </p:blipFill>
        <p:spPr>
          <a:xfrm>
            <a:off x="2087770" y="2305326"/>
            <a:ext cx="7340600" cy="3937000"/>
          </a:xfrm>
          <a:prstGeom prst="rect">
            <a:avLst/>
          </a:prstGeom>
        </p:spPr>
      </p:pic>
    </p:spTree>
    <p:extLst>
      <p:ext uri="{BB962C8B-B14F-4D97-AF65-F5344CB8AC3E}">
        <p14:creationId xmlns:p14="http://schemas.microsoft.com/office/powerpoint/2010/main" val="194441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989D1-E173-E341-AA10-9F1DB7F54ABD}"/>
              </a:ext>
            </a:extLst>
          </p:cNvPr>
          <p:cNvSpPr>
            <a:spLocks noGrp="1"/>
          </p:cNvSpPr>
          <p:nvPr>
            <p:ph type="title"/>
          </p:nvPr>
        </p:nvSpPr>
        <p:spPr/>
        <p:txBody>
          <a:bodyPr/>
          <a:lstStyle/>
          <a:p>
            <a:r>
              <a:rPr kumimoji="1" lang="ja-JP" altLang="en-US"/>
              <a:t>パフォーマンスモード</a:t>
            </a:r>
          </a:p>
        </p:txBody>
      </p:sp>
      <p:sp>
        <p:nvSpPr>
          <p:cNvPr id="3" name="コンテンツ プレースホルダー 2">
            <a:extLst>
              <a:ext uri="{FF2B5EF4-FFF2-40B4-BE49-F238E27FC236}">
                <a16:creationId xmlns:a16="http://schemas.microsoft.com/office/drawing/2014/main" id="{C23A83EC-46F4-F447-A595-18A73AC415AA}"/>
              </a:ext>
            </a:extLst>
          </p:cNvPr>
          <p:cNvSpPr>
            <a:spLocks noGrp="1"/>
          </p:cNvSpPr>
          <p:nvPr>
            <p:ph idx="1"/>
          </p:nvPr>
        </p:nvSpPr>
        <p:spPr/>
        <p:txBody>
          <a:bodyPr/>
          <a:lstStyle/>
          <a:p>
            <a:pPr marL="0" indent="0">
              <a:buNone/>
            </a:pPr>
            <a:r>
              <a:rPr kumimoji="1" lang="en-US" altLang="ja-JP" dirty="0"/>
              <a:t>EFS</a:t>
            </a:r>
            <a:r>
              <a:rPr kumimoji="1" lang="ja-JP" altLang="en-US"/>
              <a:t>には</a:t>
            </a:r>
            <a:r>
              <a:rPr kumimoji="1" lang="en-US" altLang="ja-JP" dirty="0"/>
              <a:t>2</a:t>
            </a:r>
            <a:r>
              <a:rPr kumimoji="1" lang="ja-JP" altLang="en-US"/>
              <a:t>つのパフォーマンスモードがあります。</a:t>
            </a:r>
            <a:endParaRPr kumimoji="1" lang="en-US" altLang="ja-JP" dirty="0"/>
          </a:p>
          <a:p>
            <a:r>
              <a:rPr lang="ja-JP" altLang="en-US"/>
              <a:t>汎用パフォーマンスモード</a:t>
            </a:r>
            <a:endParaRPr lang="en-US" altLang="ja-JP" dirty="0"/>
          </a:p>
          <a:p>
            <a:pPr marL="0" indent="0">
              <a:buNone/>
            </a:pPr>
            <a:r>
              <a:rPr lang="ja-JP" altLang="en-US"/>
              <a:t>　デフォルトのモード、通常の場合は、汎用パフォーマンスモードで対応できます。</a:t>
            </a:r>
            <a:r>
              <a:rPr lang="en-US" altLang="ja-JP" dirty="0"/>
              <a:t>1</a:t>
            </a:r>
            <a:r>
              <a:rPr lang="ja-JP" altLang="en-US"/>
              <a:t>秒あたりにファイ</a:t>
            </a:r>
            <a:endParaRPr lang="en-US" altLang="ja-JP" dirty="0"/>
          </a:p>
          <a:p>
            <a:pPr marL="0" indent="0">
              <a:buNone/>
            </a:pPr>
            <a:r>
              <a:rPr lang="ja-JP" altLang="en-US"/>
              <a:t>　ル操作を</a:t>
            </a:r>
            <a:r>
              <a:rPr lang="en-US" altLang="ja-JP" dirty="0"/>
              <a:t>7000</a:t>
            </a:r>
            <a:r>
              <a:rPr lang="ja-JP" altLang="en-US"/>
              <a:t>に制限しています。</a:t>
            </a:r>
            <a:endParaRPr lang="en-US" altLang="ja-JP" dirty="0"/>
          </a:p>
          <a:p>
            <a:pPr marL="0" indent="0">
              <a:buNone/>
            </a:pPr>
            <a:endParaRPr kumimoji="1" lang="en-US" altLang="ja-JP" dirty="0"/>
          </a:p>
          <a:p>
            <a:r>
              <a:rPr lang="ja-JP" altLang="en-US"/>
              <a:t>最大</a:t>
            </a:r>
            <a:r>
              <a:rPr lang="en-US" altLang="ja-JP" dirty="0"/>
              <a:t>I/O</a:t>
            </a:r>
            <a:r>
              <a:rPr lang="ja-JP" altLang="en-US"/>
              <a:t>モード</a:t>
            </a:r>
            <a:endParaRPr lang="en-US" altLang="ja-JP" dirty="0"/>
          </a:p>
          <a:p>
            <a:pPr marL="0" indent="0">
              <a:buNone/>
            </a:pPr>
            <a:r>
              <a:rPr kumimoji="1" lang="ja-JP" altLang="en-US"/>
              <a:t>　</a:t>
            </a:r>
            <a:r>
              <a:rPr lang="ja-JP" altLang="en-US"/>
              <a:t>数百</a:t>
            </a:r>
            <a:r>
              <a:rPr lang="en-US" altLang="ja-JP" dirty="0"/>
              <a:t>〜</a:t>
            </a:r>
            <a:r>
              <a:rPr lang="ja-JP" altLang="en-US"/>
              <a:t>数千台のクライアントからの同時アクセスのような大規模な構築に使用します。</a:t>
            </a:r>
            <a:endParaRPr kumimoji="1" lang="ja-JP" altLang="en-US"/>
          </a:p>
        </p:txBody>
      </p:sp>
    </p:spTree>
    <p:extLst>
      <p:ext uri="{BB962C8B-B14F-4D97-AF65-F5344CB8AC3E}">
        <p14:creationId xmlns:p14="http://schemas.microsoft.com/office/powerpoint/2010/main" val="230301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8C0E-7C81-7D48-84EB-05249F2E4697}"/>
              </a:ext>
            </a:extLst>
          </p:cNvPr>
          <p:cNvSpPr>
            <a:spLocks noGrp="1"/>
          </p:cNvSpPr>
          <p:nvPr>
            <p:ph type="title"/>
          </p:nvPr>
        </p:nvSpPr>
        <p:spPr/>
        <p:txBody>
          <a:bodyPr/>
          <a:lstStyle/>
          <a:p>
            <a:r>
              <a:rPr kumimoji="1" lang="ja-JP" altLang="en-US"/>
              <a:t>スループットモード</a:t>
            </a:r>
          </a:p>
        </p:txBody>
      </p:sp>
      <p:sp>
        <p:nvSpPr>
          <p:cNvPr id="3" name="コンテンツ プレースホルダー 2">
            <a:extLst>
              <a:ext uri="{FF2B5EF4-FFF2-40B4-BE49-F238E27FC236}">
                <a16:creationId xmlns:a16="http://schemas.microsoft.com/office/drawing/2014/main" id="{A0B63102-34E6-C54D-B847-090A2B222717}"/>
              </a:ext>
            </a:extLst>
          </p:cNvPr>
          <p:cNvSpPr>
            <a:spLocks noGrp="1"/>
          </p:cNvSpPr>
          <p:nvPr>
            <p:ph idx="1"/>
          </p:nvPr>
        </p:nvSpPr>
        <p:spPr/>
        <p:txBody>
          <a:bodyPr>
            <a:normAutofit fontScale="92500" lnSpcReduction="10000"/>
          </a:bodyPr>
          <a:lstStyle/>
          <a:p>
            <a:pPr marL="0" indent="0">
              <a:buNone/>
            </a:pPr>
            <a:r>
              <a:rPr kumimoji="1" lang="en-US" altLang="ja-JP" dirty="0"/>
              <a:t>EFS</a:t>
            </a:r>
            <a:r>
              <a:rPr kumimoji="1" lang="ja-JP" altLang="en-US"/>
              <a:t>には</a:t>
            </a:r>
            <a:r>
              <a:rPr kumimoji="1" lang="en-US" altLang="ja-JP" dirty="0"/>
              <a:t>2</a:t>
            </a:r>
            <a:r>
              <a:rPr kumimoji="1" lang="ja-JP" altLang="en-US"/>
              <a:t>つのスループットモードがあります。</a:t>
            </a:r>
            <a:endParaRPr kumimoji="1" lang="en-US" altLang="ja-JP" dirty="0"/>
          </a:p>
          <a:p>
            <a:r>
              <a:rPr lang="ja-JP" altLang="en-US"/>
              <a:t>バーストスループットモード</a:t>
            </a:r>
            <a:endParaRPr lang="en-US" altLang="ja-JP" dirty="0"/>
          </a:p>
          <a:p>
            <a:pPr marL="0" indent="0">
              <a:buNone/>
            </a:pPr>
            <a:r>
              <a:rPr kumimoji="1" lang="ja-JP" altLang="en-US"/>
              <a:t>　一時的なスループットの上昇に耐えられるようなバースト機能</a:t>
            </a:r>
            <a:r>
              <a:rPr kumimoji="1" lang="en-US" altLang="ja-JP" dirty="0"/>
              <a:t>(</a:t>
            </a:r>
            <a:r>
              <a:rPr kumimoji="1" lang="ja-JP" altLang="en-US"/>
              <a:t>一時的に性能を向上させる</a:t>
            </a:r>
            <a:r>
              <a:rPr kumimoji="1" lang="en-US" altLang="ja-JP" dirty="0"/>
              <a:t>)</a:t>
            </a:r>
            <a:r>
              <a:rPr kumimoji="1" lang="ja-JP" altLang="en-US"/>
              <a:t>を持った</a:t>
            </a:r>
            <a:endParaRPr kumimoji="1" lang="en-US" altLang="ja-JP" dirty="0"/>
          </a:p>
          <a:p>
            <a:pPr marL="0" indent="0">
              <a:buNone/>
            </a:pPr>
            <a:r>
              <a:rPr kumimoji="1" lang="ja-JP" altLang="en-US"/>
              <a:t>　モードです。</a:t>
            </a:r>
            <a:endParaRPr kumimoji="1" lang="en-US" altLang="ja-JP" dirty="0"/>
          </a:p>
          <a:p>
            <a:pPr marL="0" indent="0">
              <a:buNone/>
            </a:pPr>
            <a:r>
              <a:rPr kumimoji="1" lang="ja-JP" altLang="en-US"/>
              <a:t>　＊バーストクレジット</a:t>
            </a:r>
            <a:endParaRPr kumimoji="1" lang="en-US" altLang="ja-JP" dirty="0"/>
          </a:p>
          <a:p>
            <a:pPr marL="0" indent="0">
              <a:buNone/>
            </a:pPr>
            <a:r>
              <a:rPr lang="ja-JP" altLang="en-US"/>
              <a:t>　　</a:t>
            </a:r>
            <a:r>
              <a:rPr kumimoji="1" lang="ja-JP" altLang="en-US"/>
              <a:t>時間の経過とともにクレジットを蓄積できます</a:t>
            </a:r>
            <a:r>
              <a:rPr lang="ja-JP" altLang="en-US"/>
              <a:t>。</a:t>
            </a:r>
            <a:r>
              <a:rPr lang="en-US" altLang="ja-JP" dirty="0"/>
              <a:t>1TB</a:t>
            </a:r>
            <a:r>
              <a:rPr lang="ja-JP" altLang="en-US"/>
              <a:t>を超えると毎日に</a:t>
            </a:r>
            <a:r>
              <a:rPr lang="en-US" altLang="ja-JP" dirty="0"/>
              <a:t>12</a:t>
            </a:r>
            <a:r>
              <a:rPr lang="ja-JP" altLang="en-US"/>
              <a:t>時間、ストレージの</a:t>
            </a:r>
            <a:r>
              <a:rPr lang="en-US" altLang="ja-JP" dirty="0"/>
              <a:t>ITB</a:t>
            </a:r>
            <a:r>
              <a:rPr lang="ja-JP" altLang="en-US"/>
              <a:t>あた</a:t>
            </a:r>
            <a:endParaRPr lang="en-US" altLang="ja-JP" dirty="0"/>
          </a:p>
          <a:p>
            <a:pPr marL="0" indent="0">
              <a:buNone/>
            </a:pPr>
            <a:r>
              <a:rPr lang="ja-JP" altLang="en-US"/>
              <a:t>　　り</a:t>
            </a:r>
            <a:r>
              <a:rPr lang="en-US" altLang="ja-JP" dirty="0"/>
              <a:t>100MB</a:t>
            </a:r>
            <a:r>
              <a:rPr lang="ja-JP" altLang="en-US"/>
              <a:t> </a:t>
            </a:r>
            <a:r>
              <a:rPr lang="en-US" altLang="ja-JP" dirty="0"/>
              <a:t>/</a:t>
            </a:r>
            <a:r>
              <a:rPr lang="ja-JP" altLang="en-US"/>
              <a:t>秒までバーストできるクレジットが貯まります。</a:t>
            </a:r>
            <a:endParaRPr kumimoji="1" lang="en-US" altLang="ja-JP" dirty="0"/>
          </a:p>
          <a:p>
            <a:pPr marL="0" indent="0">
              <a:buNone/>
            </a:pPr>
            <a:endParaRPr kumimoji="1" lang="en-US" altLang="ja-JP" dirty="0"/>
          </a:p>
          <a:p>
            <a:r>
              <a:rPr lang="ja-JP" altLang="en-US"/>
              <a:t>プロビジョニングスループットモード</a:t>
            </a:r>
            <a:endParaRPr lang="en-US" altLang="ja-JP" dirty="0"/>
          </a:p>
          <a:p>
            <a:pPr marL="0" indent="0">
              <a:buNone/>
            </a:pPr>
            <a:r>
              <a:rPr kumimoji="1" lang="ja-JP" altLang="en-US"/>
              <a:t>　スループットを事前に設定することができるモード。</a:t>
            </a:r>
            <a:r>
              <a:rPr kumimoji="1" lang="en-US" altLang="ja-JP" dirty="0"/>
              <a:t>1</a:t>
            </a:r>
            <a:r>
              <a:rPr kumimoji="1" lang="ja-JP" altLang="en-US"/>
              <a:t>日１回のみスループット性能を減少できます。</a:t>
            </a:r>
          </a:p>
        </p:txBody>
      </p:sp>
    </p:spTree>
    <p:extLst>
      <p:ext uri="{BB962C8B-B14F-4D97-AF65-F5344CB8AC3E}">
        <p14:creationId xmlns:p14="http://schemas.microsoft.com/office/powerpoint/2010/main" val="336293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C1B9F7-8E67-3248-812E-5C0F70ED2C96}"/>
              </a:ext>
            </a:extLst>
          </p:cNvPr>
          <p:cNvSpPr>
            <a:spLocks noGrp="1"/>
          </p:cNvSpPr>
          <p:nvPr>
            <p:ph type="title"/>
          </p:nvPr>
        </p:nvSpPr>
        <p:spPr/>
        <p:txBody>
          <a:bodyPr/>
          <a:lstStyle/>
          <a:p>
            <a:r>
              <a:rPr kumimoji="1" lang="ja-JP" altLang="en-US"/>
              <a:t>ユースケース</a:t>
            </a:r>
          </a:p>
        </p:txBody>
      </p:sp>
      <p:sp>
        <p:nvSpPr>
          <p:cNvPr id="3" name="コンテンツ プレースホルダー 2">
            <a:extLst>
              <a:ext uri="{FF2B5EF4-FFF2-40B4-BE49-F238E27FC236}">
                <a16:creationId xmlns:a16="http://schemas.microsoft.com/office/drawing/2014/main" id="{E6AD2642-C2E0-D24D-8A3F-C63A84533C37}"/>
              </a:ext>
            </a:extLst>
          </p:cNvPr>
          <p:cNvSpPr>
            <a:spLocks noGrp="1"/>
          </p:cNvSpPr>
          <p:nvPr>
            <p:ph idx="1"/>
          </p:nvPr>
        </p:nvSpPr>
        <p:spPr/>
        <p:txBody>
          <a:bodyPr/>
          <a:lstStyle/>
          <a:p>
            <a:pPr marL="0" indent="0">
              <a:buNone/>
            </a:pPr>
            <a:r>
              <a:rPr kumimoji="1" lang="en-US" altLang="ja-JP" dirty="0"/>
              <a:t>EFS</a:t>
            </a:r>
            <a:r>
              <a:rPr lang="ja-JP" altLang="en-US"/>
              <a:t>は次のようなユースケースがあります。</a:t>
            </a:r>
            <a:endParaRPr lang="en-US" altLang="ja-JP" dirty="0"/>
          </a:p>
          <a:p>
            <a:r>
              <a:rPr kumimoji="1" lang="ja-JP" altLang="en-US"/>
              <a:t>複数のインスタンスから同時にアクセスが必要なケース。</a:t>
            </a:r>
            <a:endParaRPr lang="en-US" altLang="ja-JP" dirty="0"/>
          </a:p>
          <a:p>
            <a:r>
              <a:rPr kumimoji="1" lang="ja-JP" altLang="en-US"/>
              <a:t>共有ディレクトリを必要とするケース。</a:t>
            </a:r>
            <a:endParaRPr kumimoji="1" lang="en-US" altLang="ja-JP" dirty="0"/>
          </a:p>
          <a:p>
            <a:r>
              <a:rPr lang="ja-JP" altLang="en-US"/>
              <a:t>コンテンツの共有リポジトリとして使用するケース。</a:t>
            </a:r>
            <a:endParaRPr lang="en-US" altLang="ja-JP" dirty="0"/>
          </a:p>
          <a:p>
            <a:endParaRPr kumimoji="1" lang="en-US" altLang="ja-JP" dirty="0"/>
          </a:p>
          <a:p>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348233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 altLang="ja-JP" dirty="0"/>
              <a:t>Amazon aurora</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Amazon Aurora</a:t>
            </a:r>
            <a:r>
              <a:rPr lang="ja-JP" altLang="en-US"/>
              <a:t>とは</a:t>
            </a:r>
            <a:endParaRPr lang="en-US" altLang="ja-JP" dirty="0"/>
          </a:p>
          <a:p>
            <a:pPr marL="0" indent="0">
              <a:buNone/>
            </a:pPr>
            <a:r>
              <a:rPr lang="ja-JP" altLang="en-US"/>
              <a:t>　</a:t>
            </a:r>
            <a:r>
              <a:rPr lang="en-US" altLang="ja-JP" dirty="0"/>
              <a:t>AWS</a:t>
            </a:r>
            <a:r>
              <a:rPr lang="ja-JP" altLang="en-US"/>
              <a:t>が開発した分散型のリレーショナルデータベースサービス。</a:t>
            </a:r>
            <a:r>
              <a:rPr lang="en-US" altLang="ja-JP" dirty="0"/>
              <a:t>MySQL</a:t>
            </a:r>
            <a:r>
              <a:rPr lang="ja-JP" altLang="en-US"/>
              <a:t>や</a:t>
            </a:r>
            <a:r>
              <a:rPr lang="en-US" altLang="ja-JP" dirty="0"/>
              <a:t>PostgreSQL</a:t>
            </a:r>
            <a:r>
              <a:rPr lang="ja-JP" altLang="en-US"/>
              <a:t>との互換性があり、</a:t>
            </a:r>
            <a:endParaRPr lang="en-US" altLang="ja-JP" dirty="0"/>
          </a:p>
          <a:p>
            <a:pPr marL="0" indent="0">
              <a:buNone/>
            </a:pPr>
            <a:r>
              <a:rPr kumimoji="1" lang="ja-JP" altLang="en-US"/>
              <a:t>　</a:t>
            </a:r>
            <a:r>
              <a:rPr kumimoji="1" lang="en-US" altLang="ja-JP" dirty="0"/>
              <a:t>MySQL</a:t>
            </a:r>
            <a:r>
              <a:rPr kumimoji="1" lang="ja-JP" altLang="en-US"/>
              <a:t>などからの移行が容易にできます。クラウド上でのみ使用ができ、</a:t>
            </a:r>
            <a:r>
              <a:rPr kumimoji="1" lang="en-US" altLang="ja-JP" dirty="0"/>
              <a:t>RDS</a:t>
            </a:r>
            <a:r>
              <a:rPr kumimoji="1" lang="ja-JP" altLang="en-US"/>
              <a:t>の</a:t>
            </a:r>
            <a:r>
              <a:rPr kumimoji="1" lang="en-US" altLang="ja-JP" dirty="0"/>
              <a:t>MySQL</a:t>
            </a:r>
            <a:r>
              <a:rPr kumimoji="1" lang="ja-JP" altLang="en-US"/>
              <a:t>などに比べて</a:t>
            </a:r>
            <a:endParaRPr kumimoji="1" lang="en-US" altLang="ja-JP" dirty="0"/>
          </a:p>
          <a:p>
            <a:pPr marL="0" indent="0">
              <a:buNone/>
            </a:pPr>
            <a:r>
              <a:rPr lang="ja-JP" altLang="en-US"/>
              <a:t>　高速処理</a:t>
            </a:r>
            <a:r>
              <a:rPr lang="en-US" altLang="ja-JP" dirty="0"/>
              <a:t>(MySQL</a:t>
            </a:r>
            <a:r>
              <a:rPr lang="ja-JP" altLang="en-US"/>
              <a:t>の</a:t>
            </a:r>
            <a:r>
              <a:rPr lang="en-US" altLang="ja-JP" dirty="0"/>
              <a:t>2.5〜5</a:t>
            </a:r>
            <a:r>
              <a:rPr lang="ja-JP" altLang="en-US"/>
              <a:t>倍の性能</a:t>
            </a:r>
            <a:r>
              <a:rPr lang="en-US" altLang="ja-JP" dirty="0"/>
              <a:t>)</a:t>
            </a:r>
            <a:r>
              <a:rPr lang="ja-JP" altLang="en-US"/>
              <a:t>や冗長化が容易に実現できます。</a:t>
            </a:r>
            <a:endParaRPr lang="en-US" altLang="ja-JP" dirty="0"/>
          </a:p>
          <a:p>
            <a:pPr marL="0" indent="0">
              <a:buNone/>
            </a:pPr>
            <a:endParaRPr kumimoji="1" lang="en-US" altLang="ja-JP" dirty="0"/>
          </a:p>
          <a:p>
            <a:r>
              <a:rPr lang="en-US" altLang="ja-JP" dirty="0"/>
              <a:t>Aurora</a:t>
            </a:r>
            <a:r>
              <a:rPr lang="ja-JP" altLang="en-US"/>
              <a:t>の特徴</a:t>
            </a:r>
            <a:endParaRPr lang="en-US" altLang="ja-JP" dirty="0"/>
          </a:p>
          <a:p>
            <a:pPr marL="0" indent="0">
              <a:buNone/>
            </a:pPr>
            <a:r>
              <a:rPr kumimoji="1" lang="ja-JP" altLang="en-US"/>
              <a:t>　分散高速処理が可能</a:t>
            </a:r>
            <a:r>
              <a:rPr lang="ja-JP" altLang="en-US"/>
              <a:t>・・・</a:t>
            </a:r>
            <a:r>
              <a:rPr kumimoji="1" lang="ja-JP" altLang="en-US"/>
              <a:t>並列処理により大量のデータ読み書きを行うことができる。</a:t>
            </a:r>
            <a:endParaRPr kumimoji="1" lang="en-US" altLang="ja-JP" dirty="0"/>
          </a:p>
          <a:p>
            <a:pPr marL="0" indent="0">
              <a:buNone/>
            </a:pPr>
            <a:r>
              <a:rPr lang="ja-JP" altLang="en-US"/>
              <a:t>　他の</a:t>
            </a:r>
            <a:r>
              <a:rPr lang="en-US" altLang="ja-JP" dirty="0"/>
              <a:t>RDB</a:t>
            </a:r>
            <a:r>
              <a:rPr lang="ja-JP" altLang="en-US"/>
              <a:t>との互換性・・・</a:t>
            </a:r>
            <a:r>
              <a:rPr lang="en-US" altLang="ja-JP" dirty="0"/>
              <a:t>MySQL</a:t>
            </a:r>
            <a:r>
              <a:rPr lang="ja-JP" altLang="en-US"/>
              <a:t>と</a:t>
            </a:r>
            <a:r>
              <a:rPr lang="en-US" altLang="ja-JP" dirty="0"/>
              <a:t>PostgreSQL</a:t>
            </a:r>
            <a:r>
              <a:rPr lang="ja-JP" altLang="en-US"/>
              <a:t>との互換性があり、同じコマンドで操作できる。</a:t>
            </a:r>
            <a:endParaRPr lang="en-US" altLang="ja-JP" dirty="0"/>
          </a:p>
          <a:p>
            <a:pPr marL="0" indent="0">
              <a:buNone/>
            </a:pPr>
            <a:r>
              <a:rPr kumimoji="1" lang="ja-JP" altLang="en-US"/>
              <a:t>　耐障害性と自己回復性、スケーラビリティ・・・</a:t>
            </a:r>
            <a:r>
              <a:rPr kumimoji="1" lang="en-US" altLang="ja-JP" dirty="0"/>
              <a:t>3</a:t>
            </a:r>
            <a:r>
              <a:rPr kumimoji="1" lang="ja-JP" altLang="en-US"/>
              <a:t>つの</a:t>
            </a:r>
            <a:r>
              <a:rPr kumimoji="1" lang="en-US" altLang="ja-JP" dirty="0"/>
              <a:t>AZ</a:t>
            </a:r>
            <a:r>
              <a:rPr kumimoji="1" lang="ja-JP" altLang="en-US"/>
              <a:t>に保存、</a:t>
            </a:r>
            <a:r>
              <a:rPr kumimoji="1" lang="en-US" altLang="ja-JP" dirty="0"/>
              <a:t>S3</a:t>
            </a:r>
            <a:r>
              <a:rPr kumimoji="1" lang="ja-JP" altLang="en-US"/>
              <a:t>に継続的なバックアップなど。　</a:t>
            </a:r>
            <a:endParaRPr kumimoji="1" lang="ja-JP" altLang="en-US" dirty="0"/>
          </a:p>
        </p:txBody>
      </p:sp>
    </p:spTree>
    <p:extLst>
      <p:ext uri="{BB962C8B-B14F-4D97-AF65-F5344CB8AC3E}">
        <p14:creationId xmlns:p14="http://schemas.microsoft.com/office/powerpoint/2010/main" val="417066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F6E62-AF49-3E49-9867-3A97A0BE2601}"/>
              </a:ext>
            </a:extLst>
          </p:cNvPr>
          <p:cNvSpPr>
            <a:spLocks noGrp="1"/>
          </p:cNvSpPr>
          <p:nvPr>
            <p:ph type="title"/>
          </p:nvPr>
        </p:nvSpPr>
        <p:spPr/>
        <p:txBody>
          <a:bodyPr/>
          <a:lstStyle/>
          <a:p>
            <a:r>
              <a:rPr kumimoji="1" lang="en-US" altLang="ja-JP" dirty="0"/>
              <a:t>Amazon Aurora</a:t>
            </a:r>
            <a:r>
              <a:rPr kumimoji="1" lang="ja-JP" altLang="en-US"/>
              <a:t>の構成</a:t>
            </a:r>
          </a:p>
        </p:txBody>
      </p:sp>
      <p:sp>
        <p:nvSpPr>
          <p:cNvPr id="3" name="コンテンツ プレースホルダー 2">
            <a:extLst>
              <a:ext uri="{FF2B5EF4-FFF2-40B4-BE49-F238E27FC236}">
                <a16:creationId xmlns:a16="http://schemas.microsoft.com/office/drawing/2014/main" id="{09B22820-3443-9E46-BDB4-86DCC9CF44B0}"/>
              </a:ext>
            </a:extLst>
          </p:cNvPr>
          <p:cNvSpPr>
            <a:spLocks noGrp="1"/>
          </p:cNvSpPr>
          <p:nvPr>
            <p:ph idx="1"/>
          </p:nvPr>
        </p:nvSpPr>
        <p:spPr>
          <a:xfrm>
            <a:off x="581192" y="2180496"/>
            <a:ext cx="11029615" cy="4270000"/>
          </a:xfrm>
        </p:spPr>
        <p:txBody>
          <a:bodyPr>
            <a:normAutofit fontScale="92500" lnSpcReduction="10000"/>
          </a:bodyPr>
          <a:lstStyle/>
          <a:p>
            <a:pPr marL="0" indent="0">
              <a:buNone/>
            </a:pPr>
            <a:r>
              <a:rPr lang="en-US" altLang="ja-JP" dirty="0"/>
              <a:t>Amazon Aurora</a:t>
            </a:r>
            <a:r>
              <a:rPr lang="ja-JP" altLang="en-US"/>
              <a:t>の構成は次のようになります。</a:t>
            </a:r>
            <a:endParaRPr lang="en-US" altLang="ja-JP" dirty="0"/>
          </a:p>
          <a:p>
            <a:r>
              <a:rPr kumimoji="1" lang="en-US" altLang="ja-JP" dirty="0"/>
              <a:t>DB</a:t>
            </a:r>
            <a:r>
              <a:rPr kumimoji="1" lang="ja-JP" altLang="en-US"/>
              <a:t>クラスター</a:t>
            </a:r>
            <a:endParaRPr kumimoji="1" lang="en-US" altLang="ja-JP" dirty="0"/>
          </a:p>
          <a:p>
            <a:pPr marL="0" indent="0">
              <a:buNone/>
            </a:pPr>
            <a:r>
              <a:rPr lang="ja-JP" altLang="en-US"/>
              <a:t>　</a:t>
            </a:r>
            <a:r>
              <a:rPr lang="en-US" altLang="ja-JP" dirty="0"/>
              <a:t>1</a:t>
            </a:r>
            <a:r>
              <a:rPr lang="ja-JP" altLang="en-US"/>
              <a:t>つ以上の</a:t>
            </a:r>
            <a:r>
              <a:rPr lang="en" altLang="ja-JP" dirty="0"/>
              <a:t>DB</a:t>
            </a:r>
            <a:r>
              <a:rPr lang="ja-JP" altLang="en-US"/>
              <a:t>インスタンスと</a:t>
            </a:r>
            <a:r>
              <a:rPr lang="en" altLang="ja-JP" dirty="0"/>
              <a:t>DB</a:t>
            </a:r>
            <a:r>
              <a:rPr lang="ja-JP" altLang="en-US"/>
              <a:t>インスタンスのデータを管理する</a:t>
            </a:r>
            <a:r>
              <a:rPr lang="en-US" altLang="ja-JP" dirty="0"/>
              <a:t>1</a:t>
            </a:r>
            <a:r>
              <a:rPr lang="ja-JP" altLang="en-US"/>
              <a:t>つのクラスターボリュームで構成さ</a:t>
            </a:r>
            <a:endParaRPr lang="en-US" altLang="ja-JP" dirty="0"/>
          </a:p>
          <a:p>
            <a:pPr marL="0" indent="0">
              <a:buNone/>
            </a:pPr>
            <a:r>
              <a:rPr lang="en-US" altLang="ja-JP" dirty="0"/>
              <a:t>    </a:t>
            </a:r>
            <a:r>
              <a:rPr lang="ja-JP" altLang="en-US"/>
              <a:t>れる。各</a:t>
            </a:r>
            <a:r>
              <a:rPr lang="en-US" altLang="ja-JP" dirty="0"/>
              <a:t>AZ</a:t>
            </a:r>
            <a:r>
              <a:rPr lang="ja-JP" altLang="en-US"/>
              <a:t>に</a:t>
            </a:r>
            <a:r>
              <a:rPr lang="en" altLang="ja-JP" dirty="0"/>
              <a:t>DB</a:t>
            </a:r>
            <a:r>
              <a:rPr lang="ja-JP" altLang="en-US"/>
              <a:t>クラスターデータのコピーが保存されます。</a:t>
            </a:r>
            <a:r>
              <a:rPr lang="en" altLang="ja-JP" dirty="0"/>
              <a:t>DB</a:t>
            </a:r>
            <a:r>
              <a:rPr lang="ja-JP" altLang="en-US"/>
              <a:t>クラスターは</a:t>
            </a:r>
            <a:r>
              <a:rPr lang="ja-JP" altLang="en-US" b="1">
                <a:solidFill>
                  <a:srgbClr val="FF0000"/>
                </a:solidFill>
              </a:rPr>
              <a:t>プライマリ</a:t>
            </a:r>
            <a:r>
              <a:rPr lang="en" altLang="ja-JP" b="1" dirty="0">
                <a:solidFill>
                  <a:srgbClr val="FF0000"/>
                </a:solidFill>
              </a:rPr>
              <a:t>DB</a:t>
            </a:r>
            <a:r>
              <a:rPr lang="ja-JP" altLang="en-US" b="1">
                <a:solidFill>
                  <a:srgbClr val="FF0000"/>
                </a:solidFill>
              </a:rPr>
              <a:t>インスタンス</a:t>
            </a:r>
            <a:r>
              <a:rPr lang="ja-JP" altLang="en-US"/>
              <a:t>と</a:t>
            </a:r>
            <a:endParaRPr lang="en-US" altLang="ja-JP" dirty="0"/>
          </a:p>
          <a:p>
            <a:pPr marL="0" indent="0">
              <a:buNone/>
            </a:pPr>
            <a:r>
              <a:rPr lang="ja-JP" altLang="en-US"/>
              <a:t>　</a:t>
            </a:r>
            <a:r>
              <a:rPr lang="en" altLang="ja-JP" b="1" dirty="0">
                <a:solidFill>
                  <a:srgbClr val="FF0000"/>
                </a:solidFill>
              </a:rPr>
              <a:t>Aurora</a:t>
            </a:r>
            <a:r>
              <a:rPr lang="ja-JP" altLang="en-US" b="1">
                <a:solidFill>
                  <a:srgbClr val="FF0000"/>
                </a:solidFill>
              </a:rPr>
              <a:t>レプリカ</a:t>
            </a:r>
            <a:r>
              <a:rPr lang="ja-JP" altLang="en-US"/>
              <a:t>で構成されます。</a:t>
            </a:r>
            <a:endParaRPr lang="en-US" altLang="ja-JP" dirty="0"/>
          </a:p>
          <a:p>
            <a:pPr marL="0" indent="0">
              <a:buNone/>
            </a:pPr>
            <a:r>
              <a:rPr lang="ja-JP" altLang="en-US"/>
              <a:t>　＊クラスターボリューム・・・複数の</a:t>
            </a:r>
            <a:r>
              <a:rPr lang="en-US" altLang="ja-JP" dirty="0"/>
              <a:t>AZ</a:t>
            </a:r>
            <a:r>
              <a:rPr lang="ja-JP" altLang="en-US"/>
              <a:t>にまたがる仮想データベースストレージボリュームのこと。</a:t>
            </a:r>
            <a:endParaRPr lang="en-US" altLang="ja-JP" dirty="0"/>
          </a:p>
          <a:p>
            <a:pPr marL="0" indent="0">
              <a:buNone/>
            </a:pPr>
            <a:endParaRPr lang="en-US" altLang="ja-JP" dirty="0"/>
          </a:p>
          <a:p>
            <a:r>
              <a:rPr kumimoji="1" lang="ja-JP" altLang="en-US"/>
              <a:t>プライマリ</a:t>
            </a:r>
            <a:r>
              <a:rPr kumimoji="1" lang="en-US" altLang="ja-JP" dirty="0"/>
              <a:t>DB</a:t>
            </a:r>
            <a:r>
              <a:rPr kumimoji="1" lang="ja-JP" altLang="en-US"/>
              <a:t>インスタンス</a:t>
            </a:r>
            <a:endParaRPr kumimoji="1" lang="en-US" altLang="ja-JP" dirty="0"/>
          </a:p>
          <a:p>
            <a:pPr marL="0" indent="0">
              <a:buNone/>
            </a:pPr>
            <a:r>
              <a:rPr kumimoji="1" lang="ja-JP" altLang="en-US"/>
              <a:t>　読み書きの操作ができ、</a:t>
            </a:r>
            <a:r>
              <a:rPr kumimoji="1" lang="en-US" altLang="ja-JP" dirty="0"/>
              <a:t>DB</a:t>
            </a:r>
            <a:r>
              <a:rPr kumimoji="1" lang="ja-JP" altLang="en-US"/>
              <a:t>クラスターには必ず</a:t>
            </a:r>
            <a:r>
              <a:rPr kumimoji="1" lang="en-US" altLang="ja-JP" dirty="0"/>
              <a:t>1</a:t>
            </a:r>
            <a:r>
              <a:rPr kumimoji="1" lang="ja-JP" altLang="en-US"/>
              <a:t>つ存在する。クラスターのすべて変更が行えるインスタンス。</a:t>
            </a:r>
            <a:endParaRPr kumimoji="1" lang="en-US" altLang="ja-JP" dirty="0"/>
          </a:p>
          <a:p>
            <a:r>
              <a:rPr kumimoji="1" lang="en-US" altLang="ja-JP" dirty="0"/>
              <a:t>Aurora</a:t>
            </a:r>
            <a:r>
              <a:rPr kumimoji="1" lang="ja-JP" altLang="en-US"/>
              <a:t>レプリカ</a:t>
            </a:r>
            <a:endParaRPr kumimoji="1" lang="en-US" altLang="ja-JP" dirty="0"/>
          </a:p>
          <a:p>
            <a:pPr marL="0" indent="0">
              <a:buNone/>
            </a:pPr>
            <a:r>
              <a:rPr kumimoji="1" lang="ja-JP" altLang="en-US"/>
              <a:t>　読み込みの操作ができるインスタンス。</a:t>
            </a:r>
            <a:endParaRPr kumimoji="1" lang="en-US" altLang="ja-JP" dirty="0"/>
          </a:p>
          <a:p>
            <a:pPr marL="0" indent="0">
              <a:buNone/>
            </a:pPr>
            <a:endParaRPr lang="en-US" altLang="ja-JP" dirty="0"/>
          </a:p>
          <a:p>
            <a:pPr marL="0" indent="0">
              <a:buNone/>
            </a:pPr>
            <a:endParaRPr kumimoji="1" lang="ja-JP" altLang="en-US"/>
          </a:p>
        </p:txBody>
      </p:sp>
    </p:spTree>
    <p:extLst>
      <p:ext uri="{BB962C8B-B14F-4D97-AF65-F5344CB8AC3E}">
        <p14:creationId xmlns:p14="http://schemas.microsoft.com/office/powerpoint/2010/main" val="224993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A9030-FBCE-DC40-81D6-4AC3E0952DA6}"/>
              </a:ext>
            </a:extLst>
          </p:cNvPr>
          <p:cNvSpPr>
            <a:spLocks noGrp="1"/>
          </p:cNvSpPr>
          <p:nvPr>
            <p:ph type="title"/>
          </p:nvPr>
        </p:nvSpPr>
        <p:spPr/>
        <p:txBody>
          <a:bodyPr/>
          <a:lstStyle/>
          <a:p>
            <a:r>
              <a:rPr kumimoji="1" lang="en-US" altLang="ja-JP" dirty="0"/>
              <a:t>DB</a:t>
            </a:r>
            <a:r>
              <a:rPr kumimoji="1" lang="ja-JP" altLang="en-US"/>
              <a:t>クラスタ</a:t>
            </a:r>
            <a:r>
              <a:rPr lang="ja-JP" altLang="en-US"/>
              <a:t>ー</a:t>
            </a:r>
            <a:endParaRPr kumimoji="1" lang="ja-JP" altLang="en-US"/>
          </a:p>
        </p:txBody>
      </p:sp>
      <p:sp>
        <p:nvSpPr>
          <p:cNvPr id="3" name="コンテンツ プレースホルダー 2">
            <a:extLst>
              <a:ext uri="{FF2B5EF4-FFF2-40B4-BE49-F238E27FC236}">
                <a16:creationId xmlns:a16="http://schemas.microsoft.com/office/drawing/2014/main" id="{08BAF930-23BC-A344-A756-CE6FF2C0E99A}"/>
              </a:ext>
            </a:extLst>
          </p:cNvPr>
          <p:cNvSpPr>
            <a:spLocks noGrp="1"/>
          </p:cNvSpPr>
          <p:nvPr>
            <p:ph idx="1"/>
          </p:nvPr>
        </p:nvSpPr>
        <p:spPr>
          <a:xfrm>
            <a:off x="581192" y="2180496"/>
            <a:ext cx="11029615" cy="4240182"/>
          </a:xfrm>
        </p:spPr>
        <p:txBody>
          <a:bodyPr>
            <a:normAutofit/>
          </a:bodyPr>
          <a:lstStyle/>
          <a:p>
            <a:r>
              <a:rPr kumimoji="1" lang="en-US" altLang="ja-JP" dirty="0"/>
              <a:t>DB</a:t>
            </a:r>
            <a:r>
              <a:rPr kumimoji="1" lang="ja-JP" altLang="en-US"/>
              <a:t>クラスター</a:t>
            </a:r>
            <a:endParaRPr kumimoji="1" lang="en-US" altLang="ja-JP" dirty="0"/>
          </a:p>
          <a:p>
            <a:pPr marL="0" indent="0">
              <a:buNone/>
            </a:pPr>
            <a:r>
              <a:rPr lang="ja-JP" altLang="en-US"/>
              <a:t>　</a:t>
            </a:r>
            <a:r>
              <a:rPr lang="en-US" altLang="ja-JP" dirty="0"/>
              <a:t>DB</a:t>
            </a:r>
            <a:r>
              <a:rPr lang="ja-JP" altLang="en-US"/>
              <a:t>インスタンスが作成されると自動的に作成されます。</a:t>
            </a:r>
            <a:r>
              <a:rPr lang="en-US" altLang="ja-JP" dirty="0"/>
              <a:t>1</a:t>
            </a:r>
            <a:r>
              <a:rPr lang="ja-JP" altLang="en-US"/>
              <a:t>つ以上の</a:t>
            </a:r>
            <a:r>
              <a:rPr lang="en-US" altLang="ja-JP" dirty="0"/>
              <a:t>DB</a:t>
            </a:r>
            <a:r>
              <a:rPr lang="ja-JP" altLang="en-US"/>
              <a:t>インスタンスとクラスタボリュー</a:t>
            </a:r>
            <a:endParaRPr lang="en-US" altLang="ja-JP" dirty="0"/>
          </a:p>
          <a:p>
            <a:pPr marL="0" indent="0">
              <a:buNone/>
            </a:pPr>
            <a:r>
              <a:rPr lang="ja-JP" altLang="en-US"/>
              <a:t>　ム</a:t>
            </a:r>
            <a:r>
              <a:rPr lang="en-US" altLang="ja-JP" dirty="0"/>
              <a:t>(</a:t>
            </a:r>
            <a:r>
              <a:rPr lang="ja-JP" altLang="en-US"/>
              <a:t>データストレージ：</a:t>
            </a:r>
            <a:r>
              <a:rPr lang="en-US" altLang="ja-JP" dirty="0"/>
              <a:t>SSD)</a:t>
            </a:r>
            <a:r>
              <a:rPr lang="ja-JP" altLang="en-US"/>
              <a:t>で構成されます。ボリュームは単一リージョン内の</a:t>
            </a:r>
            <a:r>
              <a:rPr lang="en-US" altLang="ja-JP" dirty="0"/>
              <a:t>3</a:t>
            </a:r>
            <a:r>
              <a:rPr lang="ja-JP" altLang="en-US"/>
              <a:t>つの</a:t>
            </a:r>
            <a:r>
              <a:rPr lang="en-US" altLang="ja-JP" dirty="0"/>
              <a:t>AZ</a:t>
            </a:r>
            <a:r>
              <a:rPr lang="ja-JP" altLang="en-US"/>
              <a:t>に保存されて、</a:t>
            </a:r>
            <a:endParaRPr lang="en-US" altLang="ja-JP" dirty="0"/>
          </a:p>
          <a:p>
            <a:pPr marL="0" indent="0">
              <a:buNone/>
            </a:pPr>
            <a:r>
              <a:rPr lang="ja-JP" altLang="en-US"/>
              <a:t>　自動的に同期されます</a:t>
            </a:r>
            <a:r>
              <a:rPr lang="en-US" altLang="ja-JP" dirty="0"/>
              <a:t>(</a:t>
            </a:r>
            <a:r>
              <a:rPr lang="ja-JP" altLang="en-US"/>
              <a:t>各</a:t>
            </a:r>
            <a:r>
              <a:rPr lang="en-US" altLang="ja-JP" dirty="0"/>
              <a:t>AZ</a:t>
            </a:r>
            <a:r>
              <a:rPr lang="ja-JP" altLang="en-US"/>
              <a:t>に</a:t>
            </a:r>
            <a:r>
              <a:rPr lang="en-US" altLang="ja-JP" dirty="0"/>
              <a:t>2</a:t>
            </a:r>
            <a:r>
              <a:rPr lang="ja-JP" altLang="en-US"/>
              <a:t>つずつ</a:t>
            </a:r>
            <a:r>
              <a:rPr lang="en-US" altLang="ja-JP" dirty="0"/>
              <a:t>)</a:t>
            </a:r>
            <a:r>
              <a:rPr lang="ja-JP" altLang="en-US"/>
              <a:t>。</a:t>
            </a:r>
            <a:endParaRPr lang="en-US" altLang="ja-JP" dirty="0"/>
          </a:p>
          <a:p>
            <a:pPr marL="0" indent="0">
              <a:buNone/>
            </a:pPr>
            <a:endParaRPr kumimoji="1" lang="en-US" altLang="ja-JP" dirty="0"/>
          </a:p>
          <a:p>
            <a:r>
              <a:rPr lang="en-US" altLang="ja-JP" dirty="0"/>
              <a:t>DB</a:t>
            </a:r>
            <a:r>
              <a:rPr lang="ja-JP" altLang="en-US"/>
              <a:t>クラスター構成</a:t>
            </a:r>
            <a:endParaRPr lang="en-US" altLang="ja-JP" dirty="0"/>
          </a:p>
          <a:p>
            <a:pPr marL="0" indent="0">
              <a:buNone/>
            </a:pPr>
            <a:r>
              <a:rPr kumimoji="1" lang="ja-JP" altLang="en-US"/>
              <a:t>　</a:t>
            </a:r>
            <a:r>
              <a:rPr lang="ja-JP" altLang="en-US"/>
              <a:t>プライマリ</a:t>
            </a:r>
            <a:r>
              <a:rPr lang="en-US" altLang="ja-JP" dirty="0"/>
              <a:t>DB</a:t>
            </a:r>
            <a:r>
              <a:rPr lang="ja-JP" altLang="en-US"/>
              <a:t>インスタンス</a:t>
            </a:r>
            <a:r>
              <a:rPr kumimoji="1" lang="ja-JP" altLang="en-US"/>
              <a:t>と</a:t>
            </a:r>
            <a:r>
              <a:rPr kumimoji="1" lang="en-US" altLang="ja-JP" dirty="0"/>
              <a:t>Aurora</a:t>
            </a:r>
            <a:r>
              <a:rPr kumimoji="1" lang="ja-JP" altLang="en-US"/>
              <a:t>レプリカで構成されます。</a:t>
            </a:r>
            <a:endParaRPr kumimoji="1" lang="en-US" altLang="ja-JP" dirty="0"/>
          </a:p>
          <a:p>
            <a:pPr marL="0" indent="0">
              <a:buNone/>
            </a:pPr>
            <a:r>
              <a:rPr lang="ja-JP" altLang="en-US"/>
              <a:t>　プライマリ</a:t>
            </a:r>
            <a:r>
              <a:rPr lang="en-US" altLang="ja-JP" dirty="0"/>
              <a:t>DB</a:t>
            </a:r>
            <a:r>
              <a:rPr lang="ja-JP" altLang="en-US"/>
              <a:t>インスタンス</a:t>
            </a:r>
            <a:r>
              <a:rPr lang="en-US" altLang="ja-JP" dirty="0"/>
              <a:t>(</a:t>
            </a:r>
            <a:r>
              <a:rPr lang="ja-JP" altLang="en-US"/>
              <a:t>マスター</a:t>
            </a:r>
            <a:r>
              <a:rPr lang="en-US" altLang="ja-JP" dirty="0"/>
              <a:t>)</a:t>
            </a:r>
            <a:r>
              <a:rPr lang="ja-JP" altLang="en-US"/>
              <a:t>・・・すべてのデータ変更を実行する。読み書きができます。</a:t>
            </a:r>
            <a:endParaRPr kumimoji="1" lang="en-US" altLang="ja-JP" dirty="0"/>
          </a:p>
          <a:p>
            <a:pPr marL="0" indent="0">
              <a:buNone/>
            </a:pPr>
            <a:r>
              <a:rPr lang="ja-JP" altLang="en-US"/>
              <a:t>　</a:t>
            </a:r>
            <a:r>
              <a:rPr lang="en-US" altLang="ja-JP" dirty="0"/>
              <a:t>Aurora</a:t>
            </a:r>
            <a:r>
              <a:rPr lang="ja-JP" altLang="en-US"/>
              <a:t>レプリカ</a:t>
            </a:r>
            <a:r>
              <a:rPr lang="en-US" altLang="ja-JP" dirty="0"/>
              <a:t>(</a:t>
            </a:r>
            <a:r>
              <a:rPr lang="ja-JP" altLang="en-US"/>
              <a:t>リードレプリカ</a:t>
            </a:r>
            <a:r>
              <a:rPr lang="en-US" altLang="ja-JP" dirty="0"/>
              <a:t>)</a:t>
            </a:r>
            <a:r>
              <a:rPr lang="ja-JP" altLang="en-US"/>
              <a:t>・・・読み込み専用のインスタンス。マスターがダウンした時にはマ</a:t>
            </a:r>
            <a:endParaRPr lang="en-US" altLang="ja-JP" dirty="0"/>
          </a:p>
          <a:p>
            <a:pPr marL="0" indent="0">
              <a:buNone/>
            </a:pPr>
            <a:r>
              <a:rPr lang="ja-JP" altLang="en-US"/>
              <a:t>　　　　　　　　　　　　　　　　　　</a:t>
            </a:r>
            <a:r>
              <a:rPr lang="en-US" altLang="ja-JP" dirty="0"/>
              <a:t>  </a:t>
            </a:r>
            <a:r>
              <a:rPr lang="ja-JP" altLang="en-US"/>
              <a:t>スターに昇格</a:t>
            </a:r>
            <a:r>
              <a:rPr lang="en-US" altLang="ja-JP" dirty="0"/>
              <a:t>(</a:t>
            </a:r>
            <a:r>
              <a:rPr lang="ja-JP" altLang="en-US"/>
              <a:t>フェールオーバー</a:t>
            </a:r>
            <a:r>
              <a:rPr lang="en-US" altLang="ja-JP" dirty="0"/>
              <a:t>)</a:t>
            </a:r>
            <a:r>
              <a:rPr lang="ja-JP" altLang="en-US"/>
              <a:t>します。</a:t>
            </a:r>
            <a:endParaRPr kumimoji="1" lang="ja-JP" altLang="en-US"/>
          </a:p>
        </p:txBody>
      </p:sp>
    </p:spTree>
    <p:extLst>
      <p:ext uri="{BB962C8B-B14F-4D97-AF65-F5344CB8AC3E}">
        <p14:creationId xmlns:p14="http://schemas.microsoft.com/office/powerpoint/2010/main" val="163347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5768A-20C0-A04E-AB8D-AF180A8C0EF4}"/>
              </a:ext>
            </a:extLst>
          </p:cNvPr>
          <p:cNvSpPr>
            <a:spLocks noGrp="1"/>
          </p:cNvSpPr>
          <p:nvPr>
            <p:ph type="title"/>
          </p:nvPr>
        </p:nvSpPr>
        <p:spPr/>
        <p:txBody>
          <a:bodyPr/>
          <a:lstStyle/>
          <a:p>
            <a:r>
              <a:rPr kumimoji="1" lang="en-US" altLang="ja-JP" dirty="0"/>
              <a:t>DB</a:t>
            </a:r>
            <a:r>
              <a:rPr kumimoji="1" lang="ja-JP" altLang="en-US"/>
              <a:t>クラスタの構成</a:t>
            </a:r>
          </a:p>
        </p:txBody>
      </p:sp>
      <p:sp>
        <p:nvSpPr>
          <p:cNvPr id="3" name="コンテンツ プレースホルダー 2">
            <a:extLst>
              <a:ext uri="{FF2B5EF4-FFF2-40B4-BE49-F238E27FC236}">
                <a16:creationId xmlns:a16="http://schemas.microsoft.com/office/drawing/2014/main" id="{B855F9C6-BAA5-3540-8B0A-00A182EC5E1F}"/>
              </a:ext>
            </a:extLst>
          </p:cNvPr>
          <p:cNvSpPr>
            <a:spLocks noGrp="1"/>
          </p:cNvSpPr>
          <p:nvPr>
            <p:ph idx="1"/>
          </p:nvPr>
        </p:nvSpPr>
        <p:spPr/>
        <p:txBody>
          <a:bodyPr/>
          <a:lstStyle/>
          <a:p>
            <a:pPr marL="0" indent="0">
              <a:buNone/>
            </a:pPr>
            <a:r>
              <a:rPr kumimoji="1" lang="en-US" altLang="ja-JP" dirty="0"/>
              <a:t>DB</a:t>
            </a:r>
            <a:r>
              <a:rPr kumimoji="1" lang="ja-JP" altLang="en-US"/>
              <a:t>クラスタは次のようになります。</a:t>
            </a:r>
            <a:endParaRPr kumimoji="1" lang="en-US" altLang="ja-JP" dirty="0"/>
          </a:p>
          <a:p>
            <a:pPr marL="0" indent="0">
              <a:buNone/>
            </a:pPr>
            <a:r>
              <a:rPr lang="ja-JP" altLang="en-US"/>
              <a:t>マスター・・・読み書き処理、レプリカ・・・読み込み処理</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a:p>
        </p:txBody>
      </p:sp>
      <p:pic>
        <p:nvPicPr>
          <p:cNvPr id="5" name="図 4">
            <a:extLst>
              <a:ext uri="{FF2B5EF4-FFF2-40B4-BE49-F238E27FC236}">
                <a16:creationId xmlns:a16="http://schemas.microsoft.com/office/drawing/2014/main" id="{F3674D23-BBD7-7F4F-947A-3F5C837BFCA7}"/>
              </a:ext>
            </a:extLst>
          </p:cNvPr>
          <p:cNvPicPr>
            <a:picLocks noChangeAspect="1"/>
          </p:cNvPicPr>
          <p:nvPr/>
        </p:nvPicPr>
        <p:blipFill>
          <a:blip r:embed="rId2"/>
          <a:stretch>
            <a:fillRect/>
          </a:stretch>
        </p:blipFill>
        <p:spPr>
          <a:xfrm>
            <a:off x="2595494" y="2731227"/>
            <a:ext cx="6528628" cy="3494670"/>
          </a:xfrm>
          <a:prstGeom prst="rect">
            <a:avLst/>
          </a:prstGeom>
        </p:spPr>
      </p:pic>
    </p:spTree>
    <p:extLst>
      <p:ext uri="{BB962C8B-B14F-4D97-AF65-F5344CB8AC3E}">
        <p14:creationId xmlns:p14="http://schemas.microsoft.com/office/powerpoint/2010/main" val="98398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07178-03BE-A647-984B-8925D9C413F9}"/>
              </a:ext>
            </a:extLst>
          </p:cNvPr>
          <p:cNvSpPr>
            <a:spLocks noGrp="1"/>
          </p:cNvSpPr>
          <p:nvPr>
            <p:ph type="title"/>
          </p:nvPr>
        </p:nvSpPr>
        <p:spPr/>
        <p:txBody>
          <a:bodyPr/>
          <a:lstStyle/>
          <a:p>
            <a:r>
              <a:rPr kumimoji="1" lang="ja-JP" altLang="en-US"/>
              <a:t>エンドポイント</a:t>
            </a:r>
          </a:p>
        </p:txBody>
      </p:sp>
      <p:sp>
        <p:nvSpPr>
          <p:cNvPr id="3" name="コンテンツ プレースホルダー 2">
            <a:extLst>
              <a:ext uri="{FF2B5EF4-FFF2-40B4-BE49-F238E27FC236}">
                <a16:creationId xmlns:a16="http://schemas.microsoft.com/office/drawing/2014/main" id="{427E9F8A-33FB-3146-A93D-CC92E94365F7}"/>
              </a:ext>
            </a:extLst>
          </p:cNvPr>
          <p:cNvSpPr>
            <a:spLocks noGrp="1"/>
          </p:cNvSpPr>
          <p:nvPr>
            <p:ph idx="1"/>
          </p:nvPr>
        </p:nvSpPr>
        <p:spPr>
          <a:xfrm>
            <a:off x="581192" y="2180496"/>
            <a:ext cx="11029615" cy="4180547"/>
          </a:xfrm>
        </p:spPr>
        <p:txBody>
          <a:bodyPr>
            <a:normAutofit/>
          </a:bodyPr>
          <a:lstStyle/>
          <a:p>
            <a:r>
              <a:rPr kumimoji="1" lang="ja-JP" altLang="en-US"/>
              <a:t>エンドポイント</a:t>
            </a:r>
            <a:endParaRPr kumimoji="1" lang="en-US" altLang="ja-JP" dirty="0"/>
          </a:p>
          <a:p>
            <a:pPr marL="0" indent="0">
              <a:buNone/>
            </a:pPr>
            <a:r>
              <a:rPr lang="ja-JP" altLang="en-US"/>
              <a:t>　データベースに接続するためのもの。</a:t>
            </a:r>
            <a:r>
              <a:rPr lang="en-US" altLang="ja-JP" dirty="0"/>
              <a:t>RDS</a:t>
            </a:r>
            <a:r>
              <a:rPr lang="ja-JP" altLang="en-US"/>
              <a:t>の作成時に</a:t>
            </a:r>
            <a:r>
              <a:rPr lang="en-US" altLang="ja-JP" dirty="0"/>
              <a:t>1</a:t>
            </a:r>
            <a:r>
              <a:rPr lang="ja-JP" altLang="en-US"/>
              <a:t>つ作成されます。</a:t>
            </a:r>
            <a:r>
              <a:rPr lang="en-US" altLang="ja-JP" dirty="0"/>
              <a:t>Aurora</a:t>
            </a:r>
            <a:r>
              <a:rPr lang="ja-JP" altLang="en-US"/>
              <a:t>では</a:t>
            </a:r>
            <a:r>
              <a:rPr lang="en-US" altLang="ja-JP" dirty="0"/>
              <a:t>3</a:t>
            </a:r>
            <a:r>
              <a:rPr lang="ja-JP" altLang="en-US"/>
              <a:t>種類のエンドポイ</a:t>
            </a:r>
            <a:endParaRPr lang="en-US" altLang="ja-JP" dirty="0"/>
          </a:p>
          <a:p>
            <a:pPr marL="0" indent="0">
              <a:buNone/>
            </a:pPr>
            <a:r>
              <a:rPr lang="ja-JP" altLang="en-US"/>
              <a:t>　ントが作成されます。</a:t>
            </a:r>
            <a:endParaRPr lang="en-US" altLang="ja-JP" dirty="0"/>
          </a:p>
          <a:p>
            <a:r>
              <a:rPr lang="ja-JP" altLang="en-US"/>
              <a:t>クラスタエンドポイント</a:t>
            </a:r>
            <a:endParaRPr lang="en-US" altLang="ja-JP" dirty="0"/>
          </a:p>
          <a:p>
            <a:pPr marL="0" indent="0">
              <a:buNone/>
            </a:pPr>
            <a:r>
              <a:rPr lang="ja-JP" altLang="en-US"/>
              <a:t>　プライマリ</a:t>
            </a:r>
            <a:r>
              <a:rPr lang="en-US" altLang="ja-JP" dirty="0"/>
              <a:t>DB</a:t>
            </a:r>
            <a:r>
              <a:rPr lang="ja-JP" altLang="en-US"/>
              <a:t>インスタンス用のエンドポイント。すべての処理</a:t>
            </a:r>
            <a:r>
              <a:rPr lang="en-US" altLang="ja-JP" dirty="0"/>
              <a:t>(</a:t>
            </a:r>
            <a:r>
              <a:rPr lang="ja-JP" altLang="en-US"/>
              <a:t>参照・作成・変更など</a:t>
            </a:r>
            <a:r>
              <a:rPr lang="en-US" altLang="ja-JP" dirty="0"/>
              <a:t>)</a:t>
            </a:r>
            <a:r>
              <a:rPr lang="ja-JP" altLang="en-US"/>
              <a:t>ができます。</a:t>
            </a:r>
            <a:endParaRPr lang="en-US" altLang="ja-JP" dirty="0"/>
          </a:p>
          <a:p>
            <a:r>
              <a:rPr lang="ja-JP" altLang="en-US"/>
              <a:t>読み取りエンドポイント</a:t>
            </a:r>
            <a:endParaRPr lang="en-US" altLang="ja-JP" dirty="0"/>
          </a:p>
          <a:p>
            <a:pPr marL="0" indent="0">
              <a:buNone/>
            </a:pPr>
            <a:r>
              <a:rPr lang="ja-JP" altLang="en-US"/>
              <a:t>　レプリカ専用のエンドポイント。読み取りだけできます。</a:t>
            </a:r>
            <a:endParaRPr lang="en-US" altLang="ja-JP" dirty="0"/>
          </a:p>
          <a:p>
            <a:r>
              <a:rPr lang="ja-JP" altLang="en-US"/>
              <a:t>インスタンスエンドポイント</a:t>
            </a:r>
            <a:endParaRPr lang="en-US" altLang="ja-JP" dirty="0"/>
          </a:p>
          <a:p>
            <a:pPr marL="0" indent="0">
              <a:buNone/>
            </a:pPr>
            <a:r>
              <a:rPr lang="ja-JP" altLang="en-US"/>
              <a:t>　各</a:t>
            </a:r>
            <a:r>
              <a:rPr lang="en-US" altLang="ja-JP" dirty="0"/>
              <a:t>DB</a:t>
            </a:r>
            <a:r>
              <a:rPr lang="ja-JP" altLang="en-US"/>
              <a:t>インスタンスに接続するためのエンドポイント。プライマリ</a:t>
            </a:r>
            <a:r>
              <a:rPr lang="en-US" altLang="ja-JP" dirty="0"/>
              <a:t>DB</a:t>
            </a:r>
            <a:r>
              <a:rPr lang="ja-JP" altLang="en-US"/>
              <a:t>インスタンスの場合はすべての変</a:t>
            </a:r>
            <a:endParaRPr lang="en-US" altLang="ja-JP" dirty="0"/>
          </a:p>
          <a:p>
            <a:pPr marL="0" indent="0">
              <a:buNone/>
            </a:pPr>
            <a:r>
              <a:rPr lang="ja-JP" altLang="en-US"/>
              <a:t>　更が可能で、レプリカの場合は読み取りのみ可能なエンドポイント。</a:t>
            </a:r>
            <a:endParaRPr lang="en-US" altLang="ja-JP" dirty="0"/>
          </a:p>
        </p:txBody>
      </p:sp>
    </p:spTree>
    <p:extLst>
      <p:ext uri="{BB962C8B-B14F-4D97-AF65-F5344CB8AC3E}">
        <p14:creationId xmlns:p14="http://schemas.microsoft.com/office/powerpoint/2010/main" val="69489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C2765-8E27-F046-BF21-BDEBF8148620}"/>
              </a:ext>
            </a:extLst>
          </p:cNvPr>
          <p:cNvSpPr>
            <a:spLocks noGrp="1"/>
          </p:cNvSpPr>
          <p:nvPr>
            <p:ph type="title"/>
          </p:nvPr>
        </p:nvSpPr>
        <p:spPr/>
        <p:txBody>
          <a:bodyPr/>
          <a:lstStyle/>
          <a:p>
            <a:r>
              <a:rPr kumimoji="1" lang="ja-JP" altLang="en-US"/>
              <a:t>その他の機能</a:t>
            </a:r>
          </a:p>
        </p:txBody>
      </p:sp>
      <p:sp>
        <p:nvSpPr>
          <p:cNvPr id="3" name="コンテンツ プレースホルダー 2">
            <a:extLst>
              <a:ext uri="{FF2B5EF4-FFF2-40B4-BE49-F238E27FC236}">
                <a16:creationId xmlns:a16="http://schemas.microsoft.com/office/drawing/2014/main" id="{950F76DD-1AED-B041-9982-595159C5A436}"/>
              </a:ext>
            </a:extLst>
          </p:cNvPr>
          <p:cNvSpPr>
            <a:spLocks noGrp="1"/>
          </p:cNvSpPr>
          <p:nvPr>
            <p:ph idx="1"/>
          </p:nvPr>
        </p:nvSpPr>
        <p:spPr/>
        <p:txBody>
          <a:bodyPr>
            <a:normAutofit fontScale="92500" lnSpcReduction="20000"/>
          </a:bodyPr>
          <a:lstStyle/>
          <a:p>
            <a:r>
              <a:rPr kumimoji="1" lang="ja-JP" altLang="en-US"/>
              <a:t>マイクグレーション</a:t>
            </a:r>
            <a:endParaRPr kumimoji="1" lang="en-US" altLang="ja-JP" dirty="0"/>
          </a:p>
          <a:p>
            <a:pPr marL="0" indent="0">
              <a:buNone/>
            </a:pPr>
            <a:r>
              <a:rPr lang="ja-JP" altLang="en-US"/>
              <a:t>　</a:t>
            </a:r>
            <a:r>
              <a:rPr lang="en-US" altLang="ja-JP" dirty="0"/>
              <a:t>MySQL</a:t>
            </a:r>
            <a:r>
              <a:rPr lang="ja-JP" altLang="en-US"/>
              <a:t>などスナップショットからマイグレーションすることができます。</a:t>
            </a:r>
            <a:endParaRPr lang="en-US" altLang="ja-JP" dirty="0"/>
          </a:p>
          <a:p>
            <a:pPr marL="0" indent="0">
              <a:buNone/>
            </a:pPr>
            <a:endParaRPr lang="en-US" altLang="ja-JP" dirty="0"/>
          </a:p>
          <a:p>
            <a:r>
              <a:rPr kumimoji="1" lang="ja-JP" altLang="en-US"/>
              <a:t>マルチマスター</a:t>
            </a:r>
            <a:endParaRPr kumimoji="1" lang="en-US" altLang="ja-JP" dirty="0"/>
          </a:p>
          <a:p>
            <a:pPr marL="0" indent="0">
              <a:buNone/>
            </a:pPr>
            <a:r>
              <a:rPr lang="ja-JP" altLang="en-US"/>
              <a:t>　複数の</a:t>
            </a:r>
            <a:r>
              <a:rPr lang="en-US" altLang="ja-JP" dirty="0"/>
              <a:t>AZ</a:t>
            </a:r>
            <a:r>
              <a:rPr lang="ja-JP" altLang="en-US"/>
              <a:t>にマスターを配置することができる機能です。＊レプリカは</a:t>
            </a:r>
            <a:r>
              <a:rPr lang="en-US" altLang="ja-JP" dirty="0"/>
              <a:t>15</a:t>
            </a:r>
            <a:r>
              <a:rPr lang="ja-JP" altLang="en-US"/>
              <a:t>まで可能。</a:t>
            </a:r>
            <a:endParaRPr lang="en-US" altLang="ja-JP" dirty="0"/>
          </a:p>
          <a:p>
            <a:pPr marL="0" indent="0">
              <a:buNone/>
            </a:pPr>
            <a:endParaRPr kumimoji="1" lang="en-US" altLang="ja-JP" dirty="0"/>
          </a:p>
          <a:p>
            <a:r>
              <a:rPr lang="en-US" altLang="ja-JP" dirty="0"/>
              <a:t>Aurora</a:t>
            </a:r>
            <a:r>
              <a:rPr lang="ja-JP" altLang="en-US"/>
              <a:t>サーバレス</a:t>
            </a:r>
            <a:endParaRPr lang="en-US" altLang="ja-JP" dirty="0"/>
          </a:p>
          <a:p>
            <a:pPr marL="0" indent="0">
              <a:buNone/>
            </a:pPr>
            <a:r>
              <a:rPr kumimoji="1" lang="ja-JP" altLang="en-US"/>
              <a:t>　</a:t>
            </a:r>
            <a:r>
              <a:rPr lang="ja-JP" altLang="en-US"/>
              <a:t>オンデマンドオートスケーリングできます。アクセスの予想が難しい場合などに使用します。</a:t>
            </a:r>
            <a:endParaRPr lang="en-US" altLang="ja-JP" dirty="0"/>
          </a:p>
          <a:p>
            <a:pPr marL="0" indent="0">
              <a:buNone/>
            </a:pPr>
            <a:endParaRPr kumimoji="1" lang="en-US" altLang="ja-JP" dirty="0"/>
          </a:p>
          <a:p>
            <a:r>
              <a:rPr kumimoji="1" lang="en-US" altLang="ja-JP" dirty="0"/>
              <a:t>Aurora</a:t>
            </a:r>
            <a:r>
              <a:rPr kumimoji="1" lang="ja-JP" altLang="en-US"/>
              <a:t>グローバル</a:t>
            </a:r>
            <a:r>
              <a:rPr kumimoji="1" lang="en-US" altLang="ja-JP" dirty="0"/>
              <a:t>DB</a:t>
            </a:r>
          </a:p>
          <a:p>
            <a:pPr marL="0" indent="0">
              <a:buNone/>
            </a:pPr>
            <a:r>
              <a:rPr lang="ja-JP" altLang="en-US"/>
              <a:t>　他のリージョンにもリードレプリカを配置できる機能です。</a:t>
            </a:r>
            <a:endParaRPr kumimoji="1" lang="ja-JP" altLang="en-US"/>
          </a:p>
        </p:txBody>
      </p:sp>
    </p:spTree>
    <p:extLst>
      <p:ext uri="{BB962C8B-B14F-4D97-AF65-F5344CB8AC3E}">
        <p14:creationId xmlns:p14="http://schemas.microsoft.com/office/powerpoint/2010/main" val="233282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EB7DB9-3F7B-A84C-BAB3-EE10CBB058A9}"/>
              </a:ext>
            </a:extLst>
          </p:cNvPr>
          <p:cNvSpPr>
            <a:spLocks noGrp="1"/>
          </p:cNvSpPr>
          <p:nvPr>
            <p:ph type="title"/>
          </p:nvPr>
        </p:nvSpPr>
        <p:spPr/>
        <p:txBody>
          <a:bodyPr/>
          <a:lstStyle/>
          <a:p>
            <a:r>
              <a:rPr kumimoji="1" lang="en-US" altLang="ja-JP" dirty="0"/>
              <a:t>Amazon </a:t>
            </a:r>
            <a:r>
              <a:rPr kumimoji="1" lang="en-US" altLang="ja-JP" dirty="0" err="1"/>
              <a:t>Efs</a:t>
            </a:r>
            <a:r>
              <a:rPr kumimoji="1" lang="en-US" altLang="ja-JP" dirty="0"/>
              <a:t>(Elastic file system)</a:t>
            </a:r>
            <a:endParaRPr kumimoji="1" lang="ja-JP" altLang="en-US"/>
          </a:p>
        </p:txBody>
      </p:sp>
      <p:sp>
        <p:nvSpPr>
          <p:cNvPr id="3" name="コンテンツ プレースホルダー 2">
            <a:extLst>
              <a:ext uri="{FF2B5EF4-FFF2-40B4-BE49-F238E27FC236}">
                <a16:creationId xmlns:a16="http://schemas.microsoft.com/office/drawing/2014/main" id="{258D35AF-FB13-8C49-9A8D-C56C43E2E053}"/>
              </a:ext>
            </a:extLst>
          </p:cNvPr>
          <p:cNvSpPr>
            <a:spLocks noGrp="1"/>
          </p:cNvSpPr>
          <p:nvPr>
            <p:ph idx="1"/>
          </p:nvPr>
        </p:nvSpPr>
        <p:spPr/>
        <p:txBody>
          <a:bodyPr/>
          <a:lstStyle/>
          <a:p>
            <a:r>
              <a:rPr kumimoji="1" lang="en-US" altLang="ja-JP" dirty="0"/>
              <a:t>Amazon EFS</a:t>
            </a:r>
            <a:r>
              <a:rPr kumimoji="1" lang="ja-JP" altLang="en-US"/>
              <a:t>とは</a:t>
            </a:r>
            <a:endParaRPr kumimoji="1" lang="en-US" altLang="ja-JP" dirty="0"/>
          </a:p>
          <a:p>
            <a:pPr marL="0" indent="0">
              <a:buNone/>
            </a:pPr>
            <a:r>
              <a:rPr lang="ja-JP" altLang="en-US"/>
              <a:t>　複数の</a:t>
            </a:r>
            <a:r>
              <a:rPr lang="en-US" altLang="ja-JP" dirty="0"/>
              <a:t>EC2</a:t>
            </a:r>
            <a:r>
              <a:rPr lang="ja-JP" altLang="en-US"/>
              <a:t>インスタンスから同時にアクセス可能な</a:t>
            </a:r>
            <a:r>
              <a:rPr lang="ja-JP" altLang="en-US">
                <a:solidFill>
                  <a:srgbClr val="FF0000"/>
                </a:solidFill>
              </a:rPr>
              <a:t>ファイルストレージ</a:t>
            </a:r>
            <a:r>
              <a:rPr lang="ja-JP" altLang="en-US"/>
              <a:t>サービス。フルマネージド型</a:t>
            </a:r>
            <a:endParaRPr lang="en-US" altLang="ja-JP" dirty="0"/>
          </a:p>
          <a:p>
            <a:pPr marL="0" indent="0">
              <a:buNone/>
            </a:pPr>
            <a:r>
              <a:rPr lang="ja-JP" altLang="en-US"/>
              <a:t>　サービス。ネットワークファイルシステムバージョン</a:t>
            </a:r>
            <a:r>
              <a:rPr lang="en-US" altLang="ja-JP" dirty="0"/>
              <a:t>4(NFSv4)</a:t>
            </a:r>
            <a:r>
              <a:rPr lang="ja-JP" altLang="en-US"/>
              <a:t>プロコトルを利用します。ペタバイトま</a:t>
            </a:r>
            <a:endParaRPr lang="en-US" altLang="ja-JP" dirty="0"/>
          </a:p>
          <a:p>
            <a:pPr marL="0" indent="0">
              <a:buNone/>
            </a:pPr>
            <a:r>
              <a:rPr lang="ja-JP" altLang="en-US"/>
              <a:t>　でデータの保存ができます。自動的にスケーリングでき、低レイテンシーを維持することができます。</a:t>
            </a:r>
            <a:endParaRPr lang="en-US" altLang="ja-JP" dirty="0"/>
          </a:p>
          <a:p>
            <a:pPr marL="0" indent="0">
              <a:buNone/>
            </a:pPr>
            <a:endParaRPr kumimoji="1" lang="en-US" altLang="ja-JP" dirty="0"/>
          </a:p>
          <a:p>
            <a:r>
              <a:rPr lang="en-US" altLang="ja-JP" dirty="0"/>
              <a:t>EFS</a:t>
            </a:r>
            <a:r>
              <a:rPr lang="ja-JP" altLang="en-US"/>
              <a:t>の構成</a:t>
            </a:r>
            <a:endParaRPr lang="en-US" altLang="ja-JP" dirty="0"/>
          </a:p>
          <a:p>
            <a:pPr marL="0" indent="0">
              <a:buNone/>
            </a:pPr>
            <a:r>
              <a:rPr kumimoji="1" lang="ja-JP" altLang="en-US"/>
              <a:t>　</a:t>
            </a:r>
            <a:r>
              <a:rPr lang="en-US" altLang="ja-JP" dirty="0"/>
              <a:t>EFS</a:t>
            </a:r>
            <a:r>
              <a:rPr lang="ja-JP" altLang="en-US"/>
              <a:t>は次の</a:t>
            </a:r>
            <a:r>
              <a:rPr lang="en-US" altLang="ja-JP" dirty="0"/>
              <a:t>3</a:t>
            </a:r>
            <a:r>
              <a:rPr lang="ja-JP" altLang="en-US"/>
              <a:t>つの要素で構成されます。</a:t>
            </a:r>
            <a:endParaRPr kumimoji="1" lang="en-US" altLang="ja-JP" dirty="0"/>
          </a:p>
          <a:p>
            <a:pPr marL="0" indent="0">
              <a:buNone/>
            </a:pPr>
            <a:r>
              <a:rPr kumimoji="1" lang="ja-JP" altLang="en-US"/>
              <a:t>　ファイルシステム、マウントターゲット、セキュリティグループ。</a:t>
            </a:r>
            <a:endParaRPr kumimoji="1" lang="en-US" altLang="ja-JP" dirty="0"/>
          </a:p>
          <a:p>
            <a:pPr marL="0" indent="0">
              <a:buNone/>
            </a:pPr>
            <a:endParaRPr kumimoji="1" lang="ja-JP" altLang="en-US"/>
          </a:p>
        </p:txBody>
      </p:sp>
    </p:spTree>
    <p:extLst>
      <p:ext uri="{BB962C8B-B14F-4D97-AF65-F5344CB8AC3E}">
        <p14:creationId xmlns:p14="http://schemas.microsoft.com/office/powerpoint/2010/main" val="203139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167D40-3FD4-9343-9C73-E60F9D927751}"/>
              </a:ext>
            </a:extLst>
          </p:cNvPr>
          <p:cNvSpPr>
            <a:spLocks noGrp="1"/>
          </p:cNvSpPr>
          <p:nvPr>
            <p:ph type="title"/>
          </p:nvPr>
        </p:nvSpPr>
        <p:spPr/>
        <p:txBody>
          <a:bodyPr/>
          <a:lstStyle/>
          <a:p>
            <a:r>
              <a:rPr kumimoji="1" lang="en-US" altLang="ja-JP" dirty="0"/>
              <a:t>EFS</a:t>
            </a:r>
            <a:r>
              <a:rPr kumimoji="1" lang="ja-JP" altLang="en-US"/>
              <a:t>の構成</a:t>
            </a:r>
          </a:p>
        </p:txBody>
      </p:sp>
      <p:sp>
        <p:nvSpPr>
          <p:cNvPr id="3" name="コンテンツ プレースホルダー 2">
            <a:extLst>
              <a:ext uri="{FF2B5EF4-FFF2-40B4-BE49-F238E27FC236}">
                <a16:creationId xmlns:a16="http://schemas.microsoft.com/office/drawing/2014/main" id="{98A63975-2736-5945-8985-8B100F14ED94}"/>
              </a:ext>
            </a:extLst>
          </p:cNvPr>
          <p:cNvSpPr>
            <a:spLocks noGrp="1"/>
          </p:cNvSpPr>
          <p:nvPr>
            <p:ph idx="1"/>
          </p:nvPr>
        </p:nvSpPr>
        <p:spPr/>
        <p:txBody>
          <a:bodyPr>
            <a:normAutofit lnSpcReduction="10000"/>
          </a:bodyPr>
          <a:lstStyle/>
          <a:p>
            <a:r>
              <a:rPr kumimoji="1" lang="ja-JP" altLang="en-US"/>
              <a:t>ファイルシステム</a:t>
            </a:r>
            <a:endParaRPr lang="en-US" altLang="ja-JP" dirty="0"/>
          </a:p>
          <a:p>
            <a:pPr marL="0" indent="0">
              <a:buNone/>
            </a:pPr>
            <a:r>
              <a:rPr lang="ja-JP" altLang="en-US"/>
              <a:t>　ファイルやディレクトリの保存場所のことです。ファイルが作成されると自動で３つの</a:t>
            </a:r>
            <a:r>
              <a:rPr lang="en-US" altLang="ja-JP" dirty="0"/>
              <a:t>AZ</a:t>
            </a:r>
            <a:r>
              <a:rPr lang="ja-JP" altLang="en-US"/>
              <a:t>に保存されま</a:t>
            </a:r>
            <a:endParaRPr lang="en-US" altLang="ja-JP" dirty="0"/>
          </a:p>
          <a:p>
            <a:pPr marL="0" indent="0">
              <a:buNone/>
            </a:pPr>
            <a:r>
              <a:rPr lang="ja-JP" altLang="en-US"/>
              <a:t>　す。分散ファイルシステムを構成します。</a:t>
            </a:r>
            <a:endParaRPr lang="en-US" altLang="ja-JP" dirty="0"/>
          </a:p>
          <a:p>
            <a:pPr marL="0" indent="0">
              <a:buNone/>
            </a:pPr>
            <a:endParaRPr lang="en-US" altLang="ja-JP" dirty="0"/>
          </a:p>
          <a:p>
            <a:r>
              <a:rPr kumimoji="1" lang="ja-JP" altLang="en-US"/>
              <a:t>マウントターゲット</a:t>
            </a:r>
            <a:endParaRPr kumimoji="1" lang="en-US" altLang="ja-JP" dirty="0"/>
          </a:p>
          <a:p>
            <a:pPr marL="0" indent="0">
              <a:buNone/>
            </a:pPr>
            <a:r>
              <a:rPr lang="ja-JP" altLang="en-US"/>
              <a:t>　</a:t>
            </a:r>
            <a:r>
              <a:rPr lang="en-US" altLang="ja-JP" dirty="0"/>
              <a:t>EC2</a:t>
            </a:r>
            <a:r>
              <a:rPr lang="ja-JP" altLang="en-US"/>
              <a:t>インスタンスからの接続先のこと。作成するとターゲットポイント</a:t>
            </a:r>
            <a:r>
              <a:rPr lang="en-US" altLang="ja-JP" dirty="0"/>
              <a:t>(FQDN)</a:t>
            </a:r>
            <a:r>
              <a:rPr lang="ja-JP" altLang="en-US"/>
              <a:t>と各</a:t>
            </a:r>
            <a:r>
              <a:rPr lang="en-US" altLang="ja-JP" dirty="0"/>
              <a:t>AZ</a:t>
            </a:r>
            <a:r>
              <a:rPr lang="ja-JP" altLang="en-US"/>
              <a:t>にマウントター</a:t>
            </a:r>
            <a:endParaRPr lang="en-US" altLang="ja-JP" dirty="0"/>
          </a:p>
          <a:p>
            <a:pPr marL="0" indent="0">
              <a:buNone/>
            </a:pPr>
            <a:r>
              <a:rPr lang="ja-JP" altLang="en-US"/>
              <a:t>　ゲット用の</a:t>
            </a:r>
            <a:r>
              <a:rPr lang="en-US" altLang="ja-JP" dirty="0"/>
              <a:t>IP</a:t>
            </a:r>
            <a:r>
              <a:rPr lang="ja-JP" altLang="en-US"/>
              <a:t>アドレスが発行されます。各マウントターゲットから</a:t>
            </a:r>
            <a:r>
              <a:rPr lang="en-US" altLang="ja-JP" dirty="0"/>
              <a:t>EFS</a:t>
            </a:r>
            <a:r>
              <a:rPr lang="ja-JP" altLang="en-US"/>
              <a:t>にアクセスします。</a:t>
            </a:r>
            <a:endParaRPr lang="en-US" altLang="ja-JP" dirty="0"/>
          </a:p>
          <a:p>
            <a:pPr marL="0" indent="0">
              <a:buNone/>
            </a:pPr>
            <a:endParaRPr lang="en-US" altLang="ja-JP" dirty="0"/>
          </a:p>
          <a:p>
            <a:r>
              <a:rPr kumimoji="1" lang="ja-JP" altLang="en-US"/>
              <a:t>セキュリティグループ</a:t>
            </a:r>
            <a:endParaRPr kumimoji="1" lang="en-US" altLang="ja-JP" dirty="0"/>
          </a:p>
          <a:p>
            <a:endParaRPr kumimoji="1" lang="ja-JP" altLang="en-US"/>
          </a:p>
        </p:txBody>
      </p:sp>
    </p:spTree>
    <p:extLst>
      <p:ext uri="{BB962C8B-B14F-4D97-AF65-F5344CB8AC3E}">
        <p14:creationId xmlns:p14="http://schemas.microsoft.com/office/powerpoint/2010/main" val="1073436521"/>
      </p:ext>
    </p:extLst>
  </p:cSld>
  <p:clrMapOvr>
    <a:masterClrMapping/>
  </p:clrMapOvr>
</p:sld>
</file>

<file path=ppt/theme/theme1.xml><?xml version="1.0" encoding="utf-8"?>
<a:theme xmlns:a="http://schemas.openxmlformats.org/drawingml/2006/main" name="配当">
  <a:themeElements>
    <a:clrScheme name="配当">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配当</Template>
  <TotalTime>1158</TotalTime>
  <Words>967</Words>
  <Application>Microsoft Macintosh PowerPoint</Application>
  <PresentationFormat>ワイド画面</PresentationFormat>
  <Paragraphs>113</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Gill Sans MT</vt:lpstr>
      <vt:lpstr>Wingdings 2</vt:lpstr>
      <vt:lpstr>配当</vt:lpstr>
      <vt:lpstr>AWSクラウド演習</vt:lpstr>
      <vt:lpstr>Amazon aurora</vt:lpstr>
      <vt:lpstr>Amazon Auroraの構成</vt:lpstr>
      <vt:lpstr>DBクラスター</vt:lpstr>
      <vt:lpstr>DBクラスタの構成</vt:lpstr>
      <vt:lpstr>エンドポイント</vt:lpstr>
      <vt:lpstr>その他の機能</vt:lpstr>
      <vt:lpstr>Amazon Efs(Elastic file system)</vt:lpstr>
      <vt:lpstr>EFSの構成</vt:lpstr>
      <vt:lpstr>EFSの構成図</vt:lpstr>
      <vt:lpstr>パフォーマンスモード</vt:lpstr>
      <vt:lpstr>スループットモード</vt:lpstr>
      <vt:lpstr>ユースケース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AWSクラウド演習</dc:title>
  <dc:creator>uchiyama</dc:creator>
  <cp:lastModifiedBy>内山 豊彦</cp:lastModifiedBy>
  <cp:revision>71</cp:revision>
  <cp:lastPrinted>2020-09-08T23:10:08Z</cp:lastPrinted>
  <dcterms:created xsi:type="dcterms:W3CDTF">2020-04-27T12:35:25Z</dcterms:created>
  <dcterms:modified xsi:type="dcterms:W3CDTF">2021-12-09T01:20:20Z</dcterms:modified>
</cp:coreProperties>
</file>